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5"/>
  </p:notesMasterIdLst>
  <p:sldIdLst>
    <p:sldId id="306" r:id="rId5"/>
    <p:sldId id="292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07" r:id="rId14"/>
  </p:sldIdLst>
  <p:sldSz cx="12192000" cy="6858000"/>
  <p:notesSz cx="6858000" cy="9144000"/>
  <p:defaultTextStyle>
    <a:defPPr rtl="0"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A9892F-A510-6073-26EE-1DA906AAF76F}" name="Anthony Priest (Public Health Wales - No. 2 Capital Quarter)" initials="AQ" userId="S::anthony.priest2@wales.nhs.uk::46692481-554a-429c-bc03-d4cca9c03c2b" providerId="AD"/>
  <p188:author id="{9CEF4D41-7E19-87B1-FCC0-3FB9C95F00ED}" name="Grace Lawson (Public Health Wales - No. 2 Capital Quarter)" initials="" userId="S::grace.lawson@wales.nhs.uk::88c6baf7-06f7-4e16-85cb-71260126bd16" providerId="AD"/>
  <p188:author id="{9790A088-8B12-CC17-EF6E-C8B35853A029}" name="Amy Davies (Public Health Wales - Matrix House)" initials="AH" userId="S::amy.davies8@wales.nhs.uk::d74f735d-d47c-4db5-a27a-af25ef95d298" providerId="AD"/>
  <p188:author id="{519C988B-5CEE-D4DB-C133-21D4C2804E0E}" name="Lorna Bennett (Public Health Wales - No. 2 Capital Quarter)" initials="LQ" userId="S::lorna.bennett3@wales.nhs.uk::41cbff77-5434-42c9-8874-6f16723207f9" providerId="AD"/>
  <p188:author id="{F29BD291-90A2-0AA0-45C1-A5646C9D3D4E}" name="Nerys Owen" initials="NO" userId="S::nerys@atebol.com::4b5b500a-7ebf-49e9-9740-3c0018c096d0" providerId="AD"/>
  <p188:author id="{E58F7FA5-3CAA-A446-7CD7-87A433194C0F}" name="Lorna Bennett" initials="LB" userId="Lorna Bennett" providerId="None"/>
  <p188:author id="{311702CD-2FE8-6362-4115-878685D0A7F7}" name="Leanne Small (Public Health Wales - No. 2 Capital Quarter)" initials="LQ" userId="S::leanne.small@wales.nhs.uk::d76cf426-005f-434f-ac47-a5eb582e6007" providerId="AD"/>
  <p188:author id="{82A8F2DC-3481-B692-14F4-D4F0F1F9B7EB}" name="Sophie Flood (Public Health Wales - Matrix House)" initials="SH" userId="S::sophie.flood@wales.nhs.uk::f1b68508-ff1d-4a78-a875-f6aa95017de1" providerId="AD"/>
  <p188:author id="{A0A299E4-C092-AEC1-06CE-81608E9C237A}" name="Gareth Thomas (Public Health Wales, No. 2 Capital Quarter)" initials="GQ" userId="S::gareth.thomas17@wales.nhs.uk::74ed2807-8d61-45c7-a3b0-de76cb24c3dd" providerId="AD"/>
  <p188:author id="{BC054FEF-5BE8-AA18-2D06-1894953C2949}" name="Almaz Wong (Public Health Wales - No. 2 Capital Quarter)" initials="AW" userId="S::Almaz.Wong@wales.nhs.uk::ea748972-8fa9-44ab-8b63-a8fb3618c257" providerId="AD"/>
  <p188:author id="{0D24BCFB-EFAE-C323-685B-1F105898CE7A}" name="Gemma James (Public Health Wales - Matrix House)" initials="GH" userId="S::gemma.james@wales.nhs.uk::b3a5e94b-8a93-4dff-bbb6-33ecacad91f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AF9"/>
    <a:srgbClr val="FBFFFD"/>
    <a:srgbClr val="18518A"/>
    <a:srgbClr val="54FFC0"/>
    <a:srgbClr val="FFFFFF"/>
    <a:srgbClr val="D5FFED"/>
    <a:srgbClr val="CCF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D636A8-F9A6-DB87-0D91-60D207C569C6}" v="13" dt="2025-09-23T14:28:31.732"/>
    <p1510:client id="{3BAFBE88-A558-BF5C-0A19-C81836C76CEB}" v="90" dt="2025-09-23T14:20:56.674"/>
    <p1510:client id="{6247121E-6E47-9904-C8A1-F7C0B8D5FA6B}" v="14" dt="2025-09-23T14:04:07.418"/>
    <p1510:client id="{7A652C1B-DAA9-4EEA-4009-1A608A7E55DB}" v="101" dt="2025-09-22T15:35:41.648"/>
    <p1510:client id="{8FC1F1B5-A93D-BB89-AB6B-85029AADD78D}" v="232" dt="2025-09-23T13:16:20.892"/>
    <p1510:client id="{BB2F7938-9724-55AC-9263-D78C98F2CA45}" v="1" dt="2025-09-23T11:00:20.163"/>
    <p1510:client id="{BFEB7E24-FF45-A138-5407-70ACB6D2E8EF}" v="15" dt="2025-09-23T14:00:04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3C5D82-122C-8E42-B3D6-67347C6BA68D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F1F24-30D7-5740-9F64-AE7FBFFC8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8E0ED43-A537-75F8-3B40-FACDD89042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CC64B-142E-58F7-6B3F-B0517A3CF1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771899" y="0"/>
            <a:ext cx="842010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22873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EEEC7A5-BEBE-218F-2CA7-7C15F21B0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543242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DD23FB2A-DF5E-3AF2-38DF-C7DF86551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DCCB7028-9028-5AAA-F266-1BA4C1BB37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543242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2F69A33-999F-7261-9535-B2A9E2043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7"/>
            <a:ext cx="2365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710836"/>
            <a:ext cx="6327775" cy="726622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Presentation Title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3387964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Subtitle</a:t>
            </a:r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13832E92-EF7C-04E7-8DBD-C53D35568A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50" y="4204682"/>
            <a:ext cx="6327775" cy="453119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66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logo&#10;&#10;Description automatically generated">
            <a:extLst>
              <a:ext uri="{FF2B5EF4-FFF2-40B4-BE49-F238E27FC236}">
                <a16:creationId xmlns:a16="http://schemas.microsoft.com/office/drawing/2014/main" id="{8CB4B491-7B2E-0971-899D-3D27CEAB2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5750" y="275383"/>
            <a:ext cx="2365080" cy="7266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42356"/>
            <a:ext cx="2127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3AC217-C30D-89C1-4460-322363FEBF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6D54DB3-E380-84BD-93B3-8BA649F37B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0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285750" y="6342357"/>
            <a:ext cx="16547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 Health Wales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2A63B7-B6C6-2D5C-D2FC-18184746AC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2016" y="6362447"/>
            <a:ext cx="3772354" cy="23971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Chapter title goes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895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7A28305-E86E-6BEA-B62A-37C15E768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2FF2678-D547-1EB7-8171-17F6A2826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967881B-99AE-11D6-ADD8-1B405DDD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pic>
        <p:nvPicPr>
          <p:cNvPr id="5" name="Picture 4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8023AF1C-BD47-7ECC-237E-4843CE5DC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8359749" y="2620284"/>
            <a:ext cx="3527372" cy="3968294"/>
          </a:xfrm>
          <a:prstGeom prst="rect">
            <a:avLst/>
          </a:prstGeom>
          <a:noFill/>
        </p:spPr>
      </p:pic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CDB4D158-FD1E-DBFE-626C-A02A658F3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20BC0C-B39F-CDEB-964D-7D39BFB873E8}"/>
              </a:ext>
            </a:extLst>
          </p:cNvPr>
          <p:cNvSpPr txBox="1"/>
          <p:nvPr userDrawn="1"/>
        </p:nvSpPr>
        <p:spPr>
          <a:xfrm>
            <a:off x="179424" y="6459506"/>
            <a:ext cx="22129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ext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191170" y="6459505"/>
            <a:ext cx="23298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8EFCF-C246-005C-498D-271681A00F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359749" y="2620284"/>
            <a:ext cx="3527372" cy="3968293"/>
          </a:xfrm>
          <a:prstGeom prst="rect">
            <a:avLst/>
          </a:prstGeom>
        </p:spPr>
      </p:pic>
      <p:pic>
        <p:nvPicPr>
          <p:cNvPr id="4" name="Picture 3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4A6CD33D-CE15-C6EA-E9D7-A276F9645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5437" t="2543" r="5912" b="3059"/>
          <a:stretch/>
        </p:blipFill>
        <p:spPr>
          <a:xfrm rot="5400000">
            <a:off x="6649025" y="-657741"/>
            <a:ext cx="2405273" cy="3720755"/>
          </a:xfrm>
          <a:prstGeom prst="rect">
            <a:avLst/>
          </a:prstGeom>
        </p:spPr>
      </p:pic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0E5CFCF9-4FEA-684C-9249-6CB4258FF9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1D7A6BE0-A3A3-00EF-966D-ED9E9646A8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3DC193FF-EE37-7665-A88F-6D82E3E41B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6710362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. tex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urved object on a black background&#10;&#10;Description automatically generated">
            <a:extLst>
              <a:ext uri="{FF2B5EF4-FFF2-40B4-BE49-F238E27FC236}">
                <a16:creationId xmlns:a16="http://schemas.microsoft.com/office/drawing/2014/main" id="{5BE47017-229C-E9B0-9136-346518C971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170" b="50222"/>
          <a:stretch/>
        </p:blipFill>
        <p:spPr>
          <a:xfrm>
            <a:off x="8678735" y="4849885"/>
            <a:ext cx="3113591" cy="2008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E64A41-9A05-2CAE-A840-51E35F1B3A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478532-AA67-095D-17D0-9369A6CF187C}"/>
              </a:ext>
            </a:extLst>
          </p:cNvPr>
          <p:cNvSpPr txBox="1"/>
          <p:nvPr userDrawn="1"/>
        </p:nvSpPr>
        <p:spPr>
          <a:xfrm>
            <a:off x="168792" y="6459505"/>
            <a:ext cx="21491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7" descr="A blue rectangle on a black background&#10;&#10;Description automatically generated">
            <a:extLst>
              <a:ext uri="{FF2B5EF4-FFF2-40B4-BE49-F238E27FC236}">
                <a16:creationId xmlns:a16="http://schemas.microsoft.com/office/drawing/2014/main" id="{0FAC1D26-CC7D-E97A-3F21-2D75E28C9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1058" t="2107" r="2991" b="47971"/>
          <a:stretch/>
        </p:blipFill>
        <p:spPr>
          <a:xfrm rot="10800000" flipH="1">
            <a:off x="4995863" y="0"/>
            <a:ext cx="3011357" cy="1967696"/>
          </a:xfrm>
          <a:prstGeom prst="rect">
            <a:avLst/>
          </a:prstGeom>
        </p:spPr>
      </p:pic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F32C9CDA-6E98-BDBB-22CC-3331CBEB20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6081" y="2925582"/>
            <a:ext cx="5020807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CB3808F5-2977-2430-671D-201C708FD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631F4810-3655-6AC4-612B-0F5ED1F823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A1E2E994-007A-4BF6-1A75-386E1DE02E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66653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0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2A89E4-01F1-D603-91B2-5BD4E9CB4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175"/>
            <a:ext cx="12192000" cy="6851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59E697-43E9-29BA-4D8B-B1E926BCE7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DD363-0CD0-EE10-96A3-9A8EC2A57CE3}"/>
              </a:ext>
            </a:extLst>
          </p:cNvPr>
          <p:cNvSpPr txBox="1"/>
          <p:nvPr userDrawn="1"/>
        </p:nvSpPr>
        <p:spPr>
          <a:xfrm>
            <a:off x="285750" y="6336396"/>
            <a:ext cx="2365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FD7FFEF-DD76-C8F1-63F4-63C982059D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3065689"/>
            <a:ext cx="6327775" cy="726622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36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Divider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6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7E004D3-DBCA-1C37-97A3-960F3197F9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33272"/>
            <a:ext cx="5718175" cy="6191457"/>
          </a:xfrm>
          <a:prstGeom prst="roundRect">
            <a:avLst>
              <a:gd name="adj" fmla="val 2233"/>
            </a:avLst>
          </a:prstGeom>
        </p:spPr>
        <p:txBody>
          <a:bodyPr rtlCol="0"/>
          <a:lstStyle/>
          <a:p>
            <a:pPr rtl="0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182975" y="6336395"/>
            <a:ext cx="2060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F444B3-DCDC-AEAE-C9E4-7E25D26EE1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34365"/>
          <a:stretch/>
        </p:blipFill>
        <p:spPr>
          <a:xfrm rot="10800000">
            <a:off x="5464465" y="-1"/>
            <a:ext cx="3010823" cy="2223164"/>
          </a:xfrm>
          <a:prstGeom prst="rect">
            <a:avLst/>
          </a:prstGeom>
        </p:spPr>
      </p:pic>
      <p:sp>
        <p:nvSpPr>
          <p:cNvPr id="4" name="Text Placeholder 16">
            <a:extLst>
              <a:ext uri="{FF2B5EF4-FFF2-40B4-BE49-F238E27FC236}">
                <a16:creationId xmlns:a16="http://schemas.microsoft.com/office/drawing/2014/main" id="{D35E72E3-FB2A-CE9B-8A97-5095BD60FD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79" y="1501776"/>
            <a:ext cx="4432300" cy="66992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Main Title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4FA1C60-516A-E812-0696-9110D645B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79" y="2139971"/>
            <a:ext cx="4432300" cy="367618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lvl="0" rtl="0"/>
            <a:r>
              <a:rPr lang="cy-gb"/>
              <a:t>Subtitle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98BB7B6D-035A-422E-9B5C-4C0B73E96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79" y="2926024"/>
            <a:ext cx="5279491" cy="2319337"/>
          </a:xfrm>
          <a:prstGeom prst="rect">
            <a:avLst/>
          </a:prstGeom>
          <a:ln>
            <a:noFill/>
          </a:ln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1pPr>
            <a:lvl2pPr marL="4572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2pPr>
            <a:lvl3pPr marL="9144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3pPr>
            <a:lvl4pPr marL="13716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4pPr>
            <a:lvl5pPr marL="1828800" indent="0">
              <a:buFontTx/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</a:defRPr>
            </a:lvl5pPr>
          </a:lstStyle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BD5D-6322-B406-0D4B-2DC104931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85750" y="275384"/>
            <a:ext cx="1654753" cy="508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DC72F6-8F17-9EF3-5DE2-AD7D14DDFBB4}"/>
              </a:ext>
            </a:extLst>
          </p:cNvPr>
          <p:cNvSpPr txBox="1"/>
          <p:nvPr userDrawn="1"/>
        </p:nvSpPr>
        <p:spPr>
          <a:xfrm>
            <a:off x="285750" y="6347637"/>
            <a:ext cx="201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4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8EC966F-C3A2-10A4-74A3-25D0347C51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40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40293FF-3E51-2EB7-6DBB-A815093091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80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04A0E-7116-D43A-EF7E-9E7B920E93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1D216-83C4-383F-5127-29C1F1C984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750" y="275383"/>
            <a:ext cx="2365080" cy="726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2B3495-9D10-4CA2-AB77-C01FF170FF10}"/>
              </a:ext>
            </a:extLst>
          </p:cNvPr>
          <p:cNvSpPr txBox="1"/>
          <p:nvPr userDrawn="1"/>
        </p:nvSpPr>
        <p:spPr>
          <a:xfrm>
            <a:off x="285750" y="6342357"/>
            <a:ext cx="2106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cy-GB" sz="10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Iechyd Cyhoeddus Cymru</a:t>
            </a:r>
            <a:endParaRPr lang="cy-gb" sz="1000" b="1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D15ADB2-ED3A-0348-BADB-D21C55C9FA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50" y="2399892"/>
            <a:ext cx="6327775" cy="1641245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>
              <a:buNone/>
              <a:defRPr sz="4800" b="1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Thank you </a:t>
            </a:r>
            <a:br>
              <a:rPr lang="en-GB"/>
            </a:br>
            <a:r>
              <a:rPr lang="cy-gb"/>
              <a:t>for listening.</a:t>
            </a:r>
            <a:endParaRPr lang="en-US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2ACCC9AE-D598-DAC1-8F65-F73D0EE594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5750" y="4053871"/>
            <a:ext cx="6327775" cy="453119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Ubuntu" panose="020B0504030602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 rtl="0"/>
            <a:r>
              <a:rPr lang="cy-gb"/>
              <a:t>Further info or contact details to go here.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3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986317-7467-DE3F-6C0B-DD058A98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y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CBCA-3BED-A47C-B4C8-D30F0AB6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y-gb"/>
              <a:t>Click to edit Master text styles</a:t>
            </a:r>
          </a:p>
          <a:p>
            <a:pPr lvl="1" rtl="0"/>
            <a:r>
              <a:rPr lang="cy-gb"/>
              <a:t>Second level</a:t>
            </a:r>
          </a:p>
          <a:p>
            <a:pPr lvl="2" rtl="0"/>
            <a:r>
              <a:rPr lang="cy-gb"/>
              <a:t>Third level</a:t>
            </a:r>
          </a:p>
          <a:p>
            <a:pPr lvl="3" rtl="0"/>
            <a:r>
              <a:rPr lang="cy-gb"/>
              <a:t>Fourth level</a:t>
            </a:r>
          </a:p>
          <a:p>
            <a:pPr lvl="4" rtl="0"/>
            <a:r>
              <a:rPr lang="cy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CC687-9ECD-F6E3-5184-EFAF7E46F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84E63EC1-32C7-C148-9B23-6C189CE1C2B7}" type="datetimeFigureOut">
              <a:rPr lang="en-US" smtClean="0"/>
              <a:pPr rtl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B47E-A058-0DAF-B59E-CC2E267BDA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73786-2D0C-15B4-1EB1-4F191CCD8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Ubuntu" panose="020B0504030602030204" pitchFamily="34" charset="0"/>
              </a:defRPr>
            </a:lvl1pPr>
          </a:lstStyle>
          <a:p>
            <a:pPr rtl="0"/>
            <a:fld id="{1A6076B7-25FF-134B-B2FE-8DDBCA4A7BAB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5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60" r:id="rId3"/>
    <p:sldLayoutId id="2147483670" r:id="rId4"/>
    <p:sldLayoutId id="2147483665" r:id="rId5"/>
    <p:sldLayoutId id="2147483698" r:id="rId6"/>
    <p:sldLayoutId id="2147483693" r:id="rId7"/>
    <p:sldLayoutId id="2147483694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Ubuntu" panose="020B05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nd.org.uk/for-young-people/feelings-and-experiences/sleep-and-mental-health/" TargetMode="External"/><Relationship Id="rId3" Type="http://schemas.openxmlformats.org/officeDocument/2006/relationships/hyperlink" Target="https://www.mentalhealth.org.uk/explore-mental-health/publications/taking-sleep-seriously" TargetMode="External"/><Relationship Id="rId7" Type="http://schemas.openxmlformats.org/officeDocument/2006/relationships/hyperlink" Target="https://digital.nhs.uk/data-and-information/publications/statistical/mental-health-of-children-and-young-people-in-england/2022-follow-up-to-the-2017-survey/part-2-sleep-loneliness-and-health-behaviours" TargetMode="External"/><Relationship Id="rId2" Type="http://schemas.openxmlformats.org/officeDocument/2006/relationships/hyperlink" Target="https://www.gosh.nhs.uk/conditions-and-treatments/procedures-and-treatments/sleep-hygiene-children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teensleephub.org.uk/schools/" TargetMode="External"/><Relationship Id="rId5" Type="http://schemas.openxmlformats.org/officeDocument/2006/relationships/hyperlink" Target="https://thesleepcharity.org.uk/information-support/children/" TargetMode="External"/><Relationship Id="rId10" Type="http://schemas.openxmlformats.org/officeDocument/2006/relationships/hyperlink" Target="https://www.nhs.uk/live-well/sleep-and-tiredness/" TargetMode="External"/><Relationship Id="rId4" Type="http://schemas.openxmlformats.org/officeDocument/2006/relationships/hyperlink" Target="https://thesleepcharity.org.uk/information-support/children/childrens-sleep-ebook/" TargetMode="External"/><Relationship Id="rId9" Type="http://schemas.openxmlformats.org/officeDocument/2006/relationships/hyperlink" Target="https://www.sleepsociety.org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hwb.gov.wales/cwricwlwm-i-gymru/cynllunio-eich-cwricwlwm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healthwales.shinyapps.io/SHRN_Dashboard/" TargetMode="External"/><Relationship Id="rId2" Type="http://schemas.openxmlformats.org/officeDocument/2006/relationships/hyperlink" Target="https://www.shrn.org.uk/wp-content/uploads/2023/10/PrSHRN-2022-23-national-report-English.pdf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ttle sleep every night ...">
            <a:extLst>
              <a:ext uri="{FF2B5EF4-FFF2-40B4-BE49-F238E27FC236}">
                <a16:creationId xmlns:a16="http://schemas.microsoft.com/office/drawing/2014/main" id="{496BFD1D-04CD-6BEF-0E0C-4874958F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376" y="1859193"/>
            <a:ext cx="4442460" cy="3131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908003-64C4-6510-91E5-411B10CFBE80}"/>
              </a:ext>
            </a:extLst>
          </p:cNvPr>
          <p:cNvSpPr txBox="1"/>
          <p:nvPr/>
        </p:nvSpPr>
        <p:spPr>
          <a:xfrm>
            <a:off x="486427" y="2605414"/>
            <a:ext cx="563462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2000" b="1">
                <a:solidFill>
                  <a:srgbClr val="FFFFFF"/>
                </a:solidFill>
                <a:latin typeface="Ubuntu"/>
                <a:cs typeface="Segoe UI"/>
              </a:rPr>
              <a:t>Canllawiau Cwricwlwm a Banc Adnoddau ​</a:t>
            </a:r>
            <a:r>
              <a:rPr lang="cy-gb" sz="2000">
                <a:latin typeface="Ubuntu"/>
                <a:cs typeface="Segoe UI"/>
              </a:rPr>
              <a:t>​</a:t>
            </a:r>
          </a:p>
          <a:p>
            <a:pPr rtl="0"/>
            <a:r>
              <a:rPr lang="cy-gb" sz="2000" b="1">
                <a:solidFill>
                  <a:srgbClr val="FFFFFF"/>
                </a:solidFill>
                <a:latin typeface="Ubuntu"/>
                <a:cs typeface="Segoe UI"/>
              </a:rPr>
              <a:t>i Athrawon a Dysgwyr yng Nghymru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1BA65-6A15-8CF7-4506-046F89A6B448}"/>
              </a:ext>
            </a:extLst>
          </p:cNvPr>
          <p:cNvSpPr txBox="1"/>
          <p:nvPr/>
        </p:nvSpPr>
        <p:spPr>
          <a:xfrm>
            <a:off x="486427" y="3430044"/>
            <a:ext cx="333818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sz="4800" b="1">
                <a:solidFill>
                  <a:schemeClr val="bg1"/>
                </a:solidFill>
                <a:latin typeface="Ubuntu"/>
              </a:rPr>
              <a:t>Cwsg</a:t>
            </a:r>
            <a:endParaRPr lang="en-US" sz="48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BF140-7E88-14B9-B1DF-9254897EA447}"/>
              </a:ext>
            </a:extLst>
          </p:cNvPr>
          <p:cNvSpPr txBox="1"/>
          <p:nvPr/>
        </p:nvSpPr>
        <p:spPr>
          <a:xfrm>
            <a:off x="504093" y="4407877"/>
            <a:ext cx="497058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FFFFFF"/>
                </a:solidFill>
                <a:latin typeface="Ubuntu"/>
              </a:rPr>
              <a:t>*Yn anffodus nid yw'r holl adnoddau ar gael yn y Gymraeg. Lle nad yw'r adnoddau ar gael yn y Gymraeg, darperir adnoddau yn Saesneg.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40507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946455-6E1B-4149-38B9-613B5CA969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9965" y="76236"/>
            <a:ext cx="7563138" cy="1652790"/>
          </a:xfrm>
        </p:spPr>
        <p:txBody>
          <a:bodyPr rtlCol="0"/>
          <a:lstStyle/>
          <a:p>
            <a:pPr rtl="0"/>
            <a:r>
              <a:rPr lang="cy-gb" sz="3200">
                <a:latin typeface="Ubuntu"/>
                <a:ea typeface="Verdana"/>
              </a:rPr>
              <a:t>Ffynonellau â rhagor o wybodaeth i gefnogi addysgu a dysgu </a:t>
            </a:r>
            <a:endParaRPr lang="en-US">
              <a:latin typeface="Ubuntu"/>
              <a:ea typeface="Verdan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6BF9BF-BDE9-B57E-089B-0D451A33572B}"/>
              </a:ext>
            </a:extLst>
          </p:cNvPr>
          <p:cNvSpPr txBox="1"/>
          <p:nvPr/>
        </p:nvSpPr>
        <p:spPr>
          <a:xfrm>
            <a:off x="143803" y="1531816"/>
            <a:ext cx="105257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hygiene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people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Great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Ormond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Street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y-gb" u="sng" err="1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Hospital</a:t>
            </a:r>
            <a:r>
              <a:rPr lang="cy-gb" u="sng">
                <a:solidFill>
                  <a:schemeClr val="bg1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(gosh.nhs.uk)</a:t>
            </a:r>
            <a:endParaRPr lang="en-US">
              <a:solidFill>
                <a:schemeClr val="bg1"/>
              </a:solidFill>
              <a:latin typeface="Ubuntu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666BA6-8E1B-A4F0-FBBC-1DC7D93B52B3}"/>
              </a:ext>
            </a:extLst>
          </p:cNvPr>
          <p:cNvSpPr txBox="1"/>
          <p:nvPr/>
        </p:nvSpPr>
        <p:spPr>
          <a:xfrm>
            <a:off x="143803" y="2078892"/>
            <a:ext cx="11308080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cy-gb" u="sng">
                <a:solidFill>
                  <a:schemeClr val="bg1"/>
                </a:solidFill>
                <a:latin typeface="Ubuntu"/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Taking Sleep Seriously: Sleep and our mental health | Mental Health </a:t>
            </a:r>
            <a:r>
              <a:rPr lang="cy-gb" u="sng">
                <a:solidFill>
                  <a:schemeClr val="bg1"/>
                </a:solidFill>
                <a:latin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Foundation</a:t>
            </a:r>
            <a:endParaRPr lang="en-US">
              <a:solidFill>
                <a:schemeClr val="bg1"/>
              </a:solidFill>
              <a:latin typeface="Ubuntu"/>
            </a:endParaRPr>
          </a:p>
          <a:p>
            <a:pPr rtl="0"/>
            <a:endParaRPr lang="en-US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 u="sng">
                <a:solidFill>
                  <a:schemeClr val="bg1"/>
                </a:solidFill>
                <a:latin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Children’s Sleep eBook - The Sleep Charity</a:t>
            </a:r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 u="sng">
                <a:solidFill>
                  <a:schemeClr val="bg1"/>
                </a:solidFill>
                <a:latin typeface="Ubuntu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 - The Sleep Charity</a:t>
            </a:r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 u="sng">
                <a:solidFill>
                  <a:schemeClr val="bg1"/>
                </a:solidFill>
                <a:latin typeface="Ubuntu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Schools - Teen Sleep Hub</a:t>
            </a:r>
            <a:r>
              <a:rPr lang="cy-gb">
                <a:solidFill>
                  <a:schemeClr val="bg1"/>
                </a:solidFill>
                <a:latin typeface="Ubuntu"/>
              </a:rPr>
              <a:t> </a:t>
            </a:r>
          </a:p>
          <a:p>
            <a:pPr rtl="0"/>
            <a:endParaRPr lang="en-US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 u="sng">
                <a:solidFill>
                  <a:schemeClr val="bg1"/>
                </a:solidFill>
                <a:latin typeface="Ubuntu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Rhan 2: Sleep, loneliness and health behaviours - NHS England Digital</a:t>
            </a:r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 u="sng">
                <a:solidFill>
                  <a:schemeClr val="bg1"/>
                </a:solidFill>
                <a:latin typeface="Ubuntu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Information for 11-18 year olds on sleep and mental health - Mind</a:t>
            </a:r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endParaRPr lang="en-US" u="sng">
              <a:solidFill>
                <a:schemeClr val="bg1"/>
              </a:solidFill>
              <a:latin typeface="Ubuntu"/>
            </a:endParaRPr>
          </a:p>
          <a:p>
            <a:pPr rtl="0"/>
            <a:r>
              <a:rPr lang="cy-gb">
                <a:solidFill>
                  <a:srgbClr val="FBFFFD"/>
                </a:solidFill>
                <a:latin typeface="Ubuntu"/>
                <a:ea typeface="+mn-lt"/>
                <a:cs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https://www.sleepsociety.org.uk/</a:t>
            </a:r>
            <a:endParaRPr lang="en-US">
              <a:solidFill>
                <a:srgbClr val="FBFFFD"/>
              </a:solidFill>
              <a:latin typeface="Ubuntu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en-US">
              <a:solidFill>
                <a:srgbClr val="FBFFFD"/>
              </a:solidFill>
              <a:latin typeface="Ubuntu"/>
              <a:ea typeface="Calibri"/>
              <a:cs typeface="Calibri"/>
            </a:endParaRPr>
          </a:p>
          <a:p>
            <a:pPr rtl="0"/>
            <a:r>
              <a:rPr lang="cy-gb">
                <a:solidFill>
                  <a:srgbClr val="FBFFFD"/>
                </a:solidFill>
                <a:ea typeface="+mn-lt"/>
                <a:cs typeface="+mn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Sleep and tiredness - NHS</a:t>
            </a:r>
            <a:endParaRPr lang="en-US"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rtl="0"/>
            <a:endParaRPr lang="en-US">
              <a:solidFill>
                <a:schemeClr val="bg1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>
              <a:solidFill>
                <a:schemeClr val="bg1"/>
              </a:solidFill>
              <a:latin typeface="Ubuntu"/>
              <a:ea typeface="Calibri"/>
              <a:cs typeface="Calibri"/>
            </a:endParaRPr>
          </a:p>
          <a:p>
            <a:pPr rtl="0"/>
            <a:endParaRPr lang="en-US" sz="1200" u="sng">
              <a:solidFill>
                <a:schemeClr val="bg1"/>
              </a:solidFill>
              <a:latin typeface="Aptos"/>
            </a:endParaRPr>
          </a:p>
          <a:p>
            <a:pPr rtl="0"/>
            <a:endParaRPr lang="en-US" sz="1200" u="sng">
              <a:solidFill>
                <a:schemeClr val="bg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49763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D41180D-5A1B-7C75-A08D-800096979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73" y="1045546"/>
            <a:ext cx="4432300" cy="669925"/>
          </a:xfrm>
        </p:spPr>
        <p:txBody>
          <a:bodyPr rtlCol="0"/>
          <a:lstStyle/>
          <a:p>
            <a:pPr rtl="0"/>
            <a:r>
              <a:rPr lang="cy-gb"/>
              <a:t>Cyflwyniad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8842762-4137-F72A-F5BC-2C6EAB3302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955" y="1851311"/>
            <a:ext cx="12151908" cy="87065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cy-gb" sz="1400">
                <a:latin typeface="Ubuntu"/>
                <a:ea typeface="Calibri" panose="020F0502020204030204"/>
                <a:cs typeface="Calibri"/>
              </a:rPr>
              <a:t>Mae'r pecyn cymorth hwn wedi'i gyd-adeiladu gydag </a:t>
            </a:r>
            <a:r>
              <a:rPr lang="cy-gb" sz="1400">
                <a:solidFill>
                  <a:schemeClr val="tx2"/>
                </a:solidFill>
                <a:latin typeface="Ubuntu"/>
                <a:ea typeface="Calibri" panose="020F0502020204030204"/>
                <a:cs typeface="Calibri"/>
              </a:rPr>
              <a:t>athrawon i'w ddefnyddio gyda dysgwyr cynradd                                                                                           ac uwchradd. Dylid ei ddefnyddio'n hyblyg a gellir ei addasu i ddiwallu anghenion a nodwyd eich                                                                                      dysgwr/dysgwyr </a:t>
            </a:r>
            <a:r>
              <a:rPr lang="cy-gb" sz="1400">
                <a:latin typeface="Ubuntu"/>
                <a:ea typeface="Calibri" panose="020F0502020204030204"/>
                <a:cs typeface="Calibri"/>
              </a:rPr>
              <a:t>yng nghyd-destun eich ysgol. Mae'r pecyn cymorth wedi'i ddatblygu gan ddilyn egwyddorion cynllunio’r cwricwlwm. </a:t>
            </a:r>
            <a:r>
              <a:rPr lang="cy-gb" sz="1400" b="0" i="0" u="none" strike="noStrike">
                <a:solidFill>
                  <a:srgbClr val="18518A"/>
                </a:solidFill>
                <a:effectLst/>
                <a:latin typeface="Ubuntu"/>
              </a:rPr>
              <a:t>Mae rhagor o wybodaeth ar gael yma</a:t>
            </a:r>
            <a:r>
              <a:rPr lang="cy-gb" sz="1400" b="0" i="0" u="none" strike="noStrike">
                <a:solidFill>
                  <a:srgbClr val="002060"/>
                </a:solidFill>
                <a:effectLst/>
                <a:latin typeface="Ubuntu"/>
              </a:rPr>
              <a:t> </a:t>
            </a:r>
            <a:r>
              <a:rPr lang="cy-gb" sz="1400" u="sng">
                <a:solidFill>
                  <a:srgbClr val="002060"/>
                </a:solidFill>
                <a:latin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Cynllunio eich cwricwlwm - Hwb (llyw.cymru)</a:t>
            </a:r>
            <a:r>
              <a:rPr lang="cy-gb" sz="1400" b="0" i="0" u="none" strike="noStrike">
                <a:solidFill>
                  <a:srgbClr val="002060"/>
                </a:solidFill>
                <a:effectLst/>
                <a:latin typeface="Ubuntu"/>
              </a:rPr>
              <a:t>.</a:t>
            </a:r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72BFD-3065-B52E-2223-05CA34910E4E}"/>
              </a:ext>
            </a:extLst>
          </p:cNvPr>
          <p:cNvSpPr txBox="1"/>
          <p:nvPr/>
        </p:nvSpPr>
        <p:spPr>
          <a:xfrm>
            <a:off x="-4481" y="2953872"/>
            <a:ext cx="121897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1400">
                <a:solidFill>
                  <a:srgbClr val="285087"/>
                </a:solidFill>
                <a:latin typeface="Ubuntu"/>
              </a:rPr>
              <a:t>Mae'r pecyn cymorth hwn yn canolbwyntio ar ymddygiadau sy'n hyrwyddo iechyd: pwysigrwydd cwsg, fel thema allweddol yn y Maes Dysgu a Phrofiad Iechyd a Lles. Dylai addysgu a dysgu pam mae cwsg yn ymddygiad sy'n hyrwyddo iechyd gysylltu â'r holl ddatganiadau o'r hyn sy'n bwysig o fewn y Maes Dysgu a Phrofiad Iechyd a Lles, lle bo hynny'n bosibl. Yn benodol, </a:t>
            </a:r>
            <a:r>
              <a:rPr lang="cy-GB" sz="1400" b="1">
                <a:solidFill>
                  <a:srgbClr val="285087"/>
                </a:solidFill>
                <a:latin typeface="Ubuntu"/>
              </a:rPr>
              <a:t>Mae datblygu iechyd a lles y corff yn arwain at fuddiannau gydol oes</a:t>
            </a:r>
            <a:r>
              <a:rPr lang="cy-GB" sz="1400">
                <a:solidFill>
                  <a:srgbClr val="285087"/>
                </a:solidFill>
                <a:latin typeface="Ubuntu"/>
              </a:rPr>
              <a:t> ac </a:t>
            </a:r>
            <a:r>
              <a:rPr lang="cy-GB" sz="1400" b="1">
                <a:solidFill>
                  <a:srgbClr val="285087"/>
                </a:solidFill>
                <a:latin typeface="Ubuntu"/>
              </a:rPr>
              <a:t>Mae’r ffordd rydym yn gwneud penderfyniadau yn effeithio ar ansawdd ein bywydau ni a bywydau eraill.</a:t>
            </a:r>
            <a:r>
              <a:rPr lang="cy-GB" sz="1400">
                <a:solidFill>
                  <a:srgbClr val="285087"/>
                </a:solidFill>
                <a:latin typeface="Ubuntu"/>
              </a:rPr>
              <a:t> 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A85A9E-D12C-DBB4-3B94-B7B60F9051ED}"/>
              </a:ext>
            </a:extLst>
          </p:cNvPr>
          <p:cNvSpPr txBox="1"/>
          <p:nvPr/>
        </p:nvSpPr>
        <p:spPr>
          <a:xfrm>
            <a:off x="-4482" y="3906370"/>
            <a:ext cx="12189758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y-GB" sz="1400">
                <a:solidFill>
                  <a:srgbClr val="285087"/>
                </a:solidFill>
                <a:latin typeface="Ubuntu"/>
              </a:rPr>
              <a:t>Bydd y pecyn cymorth hwn yn cefnogi dysgwyr i ddeall beth yw cwsg da, beth sy'n dylanwadu ar ansawdd a faint o gwsg a geir a pham mae cwsg yn bwysig ar gyfer lles corfforol ac emosiynol a meddyliol. Bydd hefyd yn datblygu sgiliau meddwl beirniadol dysgwyr, sy'n angenrheidiol wrth wneud penderfyniadau. </a:t>
            </a:r>
            <a:endParaRPr lang="en-US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417DE4CE-C2B2-ED5E-614E-F5A1A54DF8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7" y="4642500"/>
            <a:ext cx="5688136" cy="2237112"/>
          </a:xfrm>
          <a:solidFill>
            <a:schemeClr val="bg2"/>
          </a:solidFill>
          <a:ln w="28575">
            <a:solidFill>
              <a:srgbClr val="18518A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100000"/>
              </a:lnSpc>
            </a:pPr>
            <a:r>
              <a:rPr lang="cy-gb" sz="1200">
                <a:solidFill>
                  <a:srgbClr val="18518A"/>
                </a:solidFill>
                <a:latin typeface="Ubuntu"/>
                <a:ea typeface="Calibri" panose="020F0502020204030204"/>
                <a:cs typeface="Calibri"/>
              </a:rPr>
              <a:t>Mae'r pecyn cymorth yn archwilio ymddygiad sy'n hyrwyddo iechyd, gan ganolbwyntio'n benodol ar gwsg.  Mae'n cynnwys:</a:t>
            </a:r>
            <a:endParaRPr lang="en-US" sz="1200">
              <a:solidFill>
                <a:srgbClr val="DBEAF9"/>
              </a:solidFill>
            </a:endParaRPr>
          </a:p>
          <a:p>
            <a:pPr marL="457200" indent="-457200" algn="l" rtl="0">
              <a:lnSpc>
                <a:spcPct val="100000"/>
              </a:lnSpc>
              <a:buAutoNum type="arabicPeriod"/>
            </a:pPr>
            <a:r>
              <a:rPr lang="cy-gb" sz="1200">
                <a:latin typeface="Ubuntu"/>
                <a:ea typeface="Calibri" panose="020F0502020204030204"/>
                <a:cs typeface="Calibri"/>
              </a:rPr>
              <a:t>Canllawiau sy'n cynnwys negeseuon allweddol i athrawon a dysgwyr, cysyniadau dysgu ac awgrymiadau o gwestiynau mawr. </a:t>
            </a:r>
          </a:p>
          <a:p>
            <a:pPr marL="457200" indent="-457200" rtl="0">
              <a:lnSpc>
                <a:spcPct val="100000"/>
              </a:lnSpc>
              <a:buAutoNum type="arabicPeriod"/>
            </a:pPr>
            <a:r>
              <a:rPr lang="cy-gb" sz="1200">
                <a:latin typeface="Ubuntu"/>
                <a:ea typeface="Calibri" panose="020F0502020204030204"/>
                <a:cs typeface="Calibri"/>
              </a:rPr>
              <a:t>Banciau Gwybodaeth Cwsg ar gyfer athrawon, sy'n cynnwys gwybodaeth allweddol am gwsg a ffyrdd o hybu gwell cwsg a gweithgareddau yn yr ystafell ddosbarth, y gellir eu defnyddio fel y maen nhw neu eu haddasu i gwmpasu themâu ehangach o fewn y pwnc hwn, yn dibynnu ar anghenion eich dysgwyr. </a:t>
            </a:r>
          </a:p>
          <a:p>
            <a:pPr rtl="0"/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A98F0-B51E-A063-48D6-B9EA03805379}"/>
              </a:ext>
            </a:extLst>
          </p:cNvPr>
          <p:cNvSpPr txBox="1"/>
          <p:nvPr/>
        </p:nvSpPr>
        <p:spPr>
          <a:xfrm>
            <a:off x="6364043" y="4857151"/>
            <a:ext cx="5373429" cy="181588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400">
                <a:solidFill>
                  <a:srgbClr val="18518A"/>
                </a:solidFill>
                <a:latin typeface="Ubuntu"/>
              </a:rPr>
              <a:t>Mae'r adnodd hwn yn canolbwyntio ar sut y gallech archwilio'r thema iechyd a lles hon yn eich cwricwlwm. Caiff ei chyflwyno orau fel rhan o ddull ysgol gyfan, a gall eich tîm ysgol lleol sy'n hyrwyddo iechyd a lles eich cefnogi i gynnwys dulliau ysgol gyfan yn ôl eich anghenion iechyd a lles â blaenoriaeth. Er bod rôl ysgolion ac addysg yn bwysig, rydyn ni’n cydnabod y bydd gan y themâu y byddwch chi'n eu harchwilio hefyd lawer o ddylanwadau y tu allan i reolaeth yr ysgol. </a:t>
            </a:r>
          </a:p>
        </p:txBody>
      </p:sp>
    </p:spTree>
    <p:extLst>
      <p:ext uri="{BB962C8B-B14F-4D97-AF65-F5344CB8AC3E}">
        <p14:creationId xmlns:p14="http://schemas.microsoft.com/office/powerpoint/2010/main" val="240577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08C94-0748-07BA-7CB6-B4F57AB0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7EACEAB-9D7A-572A-814C-77213720433C}"/>
              </a:ext>
            </a:extLst>
          </p:cNvPr>
          <p:cNvSpPr txBox="1">
            <a:spLocks/>
          </p:cNvSpPr>
          <p:nvPr/>
        </p:nvSpPr>
        <p:spPr>
          <a:xfrm>
            <a:off x="1764168" y="539300"/>
            <a:ext cx="5388764" cy="42675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cy-gb" b="1">
                <a:cs typeface="Calibri"/>
              </a:rPr>
              <a:t>Sut mae'r Pecyn Cymorth hwn wedi'i drefnu?</a:t>
            </a:r>
            <a:endParaRPr lang="en-US" b="1" u="sng">
              <a:ea typeface="Calibri"/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C0216-FC17-F2EB-7FBA-61D03A960006}"/>
              </a:ext>
            </a:extLst>
          </p:cNvPr>
          <p:cNvSpPr txBox="1">
            <a:spLocks/>
          </p:cNvSpPr>
          <p:nvPr/>
        </p:nvSpPr>
        <p:spPr>
          <a:xfrm>
            <a:off x="524633" y="1562099"/>
            <a:ext cx="2848151" cy="301617"/>
          </a:xfrm>
          <a:prstGeom prst="rect">
            <a:avLst/>
          </a:prstGeom>
          <a:solidFill>
            <a:srgbClr val="18518A"/>
          </a:solidFill>
          <a:ln w="381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y-gb" sz="1600" b="1">
                <a:solidFill>
                  <a:schemeClr val="bg1"/>
                </a:solidFill>
              </a:rPr>
              <a:t>Canllawiau i Athrawon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12792A3-F17F-EB19-814F-CEF63EF77585}"/>
              </a:ext>
            </a:extLst>
          </p:cNvPr>
          <p:cNvSpPr txBox="1">
            <a:spLocks/>
          </p:cNvSpPr>
          <p:nvPr/>
        </p:nvSpPr>
        <p:spPr>
          <a:xfrm>
            <a:off x="147695" y="1997410"/>
            <a:ext cx="5398995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y-gb" sz="1400"/>
              <a:t>Mae Adran Un wedi'i chynllunio i gefnogi athrawon dosbarth i gynllunio a pharatoi gwersi. Mae'n cynnwys:</a:t>
            </a:r>
            <a:endParaRPr lang="en-US" sz="1400">
              <a:ea typeface="Calibri" panose="020F0502020204030204"/>
              <a:cs typeface="Calibri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A4D85CF-3463-4ED1-4DE5-AE159CB32166}"/>
              </a:ext>
            </a:extLst>
          </p:cNvPr>
          <p:cNvSpPr txBox="1">
            <a:spLocks/>
          </p:cNvSpPr>
          <p:nvPr/>
        </p:nvSpPr>
        <p:spPr>
          <a:xfrm>
            <a:off x="147695" y="2680620"/>
            <a:ext cx="5555799" cy="3112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y-gb" b="1">
                <a:latin typeface="Ubuntu"/>
              </a:rPr>
              <a:t>Negeseuon allweddol i athrawon</a:t>
            </a:r>
            <a:r>
              <a:rPr lang="cy-gb">
                <a:latin typeface="Ubuntu"/>
              </a:rPr>
              <a:t> gan gynnwys pam mae'r negeseuon hyn yn bwysig.</a:t>
            </a:r>
          </a:p>
          <a:p>
            <a:pPr marL="171450" indent="-1714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y-gb" b="1">
                <a:latin typeface="Ubuntu"/>
              </a:rPr>
              <a:t>Negeseuon allweddol i ddysgwyr</a:t>
            </a:r>
            <a:r>
              <a:rPr lang="cy-gb">
                <a:latin typeface="Ubuntu"/>
              </a:rPr>
              <a:t> gan gynnwys: </a:t>
            </a:r>
            <a:br>
              <a:rPr lang="en-GB"/>
            </a:br>
            <a:r>
              <a:rPr lang="cy-gb" b="1">
                <a:solidFill>
                  <a:srgbClr val="18518A"/>
                </a:solidFill>
                <a:latin typeface="Ubuntu"/>
              </a:rPr>
              <a:t>- Deall - </a:t>
            </a:r>
            <a:r>
              <a:rPr lang="cy-gb" b="1">
                <a:latin typeface="Ubuntu"/>
              </a:rPr>
              <a:t> </a:t>
            </a:r>
            <a:r>
              <a:rPr lang="cy-gb">
                <a:latin typeface="Ubuntu"/>
              </a:rPr>
              <a:t>Beth rydyn ni am i ddysgwyr ei </a:t>
            </a:r>
            <a:r>
              <a:rPr lang="cy-gb" u="sng">
                <a:latin typeface="Ubuntu"/>
              </a:rPr>
              <a:t>ddeall</a:t>
            </a:r>
            <a:r>
              <a:rPr lang="cy-gb">
                <a:latin typeface="Ubuntu"/>
              </a:rPr>
              <a:t> a </a:t>
            </a:r>
            <a:r>
              <a:rPr lang="cy-gb" u="sng">
                <a:latin typeface="Ubuntu"/>
              </a:rPr>
              <a:t>pham</a:t>
            </a:r>
            <a:r>
              <a:rPr lang="cy-gb">
                <a:latin typeface="Ubuntu"/>
              </a:rPr>
              <a:t>?</a:t>
            </a:r>
            <a:br>
              <a:rPr lang="en-GB"/>
            </a:br>
            <a:r>
              <a:rPr lang="cy-gb" b="1">
                <a:solidFill>
                  <a:srgbClr val="18518A"/>
                </a:solidFill>
                <a:latin typeface="Ubuntu"/>
              </a:rPr>
              <a:t>- Sgiliau -</a:t>
            </a:r>
            <a:r>
              <a:rPr lang="cy-gb" b="1">
                <a:latin typeface="Ubuntu"/>
              </a:rPr>
              <a:t> </a:t>
            </a:r>
            <a:r>
              <a:rPr lang="cy-gb">
                <a:latin typeface="Ubuntu"/>
              </a:rPr>
              <a:t> Beth rydyn ni am i ddysgwyr allu ei </a:t>
            </a:r>
            <a:r>
              <a:rPr lang="cy-gb" u="sng">
                <a:latin typeface="Ubuntu"/>
              </a:rPr>
              <a:t>ddangos</a:t>
            </a:r>
            <a:r>
              <a:rPr lang="cy-gb">
                <a:latin typeface="Ubuntu"/>
              </a:rPr>
              <a:t>?</a:t>
            </a:r>
            <a:br>
              <a:rPr lang="en-GB"/>
            </a:br>
            <a:r>
              <a:rPr lang="cy-gb" b="1">
                <a:solidFill>
                  <a:srgbClr val="18518A"/>
                </a:solidFill>
                <a:latin typeface="Ubuntu"/>
              </a:rPr>
              <a:t>- Gwerthoedd -</a:t>
            </a:r>
            <a:r>
              <a:rPr lang="cy-gb" b="1">
                <a:latin typeface="Ubuntu"/>
              </a:rPr>
              <a:t> </a:t>
            </a:r>
            <a:r>
              <a:rPr lang="cy-gb">
                <a:latin typeface="Ubuntu"/>
              </a:rPr>
              <a:t> Sut mae'r gwerthoedd hyn yn </a:t>
            </a:r>
            <a:r>
              <a:rPr lang="cy-gb" u="sng">
                <a:latin typeface="Ubuntu"/>
              </a:rPr>
              <a:t>cyfrannu at wireddu'r</a:t>
            </a:r>
            <a:r>
              <a:rPr lang="cy-gb">
                <a:latin typeface="Ubuntu"/>
              </a:rPr>
              <a:t> pedwar diben? </a:t>
            </a:r>
            <a:endParaRPr lang="en-GB"/>
          </a:p>
          <a:p>
            <a:pPr marL="171450" indent="-171450" rtl="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y-gb" b="1">
                <a:latin typeface="Ubuntu"/>
              </a:rPr>
              <a:t>Gwybodaeth, dealltwriaeth a chyd-destun penodol i'r thema</a:t>
            </a:r>
            <a:r>
              <a:rPr lang="cy-gb">
                <a:latin typeface="Ubuntu"/>
              </a:rPr>
              <a:t> i gefnogi gwaith cynllunio athrawon.</a:t>
            </a:r>
          </a:p>
          <a:p>
            <a:pPr rtl="0">
              <a:lnSpc>
                <a:spcPct val="110000"/>
              </a:lnSpc>
            </a:pPr>
            <a:r>
              <a:rPr lang="cy-gb">
                <a:latin typeface="Ubuntu"/>
              </a:rPr>
              <a:t>Dylai athrawon ymgyfarwyddo â'r canllawiau hyn cyn cynllunio ar gyfer cyflwyno</a:t>
            </a:r>
            <a:r>
              <a:rPr lang="cy-gb" sz="1700">
                <a:latin typeface="Ubuntu"/>
              </a:rPr>
              <a:t>. </a:t>
            </a:r>
          </a:p>
          <a:p>
            <a:pPr rtl="0"/>
            <a:endParaRPr lang="en-US" sz="1200">
              <a:ea typeface="Calibri" panose="020F0502020204030204"/>
              <a:cs typeface="Calibri"/>
            </a:endParaRPr>
          </a:p>
          <a:p>
            <a:pPr rtl="0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BC50106-B654-0DBC-BEDE-C8C737B36C28}"/>
              </a:ext>
            </a:extLst>
          </p:cNvPr>
          <p:cNvSpPr txBox="1">
            <a:spLocks/>
          </p:cNvSpPr>
          <p:nvPr/>
        </p:nvSpPr>
        <p:spPr>
          <a:xfrm>
            <a:off x="142932" y="5800701"/>
            <a:ext cx="11609236" cy="880842"/>
          </a:xfrm>
          <a:prstGeom prst="rect">
            <a:avLst/>
          </a:prstGeom>
          <a:solidFill>
            <a:schemeClr val="bg2"/>
          </a:solidFill>
          <a:ln>
            <a:solidFill>
              <a:srgbClr val="18518A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cy-gb">
                <a:solidFill>
                  <a:srgbClr val="18518A"/>
                </a:solidFill>
                <a:effectLst/>
                <a:latin typeface="Ubuntu"/>
              </a:rPr>
              <a:t>Dylai athrawon asesu gwybodaeth a dealltwriaeth flaenorol eu dysgwyr wrth benderfynu ar yr adnoddau mwyaf effeithiol i gefnogi eu cynnydd. Mae modd addasu a golygu'r holl adnoddau, gan annog dull 'dewis a dethol'. Mae'n bwysig nodi na fydd pob adnodd yn addas i bob dysgwr, ac nid ydym yn argymell bod POB adnodd yn cael ei ddefnyddio ar y cyd gan y byddai hyn yn arwain at ddyblygu ac yn lleihau eich gallu i ystyried y cyd-destun ehangach.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AD4D2E4-99AD-7EBE-76BD-559500FDDBE9}"/>
              </a:ext>
            </a:extLst>
          </p:cNvPr>
          <p:cNvSpPr txBox="1">
            <a:spLocks/>
          </p:cNvSpPr>
          <p:nvPr/>
        </p:nvSpPr>
        <p:spPr>
          <a:xfrm>
            <a:off x="7851209" y="1718982"/>
            <a:ext cx="2291229" cy="301616"/>
          </a:xfrm>
          <a:prstGeom prst="rect">
            <a:avLst/>
          </a:prstGeom>
          <a:solidFill>
            <a:srgbClr val="18518A"/>
          </a:solidFill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cy-gb" sz="1600" b="1">
                <a:solidFill>
                  <a:schemeClr val="bg1"/>
                </a:solidFill>
                <a:latin typeface="Ubuntu"/>
              </a:rPr>
              <a:t> Adnoddau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211D8C6-181F-2571-8AEC-A480A30F81D9}"/>
              </a:ext>
            </a:extLst>
          </p:cNvPr>
          <p:cNvSpPr txBox="1">
            <a:spLocks/>
          </p:cNvSpPr>
          <p:nvPr/>
        </p:nvSpPr>
        <p:spPr>
          <a:xfrm>
            <a:off x="6297425" y="2445644"/>
            <a:ext cx="5634037" cy="459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cy-gb" sz="1400">
                <a:latin typeface="Ubuntu"/>
              </a:rPr>
              <a:t>Mae elfen adnoddau y pecyn cymorth hwn yn cynnwys dwy gydran:</a:t>
            </a:r>
            <a:endParaRPr lang="en-US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3E528B4-4B42-C306-8FF2-B69044743114}"/>
              </a:ext>
            </a:extLst>
          </p:cNvPr>
          <p:cNvSpPr txBox="1">
            <a:spLocks/>
          </p:cNvSpPr>
          <p:nvPr/>
        </p:nvSpPr>
        <p:spPr>
          <a:xfrm>
            <a:off x="7657123" y="2998395"/>
            <a:ext cx="2667149" cy="301616"/>
          </a:xfrm>
          <a:prstGeom prst="rect">
            <a:avLst/>
          </a:prstGeom>
          <a:solidFill>
            <a:srgbClr val="18518A"/>
          </a:solidFill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cy-gb" sz="1600" b="1">
                <a:solidFill>
                  <a:schemeClr val="bg1"/>
                </a:solidFill>
                <a:latin typeface="Ubuntu"/>
              </a:rPr>
              <a:t>Adnoddau Athrawon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6FE9C-44AB-C5E1-4FE1-8F0943565BB7}"/>
              </a:ext>
            </a:extLst>
          </p:cNvPr>
          <p:cNvSpPr txBox="1"/>
          <p:nvPr/>
        </p:nvSpPr>
        <p:spPr>
          <a:xfrm>
            <a:off x="6173198" y="3426941"/>
            <a:ext cx="5635000" cy="22467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 sz="1400" b="1">
                <a:solidFill>
                  <a:srgbClr val="18518A"/>
                </a:solidFill>
                <a:effectLst/>
                <a:latin typeface="Ubuntu"/>
              </a:rPr>
              <a:t>Banciau Gwybodaeth</a:t>
            </a:r>
            <a:r>
              <a:rPr lang="cy-gb" sz="1400">
                <a:solidFill>
                  <a:srgbClr val="18518A"/>
                </a:solidFill>
                <a:effectLst/>
                <a:latin typeface="Ubuntu"/>
              </a:rPr>
              <a:t> - yn darparu'r wybodaeth allweddol sy'n ymwneud â phwysigrwydd cwsg. Bydd hyn yn cefnogi caffael gwybodaeth dysgwyr</a:t>
            </a:r>
            <a:r>
              <a:rPr lang="cy-gb" sz="1400">
                <a:solidFill>
                  <a:srgbClr val="18518A"/>
                </a:solidFill>
                <a:latin typeface="Ubuntu"/>
              </a:rPr>
              <a:t> a gwybodaeth/hyder athrawon wrth addysgu'r pwnc hwn. </a:t>
            </a:r>
            <a:endParaRPr lang="en-GB" sz="1400">
              <a:solidFill>
                <a:srgbClr val="000000"/>
              </a:solidFill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1400">
              <a:solidFill>
                <a:srgbClr val="18518A"/>
              </a:solidFill>
              <a:effectLst/>
              <a:latin typeface="Ubuntu" panose="020B0504030602030204" pitchFamily="34" charset="0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1400">
              <a:latin typeface="Ubuntu"/>
            </a:endParaRPr>
          </a:p>
          <a:p>
            <a:pPr rtl="0"/>
            <a:endParaRPr lang="en-GB" sz="1400">
              <a:solidFill>
                <a:srgbClr val="000000"/>
              </a:solidFill>
              <a:latin typeface="Ubuntu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cy-gb" sz="1400" b="1">
                <a:solidFill>
                  <a:srgbClr val="18518A"/>
                </a:solidFill>
                <a:effectLst/>
                <a:latin typeface="Ubuntu"/>
              </a:rPr>
              <a:t>Gweithgareddau i Gefnogi Dealltwriaeth</a:t>
            </a:r>
            <a:r>
              <a:rPr lang="cy-gb" sz="1400">
                <a:solidFill>
                  <a:srgbClr val="18518A"/>
                </a:solidFill>
                <a:effectLst/>
                <a:latin typeface="Ubuntu"/>
              </a:rPr>
              <a:t> – yn darparu bachyn i ennyn diddordeb dysgwyr mewn meddwl, trafod a dyfnhau dealltwriaeth.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78DEBFDC-D1F7-4CBF-53BB-C4E48BE51AA4}"/>
              </a:ext>
            </a:extLst>
          </p:cNvPr>
          <p:cNvSpPr txBox="1">
            <a:spLocks/>
          </p:cNvSpPr>
          <p:nvPr/>
        </p:nvSpPr>
        <p:spPr>
          <a:xfrm>
            <a:off x="7657123" y="4552875"/>
            <a:ext cx="2667149" cy="301616"/>
          </a:xfrm>
          <a:prstGeom prst="rect">
            <a:avLst/>
          </a:prstGeom>
          <a:solidFill>
            <a:srgbClr val="18518A"/>
          </a:solidFill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cy-gb" sz="1600" b="1">
                <a:solidFill>
                  <a:schemeClr val="bg1"/>
                </a:solidFill>
                <a:latin typeface="Ubuntu"/>
              </a:rPr>
              <a:t>Adnoddau Dysgwyr</a:t>
            </a:r>
          </a:p>
        </p:txBody>
      </p:sp>
    </p:spTree>
    <p:extLst>
      <p:ext uri="{BB962C8B-B14F-4D97-AF65-F5344CB8AC3E}">
        <p14:creationId xmlns:p14="http://schemas.microsoft.com/office/powerpoint/2010/main" val="18551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A5BB5-F4E6-E394-DFDA-A63F2543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37A2751-CC0B-2A02-0C40-80D91D6EC3B2}"/>
              </a:ext>
            </a:extLst>
          </p:cNvPr>
          <p:cNvSpPr txBox="1">
            <a:spLocks/>
          </p:cNvSpPr>
          <p:nvPr/>
        </p:nvSpPr>
        <p:spPr>
          <a:xfrm>
            <a:off x="263467" y="1122199"/>
            <a:ext cx="2134252" cy="61725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cy-gb" b="1">
                <a:cs typeface="Calibri"/>
              </a:rPr>
              <a:t>Negeseuon Allweddol </a:t>
            </a:r>
            <a:br>
              <a:rPr lang="en-US" b="1">
                <a:cs typeface="Calibri"/>
              </a:rPr>
            </a:br>
            <a:r>
              <a:rPr lang="cy-gb" b="1">
                <a:cs typeface="Calibri"/>
              </a:rPr>
              <a:t>i Athrawon</a:t>
            </a:r>
            <a:endParaRPr lang="en-US" b="1" u="sng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F9FDC-4FD2-8D14-725B-807AE8EDECB0}"/>
              </a:ext>
            </a:extLst>
          </p:cNvPr>
          <p:cNvSpPr txBox="1"/>
          <p:nvPr/>
        </p:nvSpPr>
        <p:spPr>
          <a:xfrm>
            <a:off x="261265" y="2570392"/>
            <a:ext cx="2289911" cy="769441"/>
          </a:xfrm>
          <a:prstGeom prst="rect">
            <a:avLst/>
          </a:prstGeom>
          <a:solidFill>
            <a:srgbClr val="DBEAF9"/>
          </a:solidFill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1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Cyn cynllunio ar gyfer cyflwyno'r cwricwlwm, </a:t>
            </a:r>
            <a:r>
              <a:rPr lang="cy-gb" sz="11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bydd angen i athrawon wybod y negeseuon allweddol hyn.</a:t>
            </a:r>
            <a:endParaRPr lang="en-US" sz="1200" b="1">
              <a:solidFill>
                <a:srgbClr val="18518A"/>
              </a:solidFill>
              <a:latin typeface="Ubuntu" panose="020B050403060203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DF02D47-DB1E-DB54-042F-781961847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970859"/>
              </p:ext>
            </p:extLst>
          </p:nvPr>
        </p:nvGraphicFramePr>
        <p:xfrm>
          <a:off x="3417454" y="219363"/>
          <a:ext cx="8128000" cy="6108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4257803169"/>
                    </a:ext>
                  </a:extLst>
                </a:gridCol>
              </a:tblGrid>
              <a:tr h="682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 kern="12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Negeseuon Cysgu Allweddol</a:t>
                      </a:r>
                      <a:endParaRPr lang="en-GB" sz="160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22046"/>
                  </a:ext>
                </a:extLst>
              </a:tr>
              <a:tr h="4984156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Pam mae angen i ni gael cwsg o ansawdd da </a:t>
                      </a: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cael digon o gwsg o ansawdd da yn hanfodol i gyrff a meddyliau plant a phobl ifanc weithredu trwy gydol y dydd. Mae'n agwedd hanfodol ar ddiwrnod 24 awr unigolyn, ochr yn ochr â chymryd rhan mewn lefelau o weithgarwch corfforol a argymhellir, a chyfyngu ar ymddygiad eisteddog. 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 Mae ansawdd cwsg yn ymwneud â pha mor dda rydych chi'n cysgu - nid dim ond pa mor hir. Mae cwsg da yn ddwfn, yn orffwysol, ac ni fydd unrhyw beth yn tarfu arno’n rhy aml.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cwsg annigonol a neu o ansawdd gwael yn gysylltiedig â chyrhaeddiad academaidd is, presenoldeb is a pherfformiad gwybyddol llai ymhlith dysgwyr. 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nodi a rheoli'r ffactorau sy’n dylanwadu ar gwsg yn hanfodol ar gyfer gwella ansawdd cwsg, faint o gwsg a geir ac iechyd cyffredinol.   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Manteision cwsg</a:t>
                      </a: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cwsg yn amddiffyn rhag problemau iechyd corfforol, fel heintiau a phroblemau iechyd meddwl, fel iselder.  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cwsg yn hanfodol ar gyfer canolbwyntio’n dda a llwyddiant academaidd. Mae cael digon o gwsg yn helpu gyda'r cof, canolbwyntio, dysgu a rheoli emosiynau - pethau sy'n bwysig i wneud yn dda yn yr ysgol.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Newidiadau mewn patrymau cwsg yn ystod plentyndod</a:t>
                      </a: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Gall pobl ifanc yn eu harddegau sy'n mynd trwy newidiadau biolegol dueddu i deimlo'n fwy effro yn hwyrach gyda'r nos ac yn fwy blinedig yn y bore. Efallai y byddan nhw’n ei chael hi'n anoddach cael digon o gwsg yn ystod nosweithiau ysgol. 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0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plant ag anghenion ychwanegol, plant niwroamrywiol a'r rhai sy'n byw gyda gorbryder ac iselder yn fwy tebygol o gael problemau cysgu.   </a:t>
                      </a:r>
                      <a:endParaRPr lang="en-US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i="0" u="none" strike="noStrike" noProof="0">
                        <a:solidFill>
                          <a:srgbClr val="0070C0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321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96AF3-4C6F-9125-BFF1-F3B22DF2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A0846B5-3AF2-55AA-612B-DE504500F912}"/>
              </a:ext>
            </a:extLst>
          </p:cNvPr>
          <p:cNvSpPr txBox="1">
            <a:spLocks/>
          </p:cNvSpPr>
          <p:nvPr/>
        </p:nvSpPr>
        <p:spPr>
          <a:xfrm>
            <a:off x="-5474" y="1122199"/>
            <a:ext cx="2384380" cy="1459979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cy-gb" b="1">
                <a:cs typeface="Calibri"/>
              </a:rPr>
              <a:t>Negeseuon Allweddol </a:t>
            </a:r>
            <a:br>
              <a:rPr lang="en-US" b="1">
                <a:cs typeface="Calibri"/>
              </a:rPr>
            </a:br>
            <a:r>
              <a:rPr lang="cy-gb" b="1">
                <a:cs typeface="Calibri"/>
              </a:rPr>
              <a:t>i Athrawon</a:t>
            </a:r>
            <a:endParaRPr lang="en-US" b="1" u="sng">
              <a:ea typeface="Calibri"/>
              <a:cs typeface="Calibri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4558CCE-54C9-259B-2D5F-2E15DE7F2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125636"/>
              </p:ext>
            </p:extLst>
          </p:nvPr>
        </p:nvGraphicFramePr>
        <p:xfrm>
          <a:off x="2349050" y="2343"/>
          <a:ext cx="9844519" cy="68808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844519">
                  <a:extLst>
                    <a:ext uri="{9D8B030D-6E8A-4147-A177-3AD203B41FA5}">
                      <a16:colId xmlns:a16="http://schemas.microsoft.com/office/drawing/2014/main" val="4257803169"/>
                    </a:ext>
                  </a:extLst>
                </a:gridCol>
              </a:tblGrid>
              <a:tr h="487746"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1600" b="1" kern="12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Pam mae hyn yn bwysig i ysgolion? 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cy-gb" sz="1100" b="0" kern="12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(Sut mae wedi'i nodi, e.e. data SHRN) </a:t>
                      </a:r>
                    </a:p>
                  </a:txBody>
                  <a:tcPr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22046"/>
                  </a:ext>
                </a:extLst>
              </a:tr>
              <a:tr h="6370254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Mae cwsg yn ymddygiad hanfodol sy'n hyrwyddo iechyd, sy'n chwarae rhan hanfodol ym mhob agwedd ar ein bywydau. Mae cwsg digonol ac o ansawdd da yn hanfodol ar gyfer ein gweithrediad corfforol a meddyliol trwy gydol y dydd. Mae cysylltiad cryf rhwng pa mor dda a faint rydyn ni'n cysgu, a'n hiechyd a'n lles cyffredinol. Trwy ddeall gwerth cwsg da, gall dysgwyr ddatblygu arferion gwybodus, cadarnhaol sy'n cefnogi hylendid cwsg iach. Bydd y sylfaen hon yn eu helpu i gynnal ffyrdd iach, egnïol o fyw nawr ac yn y dyfodol.</a:t>
                      </a:r>
                      <a:endParaRPr lang="en-US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50" b="0" i="0" u="none" strike="noStrike" kern="1200" noProof="0">
                        <a:solidFill>
                          <a:schemeClr val="tx1"/>
                        </a:solidFill>
                        <a:effectLst/>
                        <a:latin typeface="Ubuntu"/>
                        <a:ea typeface="+mn-ea"/>
                        <a:cs typeface="+mn-cs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Bydd y data canlynol yn cefnogi ysgolion ac athrawon wrth gynllunio a pharatoi gwersi yn seiliedig ar gwsg o ansawdd da i'w dysgwyr. Mae'r data ar gyfer dysgwyr oedran cynradd ac uwchradd. 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50" b="0" i="0" u="none" strike="noStrike" kern="1200" noProof="0">
                        <a:solidFill>
                          <a:schemeClr val="tx1"/>
                        </a:solidFill>
                        <a:effectLst/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Dywedodd 66% o ddysgwyr fod amser gwely am 9pm neu'n gynharach, a dywedodd 20% fod amser gwely yn 10pm neu'n hwyrach. 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Cynyddodd cyfran y bobl ifanc sy'n dweud bod amser gwely am 10pm neu'n hwyrach o Flwyddyn 3 i Flwyddyn 6. 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Adroddodd mwy o fechgyn na merched, a mwy o ddysgwyr o deuluoedd llai cyfoethog, amser gwely o 10pm neu'n hwyrach.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Dywedodd bron i ddwy ran o dair (62%) o ddysgwyr eu bod yn cael problemau cysgu weithiau neu bob amser. 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Roedd rhywfaint o dystiolaeth o raddiant cymdeithasol, gyda dysgwyr o deuluoedd llai cyfoethog yn fwy tebygol o brofi problemau cysgu na'r rhai o deuluoedd mwy cyfoethog.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Iechyd a Lles Myfyrwyr yng Nghymru: Canfyddiadau allweddol</a:t>
                      </a:r>
                      <a:r>
                        <a:rPr lang="cy-gb" sz="125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Arolwg Iechyd a Lles Myfyrwyr Ysgolion Cynradd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-gb" sz="125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Rhwydwaith Ymchwil Iechyd mewn Ysgolion 2022/23: 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2"/>
                        </a:rPr>
                        <a:t>Iechyd a Lles Myfyrwyr yng Nghymru: Adroddiad Arolwg Iechyd a Lles Myfyrwyr Ysgolion Cynradd Rhwydwaith Ymchwil Iechyd mewn Ysgolion 2022/23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Yn gyffredinol, mae'r rhan fwyaf o blant a phobl ifanc yn adrodd eu bod yn mynd i'r gwely cyn 11.30pm pan fyddant yn mynd i’r ysgol y diwrnod canlynol. Mae nifer y plant a phobl ifanc sy'n adrodd amseroedd gwely hwyrach yn cynyddu trwy gydol yr ysgol uwchradd. Mae Arolwg Iechyd a Lles Myfyrwyr yng Nghymru yn awgrymu cynnydd mewn amseroedd gwely hwyrach yn ystod y blynyddoedd diwethaf. </a:t>
                      </a:r>
                      <a:r>
                        <a:rPr lang="cy-gb" sz="1250" b="1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Dangosfwrdd</a:t>
                      </a:r>
                      <a:r>
                        <a:rPr lang="cy-gb" sz="125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Iechyd a Lles Plant Ysgolion Uwchradd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cy-gb" sz="125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Dangosfwrdd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Iechyd a Lles Plant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 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Mae'r rhan fwyaf o blant a phobl ifanc yn dweud nad ydyn nhw'n edrych ar sgrin electronig am 11.30pm neu'n hwyrach pan fyddant yn mynd i’r ysgol y diwrnod canlynol. Mae nifer y plant a phobl ifanc sy'n dweud eu bod yn edrych ar sgrin electronig am 11.30pm neu'n hwyrach pan fyddant yn mynd i’r ysgol y diwrnod canlynol, yn cynyddu trwy gydol yr ysgol uwchradd. Mae Arolwg Iechyd a Lles Myfyrwyr yng Nghymru yn awgrymu cynnydd yn y defnydd o sgrin yn hwyr y nos yn ystod y blynyddoedd diwethaf. </a:t>
                      </a:r>
                      <a:r>
                        <a:rPr lang="cy-gb" sz="1250" b="1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Dangosfwrdd</a:t>
                      </a:r>
                      <a:r>
                        <a:rPr lang="cy-gb" sz="1250" b="1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 Iechyd a Lles Plant Ysgolion Uwchradd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</a:t>
                      </a:r>
                      <a:r>
                        <a:rPr lang="cy-gb" sz="1250" b="0" i="0" u="none" strike="noStrike" kern="1200" noProof="0" err="1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Dangosfwrdd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Iechyd a Lles Plant</a:t>
                      </a: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 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50" b="0" i="0" u="none" strike="noStrike" kern="1200" noProof="0">
                        <a:solidFill>
                          <a:schemeClr val="tx1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250" b="0" i="0" u="none" strike="noStrike" kern="1200" noProof="0">
                          <a:solidFill>
                            <a:schemeClr val="tx1"/>
                          </a:solidFill>
                          <a:effectLst/>
                          <a:latin typeface="Ubuntu"/>
                        </a:rPr>
                        <a:t>Gall sefyllfa tai plant a phobl ifanc effeithio ar eu gallu i gael digon o gwsg o ansawdd da. Mae Erthygl 27 o Gonfensiwn y Cenhedloedd Unedig ar Hawliau'r Plentyn (UNCRC) yn nodi bod gan bob plentyn hawl i safon byw ddigonol. Mae data diweddar Llywodraeth Cymru (2023) yn dangos bod 3,346 o blant (o dan 16 oed) yn byw mewn llety dros dro. Mae 974 o'r plant hyn yn byw mewn gwestai neu safle Gwely a Brecwast.  </a:t>
                      </a:r>
                      <a:endParaRPr lang="en-GB" sz="1250">
                        <a:solidFill>
                          <a:schemeClr val="tx1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8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E494-17F6-F6D9-AF73-D31E1597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2BB0D8B-0A66-1C8F-C65D-9F67E0845CB7}"/>
              </a:ext>
            </a:extLst>
          </p:cNvPr>
          <p:cNvSpPr txBox="1">
            <a:spLocks/>
          </p:cNvSpPr>
          <p:nvPr/>
        </p:nvSpPr>
        <p:spPr>
          <a:xfrm>
            <a:off x="263467" y="1122198"/>
            <a:ext cx="2169271" cy="601570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Ubuntu" panose="020B05040306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cy-gb" b="1">
                <a:cs typeface="Calibri"/>
              </a:rPr>
              <a:t>Negeseuon Allweddol </a:t>
            </a:r>
            <a:br>
              <a:rPr lang="en-US" b="1">
                <a:cs typeface="Calibri"/>
              </a:rPr>
            </a:br>
            <a:r>
              <a:rPr lang="cy-gb" b="1">
                <a:cs typeface="Calibri"/>
              </a:rPr>
              <a:t>i Ddysgwyr</a:t>
            </a:r>
            <a:endParaRPr lang="en-US" b="1" u="sng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D531E-5E8B-AF74-4800-713BD671A042}"/>
              </a:ext>
            </a:extLst>
          </p:cNvPr>
          <p:cNvSpPr txBox="1"/>
          <p:nvPr/>
        </p:nvSpPr>
        <p:spPr>
          <a:xfrm>
            <a:off x="261265" y="2519421"/>
            <a:ext cx="2521478" cy="1195199"/>
          </a:xfrm>
          <a:prstGeom prst="rect">
            <a:avLst/>
          </a:prstGeom>
          <a:solidFill>
            <a:srgbClr val="DBEAF9"/>
          </a:solidFill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rtl="0">
              <a:spcBef>
                <a:spcPts val="100"/>
              </a:spcBef>
              <a:buFont typeface="Arial,Sans-Serif"/>
              <a:buChar char="•"/>
            </a:pPr>
            <a:r>
              <a:rPr lang="cy-gb" sz="10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Deall - 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Beth rydyn ni am i ddysgwyr ei ddeall a </a:t>
            </a:r>
            <a:r>
              <a:rPr lang="cy-gb" sz="1000" u="sng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pham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?</a:t>
            </a:r>
          </a:p>
          <a:p>
            <a:pPr marL="228600" indent="-228600" rtl="0">
              <a:spcBef>
                <a:spcPts val="100"/>
              </a:spcBef>
              <a:buFont typeface="Arial,Sans-Serif"/>
              <a:buChar char="•"/>
            </a:pPr>
            <a:r>
              <a:rPr lang="cy-gb" sz="10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Sgiliau -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Beth rydyn ni am i ddysgwyr allu ei </a:t>
            </a:r>
            <a:r>
              <a:rPr lang="cy-gb" sz="1000" u="sng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ddangos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?</a:t>
            </a:r>
          </a:p>
          <a:p>
            <a:pPr marL="228600" indent="-228600" rtl="0">
              <a:spcBef>
                <a:spcPts val="100"/>
              </a:spcBef>
              <a:buFont typeface="Arial,Sans-Serif"/>
              <a:buChar char="•"/>
            </a:pPr>
            <a:r>
              <a:rPr lang="cy-gb" sz="1000" b="1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Gwerthoedd -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Sut mae'r gwerthoedd hyn yn </a:t>
            </a:r>
            <a:r>
              <a:rPr lang="cy-gb" sz="1000" u="sng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cyfrannu at wireddu'r</a:t>
            </a:r>
            <a:r>
              <a:rPr lang="cy-gb" sz="100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 pedwar diben?</a:t>
            </a:r>
            <a:endParaRPr lang="en-US" sz="1000">
              <a:solidFill>
                <a:srgbClr val="18518A"/>
              </a:solidFill>
              <a:latin typeface="Ubuntu"/>
              <a:ea typeface="Calibri"/>
              <a:cs typeface="Calibri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FF404AD-1E06-8676-1E76-755353B1B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294216"/>
              </p:ext>
            </p:extLst>
          </p:nvPr>
        </p:nvGraphicFramePr>
        <p:xfrm>
          <a:off x="3052293" y="319197"/>
          <a:ext cx="8920514" cy="60783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920514">
                  <a:extLst>
                    <a:ext uri="{9D8B030D-6E8A-4147-A177-3AD203B41FA5}">
                      <a16:colId xmlns:a16="http://schemas.microsoft.com/office/drawing/2014/main" val="4257803169"/>
                    </a:ext>
                  </a:extLst>
                </a:gridCol>
              </a:tblGrid>
              <a:tr h="5462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600" b="1" kern="12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Negeseuon Cysgu Allweddol</a:t>
                      </a:r>
                      <a:endParaRPr lang="en-GB" sz="160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22046"/>
                  </a:ext>
                </a:extLst>
              </a:tr>
              <a:tr h="5152240">
                <a:tc>
                  <a:txBody>
                    <a:bodyPr/>
                    <a:lstStyle/>
                    <a:p>
                      <a:pPr rtl="0"/>
                      <a:r>
                        <a:rPr lang="cy-gb" sz="1500" b="1">
                          <a:solidFill>
                            <a:schemeClr val="tx1"/>
                          </a:solidFill>
                          <a:latin typeface="Ubuntu"/>
                        </a:rPr>
                        <a:t>Pam mae cael cwsg da yn bwysig</a:t>
                      </a:r>
                      <a:endParaRPr lang="en-US" sz="15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Mae cael digon o gwsg o ansawdd da yn helpu'ch corff a'ch ymennydd i weithio'n iawn yn ystod y dydd. Mae cwsg yr un mor bwysig â bod yn egnïol a pheidio ag eistedd yn llonydd am rhy hir.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Nid yw'n ymwneud â pha mor </a:t>
                      </a:r>
                      <a:r>
                        <a:rPr lang="cy-gb" sz="1500" i="1">
                          <a:solidFill>
                            <a:schemeClr val="tx1"/>
                          </a:solidFill>
                          <a:latin typeface="Ubuntu"/>
                        </a:rPr>
                        <a:t>hir</a:t>
                      </a: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 rydych chi'n cysgu - mae'n ymwneud â pha mor </a:t>
                      </a:r>
                      <a:r>
                        <a:rPr lang="cy-gb" sz="1500" i="1">
                          <a:solidFill>
                            <a:schemeClr val="tx1"/>
                          </a:solidFill>
                          <a:latin typeface="Ubuntu"/>
                        </a:rPr>
                        <a:t>dda</a:t>
                      </a: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 rydych chi'n cysgu. Mae cwsg da yn ddwfn, yn heddychlon, ac nid oes llawer o amharu arno.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Pan nad ydych chi'n cael digon o gwsg da, gall fod yn anoddach gwneud yn dda yn yr ysgol, canolbwyntio mewn gwersi, neu gofio pethau.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Mae yna bethau sy'n gallu effeithio ar ba mor dda rydych chi'n cysgu – a gall dysgu eu rheoli eich helpu i gysgu'n well a theimlo'n well yn gyffredinol.</a:t>
                      </a:r>
                    </a:p>
                    <a:p>
                      <a:pPr rtl="0">
                        <a:buFont typeface="Arial" panose="020B0604020202020204" pitchFamily="34" charset="0"/>
                        <a:buNone/>
                      </a:pPr>
                      <a:endParaRPr lang="en-GB" sz="15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rtl="0"/>
                      <a:r>
                        <a:rPr lang="cy-gb" sz="1500" b="1">
                          <a:solidFill>
                            <a:schemeClr val="tx1"/>
                          </a:solidFill>
                          <a:latin typeface="Ubuntu"/>
                        </a:rPr>
                        <a:t>Sut mae cwsg yn eich helpu chi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Mae cwsg yn helpu i </a:t>
                      </a:r>
                      <a:r>
                        <a:rPr lang="cy-gb" sz="1500" err="1">
                          <a:solidFill>
                            <a:schemeClr val="tx1"/>
                          </a:solidFill>
                          <a:latin typeface="Ubuntu"/>
                        </a:rPr>
                        <a:t>gadw'ch</a:t>
                      </a: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 corff yn iach a gall eich amddiffyn rhag mynd yn sâl. Mae hefyd yn helpu eich iechyd meddwl – fel lleihau straen neu hwyliau isel.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Mae cwsg da yn eich helpu i ganolbwyntio yn y dosbarth, </a:t>
                      </a:r>
                      <a:r>
                        <a:rPr lang="cy-gb" sz="1500" err="1">
                          <a:solidFill>
                            <a:schemeClr val="tx1"/>
                          </a:solidFill>
                          <a:latin typeface="Ubuntu"/>
                        </a:rPr>
                        <a:t>cofio'r</a:t>
                      </a: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 hyn rydych chi wedi'i ddysgu, a rheoli eich emosiynau – i gyd yn bwysig iawn i wneud eich gorau yn yr ysgol a theimlo'n dda bob dydd.</a:t>
                      </a:r>
                    </a:p>
                    <a:p>
                      <a:pPr rtl="0"/>
                      <a:endParaRPr lang="en-GB" sz="1500" b="1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rtl="0"/>
                      <a:r>
                        <a:rPr lang="cy-gb" sz="1500" b="1">
                          <a:solidFill>
                            <a:schemeClr val="tx1"/>
                          </a:solidFill>
                          <a:latin typeface="Ubuntu"/>
                        </a:rPr>
                        <a:t>Sut mae cwsg yn newid wrth i chi dyfu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Wrth i chi fynd yn hŷn, yn enwedig yn ystod eich arddegau, mae cloc naturiol eich corff yn dechrau newid. Efallai y byddwch chi'n teimlo'n fwy effro yn hwyrach yn y nos ac yn fwy blinedig yn y bore – sy'n gallu ei gwneud hi'n anoddach cael digon o gwsg ar nosweithiau ysgol.</a:t>
                      </a:r>
                    </a:p>
                    <a:p>
                      <a:pPr rtl="0">
                        <a:buFont typeface="Arial" panose="020B0604020202020204" pitchFamily="34" charset="0"/>
                        <a:buChar char="•"/>
                      </a:pP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Efallai y bydd rhai pobl – fel y rhai ag anghenion ychwanegol, neu sy'n </a:t>
                      </a:r>
                      <a:r>
                        <a:rPr lang="cy-gb" sz="1500" err="1">
                          <a:solidFill>
                            <a:schemeClr val="tx1"/>
                          </a:solidFill>
                          <a:latin typeface="Ubuntu"/>
                        </a:rPr>
                        <a:t>niwroamrywiol</a:t>
                      </a:r>
                      <a:r>
                        <a:rPr lang="cy-gb" sz="1500">
                          <a:solidFill>
                            <a:schemeClr val="tx1"/>
                          </a:solidFill>
                          <a:latin typeface="Ubuntu"/>
                        </a:rPr>
                        <a:t>, neu sy'n teimlo'n bryderus neu'n isel – yn ei chael hi'n anoddach cysgu'n dda. Ac mae hynny'n iawn. Mae yna ffyrdd o gael cefnogaeth a dysgu sut i wella eich cwsg.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2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8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0D23C-6620-3043-F363-FF0F892C3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CA6C51-1A74-0E6C-F4C2-F5DDA152E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025826"/>
              </p:ext>
            </p:extLst>
          </p:nvPr>
        </p:nvGraphicFramePr>
        <p:xfrm>
          <a:off x="2251710" y="240553"/>
          <a:ext cx="9635260" cy="61602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35260">
                  <a:extLst>
                    <a:ext uri="{9D8B030D-6E8A-4147-A177-3AD203B41FA5}">
                      <a16:colId xmlns:a16="http://schemas.microsoft.com/office/drawing/2014/main" val="4257803169"/>
                    </a:ext>
                  </a:extLst>
                </a:gridCol>
              </a:tblGrid>
              <a:tr h="8579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Pam mae hyn yn bwysig i blant a phobl ifanc? 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100" b="0" i="0" u="none" strike="noStrike" kern="1200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(i'r dysgwr, yr ysgol a'r gymuned, ac ar eu cyfer)</a:t>
                      </a:r>
                      <a:endParaRPr lang="en-GB" sz="1100" i="0" u="none" strike="noStrike" noProof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422046"/>
                  </a:ext>
                </a:extLst>
              </a:tr>
              <a:tr h="5302273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nifer y plant a phobl ifanc sy'n adrodd amseroedd gwely hwyrach yn cynyddu o Flynyddoedd 3-6 a Blynyddoedd 7-11. </a:t>
                      </a: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Os nad yw plant a phobl ifanc yn cael digon o gwsg, os nad ydyn nhw’n symud digon, neu os ydyn nhw’n treulio gormod o amser yn eistedd yn llonydd, gall arwain at broblemau iechyd a lles dros amser.</a:t>
                      </a:r>
                      <a:endParaRPr lang="en-GB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Gall amserlen gysgu gyson (mynd i'r gwely a chodi yr un pryd bob dydd) eu helpu i gael faint o gwsg sydd ei angen arnynt. </a:t>
                      </a:r>
                      <a:endParaRPr lang="en-GB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Mae angen i blant a phobl ifanc fod yn ymwybodol bod cael digon o gwsg o ansawdd da yn eu helpu i feddwl yn glir a dysgu'n well yn yr ysgol, teimlo'n hapusach ac â mwy o reolaeth ar eu hemosiynau, a chadw'n iach ac yn llawn egni.</a:t>
                      </a:r>
                      <a:endParaRPr lang="en-GB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Gall peidio â chael digon o gwsg am amser hir ei gwneud hi'n anoddach meddwl yn glir neu ganolbwyntio, ac effeithio ar eu hwyliau a gwneud iddyn nhw deimlo fwy dan straen neu'n isel. Os ydyn nhw’n deffro yn teimlo'n </a:t>
                      </a:r>
                      <a:r>
                        <a:rPr lang="cy-gb" sz="1400" b="1" i="0" u="none" strike="noStrike" noProof="0" err="1">
                          <a:solidFill>
                            <a:schemeClr val="tx1"/>
                          </a:solidFill>
                          <a:latin typeface="Ubuntu"/>
                        </a:rPr>
                        <a:t>orffwysol</a:t>
                      </a:r>
                      <a:r>
                        <a:rPr lang="cy-gb" sz="1400" b="1" i="0" u="none" strike="noStrike" noProof="0">
                          <a:solidFill>
                            <a:schemeClr val="tx1"/>
                          </a:solidFill>
                          <a:latin typeface="Ubuntu"/>
                        </a:rPr>
                        <a:t> ac yn barod ar gyfer y dydd, mae'n debygol bod ansawdd eu cwsg yn dda.</a:t>
                      </a:r>
                      <a:endParaRPr lang="en-GB" sz="1400">
                        <a:solidFill>
                          <a:schemeClr val="tx1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rgbClr val="FF0000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endParaRPr lang="en-US" sz="1400" b="1" i="0" u="none" strike="noStrike" noProof="0">
                        <a:solidFill>
                          <a:srgbClr val="FF0000"/>
                        </a:solidFill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4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Mae angen yr wybodaeth ofynnol ar blant a phobl ifanc i'w helpu i wneud dewisiadau iachach, deall ac ystyried effaith eu dewisiadau a'u gweithredoedd ar eu hiechyd.</a:t>
                      </a:r>
                      <a:endParaRPr lang="en-US" sz="140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>
                        <a:latin typeface="Ubuntu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0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5945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6AFB8-2BE3-9FD1-73A1-585A3006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2224986-74DB-1091-4CD0-2B5D9550EF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7725" y="756286"/>
            <a:ext cx="4432300" cy="49067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cy-gb"/>
              <a:t>Trosolwg o Adnoddau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ECD7D7-DF80-3F61-CDF1-5C529F58B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750" y="1255216"/>
            <a:ext cx="11801475" cy="535257"/>
          </a:xfrm>
          <a:solidFill>
            <a:srgbClr val="DBEAF9"/>
          </a:solidFill>
          <a:ln w="28575">
            <a:solidFill>
              <a:schemeClr val="bg2"/>
            </a:solidFill>
          </a:ln>
        </p:spPr>
        <p:txBody>
          <a:bodyPr rtlCol="0">
            <a:normAutofit fontScale="92500"/>
          </a:bodyPr>
          <a:lstStyle/>
          <a:p>
            <a:pPr rtl="0">
              <a:lnSpc>
                <a:spcPct val="110000"/>
              </a:lnSpc>
            </a:pPr>
            <a:r>
              <a:rPr lang="cy-gb" sz="1300">
                <a:solidFill>
                  <a:srgbClr val="18518A"/>
                </a:solidFill>
                <a:latin typeface="Ubuntu"/>
                <a:cs typeface="Calibri"/>
              </a:rPr>
              <a:t>Mae'r canllawiau a'r adnodd hyn ar gyfer addysgu a dysgu ar gwsg wedi nodi'r cysyniadau allweddol, pynciau iechyd cysylltiedig ac ystyriaethau canlynol. Mae adnoddau yn cael eu trefnu mewn banciau gwybodaeth o dan bob 'Cwestiwn Mawr'. Gellir gofyn y cwestiynau hyn i ddysgwyr fel cyfrwng ar gyfer cyflwyno'r cwricwlwm.</a:t>
            </a:r>
          </a:p>
          <a:p>
            <a:pPr rtl="0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B28DFE-0B37-92AB-A456-C538D712516D}"/>
              </a:ext>
            </a:extLst>
          </p:cNvPr>
          <p:cNvSpPr/>
          <p:nvPr/>
        </p:nvSpPr>
        <p:spPr>
          <a:xfrm>
            <a:off x="397725" y="1873080"/>
            <a:ext cx="1323289" cy="6566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8B9A8E-1FBD-143E-F560-C41785266360}"/>
              </a:ext>
            </a:extLst>
          </p:cNvPr>
          <p:cNvSpPr/>
          <p:nvPr/>
        </p:nvSpPr>
        <p:spPr>
          <a:xfrm>
            <a:off x="1720020" y="1873078"/>
            <a:ext cx="4287478" cy="628846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106F7B-AD3E-112E-AA7A-3708F4589069}"/>
              </a:ext>
            </a:extLst>
          </p:cNvPr>
          <p:cNvSpPr txBox="1"/>
          <p:nvPr/>
        </p:nvSpPr>
        <p:spPr>
          <a:xfrm>
            <a:off x="1720346" y="1935604"/>
            <a:ext cx="266572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Ymddygiadau sy'n hyrwyddo iechyd</a:t>
            </a:r>
            <a:endParaRPr lang="en-US" sz="1000">
              <a:solidFill>
                <a:srgbClr val="18518A"/>
              </a:solidFill>
              <a:latin typeface="Ubuntu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Gwneud penderfyniadau</a:t>
            </a:r>
            <a:endParaRPr lang="en-US" sz="1000" i="1">
              <a:solidFill>
                <a:srgbClr val="18518A"/>
              </a:solidFill>
              <a:latin typeface="Ubuntu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Dylanwadau cymdeithasol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B079DE-86A7-09E5-8A2E-0D439B10561A}"/>
              </a:ext>
            </a:extLst>
          </p:cNvPr>
          <p:cNvSpPr txBox="1"/>
          <p:nvPr/>
        </p:nvSpPr>
        <p:spPr>
          <a:xfrm>
            <a:off x="419568" y="2041514"/>
            <a:ext cx="12983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cy-gb" sz="1050" b="1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Cysyniadau Allweddol </a:t>
            </a:r>
            <a:endParaRPr lang="en-US" sz="1050" i="1">
              <a:solidFill>
                <a:schemeClr val="bg1"/>
              </a:solidFill>
              <a:latin typeface="Ubuntu" panose="020B0504030602030204" pitchFamily="34" charset="0"/>
              <a:cs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5AE7D4-06B2-D7ED-1A96-BD13308FA773}"/>
              </a:ext>
            </a:extLst>
          </p:cNvPr>
          <p:cNvSpPr/>
          <p:nvPr/>
        </p:nvSpPr>
        <p:spPr>
          <a:xfrm>
            <a:off x="406715" y="2632276"/>
            <a:ext cx="1313032" cy="721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1E88EC-17E2-F31A-76B1-5F1322D6A05F}"/>
              </a:ext>
            </a:extLst>
          </p:cNvPr>
          <p:cNvSpPr txBox="1"/>
          <p:nvPr/>
        </p:nvSpPr>
        <p:spPr>
          <a:xfrm>
            <a:off x="408361" y="2675295"/>
            <a:ext cx="11634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cy-gb" sz="1050" b="1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Themâu Iechyd  </a:t>
            </a:r>
          </a:p>
          <a:p>
            <a:pPr rtl="0">
              <a:defRPr/>
            </a:pPr>
            <a:r>
              <a:rPr lang="cy-gb" sz="1050" b="1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Cysylltiedig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4E132B-8A62-619E-2BED-C0C02E8B14AD}"/>
              </a:ext>
            </a:extLst>
          </p:cNvPr>
          <p:cNvSpPr/>
          <p:nvPr/>
        </p:nvSpPr>
        <p:spPr>
          <a:xfrm>
            <a:off x="397726" y="3466060"/>
            <a:ext cx="1320211" cy="8043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8837E-0D9C-9E39-A95E-5829BB70D3DF}"/>
              </a:ext>
            </a:extLst>
          </p:cNvPr>
          <p:cNvSpPr txBox="1"/>
          <p:nvPr/>
        </p:nvSpPr>
        <p:spPr>
          <a:xfrm>
            <a:off x="419567" y="3732362"/>
            <a:ext cx="12983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cy-gb" sz="1050" b="1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Cwestiynau Mawr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CE0079-A364-7002-8A4B-6E20EDCD8E69}"/>
              </a:ext>
            </a:extLst>
          </p:cNvPr>
          <p:cNvSpPr txBox="1"/>
          <p:nvPr/>
        </p:nvSpPr>
        <p:spPr>
          <a:xfrm>
            <a:off x="1776375" y="2629230"/>
            <a:ext cx="4292585" cy="70788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Gweithgarwch corfforol</a:t>
            </a:r>
            <a:endParaRPr lang="en-US" sz="1000">
              <a:solidFill>
                <a:srgbClr val="18518A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Gofal personol</a:t>
            </a:r>
            <a:endParaRPr lang="en-US" sz="1000">
              <a:solidFill>
                <a:srgbClr val="18518A"/>
              </a:solidFill>
              <a:latin typeface="Ubuntu"/>
              <a:ea typeface="Calibri"/>
              <a:cs typeface="Calibri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Lles meddyliol</a:t>
            </a:r>
          </a:p>
          <a:p>
            <a:pPr marL="285750" indent="-285750" rtl="0">
              <a:buFont typeface="Arial"/>
              <a:buChar char="•"/>
            </a:pPr>
            <a:r>
              <a:rPr lang="cy-gb" sz="1000">
                <a:solidFill>
                  <a:srgbClr val="18518A"/>
                </a:solidFill>
                <a:latin typeface="Ubuntu"/>
                <a:cs typeface="Calibri"/>
              </a:rPr>
              <a:t>Amddiffyn rhag haint a chlefydau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E69CA7-36A1-D802-E4AF-431817F73495}"/>
              </a:ext>
            </a:extLst>
          </p:cNvPr>
          <p:cNvSpPr txBox="1"/>
          <p:nvPr/>
        </p:nvSpPr>
        <p:spPr>
          <a:xfrm>
            <a:off x="1725663" y="3491134"/>
            <a:ext cx="4333481" cy="669777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lnSpc>
                <a:spcPct val="90000"/>
              </a:lnSpc>
              <a:spcBef>
                <a:spcPts val="1000"/>
              </a:spcBef>
            </a:pPr>
            <a:r>
              <a:rPr lang="cy-gb" sz="1000">
                <a:solidFill>
                  <a:schemeClr val="tx2"/>
                </a:solidFill>
                <a:latin typeface="Ubuntu"/>
                <a:ea typeface="Segoe UI"/>
                <a:cs typeface="Calibri"/>
              </a:rPr>
              <a:t>1.  </a:t>
            </a:r>
            <a:r>
              <a:rPr lang="cy-gb" sz="1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Pam bod angen i ni gael cwsg o ansawdd da?</a:t>
            </a:r>
            <a:br>
              <a:rPr lang="en-US" sz="1000">
                <a:latin typeface="Ubuntu" panose="020B0504030602030204" pitchFamily="34" charset="0"/>
                <a:ea typeface="Segoe UI"/>
                <a:cs typeface="Calibri"/>
              </a:rPr>
            </a:br>
            <a:r>
              <a:rPr lang="cy-gb" sz="1000">
                <a:solidFill>
                  <a:schemeClr val="tx2"/>
                </a:solidFill>
                <a:latin typeface="Ubuntu"/>
                <a:ea typeface="Segoe UI"/>
                <a:cs typeface="Calibri"/>
              </a:rPr>
              <a:t>2.  </a:t>
            </a:r>
            <a:r>
              <a:rPr lang="cy-gb" sz="1000">
                <a:solidFill>
                  <a:schemeClr val="tx2"/>
                </a:solidFill>
                <a:latin typeface="Ubuntu"/>
                <a:ea typeface="Calibri"/>
                <a:cs typeface="Calibri"/>
              </a:rPr>
              <a:t>Beth yw'r dylanwadau ar ein cwsg? </a:t>
            </a:r>
            <a:br>
              <a:rPr lang="en-US" sz="1000">
                <a:latin typeface="Ubuntu" panose="020B0504030602030204" pitchFamily="34" charset="0"/>
                <a:ea typeface="Arial"/>
                <a:cs typeface="Calibri"/>
              </a:rPr>
            </a:br>
            <a:r>
              <a:rPr lang="cy-gb" sz="1000">
                <a:solidFill>
                  <a:schemeClr val="tx2"/>
                </a:solidFill>
                <a:latin typeface="Ubuntu"/>
                <a:ea typeface="Arial"/>
                <a:cs typeface="Calibri"/>
              </a:rPr>
              <a:t>3.  Sut mae cwsg yn effeithio ar ein hiechyd a'n lles (a sut mae ein hiechyd a'n lles yn effeithio ar ein cwsg)?</a:t>
            </a:r>
            <a:endParaRPr lang="en-US" sz="1000">
              <a:solidFill>
                <a:schemeClr val="tx2"/>
              </a:solidFill>
              <a:latin typeface="Ubuntu"/>
              <a:ea typeface="Calibri"/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78E315A-AEE7-EB7C-CEC2-7675BDBA2709}"/>
              </a:ext>
            </a:extLst>
          </p:cNvPr>
          <p:cNvSpPr/>
          <p:nvPr/>
        </p:nvSpPr>
        <p:spPr>
          <a:xfrm>
            <a:off x="6087213" y="1869208"/>
            <a:ext cx="5789708" cy="2397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6B4DEE-2DAC-E226-303B-D8C30F4D2E99}"/>
              </a:ext>
            </a:extLst>
          </p:cNvPr>
          <p:cNvSpPr txBox="1"/>
          <p:nvPr/>
        </p:nvSpPr>
        <p:spPr>
          <a:xfrm>
            <a:off x="8452055" y="1849380"/>
            <a:ext cx="1200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/>
            </a:pPr>
            <a:r>
              <a:rPr lang="cy-gb" sz="1050" b="1">
                <a:solidFill>
                  <a:schemeClr val="bg1"/>
                </a:solidFill>
                <a:latin typeface="Ubuntu" panose="020B0504030602030204" pitchFamily="34" charset="0"/>
                <a:cs typeface="Calibri"/>
              </a:rPr>
              <a:t>Ystyriaethau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42B54F-3827-EB46-6CCB-79B0E4FCF849}"/>
              </a:ext>
            </a:extLst>
          </p:cNvPr>
          <p:cNvSpPr txBox="1"/>
          <p:nvPr/>
        </p:nvSpPr>
        <p:spPr>
          <a:xfrm>
            <a:off x="6096879" y="2119231"/>
            <a:ext cx="5813660" cy="2031325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rtl="0"/>
            <a:r>
              <a:rPr lang="cy-gb" sz="1050" b="1">
                <a:solidFill>
                  <a:srgbClr val="18518A"/>
                </a:solidFill>
                <a:latin typeface="Ubuntu"/>
                <a:ea typeface="Segoe UI"/>
                <a:cs typeface="Segoe UI"/>
              </a:rPr>
              <a:t>Gall yr adnoddau canlynol weithio...</a:t>
            </a:r>
          </a:p>
          <a:p>
            <a:pPr marL="285750" indent="-285750" rtl="0">
              <a:buFont typeface="Arial"/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Gyda dysgwyr oedran cynradd ac uwchradd </a:t>
            </a:r>
            <a:endParaRPr lang="en-US" sz="1050">
              <a:solidFill>
                <a:srgbClr val="18518A"/>
              </a:solidFill>
              <a:latin typeface="Ubuntu"/>
              <a:ea typeface="Arial"/>
              <a:cs typeface="Arial"/>
            </a:endParaRPr>
          </a:p>
          <a:p>
            <a:pPr marL="285750" lvl="0" indent="-285750" rtl="0"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Mewn lleoliadau dosbarth cyfan neu grŵp</a:t>
            </a:r>
          </a:p>
          <a:p>
            <a:pPr marL="285750" indent="-285750" rtl="0"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Mewn gwasanaethau neu gyda grwpiau mawr o ddysgwyr o allu/oedran tebyg</a:t>
            </a:r>
          </a:p>
          <a:p>
            <a:pPr rtl="0"/>
            <a:r>
              <a:rPr lang="cy-gb" sz="1050" b="1">
                <a:solidFill>
                  <a:srgbClr val="18518A"/>
                </a:solidFill>
                <a:latin typeface="Ubuntu"/>
                <a:ea typeface="Segoe UI"/>
                <a:cs typeface="Segoe UI"/>
              </a:rPr>
              <a:t>​​</a:t>
            </a:r>
          </a:p>
          <a:p>
            <a:pPr rtl="0"/>
            <a:r>
              <a:rPr lang="cy-gb" sz="1050" b="1">
                <a:solidFill>
                  <a:srgbClr val="18518A"/>
                </a:solidFill>
                <a:latin typeface="Ubuntu"/>
                <a:ea typeface="Segoe UI"/>
                <a:cs typeface="Segoe UI"/>
              </a:rPr>
              <a:t>Dylech ystyried...</a:t>
            </a:r>
          </a:p>
          <a:p>
            <a:pPr marL="285750" indent="-285750" rtl="0">
              <a:buFontTx/>
              <a:buChar char="•"/>
            </a:pPr>
            <a:r>
              <a:rPr lang="cy-gb" sz="1050" b="0" i="0" u="none" strike="noStrike">
                <a:solidFill>
                  <a:schemeClr val="accent1"/>
                </a:solidFill>
                <a:effectLst/>
                <a:latin typeface="Ubuntu"/>
              </a:rPr>
              <a:t>A yw cynnwys yr adnoddau hyn yn briodol i ddatblygiad eich dysgwr/dysgwyr</a:t>
            </a:r>
            <a:endParaRPr lang="en-US" sz="1050" b="0" i="0" u="none" strike="noStrike">
              <a:solidFill>
                <a:schemeClr val="accent1"/>
              </a:solidFill>
              <a:effectLst/>
              <a:latin typeface="Ubuntu"/>
              <a:ea typeface="Calibri"/>
              <a:cs typeface="Calibri"/>
            </a:endParaRPr>
          </a:p>
          <a:p>
            <a:pPr marL="285750" indent="-285750" rtl="0">
              <a:buFontTx/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Priodoldeb cynnwys yr adnoddau a'i berthnasedd i'ch dysgwr/dysgwyr yn eich cyd-destun</a:t>
            </a:r>
            <a:endParaRPr lang="en-US" sz="1050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Addasu adnoddau ar gyfer eich dysgwr/dysgwyr a'ch cyd-destun</a:t>
            </a:r>
            <a:endParaRPr lang="en-US" sz="1050">
              <a:latin typeface="Ubuntu"/>
            </a:endParaRPr>
          </a:p>
          <a:p>
            <a:pPr marL="285750" indent="-285750" rtl="0">
              <a:buFontTx/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Arial"/>
                <a:cs typeface="Arial"/>
              </a:rPr>
              <a:t>Sut y gall yr adnodd hwn gefnogi dysgu blaenorol ar gyfer cwsg</a:t>
            </a:r>
            <a:r>
              <a:rPr lang="cy-gb" sz="1050">
                <a:solidFill>
                  <a:srgbClr val="18518A"/>
                </a:solidFill>
                <a:latin typeface="Ubuntu"/>
                <a:ea typeface="Calibri"/>
                <a:cs typeface="Arial"/>
              </a:rPr>
              <a:t> </a:t>
            </a:r>
            <a:r>
              <a:rPr lang="cy-gb" sz="1050" i="1">
                <a:solidFill>
                  <a:srgbClr val="18518A"/>
                </a:solidFill>
                <a:latin typeface="Ubuntu"/>
                <a:ea typeface="Calibri"/>
                <a:cs typeface="Arial"/>
              </a:rPr>
              <a:t> </a:t>
            </a:r>
            <a:endParaRPr lang="en-US" sz="1050">
              <a:latin typeface="Ubuntu"/>
            </a:endParaRPr>
          </a:p>
          <a:p>
            <a:pPr marL="285750" indent="-285750" rtl="0">
              <a:buFont typeface="Arial"/>
              <a:buChar char="•"/>
            </a:pPr>
            <a:r>
              <a:rPr lang="cy-gb" sz="1050">
                <a:solidFill>
                  <a:srgbClr val="18518A"/>
                </a:solidFill>
                <a:latin typeface="Ubuntu"/>
                <a:ea typeface="Calibri"/>
                <a:cs typeface="Calibri"/>
              </a:rPr>
              <a:t>Sut mae dysgu yn cael ei ategu gan amgylchedd ehangach, polisïau ac arferion yr ysgol  </a:t>
            </a:r>
            <a:endParaRPr lang="en-US" sz="1050">
              <a:solidFill>
                <a:srgbClr val="18518A"/>
              </a:solidFill>
              <a:latin typeface="Ubuntu"/>
              <a:cs typeface="Arial"/>
            </a:endParaRPr>
          </a:p>
        </p:txBody>
      </p: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868D4BA-C467-7CA0-2CB4-0B1E05428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48013"/>
              </p:ext>
            </p:extLst>
          </p:nvPr>
        </p:nvGraphicFramePr>
        <p:xfrm>
          <a:off x="285750" y="4411952"/>
          <a:ext cx="11676976" cy="23066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19244">
                  <a:extLst>
                    <a:ext uri="{9D8B030D-6E8A-4147-A177-3AD203B41FA5}">
                      <a16:colId xmlns:a16="http://schemas.microsoft.com/office/drawing/2014/main" val="2563035555"/>
                    </a:ext>
                  </a:extLst>
                </a:gridCol>
                <a:gridCol w="2919244">
                  <a:extLst>
                    <a:ext uri="{9D8B030D-6E8A-4147-A177-3AD203B41FA5}">
                      <a16:colId xmlns:a16="http://schemas.microsoft.com/office/drawing/2014/main" val="978091644"/>
                    </a:ext>
                  </a:extLst>
                </a:gridCol>
                <a:gridCol w="2919244">
                  <a:extLst>
                    <a:ext uri="{9D8B030D-6E8A-4147-A177-3AD203B41FA5}">
                      <a16:colId xmlns:a16="http://schemas.microsoft.com/office/drawing/2014/main" val="1147116183"/>
                    </a:ext>
                  </a:extLst>
                </a:gridCol>
                <a:gridCol w="2919244">
                  <a:extLst>
                    <a:ext uri="{9D8B030D-6E8A-4147-A177-3AD203B41FA5}">
                      <a16:colId xmlns:a16="http://schemas.microsoft.com/office/drawing/2014/main" val="1586538182"/>
                    </a:ext>
                  </a:extLst>
                </a:gridCol>
              </a:tblGrid>
              <a:tr h="2701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u="none" strike="noStrike" noProof="0">
                          <a:solidFill>
                            <a:schemeClr val="bg1"/>
                          </a:solidFill>
                          <a:latin typeface="Ubuntu"/>
                        </a:rPr>
                        <a:t>Cefnogi dysgwyr i wireddu'r Pedwar Diben:</a:t>
                      </a:r>
                      <a:endParaRPr lang="en-GB" sz="1050" b="1" i="0" u="none" strike="noStrike" noProof="0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>
                    <a:solidFill>
                      <a:srgbClr val="18518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612586"/>
                  </a:ext>
                </a:extLst>
              </a:tr>
              <a:tr h="2701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Unigolion iach a hyderus sydd:</a:t>
                      </a:r>
                      <a:endParaRPr lang="en-US" sz="1050" b="1" u="none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Dysgwyr galluog ac uchelgeisiol sydd:</a:t>
                      </a:r>
                      <a:endParaRPr lang="en-US" sz="1050" b="1" u="none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Dinasyddion egwyddorol a gwybodus sydd:</a:t>
                      </a:r>
                      <a:endParaRPr lang="en-US" sz="1050" b="1" u="none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Cyfranwyr mentrus a chreadigol sydd:</a:t>
                      </a:r>
                      <a:endParaRPr lang="en-US" sz="1050" b="1" u="none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541132"/>
                  </a:ext>
                </a:extLst>
              </a:tr>
              <a:tr h="1766318">
                <a:tc>
                  <a:txBody>
                    <a:bodyPr/>
                    <a:lstStyle/>
                    <a:p>
                      <a:pPr marL="285750" lvl="0" indent="-2857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â’r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sgiliau a’r wybodaeth 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sydd eu hangen i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ddelio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â’u bywyd pob dydd mor annibynnol ag y gallan nhw</a:t>
                      </a:r>
                      <a:endParaRPr lang="en-GB" sz="1000" b="0" u="none" strike="noStrike" baseline="0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gwybod sut i </a:t>
                      </a:r>
                      <a:r>
                        <a:rPr lang="cy-gb" sz="100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ddod o hyd i’r wybodaeth a’r cymorth sydd eu hangen i gadw’n ddiogel ac iach</a:t>
                      </a:r>
                      <a:endParaRPr lang="en-GB" sz="1000" b="0" u="none" strike="noStrike" baseline="0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285750" lvl="0" indent="-2857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gwneud </a:t>
                      </a:r>
                      <a:r>
                        <a:rPr lang="cy-gb" sz="100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penderfyniadau pwyllog </a:t>
                      </a:r>
                      <a:r>
                        <a:rPr lang="cy-gb" sz="1000" b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ynghylch eu ffordd o fyw ac yn </a:t>
                      </a:r>
                      <a:r>
                        <a:rPr lang="cy-gb" sz="1000" b="1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rheoli risg</a:t>
                      </a:r>
                      <a:endParaRPr lang="en-US" sz="1000" b="1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datblygu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corff o wybodaeth 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ac sydd â’r sgiliau sydd eu hangen i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gysylltu’r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wybodaeth honno a’i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chymhwyso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mewn gwahanol gyd-destunau</a:t>
                      </a:r>
                      <a:endParaRPr lang="cy-GB" sz="10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gallu egluro'r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syniadau a'r cysyniadau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y maen nhw'n dysgu amdanyn nhw</a:t>
                      </a: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deall sut i ddehongli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data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a chymhwyso cysyniadau mathemategol</a:t>
                      </a:r>
                      <a:endParaRPr lang="en-US" sz="10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ymchwilio ac yn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gwerthuso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eu canfyddiadau’n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feirniadol</a:t>
                      </a:r>
                      <a:endParaRPr lang="en-US" sz="1000" b="1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canfod, yn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gwerthuso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ac yn defnyddio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tystiolaeth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wrth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ffurfio barn</a:t>
                      </a:r>
                      <a:endParaRPr lang="en-GB" sz="1000" b="1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trafod materion cyfoes 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ar sail eu gwybodaeth a'u gwerthoedd  </a:t>
                      </a: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deall ac yn ystyried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effaith eu gweithredoedd 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wrth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ddewis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a gweithredu </a:t>
                      </a: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endParaRPr lang="en-GB" sz="10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cysylltu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ac yn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cymhwyso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eu gwybodaeth a’u sgiliau i greu syniadau a chynnyrch</a:t>
                      </a:r>
                      <a:endParaRPr lang="cy-GB" sz="10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meddwl yn greadigol 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er mwyn ail-lunio a datrys problemau</a:t>
                      </a:r>
                      <a:endParaRPr lang="en-US" sz="1000" b="0" i="0" u="none" strike="noStrike" noProof="0">
                        <a:solidFill>
                          <a:schemeClr val="tx2"/>
                        </a:solidFill>
                        <a:latin typeface="Ubuntu"/>
                      </a:endParaRPr>
                    </a:p>
                    <a:p>
                      <a:pPr marL="171450" lvl="0" indent="-171450" algn="l" rtl="0"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yn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mynegi</a:t>
                      </a: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latin typeface="Ubuntu"/>
                        </a:rPr>
                        <a:t> syniadau ac emosiynau drwy wahanol gyfryngau</a:t>
                      </a:r>
                      <a:endParaRPr lang="en-US" sz="1000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201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9157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C2B2B-FB66-C022-D983-181394D64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A71BAA5-6C9B-8EEF-A0B0-17FE68CAE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26158"/>
              </p:ext>
            </p:extLst>
          </p:nvPr>
        </p:nvGraphicFramePr>
        <p:xfrm>
          <a:off x="215572" y="217985"/>
          <a:ext cx="11732923" cy="285726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059755">
                  <a:extLst>
                    <a:ext uri="{9D8B030D-6E8A-4147-A177-3AD203B41FA5}">
                      <a16:colId xmlns:a16="http://schemas.microsoft.com/office/drawing/2014/main" val="1023773711"/>
                    </a:ext>
                  </a:extLst>
                </a:gridCol>
                <a:gridCol w="3368025">
                  <a:extLst>
                    <a:ext uri="{9D8B030D-6E8A-4147-A177-3AD203B41FA5}">
                      <a16:colId xmlns:a16="http://schemas.microsoft.com/office/drawing/2014/main" val="730167484"/>
                    </a:ext>
                  </a:extLst>
                </a:gridCol>
                <a:gridCol w="4305143">
                  <a:extLst>
                    <a:ext uri="{9D8B030D-6E8A-4147-A177-3AD203B41FA5}">
                      <a16:colId xmlns:a16="http://schemas.microsoft.com/office/drawing/2014/main" val="3963490045"/>
                    </a:ext>
                  </a:extLst>
                </a:gridCol>
              </a:tblGrid>
              <a:tr h="235639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effectLst/>
                          <a:latin typeface="Ubuntu"/>
                        </a:rPr>
                        <a:t>Cwestiwn Mawr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effectLst/>
                          <a:latin typeface="Ubuntu"/>
                        </a:rPr>
                        <a:t>Banc Gwybodaeth</a:t>
                      </a:r>
                      <a:endParaRPr lang="en-US" sz="1100" u="sng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100">
                          <a:effectLst/>
                          <a:latin typeface="Ubuntu"/>
                        </a:rPr>
                        <a:t>Dolenni i Ddatganiadau o'r Hyn sy'n Bwysig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700045"/>
                  </a:ext>
                </a:extLst>
              </a:tr>
              <a:tr h="80180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y-gb" sz="100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1.</a:t>
                      </a:r>
                      <a:r>
                        <a:rPr lang="cy-gb" sz="1000">
                          <a:solidFill>
                            <a:srgbClr val="FF0000"/>
                          </a:solidFill>
                          <a:effectLst/>
                          <a:latin typeface="Ubuntu"/>
                        </a:rPr>
                        <a:t> 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Pam bod angen i ni gael cwsg o ansawdd da?</a:t>
                      </a:r>
                      <a:br>
                        <a:rPr lang="en-GB" sz="1000">
                          <a:solidFill>
                            <a:srgbClr val="FF0000"/>
                          </a:solidFill>
                          <a:effectLst/>
                          <a:latin typeface="Ubuntu"/>
                        </a:rPr>
                      </a:br>
                      <a:r>
                        <a:rPr lang="cy-gb" sz="1000" b="0" i="1" u="none" strike="noStrike" noProof="0">
                          <a:solidFill>
                            <a:schemeClr val="accent1"/>
                          </a:solidFill>
                          <a:effectLst/>
                          <a:latin typeface="Ubuntu"/>
                        </a:rPr>
                        <a:t>-</a:t>
                      </a:r>
                      <a:r>
                        <a:rPr lang="cy-gb" sz="10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Ubuntu"/>
                        </a:rPr>
                        <a:t> manteision a niwed iechyd (corfforol a meddyliol) 
- swyddogaeth wybyddol 
- presenoldeb a chyrhaeddiad</a:t>
                      </a:r>
                      <a:r>
                        <a:rPr lang="cy-gb" sz="1000" b="0" i="0" u="none" strike="noStrike" noProof="0">
                          <a:solidFill>
                            <a:srgbClr val="FF0000"/>
                          </a:solidFill>
                          <a:effectLst/>
                          <a:latin typeface="Ubuntu"/>
                        </a:rPr>
                        <a:t>                                                                                                    </a:t>
                      </a:r>
                      <a:endParaRPr lang="cy-GB" sz="1000" b="0" i="0" u="none" strike="noStrike" noProof="0">
                        <a:solidFill>
                          <a:srgbClr val="FF0000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DBEA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Deall Cwsg: Pam mae'n bwysig a Beth rydyn ni'n ei olygu gyda chwsg o ansawdd da</a:t>
                      </a:r>
                      <a:endParaRPr lang="en-US" b="0">
                        <a:latin typeface="Ubuntu"/>
                      </a:endParaRPr>
                    </a:p>
                    <a:p>
                      <a:pPr marL="171450" lvl="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y-gb" sz="100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Sut mae cwsg yn effeithio ar ein hiechyd a'n lles?</a:t>
                      </a:r>
                    </a:p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u="none" strike="noStrike" noProof="0"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ymddygiadau sy'n hybu iechyd ac yn niweidio iechyd</a:t>
                      </a:r>
                      <a:endParaRPr lang="en-US" sz="1000" b="0" i="0" u="none" strike="noStrike" noProof="0">
                        <a:solidFill>
                          <a:srgbClr val="18518A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gwneud penderfyniadau a meddwl yn feirniadol</a:t>
                      </a:r>
                      <a:endParaRPr lang="en-GB" sz="1000" b="0" i="0" u="none" strike="noStrike" noProof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dylanwadau cymdeithasol, normau cymdeithasol a gwerthoedd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Gwyddoniaeth a Thechnoleg: deall ffactorau sy'n effeithio ar ein hiechyd</a:t>
                      </a:r>
                      <a:endParaRPr lang="en-GB">
                        <a:latin typeface="Ubuntu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688951"/>
                  </a:ext>
                </a:extLst>
              </a:tr>
              <a:tr h="102358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y-gb" sz="100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2. </a:t>
                      </a:r>
                      <a:r>
                        <a:rPr lang="cy-gb" sz="100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 </a:t>
                      </a:r>
                      <a:r>
                        <a:rPr lang="cy-gb" sz="1000" b="1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Beth yw'r dylanwadau ar ein cwsg? </a:t>
                      </a:r>
                      <a:endParaRPr lang="cy-GB" sz="1000" b="1" i="0" u="none" strike="noStrike" noProof="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- </a:t>
                      </a:r>
                      <a:r>
                        <a:rPr lang="cy-gb" sz="10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Ubuntu"/>
                        </a:rPr>
                        <a:t>ffordd o fyw (egnïol yn gorfforol, cael mynediad at olau dydd) 
cymeriant bwyd a diod/ dewisiadau 
- arferion, gofod cysgu/ amgylchedd 
- technoleg 
- rheoleiddio emosiynol/  rheoli straen</a:t>
                      </a:r>
                    </a:p>
                  </a:txBody>
                  <a:tcPr marL="68580" marR="68580" marT="0" marB="0" anchor="ctr">
                    <a:solidFill>
                      <a:srgbClr val="DBEA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Ffactorau ffordd o fyw, cymdeithasol ac amgylcheddol sy'n siapio ein cwsg</a:t>
                      </a:r>
                      <a:endParaRPr lang="en-US">
                        <a:latin typeface="Ubuntu"/>
                      </a:endParaRPr>
                    </a:p>
                    <a:p>
                      <a:pPr marL="171450" lvl="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ymddygiadau sy'n hybu iechyd ac yn niweidio iechyd</a:t>
                      </a:r>
                      <a:endParaRPr lang="en-US" sz="1000" b="0" i="0" u="none" strike="noStrike" noProof="0">
                        <a:solidFill>
                          <a:srgbClr val="000000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gwneud penderfyniadau a meddwl yn feirniadol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HWB: dylanwadau cymdeithasol, normau cymdeithasol a gwerthoedd</a:t>
                      </a: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Gwyddoniaeth a Thechnoleg: deall ffactorau sy'n effeithio ar ein hiechyd</a:t>
                      </a:r>
                      <a:endParaRPr lang="en-US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37238"/>
                  </a:ext>
                </a:extLst>
              </a:tr>
              <a:tr h="483867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y-gb" sz="100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3.  Sut mae cwsg yn effeithio ar ein hiechyd a'n lles (a sut mae ein hiechyd a'n lles yn effeithio ar ein cwsg)?</a:t>
                      </a:r>
                      <a:endParaRPr lang="cy-GB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- </a:t>
                      </a:r>
                      <a:r>
                        <a:rPr lang="cy-gb" sz="10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Ubuntu"/>
                        </a:rPr>
                        <a:t>penderfynyddion ehangach iechyd: anghydraddoldebau, tai, incwm, effaith ar berthnasoedd</a:t>
                      </a:r>
                      <a:endParaRPr lang="en-US" sz="1000" i="0">
                        <a:solidFill>
                          <a:schemeClr val="accent1"/>
                        </a:solidFill>
                        <a:latin typeface="Ubuntu"/>
                      </a:endParaRPr>
                    </a:p>
                    <a:p>
                      <a:pPr marL="0" lvl="0" indent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endParaRPr lang="en-US" sz="1000">
                        <a:solidFill>
                          <a:srgbClr val="FF0000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DBEAF9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Sut mae cwsg yn effeithio ar ein hiechyd a'n lles?</a:t>
                      </a:r>
                      <a:endParaRPr lang="en-GB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marL="171450" indent="-171450" rtl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0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HWB: effaith camau gweithredu ar gymdeithas ehangach</a:t>
                      </a:r>
                      <a:endParaRPr lang="cy-GB" sz="1000" b="0" i="0" u="none" strike="noStrike" noProof="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HWB: gwneud penderfyniadau a meddwl yn feirniadol</a:t>
                      </a: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Dyniaethau: nid yw pawb yn rhannu'r un profiadau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814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CE4A6B-39DA-9B8D-0629-9F59F7EBB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93733"/>
              </p:ext>
            </p:extLst>
          </p:nvPr>
        </p:nvGraphicFramePr>
        <p:xfrm>
          <a:off x="192826" y="3431240"/>
          <a:ext cx="11750949" cy="283568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914180">
                  <a:extLst>
                    <a:ext uri="{9D8B030D-6E8A-4147-A177-3AD203B41FA5}">
                      <a16:colId xmlns:a16="http://schemas.microsoft.com/office/drawing/2014/main" val="433350761"/>
                    </a:ext>
                  </a:extLst>
                </a:gridCol>
                <a:gridCol w="3098494">
                  <a:extLst>
                    <a:ext uri="{9D8B030D-6E8A-4147-A177-3AD203B41FA5}">
                      <a16:colId xmlns:a16="http://schemas.microsoft.com/office/drawing/2014/main" val="559829491"/>
                    </a:ext>
                  </a:extLst>
                </a:gridCol>
                <a:gridCol w="2809299">
                  <a:extLst>
                    <a:ext uri="{9D8B030D-6E8A-4147-A177-3AD203B41FA5}">
                      <a16:colId xmlns:a16="http://schemas.microsoft.com/office/drawing/2014/main" val="2243965988"/>
                    </a:ext>
                  </a:extLst>
                </a:gridCol>
                <a:gridCol w="1888263">
                  <a:extLst>
                    <a:ext uri="{9D8B030D-6E8A-4147-A177-3AD203B41FA5}">
                      <a16:colId xmlns:a16="http://schemas.microsoft.com/office/drawing/2014/main" val="3964772440"/>
                    </a:ext>
                  </a:extLst>
                </a:gridCol>
                <a:gridCol w="2040713">
                  <a:extLst>
                    <a:ext uri="{9D8B030D-6E8A-4147-A177-3AD203B41FA5}">
                      <a16:colId xmlns:a16="http://schemas.microsoft.com/office/drawing/2014/main" val="1175680290"/>
                    </a:ext>
                  </a:extLst>
                </a:gridCol>
              </a:tblGrid>
              <a:tr h="457433"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Teitl Gweithgaredd</a:t>
                      </a:r>
                      <a:endParaRPr lang="cy-GB" sz="1100">
                        <a:solidFill>
                          <a:schemeClr val="bg1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Trosolwg o'r Cynnwys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Canllawiau i Athrawon</a:t>
                      </a:r>
                      <a:br>
                        <a:rPr lang="en-US" sz="1100">
                          <a:solidFill>
                            <a:srgbClr val="FFFFFF"/>
                          </a:solidFill>
                          <a:effectLst/>
                          <a:latin typeface="Ubuntu"/>
                        </a:rPr>
                      </a:b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'Gallech ddefnyddio'r adnodd hwn...'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Cyfleoedd ar gyfer Sgiliau Trawsgwricwlaidd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Dolenni i Ddatganiadau o'r Hyn sy'n Bwysig (HWB ac arall)</a:t>
                      </a:r>
                      <a:endParaRPr lang="en-GB" sz="1100">
                        <a:solidFill>
                          <a:schemeClr val="bg1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25529"/>
                  </a:ext>
                </a:extLst>
              </a:tr>
              <a:tr h="394338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Adroddiadau Newyddion ac Erthyglau</a:t>
                      </a:r>
                      <a:endParaRPr lang="en-US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Dolenni i adroddiadau ac erthyglau gyda chwestiynau i'w trafod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Fel rhan o ymwneud ehangach â materion cyfoes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900">
                          <a:solidFill>
                            <a:srgbClr val="18518A"/>
                          </a:solidFill>
                          <a:effectLst/>
                          <a:latin typeface="Ubuntu"/>
                          <a:ea typeface="Calibri"/>
                          <a:cs typeface="Times New Roman"/>
                        </a:rPr>
                        <a:t>[i ysgolion eu cwblhau]</a:t>
                      </a:r>
                      <a:endParaRPr lang="cy-GB" sz="900">
                        <a:solidFill>
                          <a:srgbClr val="18518A"/>
                        </a:solidFill>
                        <a:effectLst/>
                        <a:latin typeface="Ubuntu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65710"/>
                  </a:ext>
                </a:extLst>
              </a:tr>
              <a:tr h="394338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Bob amser, Weithiau, Byth</a:t>
                      </a:r>
                      <a:endParaRPr lang="en-US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Datganiadau i hybu trafodaeth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Fel gweithgaredd cychwynnol neu lawn i wirio dealltwriaeth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909313"/>
                  </a:ext>
                </a:extLst>
              </a:tr>
              <a:tr h="362791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 err="1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Ysgogwyr</a:t>
                      </a: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 Trafodaeth </a:t>
                      </a:r>
                      <a:r>
                        <a:rPr lang="cy-gb" sz="1000" b="0" i="0" u="none" strike="noStrike" noProof="0" err="1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WhatsApp</a:t>
                      </a:r>
                      <a:endParaRPr lang="en-US" err="1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Senarios ar gyfer trafod i hybu meddwl beirniadol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I gefnogi'r cysylltiad rhwng cymhwyso gwybodaeth a ffurfio safbwyntiau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67018"/>
                  </a:ext>
                </a:extLst>
              </a:tr>
              <a:tr h="362791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Cyfyng-gyngor Modryb Ofidiau</a:t>
                      </a:r>
                      <a:endParaRPr lang="en-US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Senarios i hybu trafodaeth sy'n canolbwyntio ar wneud penderfyniadau a cheisio cymorth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I hybu’r broses o fynegi syniadau a ffurfio safbwyntiau 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185224"/>
                  </a:ext>
                </a:extLst>
              </a:tr>
              <a:tr h="347017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Gwir neu Anwir</a:t>
                      </a:r>
                      <a:endParaRPr lang="en-US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Datganiadau i hybu trafodaeth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Fel gweithgaredd cychwynnol neu lawn i wirio dealltwriaeth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658018"/>
                  </a:ext>
                </a:extLst>
              </a:tr>
              <a:tr h="362791"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bg1"/>
                          </a:solidFill>
                          <a:effectLst/>
                          <a:latin typeface="Ubuntu"/>
                        </a:rPr>
                        <a:t>Graddfa Diemwnt 9</a:t>
                      </a:r>
                      <a:endParaRPr lang="en-US">
                        <a:solidFill>
                          <a:schemeClr val="bg1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rgbClr val="1851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Ffeithiau i hybu trafodaeth</a:t>
                      </a:r>
                      <a:endParaRPr lang="en-US">
                        <a:solidFill>
                          <a:schemeClr val="tx2"/>
                        </a:solidFill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y-gb" sz="1000" b="0" i="0" u="none" strike="noStrike" noProof="0">
                          <a:solidFill>
                            <a:schemeClr val="tx2"/>
                          </a:solidFill>
                          <a:effectLst/>
                          <a:latin typeface="Ubuntu"/>
                        </a:rPr>
                        <a:t>Fel gweithgaredd cychwynnol neu lawn i drafod negeseuon/ffeithiau allweddol </a:t>
                      </a:r>
                      <a:endParaRPr lang="cy-GB" sz="1000" b="0" i="0" u="none" strike="noStrike" noProof="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  <a:p>
                      <a:pPr lvl="0" algn="l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GB" sz="1000" b="0" i="0" u="none" strike="noStrike" noProof="0">
                        <a:solidFill>
                          <a:schemeClr val="tx2"/>
                        </a:solidFill>
                        <a:effectLst/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cy-gb" sz="900" b="0" i="0" u="none" strike="noStrike" noProof="0">
                          <a:solidFill>
                            <a:srgbClr val="18518A"/>
                          </a:solidFill>
                          <a:effectLst/>
                          <a:latin typeface="Ubuntu"/>
                        </a:rPr>
                        <a:t>[i ysgolion eu cwblhau]</a:t>
                      </a:r>
                      <a:endParaRPr lang="en-US" sz="900">
                        <a:latin typeface="Ubuntu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745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630329"/>
      </p:ext>
    </p:extLst>
  </p:cSld>
  <p:clrMapOvr>
    <a:masterClrMapping/>
  </p:clrMapOvr>
</p:sld>
</file>

<file path=ppt/theme/theme1.xml><?xml version="1.0" encoding="utf-8"?>
<a:theme xmlns:a="http://schemas.openxmlformats.org/drawingml/2006/main" name="PHW - Master Deck - Green">
  <a:themeElements>
    <a:clrScheme name="Custom 6">
      <a:dk1>
        <a:srgbClr val="000000"/>
      </a:dk1>
      <a:lt1>
        <a:srgbClr val="FFFFFF"/>
      </a:lt1>
      <a:dk2>
        <a:srgbClr val="285087"/>
      </a:dk2>
      <a:lt2>
        <a:srgbClr val="E8E8E8"/>
      </a:lt2>
      <a:accent1>
        <a:srgbClr val="15518B"/>
      </a:accent1>
      <a:accent2>
        <a:srgbClr val="24FFC0"/>
      </a:accent2>
      <a:accent3>
        <a:srgbClr val="24FFC0"/>
      </a:accent3>
      <a:accent4>
        <a:srgbClr val="FF5D0C"/>
      </a:accent4>
      <a:accent5>
        <a:srgbClr val="C288FF"/>
      </a:accent5>
      <a:accent6>
        <a:srgbClr val="E0E0E0"/>
      </a:accent6>
      <a:hlink>
        <a:srgbClr val="002060"/>
      </a:hlink>
      <a:folHlink>
        <a:srgbClr val="28508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550f9a-f14e-418b-a53a-e888529f43ac">
      <UserInfo>
        <DisplayName>Anthony Priest (Public Health Wales - No. 2 Capital Quarter)</DisplayName>
        <AccountId>13</AccountId>
        <AccountType/>
      </UserInfo>
      <UserInfo>
        <DisplayName>Alexa Gainsbury (Public Health Wales - No. 2 Capital Quarter)</DisplayName>
        <AccountId>17</AccountId>
        <AccountType/>
      </UserInfo>
    </SharedWithUsers>
    <lcf76f155ced4ddcb4097134ff3c332f xmlns="bbd7921a-042b-4eb0-b7a0-a3fc5587e9ac">
      <Terms xmlns="http://schemas.microsoft.com/office/infopath/2007/PartnerControls"/>
    </lcf76f155ced4ddcb4097134ff3c332f>
    <TaxCatchAll xmlns="d6550f9a-f14e-418b-a53a-e888529f43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6A6F83751BC542A98DC5A0AC630D3D" ma:contentTypeVersion="15" ma:contentTypeDescription="Create a new document." ma:contentTypeScope="" ma:versionID="07c4eb4ae9f433db1b465f0e766902ca">
  <xsd:schema xmlns:xsd="http://www.w3.org/2001/XMLSchema" xmlns:xs="http://www.w3.org/2001/XMLSchema" xmlns:p="http://schemas.microsoft.com/office/2006/metadata/properties" xmlns:ns2="bbd7921a-042b-4eb0-b7a0-a3fc5587e9ac" xmlns:ns3="d6550f9a-f14e-418b-a53a-e888529f43ac" targetNamespace="http://schemas.microsoft.com/office/2006/metadata/properties" ma:root="true" ma:fieldsID="fbe34ecbae75e3bf2fe83bd45dea5f21" ns2:_="" ns3:_="">
    <xsd:import namespace="bbd7921a-042b-4eb0-b7a0-a3fc5587e9ac"/>
    <xsd:import namespace="d6550f9a-f14e-418b-a53a-e888529f43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7921a-042b-4eb0-b7a0-a3fc5587e9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50f9a-f14e-418b-a53a-e888529f43a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d3ce685-6bcb-45ae-998a-d25e5acaad24}" ma:internalName="TaxCatchAll" ma:showField="CatchAllData" ma:web="d6550f9a-f14e-418b-a53a-e888529f43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0FCDA9-6E04-457F-98E5-66F492C302C1}">
  <ds:schemaRefs>
    <ds:schemaRef ds:uri="bbd7921a-042b-4eb0-b7a0-a3fc5587e9ac"/>
    <ds:schemaRef ds:uri="d6550f9a-f14e-418b-a53a-e888529f43a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2626AC0-E633-45C2-9123-5D338A3F2FF4}">
  <ds:schemaRefs>
    <ds:schemaRef ds:uri="bbd7921a-042b-4eb0-b7a0-a3fc5587e9ac"/>
    <ds:schemaRef ds:uri="d6550f9a-f14e-418b-a53a-e888529f43a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8CF9C3-A71A-454B-BFA3-E4704BE467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PHW - Master Deck - Green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</dc:creator>
  <cp:revision>2</cp:revision>
  <dcterms:created xsi:type="dcterms:W3CDTF">2024-01-29T16:09:21Z</dcterms:created>
  <dcterms:modified xsi:type="dcterms:W3CDTF">2025-10-01T11:29:46Z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0x0101008A6A6F83751BC542A98DC5A0AC630D3D</vt:lpwstr>
  </property>
  <property fmtid="{D5CDD505-2E9C-101B-9397-08002B2CF9AE}" pid="3" name="MediaServiceImageTags">
    <vt:lpwstr/>
  </property>
</Properties>
</file>