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4"/>
  </p:sldMasterIdLst>
  <p:notesMasterIdLst>
    <p:notesMasterId r:id="rId21"/>
  </p:notesMasterIdLst>
  <p:sldIdLst>
    <p:sldId id="256" r:id="rId5"/>
    <p:sldId id="261" r:id="rId6"/>
    <p:sldId id="263" r:id="rId7"/>
    <p:sldId id="266" r:id="rId8"/>
    <p:sldId id="267" r:id="rId9"/>
    <p:sldId id="269" r:id="rId10"/>
    <p:sldId id="270" r:id="rId11"/>
    <p:sldId id="268" r:id="rId12"/>
    <p:sldId id="271" r:id="rId13"/>
    <p:sldId id="276" r:id="rId14"/>
    <p:sldId id="272" r:id="rId15"/>
    <p:sldId id="273" r:id="rId16"/>
    <p:sldId id="274" r:id="rId17"/>
    <p:sldId id="275" r:id="rId18"/>
    <p:sldId id="265" r:id="rId19"/>
    <p:sldId id="264" r:id="rId20"/>
  </p:sldIdLst>
  <p:sldSz cx="12192000" cy="6858000"/>
  <p:notesSz cx="6858000" cy="9144000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6A0B2B-E484-B3E6-4D87-696A63D8C100}" name="Alexa Gainsbury (Public Health Wales - No. 2 Capital Quarter)" initials="AQ" userId="S::alexa.gainsbury@wales.nhs.uk::c5186529-ff50-472f-a883-baa2f4f2271c" providerId="AD"/>
  <p188:author id="{62A9892F-A510-6073-26EE-1DA906AAF76F}" name="Anthony Priest (Public Health Wales - No. 2 Capital Quarter)" initials="AQ" userId="S::anthony.priest2@wales.nhs.uk::46692481-554a-429c-bc03-d4cca9c03c2b" providerId="AD"/>
  <p188:author id="{F95C8337-EE5E-75FD-1769-61102AA6FA7A}" name="Mary-Ann McKibben (Public Health Wales - No. 2 Capital Quarter)" initials="MQ" userId="S::mary-ann.mckibben@wales.nhs.uk::35459770-b51a-4e1a-abfa-0a28574af725" providerId="AD"/>
  <p188:author id="{F4B9C876-45D4-A473-F4BE-10CBF1DE329B}" name="Rebecca Hughes (Public Health Wales - No. 2 Capital Quarter)" initials="" userId="S::Rebecca.Hughes21@wales.nhs.uk::86cc007a-a5ad-4e75-acb8-a6091bcc2967" providerId="AD"/>
  <p188:author id="{519C988B-5CEE-D4DB-C133-21D4C2804E0E}" name="Lorna Bennett (Public Health Wales - No. 2 Capital Quarter)" initials="LQ" userId="S::lorna.bennett3@wales.nhs.uk::41cbff77-5434-42c9-8874-6f16723207f9" providerId="AD"/>
  <p188:author id="{62E91E8E-1F7E-7A50-C028-78895F47D938}" name="Gareth Thomas (Public Health Wales, No. 2 Capital Quarter)" initials="" userId="S::Gareth.Thomas17@wales.nhs.uk::74ed2807-8d61-45c7-a3b0-de76cb24c3dd" providerId="AD"/>
  <p188:author id="{A1C571BD-F651-FB79-20EF-3E679E4C4D3F}" name="Rebecca Hughes (Public Health Wales - No. 2 Capital Quarter)" initials="RQ" userId="S::rebecca.hughes21@wales.nhs.uk::86cc007a-a5ad-4e75-acb8-a6091bcc2967" providerId="AD"/>
  <p188:author id="{7286DAC1-E53B-DF03-946C-699DF0AC587B}" name="Sian Jones (Public Health Wales - No.2 Capital Quarter)" initials="SQ" userId="S::sian.jones102@wales.nhs.uk::b185205e-510c-40e2-a092-0ef34090e26e" providerId="AD"/>
  <p188:author id="{A0A299E4-C092-AEC1-06CE-81608E9C237A}" name="Gareth Thomas (Public Health Wales, No. 2 Capital Quarter)" initials="GQ" userId="S::gareth.thomas17@wales.nhs.uk::74ed2807-8d61-45c7-a3b0-de76cb24c3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087"/>
    <a:srgbClr val="8B4566"/>
    <a:srgbClr val="0E416C"/>
    <a:srgbClr val="6B92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46EA63-A970-B738-0AAA-89A00C6A2C2D}" v="6" dt="2026-08-13T12:41:25.2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33C5D82-122C-8E42-B3D6-67347C6BA68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BF1F24-30D7-5740-9F64-AE7FBFFC8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F1F24-30D7-5740-9F64-AE7FBFFC83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76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E0ED43-A537-75F8-3B40-FACDD89042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8CC64B-142E-58F7-6B3F-B0517A3CF1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71899" y="0"/>
            <a:ext cx="8420101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EEEC7A5-BEBE-218F-2CA7-7C15F21B0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5432425" cy="726622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 rtl="0"/>
            <a:r>
              <a:rPr lang="cy"/>
              <a:t>Presentation Title</a:t>
            </a:r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DD23FB2A-DF5E-3AF2-38DF-C7DF86551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5432425" cy="453119"/>
          </a:xfrm>
          <a:prstGeom prst="rect">
            <a:avLst/>
          </a:prstGeom>
        </p:spPr>
        <p:txBody>
          <a:bodyPr rtlCol="0" anchor="t"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 rtl="0"/>
            <a:r>
              <a:rPr lang="cy"/>
              <a:t>Subtitle</a:t>
            </a:r>
            <a:endParaRPr lang="en-US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DCCB7028-9028-5AAA-F266-1BA4C1BB37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5432425" cy="453119"/>
          </a:xfrm>
          <a:prstGeom prst="rect">
            <a:avLst/>
          </a:prstGeom>
        </p:spPr>
        <p:txBody>
          <a:bodyPr rtlCol="0" anchor="t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 rtl="0"/>
            <a:r>
              <a:rPr lang="cy"/>
              <a:t>Date</a:t>
            </a:r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F69A33-999F-7261-9535-B2A9E2043E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 rtlCol="0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9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6CE7D5-CF57-46EF-B807-FDD0502418D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90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Chapter title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8EFCF-C246-005C-498D-271681A00F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59749" y="2620284"/>
            <a:ext cx="3527372" cy="3968293"/>
          </a:xfrm>
          <a:prstGeom prst="rect">
            <a:avLst/>
          </a:prstGeom>
        </p:spPr>
      </p:pic>
      <p:pic>
        <p:nvPicPr>
          <p:cNvPr id="4" name="Picture 3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4A6CD33D-CE15-C6EA-E9D7-A276F9645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5437" t="2543" r="5912" b="3059"/>
          <a:stretch/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E5CFCF9-4FEA-684C-9249-6CB4258FF9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1D7A6BE0-A3A3-00EF-966D-ED9E9646A8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3DC193FF-EE37-7665-A88F-6D82E3E41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 rtlCol="0"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curved object on a black background&#10;&#10;Description automatically generated">
            <a:extLst>
              <a:ext uri="{FF2B5EF4-FFF2-40B4-BE49-F238E27FC236}">
                <a16:creationId xmlns:a16="http://schemas.microsoft.com/office/drawing/2014/main" id="{5BE47017-229C-E9B0-9136-346518C97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170" b="50222"/>
          <a:stretch/>
        </p:blipFill>
        <p:spPr>
          <a:xfrm>
            <a:off x="8678735" y="4849885"/>
            <a:ext cx="3113591" cy="20081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Chapter title goes here</a:t>
            </a: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0FAC1D26-CC7D-E97A-3F21-2D75E28C9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1058" t="2107" r="2991" b="47971"/>
          <a:stretch/>
        </p:blipFill>
        <p:spPr>
          <a:xfrm rot="10800000" flipH="1">
            <a:off x="4995863" y="0"/>
            <a:ext cx="3011357" cy="1967696"/>
          </a:xfrm>
          <a:prstGeom prst="rect">
            <a:avLst/>
          </a:prstGeom>
        </p:spPr>
      </p:pic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F32C9CDA-6E98-BDBB-22CC-3331CBEB20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6081" y="2925582"/>
            <a:ext cx="5020807" cy="2319337"/>
          </a:xfrm>
          <a:prstGeom prst="rect">
            <a:avLst/>
          </a:prstGeom>
          <a:ln>
            <a:noFill/>
          </a:ln>
        </p:spPr>
        <p:txBody>
          <a:bodyPr rtlCol="0"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CB3808F5-2977-2430-671D-201C708FDA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631F4810-3655-6AC4-612B-0F5ED1F823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Subtitle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A1E2E994-007A-4BF6-1A75-386E1DE02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66653" cy="2319337"/>
          </a:xfrm>
          <a:prstGeom prst="rect">
            <a:avLst/>
          </a:prstGeom>
          <a:ln>
            <a:noFill/>
          </a:ln>
        </p:spPr>
        <p:txBody>
          <a:bodyPr rtlCol="0"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0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FD7FFEF-DD76-C8F1-63F4-63C982059D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3065689"/>
            <a:ext cx="6327775" cy="726622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 rtl="0"/>
            <a:r>
              <a:rPr lang="cy"/>
              <a:t>Divider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6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17E004D3-DBCA-1C37-97A3-960F3197F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 rtlCol="0"/>
          <a:lstStyle/>
          <a:p>
            <a:pPr rt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DEB40E7-645B-EFDF-08C9-EF3FCF11D1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Chapter title goes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F444B3-DCDC-AEAE-C9E4-7E25D26EE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34365"/>
          <a:stretch/>
        </p:blipFill>
        <p:spPr>
          <a:xfrm rot="10800000">
            <a:off x="5464465" y="-1"/>
            <a:ext cx="3010823" cy="2223164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D35E72E3-FB2A-CE9B-8A97-5095BD60FD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Main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64FA1C60-516A-E812-0696-9110D645B8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 rtl="0"/>
            <a:r>
              <a:rPr lang="cy"/>
              <a:t>Subtitle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98BB7B6D-035A-422E-9B5C-4C0B73E961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79491" cy="2319337"/>
          </a:xfrm>
          <a:prstGeom prst="rect">
            <a:avLst/>
          </a:prstGeom>
          <a:ln>
            <a:noFill/>
          </a:ln>
        </p:spPr>
        <p:txBody>
          <a:bodyPr rtlCol="0"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</p:spTree>
    <p:extLst>
      <p:ext uri="{BB962C8B-B14F-4D97-AF65-F5344CB8AC3E}">
        <p14:creationId xmlns:p14="http://schemas.microsoft.com/office/powerpoint/2010/main" val="3463542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EC966F-C3A2-10A4-74A3-25D0347C5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06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40293FF-3E51-2EB7-6DBB-A815093091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8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BD4023A-5511-58D4-11BC-1B17DA73A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 rtl="0"/>
            <a:r>
              <a:rPr lang="cy"/>
              <a:t>Thank you </a:t>
            </a:r>
            <a:br>
              <a:rPr lang="en-GB"/>
            </a:br>
            <a:r>
              <a:rPr lang="cy"/>
              <a:t>for listening</a:t>
            </a:r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94579856-9FB6-8DA6-9886-277F1B8743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 rtl="0"/>
            <a:r>
              <a:rPr lang="cy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9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86317-7467-DE3F-6C0B-DD058A98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3CBCA-3BED-A47C-B4C8-D30F0AB68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CC687-9ECD-F6E3-5184-EFAF7E46F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rtl="0"/>
            <a:fld id="{84E63EC1-32C7-C148-9B23-6C189CE1C2B7}" type="datetimeFigureOut">
              <a:rPr lang="en-US" smtClean="0"/>
              <a:pPr rtl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2B47E-A058-0DAF-B59E-CC2E267BD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73786-2D0C-15B4-1EB1-4F191CCD81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rtl="0"/>
            <a:fld id="{1A6076B7-25FF-134B-B2FE-8DDBCA4A7BAB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5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60" r:id="rId3"/>
    <p:sldLayoutId id="2147483670" r:id="rId4"/>
    <p:sldLayoutId id="2147483665" r:id="rId5"/>
    <p:sldLayoutId id="2147483698" r:id="rId6"/>
    <p:sldLayoutId id="2147483693" r:id="rId7"/>
    <p:sldLayoutId id="2147483694" r:id="rId8"/>
    <p:sldLayoutId id="2147483703" r:id="rId9"/>
    <p:sldLayoutId id="214748370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igital.nhs.uk/data-and-information/publications/statistical/smoking-drinking-and-drug-use-among-young-people-in-england/2021/appendices---survey-methodology#a6-achieved-response-rate-and-sample-size" TargetMode="External"/><Relationship Id="rId4" Type="http://schemas.openxmlformats.org/officeDocument/2006/relationships/hyperlink" Target="https://www.shrn.org.uk/national-data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ash.org.uk/resources/view/use-of-e-cigarettes-among-young-people-in-great-britain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rn.org.uk/national-data/" TargetMode="External"/><Relationship Id="rId2" Type="http://schemas.openxmlformats.org/officeDocument/2006/relationships/hyperlink" Target="https://publichealthwales.shinyapps.io/SHRN_Dashboard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sh.org.uk/resources/view/use-of-e-cigarettes-among-young-people-in-great-britain" TargetMode="External"/><Relationship Id="rId4" Type="http://schemas.openxmlformats.org/officeDocument/2006/relationships/hyperlink" Target="https://decipher.uk.net/research/programmes/healthy-settings-and-organisations/school-level-digital-dashboard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healthwales.shinyapps.io/SHRN_Dashboard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hw.nhs.wales/topics/vaping/information-and-guidance-on-vaping-for-secondary-aged-learners-in-wales/?utm_source=chatgpt.com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9FECE3-A7BC-645C-296E-25B886289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121" y="2764605"/>
            <a:ext cx="5432425" cy="664395"/>
          </a:xfrm>
        </p:spPr>
        <p:txBody>
          <a:bodyPr rtlCol="0"/>
          <a:lstStyle/>
          <a:p>
            <a:pPr rtl="0"/>
            <a:r>
              <a:rPr lang="cy"/>
              <a:t>Data ac Ystadegau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4D84E20-02A1-FA3E-6382-4921CD448E5A}"/>
              </a:ext>
            </a:extLst>
          </p:cNvPr>
          <p:cNvSpPr>
            <a:spLocks noGrp="1"/>
          </p:cNvSpPr>
          <p:nvPr/>
        </p:nvSpPr>
        <p:spPr>
          <a:xfrm>
            <a:off x="337121" y="3536914"/>
            <a:ext cx="6327775" cy="453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2200">
                <a:solidFill>
                  <a:schemeClr val="tx2"/>
                </a:solidFill>
                <a:latin typeface="Ubuntu"/>
              </a:rPr>
              <a:t>Fepio</a:t>
            </a:r>
          </a:p>
        </p:txBody>
      </p:sp>
      <p:pic>
        <p:nvPicPr>
          <p:cNvPr id="4" name="Picture Placeholder 6" descr="A group of colorful objects&#10;&#10;Description automatically generated">
            <a:extLst>
              <a:ext uri="{FF2B5EF4-FFF2-40B4-BE49-F238E27FC236}">
                <a16:creationId xmlns:a16="http://schemas.microsoft.com/office/drawing/2014/main" id="{5EA18EEE-F895-8BE2-16F1-371AFDB9378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9992" b="9992"/>
          <a:stretch/>
        </p:blipFill>
        <p:spPr>
          <a:xfrm>
            <a:off x="5690260" y="1580017"/>
            <a:ext cx="5718175" cy="3054350"/>
          </a:xfr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114CD6B1-CDD8-B691-772A-708AFF31BE95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accent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926879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F4DFF-A0AA-F7B1-AFE8-2500002E74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00934"/>
            <a:ext cx="5881889" cy="669925"/>
          </a:xfrm>
        </p:spPr>
        <p:txBody>
          <a:bodyPr>
            <a:normAutofit fontScale="62500" lnSpcReduction="20000"/>
          </a:bodyPr>
          <a:lstStyle/>
          <a:p>
            <a:r>
              <a:rPr lang="en-GB" err="1">
                <a:latin typeface="Ubuntu"/>
              </a:rPr>
              <a:t>Defnydd</a:t>
            </a:r>
            <a:r>
              <a:rPr lang="en-GB">
                <a:latin typeface="Ubuntu"/>
              </a:rPr>
              <a:t> o </a:t>
            </a:r>
            <a:r>
              <a:rPr lang="en-GB" err="1">
                <a:latin typeface="Ubuntu"/>
              </a:rPr>
              <a:t>fepio</a:t>
            </a:r>
            <a:r>
              <a:rPr lang="en-GB">
                <a:latin typeface="Ubuntu"/>
              </a:rPr>
              <a:t> </a:t>
            </a:r>
            <a:r>
              <a:rPr lang="en-GB" err="1">
                <a:latin typeface="Ubuntu"/>
              </a:rPr>
              <a:t>yn</a:t>
            </a:r>
            <a:r>
              <a:rPr lang="en-GB">
                <a:latin typeface="Ubuntu"/>
              </a:rPr>
              <a:t> </a:t>
            </a:r>
            <a:r>
              <a:rPr lang="en-GB" err="1">
                <a:latin typeface="Ubuntu"/>
              </a:rPr>
              <a:t>ôl</a:t>
            </a:r>
            <a:r>
              <a:rPr lang="en-GB">
                <a:latin typeface="Ubuntu"/>
              </a:rPr>
              <a:t> </a:t>
            </a:r>
            <a:r>
              <a:rPr lang="en-GB" err="1">
                <a:latin typeface="Ubuntu"/>
              </a:rPr>
              <a:t>rhyw</a:t>
            </a:r>
            <a:r>
              <a:rPr lang="en-GB">
                <a:latin typeface="Ubuntu"/>
              </a:rPr>
              <a:t> </a:t>
            </a:r>
            <a:r>
              <a:rPr lang="en-GB" err="1">
                <a:latin typeface="Ubuntu"/>
              </a:rPr>
              <a:t>yng</a:t>
            </a:r>
            <a:r>
              <a:rPr lang="en-GB">
                <a:latin typeface="Ubuntu"/>
              </a:rPr>
              <a:t> </a:t>
            </a:r>
          </a:p>
          <a:p>
            <a:r>
              <a:rPr lang="en-GB" err="1"/>
              <a:t>Nghymru</a:t>
            </a:r>
            <a:r>
              <a:rPr lang="en-GB"/>
              <a:t> 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ECC36CBC-1F6E-C6F8-30EB-38128B299858}"/>
              </a:ext>
            </a:extLst>
          </p:cNvPr>
          <p:cNvSpPr txBox="1"/>
          <p:nvPr/>
        </p:nvSpPr>
        <p:spPr>
          <a:xfrm>
            <a:off x="222582" y="5407776"/>
            <a:ext cx="11248631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Erbyn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2023,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roedd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llawer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mwy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cyffredin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nag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ysmygu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ymhlith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bechgyn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a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merched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.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Mae'r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rhan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fwyaf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ddefnyddwyr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rheolaidd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adrodd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am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unig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,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tra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yr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adroddodd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gymharol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ychydig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am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ysmygu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unig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neu'n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defnyddio'r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ddau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gynnyrch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rheolaidd</a:t>
            </a:r>
            <a:r>
              <a:rPr lang="en-US">
                <a:solidFill>
                  <a:srgbClr val="285087"/>
                </a:solidFill>
                <a:latin typeface="Ubuntu"/>
                <a:ea typeface="+mn-lt"/>
                <a:cs typeface="+mn-lt"/>
              </a:rPr>
              <a:t>.</a:t>
            </a:r>
            <a:endParaRPr lang="en-US" b="1">
              <a:solidFill>
                <a:srgbClr val="285087"/>
              </a:solidFill>
              <a:latin typeface="Ubuntu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10D504-1317-2C60-FC60-BA3325D5F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82" y="1768976"/>
            <a:ext cx="5254674" cy="3532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2550EB-0F89-010F-A950-2708CB926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473" y="1834210"/>
            <a:ext cx="5117514" cy="345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9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500013" y="1097629"/>
            <a:ext cx="5546446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Y </a:t>
            </a:r>
            <a:r>
              <a:rPr lang="cy" sz="3100" b="1" i="0" u="none" strike="noStrike" err="1">
                <a:solidFill>
                  <a:srgbClr val="285087"/>
                </a:solidFill>
                <a:effectLst/>
                <a:latin typeface="Ubuntu"/>
              </a:rPr>
              <a:t>defnydd</a:t>
            </a:r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3100" b="1" i="0" u="none" strike="noStrike" err="1">
                <a:solidFill>
                  <a:srgbClr val="285087"/>
                </a:solidFill>
                <a:effectLst/>
                <a:latin typeface="Ubuntu"/>
              </a:rPr>
              <a:t>fêps</a:t>
            </a:r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3100" b="1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3100" b="1" i="0" u="none" strike="noStrike" err="1">
                <a:solidFill>
                  <a:srgbClr val="285087"/>
                </a:solidFill>
                <a:effectLst/>
                <a:latin typeface="Ubuntu"/>
              </a:rPr>
              <a:t>ôl</a:t>
            </a:r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3100" b="1" i="0" u="none" strike="noStrike" err="1">
                <a:solidFill>
                  <a:srgbClr val="285087"/>
                </a:solidFill>
                <a:effectLst/>
                <a:latin typeface="Ubuntu"/>
              </a:rPr>
              <a:t>rhyw</a:t>
            </a:r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3100" b="1" i="0" u="none" strike="noStrike" err="1">
                <a:solidFill>
                  <a:srgbClr val="285087"/>
                </a:solidFill>
                <a:effectLst/>
                <a:latin typeface="Ubuntu"/>
              </a:rPr>
              <a:t>yng</a:t>
            </a:r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3100" b="1" i="0" u="none" strike="noStrike" err="1">
                <a:solidFill>
                  <a:srgbClr val="285087"/>
                </a:solidFill>
                <a:effectLst/>
                <a:latin typeface="Ubuntu"/>
              </a:rPr>
              <a:t>Nghymru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o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gymharu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â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Lloegr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a'r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Alban </a:t>
            </a:r>
            <a:endParaRPr lang="en-US" sz="3100" b="1">
              <a:solidFill>
                <a:srgbClr val="285087"/>
              </a:solidFill>
              <a:latin typeface="Ubuntu" panose="020B0504030602030204" pitchFamily="34" charset="0"/>
              <a:cs typeface="Calibri Light" panose="020F0302020204030204"/>
            </a:endParaRPr>
          </a:p>
        </p:txBody>
      </p:sp>
      <p:pic>
        <p:nvPicPr>
          <p:cNvPr id="4101" name="Picture 5" descr="A graph with lines and dots&#10;&#10;Description automatically generated">
            <a:extLst>
              <a:ext uri="{FF2B5EF4-FFF2-40B4-BE49-F238E27FC236}">
                <a16:creationId xmlns:a16="http://schemas.microsoft.com/office/drawing/2014/main" id="{A3EF7C7E-0DA2-23CC-A847-D658C0145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38" y="2627616"/>
            <a:ext cx="5494304" cy="250571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A graph with a line and a dotted line&#10;&#10;Description automatically generated">
            <a:extLst>
              <a:ext uri="{FF2B5EF4-FFF2-40B4-BE49-F238E27FC236}">
                <a16:creationId xmlns:a16="http://schemas.microsoft.com/office/drawing/2014/main" id="{F1C8B046-B996-47AF-1142-BBC32FBB1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016" y="2627616"/>
            <a:ext cx="5399375" cy="250571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B72C87DE-E71D-A480-AE68-9328ED0E403A}"/>
              </a:ext>
            </a:extLst>
          </p:cNvPr>
          <p:cNvSpPr txBox="1"/>
          <p:nvPr/>
        </p:nvSpPr>
        <p:spPr>
          <a:xfrm>
            <a:off x="553899" y="2039023"/>
            <a:ext cx="5452752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Bechgyn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ym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mlwyddyn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11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sy’n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adrodd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eu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bod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yn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defnyddio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e-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sigaréts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yn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rheolaidd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endParaRPr lang="en-US" sz="1600" b="1">
              <a:solidFill>
                <a:srgbClr val="385397"/>
              </a:solidFill>
              <a:highlight>
                <a:srgbClr val="FFFF00"/>
              </a:highlight>
              <a:latin typeface="Ubuntu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9D5BAAE9-827A-4EAD-B744-888E1A5C0C08}"/>
              </a:ext>
            </a:extLst>
          </p:cNvPr>
          <p:cNvSpPr txBox="1"/>
          <p:nvPr/>
        </p:nvSpPr>
        <p:spPr>
          <a:xfrm>
            <a:off x="6352016" y="2039023"/>
            <a:ext cx="5482441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Merched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ym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mlwyddyn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11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sy’n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adrodd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eu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bod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yn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defnyddio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e-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sigaréts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yn</a:t>
            </a:r>
            <a:r>
              <a:rPr lang="cy" sz="1600" b="1">
                <a:solidFill>
                  <a:srgbClr val="385397"/>
                </a:solidFill>
                <a:latin typeface="Ubuntu"/>
                <a:ea typeface="Verdana"/>
              </a:rPr>
              <a:t> </a:t>
            </a:r>
            <a:r>
              <a:rPr lang="cy" sz="1600" b="1" err="1">
                <a:solidFill>
                  <a:srgbClr val="385397"/>
                </a:solidFill>
                <a:latin typeface="Ubuntu"/>
                <a:ea typeface="Verdana"/>
              </a:rPr>
              <a:t>rheolaidd</a:t>
            </a:r>
            <a:endParaRPr lang="en-US" sz="1600" b="1" err="1">
              <a:solidFill>
                <a:srgbClr val="385397"/>
              </a:solidFill>
              <a:latin typeface="Ubuntu"/>
            </a:endParaRP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6A5AB6E2-42B0-98C0-6D54-A145B491B975}"/>
              </a:ext>
            </a:extLst>
          </p:cNvPr>
          <p:cNvSpPr txBox="1"/>
          <p:nvPr/>
        </p:nvSpPr>
        <p:spPr>
          <a:xfrm>
            <a:off x="6434643" y="5309052"/>
            <a:ext cx="539937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Yn 2021, </a:t>
            </a:r>
            <a:r>
              <a:rPr lang="cy">
                <a:solidFill>
                  <a:srgbClr val="8B4566"/>
                </a:solidFill>
                <a:latin typeface="Ubuntu"/>
                <a:cs typeface="Calibri"/>
              </a:rPr>
              <a:t>Cymru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oedd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â'r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gyfran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uchaf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o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ferched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a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bechgyn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ym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mlwyddyn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11 a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fu’n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defnyddio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e-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sigaréts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yn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rheolaidd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o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gymharu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 â </a:t>
            </a:r>
            <a:r>
              <a:rPr lang="cy" err="1">
                <a:solidFill>
                  <a:srgbClr val="285087"/>
                </a:solidFill>
                <a:latin typeface="Ubuntu"/>
                <a:cs typeface="Calibri"/>
              </a:rPr>
              <a:t>Lloegr</a:t>
            </a:r>
            <a:r>
              <a:rPr lang="cy">
                <a:solidFill>
                  <a:srgbClr val="285087"/>
                </a:solidFill>
                <a:latin typeface="Ubuntu"/>
                <a:cs typeface="Calibri"/>
              </a:rPr>
              <a:t>. </a:t>
            </a:r>
            <a:endParaRPr lang="en-US">
              <a:solidFill>
                <a:srgbClr val="285087"/>
              </a:solidFill>
              <a:latin typeface="Ubuntu"/>
              <a:cs typeface="Calibri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E9AB6B0-1B54-4381-4676-63C654199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403861"/>
              </p:ext>
            </p:extLst>
          </p:nvPr>
        </p:nvGraphicFramePr>
        <p:xfrm>
          <a:off x="535538" y="5326127"/>
          <a:ext cx="5074152" cy="883920"/>
        </p:xfrm>
        <a:graphic>
          <a:graphicData uri="http://schemas.openxmlformats.org/drawingml/2006/table">
            <a:tbl>
              <a:tblPr/>
              <a:tblGrid>
                <a:gridCol w="5074152">
                  <a:extLst>
                    <a:ext uri="{9D8B030D-6E8A-4147-A177-3AD203B41FA5}">
                      <a16:colId xmlns:a16="http://schemas.microsoft.com/office/drawing/2014/main" val="38525232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auto"/>
                      <a:r>
                        <a:rPr lang="cy" sz="1000" b="0" i="0" u="sng" strike="noStrike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Cymru: Y </a:t>
                      </a:r>
                      <a:r>
                        <a:rPr lang="cy" sz="1000" b="0" i="0" u="sng" strike="noStrike" err="1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Rhwydwaith</a:t>
                      </a:r>
                      <a:r>
                        <a:rPr lang="cy" sz="1000" b="0" i="0" u="sng" strike="noStrike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cy" sz="1000" b="0" i="0" u="sng" strike="noStrike" err="1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Ymchwil</a:t>
                      </a:r>
                      <a:r>
                        <a:rPr lang="cy" sz="1000" b="0" i="0" u="sng" strike="noStrike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Iechyd </a:t>
                      </a:r>
                      <a:r>
                        <a:rPr lang="cy" sz="1000" b="0" i="0" u="sng" strike="noStrike" err="1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mewn</a:t>
                      </a:r>
                      <a:r>
                        <a:rPr lang="cy" sz="1000" b="0" i="0" u="sng" strike="noStrike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cy" sz="1000" b="0" i="0" u="sng" strike="noStrike" err="1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Ysgolion</a:t>
                      </a:r>
                      <a:r>
                        <a:rPr lang="cy" sz="1000" b="0" i="0" u="sng" strike="noStrike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(SHRN), </a:t>
                      </a:r>
                      <a:r>
                        <a:rPr lang="cy" sz="1000" b="0" i="0" u="sng" strike="noStrike" err="1">
                          <a:solidFill>
                            <a:srgbClr val="8B4566"/>
                          </a:solidFill>
                          <a:effectLst/>
                          <a:latin typeface="Ubuntu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DECIPHer</a:t>
                      </a:r>
                      <a:r>
                        <a:rPr lang="cy" sz="1000" b="0" i="0">
                          <a:solidFill>
                            <a:srgbClr val="8B4566"/>
                          </a:solidFill>
                          <a:effectLst/>
                          <a:latin typeface="Ubuntu"/>
                        </a:rPr>
                        <a:t>​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20862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auto"/>
                      <a:r>
                        <a:rPr lang="cy" sz="1000" b="0" i="0" u="sng" strike="noStrike" err="1">
                          <a:solidFill>
                            <a:srgbClr val="6B928A"/>
                          </a:solidFill>
                          <a:effectLst/>
                          <a:latin typeface="Ubuntu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Lloegr</a:t>
                      </a:r>
                      <a:r>
                        <a:rPr lang="cy" sz="1000" b="0" i="0" u="sng" strike="noStrike">
                          <a:solidFill>
                            <a:srgbClr val="6B928A"/>
                          </a:solidFill>
                          <a:effectLst/>
                          <a:latin typeface="Ubuntu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: Survey of smoking, drinking and drug use among young people in England (SDD), NHS Digital</a:t>
                      </a:r>
                      <a:r>
                        <a:rPr lang="cy" sz="1000" b="0" i="0">
                          <a:solidFill>
                            <a:srgbClr val="6B928A"/>
                          </a:solidFill>
                          <a:effectLst/>
                          <a:latin typeface="Ubuntu"/>
                        </a:rPr>
                        <a:t>​</a:t>
                      </a:r>
                    </a:p>
                  </a:txBody>
                  <a:tcPr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660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auto"/>
                      <a:r>
                        <a:rPr lang="cy" sz="1000" b="0" i="0" u="sng" strike="noStrike">
                          <a:solidFill>
                            <a:srgbClr val="0E416C"/>
                          </a:solidFill>
                          <a:effectLst/>
                          <a:latin typeface="Ubuntu"/>
                        </a:rPr>
                        <a:t>Yr Alban 2021: </a:t>
                      </a:r>
                      <a:r>
                        <a:rPr lang="cy" sz="1000" b="0" i="0" u="sng" strike="noStrike" err="1">
                          <a:solidFill>
                            <a:srgbClr val="0E416C"/>
                          </a:solidFill>
                          <a:effectLst/>
                          <a:latin typeface="Ubuntu"/>
                        </a:rPr>
                        <a:t>HealthT</a:t>
                      </a:r>
                      <a:endParaRPr lang="en-GB" sz="1000" b="0" i="0" err="1">
                        <a:solidFill>
                          <a:srgbClr val="0E416C"/>
                        </a:solidFill>
                        <a:effectLst/>
                        <a:latin typeface="Ubuntu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438955"/>
                  </a:ext>
                </a:extLst>
              </a:tr>
            </a:tbl>
          </a:graphicData>
        </a:graphic>
      </p:graphicFrame>
      <p:sp>
        <p:nvSpPr>
          <p:cNvPr id="11" name="Rectangle 8">
            <a:extLst>
              <a:ext uri="{FF2B5EF4-FFF2-40B4-BE49-F238E27FC236}">
                <a16:creationId xmlns:a16="http://schemas.microsoft.com/office/drawing/2014/main" id="{597CE66F-C637-E4FA-6BD6-31AD51191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82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y" sz="1800" b="0" i="0" u="none" strike="noStrike" cap="none" normalizeH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951C377D-345C-0DE5-58CF-A035EC4016EF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137160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422522" y="1097629"/>
            <a:ext cx="6192210" cy="825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Y defnydd o fêps yn ôl golud teuluol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597CE66F-C637-E4FA-6BD6-31AD51191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82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y" sz="1800" b="0" i="0" u="none" strike="noStrike" cap="none" normalizeH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47D79E7B-0EBF-1226-4EA7-643C86920EB0}"/>
              </a:ext>
            </a:extLst>
          </p:cNvPr>
          <p:cNvSpPr txBox="1"/>
          <p:nvPr/>
        </p:nvSpPr>
        <p:spPr>
          <a:xfrm>
            <a:off x="5674349" y="5168088"/>
            <a:ext cx="5952195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Canfyddiadau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â sail o 2023</a:t>
            </a:r>
            <a:r>
              <a:rPr lang="cy" sz="1400" strike="sngStrike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Arolwg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Iechyd a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Llesiant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Rhwydwaith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Ymchwil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Iechyd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mewn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Ysgolion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. </a:t>
            </a:r>
            <a:endParaRPr lang="en-US" sz="1400" strike="sngStrike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54D4D3-0DFB-63E2-8405-CB081D920CA9}"/>
              </a:ext>
            </a:extLst>
          </p:cNvPr>
          <p:cNvSpPr txBox="1"/>
          <p:nvPr/>
        </p:nvSpPr>
        <p:spPr>
          <a:xfrm>
            <a:off x="422522" y="2472637"/>
            <a:ext cx="5103840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Dysgwyr oedran uwchradd o deuluoedd llai goludog* oedd y mwyaf tebygol o fod wedi rhoi cynnig ar fêps.</a:t>
            </a:r>
            <a:endParaRPr lang="en-GB" sz="2200">
              <a:solidFill>
                <a:srgbClr val="285087"/>
              </a:solidFill>
              <a:latin typeface="Ubuntu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780F1F-DA25-DD36-B1AC-A11C16A9BEEA}"/>
              </a:ext>
            </a:extLst>
          </p:cNvPr>
          <p:cNvSpPr txBox="1"/>
          <p:nvPr/>
        </p:nvSpPr>
        <p:spPr>
          <a:xfrm>
            <a:off x="422522" y="3978856"/>
            <a:ext cx="500608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1600" b="0" i="0" u="none" strike="noStrike">
                <a:solidFill>
                  <a:srgbClr val="285087"/>
                </a:solidFill>
                <a:effectLst/>
                <a:latin typeface="Ubuntu"/>
              </a:rPr>
              <a:t>* Mae SHRN yn defnyddio'r 'Graddfa Golud Teuluol' i amcangyfrif statws economaidd-gymdeithasol pobl ifanc. Mae hwn yn fesur sefydledig a ddefnyddir yn rhyngwladol. </a:t>
            </a:r>
            <a:endParaRPr lang="en-GB" sz="1600">
              <a:solidFill>
                <a:srgbClr val="285087"/>
              </a:solidFill>
              <a:latin typeface="Ubuntu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7D4CCB6A-16CA-0525-F967-65159D8DA5BA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B74468-A5A1-01EB-9C8D-DEBFDC79B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541" y="2115411"/>
            <a:ext cx="5602652" cy="273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52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229979" y="863048"/>
            <a:ext cx="5435091" cy="856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err="1">
                <a:solidFill>
                  <a:srgbClr val="285087"/>
                </a:solidFill>
                <a:latin typeface="Ubuntu"/>
              </a:rPr>
              <a:t>Ysmygu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unig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,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defnydd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deuol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, a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fepio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</a:rPr>
              <a:t>unig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 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597CE66F-C637-E4FA-6BD6-31AD51191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82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y" sz="1800" b="0" i="0" u="none" strike="noStrike" cap="none" normalizeH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47D79E7B-0EBF-1226-4EA7-643C86920EB0}"/>
              </a:ext>
            </a:extLst>
          </p:cNvPr>
          <p:cNvSpPr txBox="1"/>
          <p:nvPr/>
        </p:nvSpPr>
        <p:spPr>
          <a:xfrm>
            <a:off x="231932" y="5908339"/>
            <a:ext cx="9739900" cy="41549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Ffigur 4: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Canrannau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ym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mlwyddyn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11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addysg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uwchradd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yng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Nghymru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ôl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rhyw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sy'n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i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)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ysmygu'n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rheolaidd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('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ysmygu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unig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'), ii)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defnyddio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fêps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rheolaidd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('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fêps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unig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'), iii)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defnyddio'r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ddau'n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rheolaidd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('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defnydd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deuol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'). (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Ffynhonnell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: SHRN,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dadansoddiad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ychwanegol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gan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Arsyllfa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Iechyd </a:t>
            </a:r>
            <a:r>
              <a:rPr lang="cy" sz="1050" b="0" i="0" u="none" strike="noStrike" err="1">
                <a:solidFill>
                  <a:srgbClr val="285087"/>
                </a:solidFill>
                <a:effectLst/>
                <a:latin typeface="Ubuntu"/>
              </a:rPr>
              <a:t>Cyhoeddus</a:t>
            </a:r>
            <a:r>
              <a:rPr lang="cy" sz="1050" b="0" i="0" u="none" strike="noStrike">
                <a:solidFill>
                  <a:srgbClr val="285087"/>
                </a:solidFill>
                <a:effectLst/>
                <a:latin typeface="Ubuntu"/>
              </a:rPr>
              <a:t> Cymru)</a:t>
            </a:r>
            <a:endParaRPr lang="en-US" sz="1050">
              <a:solidFill>
                <a:srgbClr val="285087"/>
              </a:solidFill>
              <a:latin typeface="Ubuntu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F12DFE-B806-B254-7D5F-CF15C062D8D9}"/>
              </a:ext>
            </a:extLst>
          </p:cNvPr>
          <p:cNvSpPr txBox="1"/>
          <p:nvPr/>
        </p:nvSpPr>
        <p:spPr>
          <a:xfrm>
            <a:off x="276442" y="1823277"/>
            <a:ext cx="924773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 fontAlgn="base"/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Mae cyfran y bechgyn a'r merched ym mlwyddyn 11</a:t>
            </a:r>
            <a:r>
              <a:rPr lang="cy" sz="1800" b="1" i="0" u="none" strike="noStrike">
                <a:solidFill>
                  <a:srgbClr val="285087"/>
                </a:solidFill>
                <a:effectLst/>
                <a:latin typeface="Ubuntu"/>
              </a:rPr>
              <a:t>sy'n ysmygu yn unig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yn lleihau. </a:t>
            </a:r>
            <a:r>
              <a:rPr lang="cy" sz="1800" b="0" i="0">
                <a:solidFill>
                  <a:srgbClr val="285087"/>
                </a:solidFill>
                <a:effectLst/>
                <a:latin typeface="Ubuntu"/>
              </a:rPr>
              <a:t>​</a:t>
            </a:r>
            <a:endParaRPr lang="en-US" b="0" i="0">
              <a:solidFill>
                <a:srgbClr val="285087"/>
              </a:solidFill>
              <a:effectLst/>
              <a:latin typeface="Ubuntu"/>
              <a:cs typeface="Segoe UI"/>
            </a:endParaRPr>
          </a:p>
          <a:p>
            <a:pPr rtl="0" fontAlgn="base"/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Fodd bynnag, y gyfran sy'n</a:t>
            </a:r>
            <a:r>
              <a:rPr lang="cy" sz="1800" b="0" i="0" u="none" strike="noStrike">
                <a:solidFill>
                  <a:srgbClr val="002060"/>
                </a:solidFill>
                <a:effectLst/>
                <a:latin typeface="Ubuntu"/>
              </a:rPr>
              <a:t> </a:t>
            </a:r>
            <a:r>
              <a:rPr lang="cy" sz="1800" b="1" i="0" u="none" strike="noStrike">
                <a:solidFill>
                  <a:srgbClr val="C8E056"/>
                </a:solidFill>
                <a:effectLst/>
                <a:latin typeface="Ubuntu"/>
              </a:rPr>
              <a:t>ddefnyddwyr deuol</a:t>
            </a:r>
            <a:r>
              <a:rPr lang="cy" sz="1800" b="0" i="0" u="none" strike="noStrike">
                <a:solidFill>
                  <a:srgbClr val="000000"/>
                </a:solidFill>
                <a:effectLst/>
                <a:latin typeface="Ubuntu"/>
              </a:rPr>
              <a:t> 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a’r rhai</a:t>
            </a:r>
            <a:r>
              <a:rPr lang="cy" sz="1800" b="0" i="0" u="none" strike="noStrike">
                <a:solidFill>
                  <a:schemeClr val="tx2"/>
                </a:solidFill>
                <a:effectLst/>
                <a:latin typeface="Ubuntu"/>
              </a:rPr>
              <a:t> </a:t>
            </a:r>
            <a:r>
              <a:rPr lang="cy">
                <a:solidFill>
                  <a:schemeClr val="tx2"/>
                </a:solidFill>
                <a:latin typeface="Ubuntu"/>
              </a:rPr>
              <a:t> </a:t>
            </a:r>
            <a:r>
              <a:rPr lang="cy" b="1">
                <a:solidFill>
                  <a:schemeClr val="tx2"/>
                </a:solidFill>
                <a:latin typeface="Ubuntu"/>
              </a:rPr>
              <a:t>sy’n fepio’n unig</a:t>
            </a:r>
            <a:r>
              <a:rPr lang="cy">
                <a:solidFill>
                  <a:srgbClr val="000000"/>
                </a:solidFill>
                <a:latin typeface="Ubuntu"/>
              </a:rPr>
              <a:t> 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yn cynyddu. </a:t>
            </a:r>
            <a:endParaRPr lang="en-US" b="0" i="0">
              <a:solidFill>
                <a:srgbClr val="285087"/>
              </a:solidFill>
              <a:effectLst/>
              <a:latin typeface="Ubuntu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3FC6530-35FB-3F6B-2C45-6054BE01FD02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922125-6623-6F7F-3E70-2E23B8EBC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242" y="2543656"/>
            <a:ext cx="8316048" cy="2465168"/>
          </a:xfrm>
          <a:prstGeom prst="rect">
            <a:avLst/>
          </a:prstGeom>
        </p:spPr>
      </p:pic>
      <p:pic>
        <p:nvPicPr>
          <p:cNvPr id="9" name="Picture 8" descr="A close up of words&#10;&#10;AI-generated content may be incorrect.">
            <a:extLst>
              <a:ext uri="{FF2B5EF4-FFF2-40B4-BE49-F238E27FC236}">
                <a16:creationId xmlns:a16="http://schemas.microsoft.com/office/drawing/2014/main" id="{47231C86-A2AD-F46A-0BC4-62FEE49EC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002" y="5171231"/>
            <a:ext cx="1334706" cy="634197"/>
          </a:xfrm>
          <a:prstGeom prst="rect">
            <a:avLst/>
          </a:prstGeom>
        </p:spPr>
      </p:pic>
      <p:pic>
        <p:nvPicPr>
          <p:cNvPr id="10" name="Picture 9" descr="A close up of words&#10;&#10;AI-generated content may be incorrect.">
            <a:extLst>
              <a:ext uri="{FF2B5EF4-FFF2-40B4-BE49-F238E27FC236}">
                <a16:creationId xmlns:a16="http://schemas.microsoft.com/office/drawing/2014/main" id="{472BEC4E-45AE-B490-1102-FC0C1206B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8685" y="5171230"/>
            <a:ext cx="1334706" cy="63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86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593117" y="1159931"/>
            <a:ext cx="9588920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Y fêp a ddefnyddir amlaf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 </a:t>
            </a:r>
            <a:endParaRPr lang="en-US" sz="3100" b="1" i="0" u="none" strike="noStrike">
              <a:solidFill>
                <a:srgbClr val="285087"/>
              </a:solidFill>
              <a:effectLst/>
              <a:latin typeface="Ubuntu" panose="020B0504030602030204" pitchFamily="34" charset="0"/>
            </a:endParaRPr>
          </a:p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yn ôl math o ddyfais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597CE66F-C637-E4FA-6BD6-31AD51191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82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y" sz="1800" b="0" i="0" u="none" strike="noStrike" cap="none" normalizeH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F12DFE-B806-B254-7D5F-CF15C062D8D9}"/>
              </a:ext>
            </a:extLst>
          </p:cNvPr>
          <p:cNvSpPr txBox="1"/>
          <p:nvPr/>
        </p:nvSpPr>
        <p:spPr>
          <a:xfrm>
            <a:off x="593116" y="2059576"/>
            <a:ext cx="4662073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 fontAlgn="base"/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Mae Action on Smoking and Health (ASH)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cynnal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arolwg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blynyddol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o’r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defnydd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fêps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ymhlith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pobl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ifanc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(dan 18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oed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)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ledled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Prydain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Fawr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.</a:t>
            </a:r>
            <a:r>
              <a:rPr lang="cy">
                <a:solidFill>
                  <a:srgbClr val="285087"/>
                </a:solidFill>
                <a:latin typeface="Ubuntu"/>
              </a:rPr>
              <a:t> </a:t>
            </a:r>
            <a:endParaRPr lang="en-US" sz="1800" b="0" i="0" u="none" strike="noStrike">
              <a:solidFill>
                <a:srgbClr val="285087"/>
              </a:solidFill>
              <a:effectLst/>
              <a:latin typeface="Ubuntu" panose="020B0504030602030204" pitchFamily="34" charset="0"/>
            </a:endParaRPr>
          </a:p>
          <a:p>
            <a:pPr algn="l" rtl="0" fontAlgn="base"/>
            <a:endParaRPr lang="en-US">
              <a:solidFill>
                <a:srgbClr val="285087"/>
              </a:solidFill>
              <a:latin typeface="Ubuntu" panose="020B0504030602030204" pitchFamily="34" charset="0"/>
            </a:endParaRPr>
          </a:p>
          <a:p>
            <a:pPr rtl="0" fontAlgn="base"/>
            <a:r>
              <a:rPr lang="cy" err="1">
                <a:solidFill>
                  <a:srgbClr val="285087"/>
                </a:solidFill>
                <a:latin typeface="Ubuntu"/>
              </a:rPr>
              <a:t>Dangosodd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hyn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fod</a:t>
            </a:r>
            <a:r>
              <a:rPr lang="cy">
                <a:solidFill>
                  <a:srgbClr val="285087"/>
                </a:solidFill>
                <a:latin typeface="Ubuntu"/>
              </a:rPr>
              <a:t>  </a:t>
            </a:r>
            <a:r>
              <a:rPr lang="cy" err="1">
                <a:solidFill>
                  <a:srgbClr val="285087"/>
                </a:solidFill>
                <a:latin typeface="Ubuntu"/>
              </a:rPr>
              <a:t>cyfran</a:t>
            </a:r>
            <a:r>
              <a:rPr lang="cy">
                <a:solidFill>
                  <a:srgbClr val="285087"/>
                </a:solidFill>
                <a:latin typeface="Ubuntu"/>
              </a:rPr>
              <a:t> y </a:t>
            </a:r>
            <a:r>
              <a:rPr lang="cy" err="1">
                <a:solidFill>
                  <a:srgbClr val="285087"/>
                </a:solidFill>
                <a:latin typeface="Ubuntu"/>
              </a:rPr>
              <a:t>bobl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ifanc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sy'n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defnyddio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fêps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tafladwy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na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ellir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eu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hailwefru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wedi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cynyddu'n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sylweddol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1800" b="0" i="0" u="none" strike="noStrike" err="1">
                <a:solidFill>
                  <a:srgbClr val="285087"/>
                </a:solidFill>
                <a:effectLst/>
                <a:latin typeface="Ubuntu"/>
              </a:rPr>
              <a:t>ers</a:t>
            </a:r>
            <a:r>
              <a:rPr lang="cy" sz="1800" b="0" i="0" u="none" strike="noStrike">
                <a:solidFill>
                  <a:srgbClr val="285087"/>
                </a:solidFill>
                <a:effectLst/>
                <a:latin typeface="Ubuntu"/>
              </a:rPr>
              <a:t> 2021.</a:t>
            </a:r>
          </a:p>
          <a:p>
            <a:pPr rtl="0"/>
            <a:endParaRPr lang="en-US">
              <a:solidFill>
                <a:srgbClr val="285087"/>
              </a:solidFill>
              <a:latin typeface="Ubuntu"/>
            </a:endParaRPr>
          </a:p>
          <a:p>
            <a:pPr rtl="0"/>
            <a:r>
              <a:rPr lang="cy">
                <a:solidFill>
                  <a:srgbClr val="285087"/>
                </a:solidFill>
                <a:latin typeface="Ubuntu"/>
              </a:rPr>
              <a:t>Mae </a:t>
            </a:r>
            <a:r>
              <a:rPr lang="cy" err="1">
                <a:solidFill>
                  <a:srgbClr val="285087"/>
                </a:solidFill>
                <a:latin typeface="Ubuntu"/>
              </a:rPr>
              <a:t>gwerthu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fêps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tafladwy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bellach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wedi'i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wahardd</a:t>
            </a:r>
            <a:r>
              <a:rPr lang="cy">
                <a:solidFill>
                  <a:srgbClr val="285087"/>
                </a:solidFill>
                <a:latin typeface="Ubuntu"/>
              </a:rPr>
              <a:t> </a:t>
            </a:r>
            <a:r>
              <a:rPr lang="cy" err="1">
                <a:solidFill>
                  <a:srgbClr val="285087"/>
                </a:solidFill>
                <a:latin typeface="Ubuntu"/>
              </a:rPr>
              <a:t>ledled</a:t>
            </a:r>
            <a:r>
              <a:rPr lang="cy">
                <a:solidFill>
                  <a:srgbClr val="285087"/>
                </a:solidFill>
                <a:latin typeface="Ubuntu"/>
              </a:rPr>
              <a:t> y DU (</a:t>
            </a:r>
            <a:r>
              <a:rPr lang="cy" err="1">
                <a:solidFill>
                  <a:srgbClr val="285087"/>
                </a:solidFill>
                <a:latin typeface="Ubuntu"/>
              </a:rPr>
              <a:t>ers</a:t>
            </a:r>
            <a:r>
              <a:rPr lang="cy">
                <a:solidFill>
                  <a:srgbClr val="285087"/>
                </a:solidFill>
                <a:latin typeface="Ubuntu"/>
              </a:rPr>
              <a:t> mis </a:t>
            </a:r>
            <a:r>
              <a:rPr lang="cy" err="1">
                <a:solidFill>
                  <a:srgbClr val="285087"/>
                </a:solidFill>
                <a:latin typeface="Ubuntu"/>
              </a:rPr>
              <a:t>Mehefin</a:t>
            </a:r>
            <a:r>
              <a:rPr lang="cy">
                <a:solidFill>
                  <a:srgbClr val="285087"/>
                </a:solidFill>
                <a:latin typeface="Ubuntu"/>
              </a:rPr>
              <a:t> 2025).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06E308-95E9-7BF5-9B76-D1D9EA584203}"/>
              </a:ext>
            </a:extLst>
          </p:cNvPr>
          <p:cNvSpPr txBox="1"/>
          <p:nvPr/>
        </p:nvSpPr>
        <p:spPr>
          <a:xfrm>
            <a:off x="355913" y="5721465"/>
            <a:ext cx="467410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1200" b="1" i="0" u="sng" strike="noStrike">
                <a:solidFill>
                  <a:srgbClr val="285087"/>
                </a:solidFill>
                <a:effectLst/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cy" sz="1200" b="1" i="0" u="sng" strike="noStrike" err="1">
                <a:solidFill>
                  <a:srgbClr val="285087"/>
                </a:solidFill>
                <a:effectLst/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Ffynhonnell</a:t>
            </a:r>
            <a:r>
              <a:rPr lang="cy" sz="1200" b="1" i="0" u="sng" strike="noStrike">
                <a:solidFill>
                  <a:srgbClr val="285087"/>
                </a:solidFill>
                <a:effectLst/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ASH: Use of e-cigarettes among young people in Great Britain (</a:t>
            </a:r>
            <a:r>
              <a:rPr lang="cy" sz="1200" b="1" i="0" u="sng" strike="noStrike" err="1">
                <a:solidFill>
                  <a:srgbClr val="285087"/>
                </a:solidFill>
                <a:effectLst/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Mehefin</a:t>
            </a:r>
            <a:r>
              <a:rPr lang="cy" sz="1200" b="1" i="0" u="sng" strike="noStrike">
                <a:solidFill>
                  <a:srgbClr val="285087"/>
                </a:solidFill>
                <a:effectLst/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2023)</a:t>
            </a:r>
            <a:endParaRPr lang="en-GB" sz="1200">
              <a:solidFill>
                <a:srgbClr val="285087"/>
              </a:solidFill>
              <a:highlight>
                <a:srgbClr val="FFFF00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CE54B0D0-80C5-B63E-B466-809A723FC4B1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  <p:pic>
        <p:nvPicPr>
          <p:cNvPr id="3" name="Picture 2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E3676B46-624C-0A5C-6622-F23A5B8AF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822" y="1207477"/>
            <a:ext cx="6500446" cy="474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71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E8A3D92-5FB1-EBCA-1003-ACA2A5084315}"/>
              </a:ext>
            </a:extLst>
          </p:cNvPr>
          <p:cNvSpPr txBox="1"/>
          <p:nvPr/>
        </p:nvSpPr>
        <p:spPr>
          <a:xfrm>
            <a:off x="383568" y="1899280"/>
            <a:ext cx="11424863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 fontAlgn="base"/>
            <a:r>
              <a:rPr lang="cy" sz="2200">
                <a:solidFill>
                  <a:srgbClr val="285087"/>
                </a:solidFill>
                <a:latin typeface="Ubuntu"/>
              </a:rPr>
              <a:t>Ni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ellir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ateb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rhai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ymholiadau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am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fepio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ar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hyn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o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bryd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nac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hawdd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oherwydd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diffyg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y data/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gwybodaeth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sydd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ar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gael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neu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sy'n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ddibynadwy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, er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enghraifft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:</a:t>
            </a:r>
            <a:r>
              <a:rPr lang="cy" sz="2200" b="0" i="0">
                <a:solidFill>
                  <a:srgbClr val="285087"/>
                </a:solidFill>
                <a:effectLst/>
                <a:latin typeface="Ubuntu"/>
              </a:rPr>
              <a:t>​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Arial"/>
            </a:endParaRPr>
          </a:p>
          <a:p>
            <a:pPr algn="l" rtl="0" fontAlgn="base"/>
            <a:r>
              <a:rPr lang="cy" sz="2200" b="0" i="0">
                <a:solidFill>
                  <a:srgbClr val="285087"/>
                </a:solidFill>
                <a:effectLst/>
                <a:latin typeface="Ubuntu"/>
              </a:rPr>
              <a:t>​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Arial"/>
            </a:endParaRPr>
          </a:p>
          <a:p>
            <a:pPr marL="342900" indent="-342900" rtl="0" fontAlgn="base">
              <a:buFont typeface="Wingdings"/>
              <a:buChar char="Ø"/>
            </a:pPr>
            <a:r>
              <a:rPr lang="cy" sz="2200">
                <a:solidFill>
                  <a:srgbClr val="285087"/>
                </a:solidFill>
                <a:latin typeface="Ubuntu"/>
              </a:rPr>
              <a:t>Faint o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nicotin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sydd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mewn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fêp</a:t>
            </a:r>
            <a:r>
              <a:rPr lang="cy" sz="2200">
                <a:solidFill>
                  <a:srgbClr val="285087"/>
                </a:solidFill>
                <a:latin typeface="Ubuntu"/>
              </a:rPr>
              <a:t> o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gymharu</a:t>
            </a:r>
            <a:r>
              <a:rPr lang="cy" sz="2200">
                <a:solidFill>
                  <a:srgbClr val="285087"/>
                </a:solidFill>
                <a:latin typeface="Ubuntu"/>
              </a:rPr>
              <a:t> â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sigarét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?</a:t>
            </a:r>
            <a:r>
              <a:rPr lang="cy" sz="2200" b="0" i="0">
                <a:solidFill>
                  <a:srgbClr val="285087"/>
                </a:solidFill>
                <a:effectLst/>
                <a:latin typeface="Ubuntu"/>
              </a:rPr>
              <a:t>​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Arial"/>
            </a:endParaRPr>
          </a:p>
          <a:p>
            <a:pPr marL="342900" indent="-342900" rtl="0" fontAlgn="base">
              <a:buFont typeface="Wingdings"/>
              <a:buChar char="Ø"/>
            </a:pPr>
            <a:r>
              <a:rPr lang="cy" sz="2200">
                <a:solidFill>
                  <a:srgbClr val="285087"/>
                </a:solidFill>
                <a:latin typeface="Ubuntu"/>
              </a:rPr>
              <a:t>Faint o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waharddiadau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ysgol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sy'n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crybwyll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fepio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fel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ffactor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?</a:t>
            </a:r>
            <a:r>
              <a:rPr lang="cy" sz="2200">
                <a:solidFill>
                  <a:srgbClr val="285087"/>
                </a:solidFill>
                <a:latin typeface="Ubuntu"/>
              </a:rPr>
              <a:t>​​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Arial"/>
            </a:endParaRPr>
          </a:p>
          <a:p>
            <a:pPr marL="342900" indent="-342900" algn="l" rtl="0" fontAlgn="base">
              <a:buFont typeface="Wingdings"/>
              <a:buChar char="Ø"/>
            </a:pP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Ble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mae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pobl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ifanc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cael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gafael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ar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fêps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(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e.e.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siopau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,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rhieni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,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eraill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)?</a:t>
            </a:r>
            <a:r>
              <a:rPr lang="cy" sz="2200" b="0" i="0">
                <a:solidFill>
                  <a:srgbClr val="285087"/>
                </a:solidFill>
                <a:effectLst/>
                <a:latin typeface="Ubuntu"/>
              </a:rPr>
              <a:t>​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Arial"/>
            </a:endParaRPr>
          </a:p>
          <a:p>
            <a:pPr algn="l" rtl="0" fontAlgn="base"/>
            <a:r>
              <a:rPr lang="cy" sz="2200" b="0" i="0">
                <a:solidFill>
                  <a:srgbClr val="285087"/>
                </a:solidFill>
                <a:effectLst/>
                <a:latin typeface="Ubuntu"/>
              </a:rPr>
              <a:t>​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Arial"/>
            </a:endParaRPr>
          </a:p>
          <a:p>
            <a:pPr rtl="0" fontAlgn="base"/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Wrth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i'r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dystiolaeth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gynyddu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a</a:t>
            </a:r>
            <a:r>
              <a:rPr lang="cy" sz="2200">
                <a:solidFill>
                  <a:srgbClr val="285087"/>
                </a:solidFill>
                <a:latin typeface="Ubuntu"/>
              </a:rPr>
              <a:t> bod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gennym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ffynonellau</a:t>
            </a:r>
            <a:r>
              <a:rPr lang="cy" sz="2200">
                <a:solidFill>
                  <a:srgbClr val="285087"/>
                </a:solidFill>
                <a:latin typeface="Ubuntu"/>
              </a:rPr>
              <a:t> data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mwy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dibynadwy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i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ymateb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i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ymholiadau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o'r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fath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,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byddwn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gallu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diweddaru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fersiynau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y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dyfodol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o'r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banc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gwybodaeth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hwn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.</a:t>
            </a:r>
            <a:endParaRPr lang="en-US" sz="2200" b="0" i="0">
              <a:solidFill>
                <a:srgbClr val="285087"/>
              </a:solidFill>
              <a:effectLst/>
              <a:latin typeface="Ubuntu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596A9B0-6EA7-CEC6-5D88-EFBA318CD14E}"/>
              </a:ext>
            </a:extLst>
          </p:cNvPr>
          <p:cNvSpPr txBox="1">
            <a:spLocks/>
          </p:cNvSpPr>
          <p:nvPr/>
        </p:nvSpPr>
        <p:spPr>
          <a:xfrm>
            <a:off x="383568" y="1005819"/>
            <a:ext cx="4482317" cy="739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Data sy'n dod i'r amlwg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4BCAFECE-5D46-59A0-3739-16EEAD81526D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13355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114CD6B1-CDD8-B691-772A-708AFF31BE95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accent2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510792993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251C1-0D39-F4F6-07AB-A3C8531FBC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064" y="2096258"/>
            <a:ext cx="11749871" cy="1325563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Cynhelir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Arolygon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Iechyd a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Llesiant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Myfyrwyr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y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Rhwydwaith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Ymchwil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Iechyd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mewn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Ysgolion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bob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dwy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flynedd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, ac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maent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rhoi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cipolwg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rheolaidd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ymddygiadau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iechyd plant a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phobl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ifanc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yng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Nghymru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.</a:t>
            </a:r>
            <a:endParaRPr lang="en-US" sz="2000">
              <a:solidFill>
                <a:srgbClr val="285087"/>
              </a:solidFill>
              <a:latin typeface="Ubuntu"/>
              <a:cs typeface="Calibri"/>
            </a:endParaRPr>
          </a:p>
          <a:p>
            <a:pPr rtl="0"/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Mae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dangosfwrdd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data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rhyngweithiol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gael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sy'n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dangos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patrymau’r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defnydd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arbrofol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a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rheolaidd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fêps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,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sigaréts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a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sylweddau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eraill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sy'n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ymwneud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ag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ardal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,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oedran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,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rhyw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a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golud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teuluol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lefel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awdurdod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lleol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,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bwrdd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iechyd a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Chymru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gyfan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.</a:t>
            </a:r>
            <a:endParaRPr lang="en-US" sz="2000">
              <a:solidFill>
                <a:srgbClr val="285087"/>
              </a:solidFill>
              <a:latin typeface="Ubuntu"/>
              <a:ea typeface="Calibri" panose="020F0502020204030204"/>
              <a:cs typeface="Calibri" panose="020F0502020204030204"/>
            </a:endParaRPr>
          </a:p>
          <a:p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Mae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adroddiad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cenedlaethol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gael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cs typeface="Calibri"/>
              </a:rPr>
              <a:t>hefyd</a:t>
            </a:r>
            <a:r>
              <a:rPr lang="cy" sz="2000">
                <a:solidFill>
                  <a:srgbClr val="285087"/>
                </a:solidFill>
                <a:latin typeface="Ubuntu"/>
                <a:cs typeface="Calibri"/>
              </a:rPr>
              <a:t>.</a:t>
            </a:r>
            <a:endParaRPr lang="en-US" sz="2000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  <a:p>
            <a:pPr rtl="0"/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hyn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bryd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, gall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ysgolion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gael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mynediad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at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eu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data SHRN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trwy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adroddiad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pwrpasol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ôl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ysgol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a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anfonir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uniongyrchol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at yr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ysgolion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sy'n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cymryd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rhan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. Mae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dangosfwrdd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rhyngweithiol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lefel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ysgol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cael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ei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ddatblygu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hyn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bryd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;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mae'r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prototeip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gyfer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y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gwaith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hwn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gael</a:t>
            </a:r>
            <a:r>
              <a:rPr lang="cy" sz="20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. </a:t>
            </a:r>
          </a:p>
          <a:p>
            <a:pPr rtl="0"/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Mae Action on Smoking on Health (ASH)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elusen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sy'n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cynnal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ymchwil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ac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darparu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data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ysmygu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a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. 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 of e-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cigarettesamongyoungpeopleinGreatBritain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ASH</a:t>
            </a:r>
            <a:endParaRPr lang="en-US" sz="2000">
              <a:solidFill>
                <a:srgbClr val="285087"/>
              </a:solidFill>
              <a:latin typeface="Ubuntu"/>
              <a:ea typeface="Calibri"/>
              <a:cs typeface="Calibri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rtl="0"/>
            <a:endParaRPr lang="en-US" sz="2600">
              <a:ea typeface="Calibri"/>
              <a:cs typeface="Calibri"/>
            </a:endParaRPr>
          </a:p>
          <a:p>
            <a:pPr rtl="0"/>
            <a:endParaRPr lang="en-US" sz="2600">
              <a:ea typeface="Calibri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5E903C-D260-548B-DDBC-A4DE531214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1064" y="1094590"/>
            <a:ext cx="4417888" cy="703387"/>
          </a:xfrm>
        </p:spPr>
        <p:txBody>
          <a:bodyPr rtlCol="0">
            <a:normAutofit/>
          </a:bodyPr>
          <a:lstStyle/>
          <a:p>
            <a:pPr rtl="0"/>
            <a:r>
              <a:rPr lang="cy" sz="3400" b="1">
                <a:solidFill>
                  <a:srgbClr val="285087"/>
                </a:solidFill>
                <a:latin typeface="Ubuntu"/>
                <a:cs typeface="Calibri Light"/>
              </a:rPr>
              <a:t>Ffynonellau data allweddol</a:t>
            </a:r>
            <a:endParaRPr lang="en-US" sz="3400" b="1">
              <a:solidFill>
                <a:srgbClr val="285087"/>
              </a:solidFill>
              <a:latin typeface="Ubuntu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F211D-746B-A887-AF96-764B4FD59042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140137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299234" y="1021375"/>
            <a:ext cx="9588920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400" b="1">
                <a:solidFill>
                  <a:srgbClr val="285087"/>
                </a:solidFill>
                <a:latin typeface="Ubuntu"/>
                <a:cs typeface="Calibri"/>
              </a:rPr>
              <a:t>Faint o blant a </a:t>
            </a:r>
          </a:p>
          <a:p>
            <a:pPr rtl="0"/>
            <a:r>
              <a:rPr lang="cy" sz="3400" b="1">
                <a:solidFill>
                  <a:srgbClr val="285087"/>
                </a:solidFill>
                <a:latin typeface="Ubuntu"/>
                <a:cs typeface="Calibri"/>
              </a:rPr>
              <a:t>phobl ifanc sy’n defnyddio fêps?</a:t>
            </a:r>
            <a:endParaRPr lang="en-US" sz="34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DECF05B-AF83-D225-8921-676D16B01C77}"/>
              </a:ext>
            </a:extLst>
          </p:cNvPr>
          <p:cNvSpPr>
            <a:spLocks noGrp="1"/>
          </p:cNvSpPr>
          <p:nvPr/>
        </p:nvSpPr>
        <p:spPr>
          <a:xfrm>
            <a:off x="299234" y="1998912"/>
            <a:ext cx="11593531" cy="43402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Mae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astudiaethau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,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gan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gynnwys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Arolwg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Iechyd a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Llesiant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Myfyrwyr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Rhwydwaith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Ymchwil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Iechyd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mewn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Ysgolion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(SHRN)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yng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Nghymru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,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wedi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dangos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bod y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defnydd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ddyfeisiau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ymhlith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plant a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phobl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ifanc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y DU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wedi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bod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ar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gynnydd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ystod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y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blynyddoedd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diwethaf</a:t>
            </a:r>
            <a:r>
              <a:rPr lang="cy" sz="2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.</a:t>
            </a:r>
          </a:p>
          <a:p>
            <a:pPr rtl="0"/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Nid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yw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mwyafrif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helaeth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y plant a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phobl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ifanc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yng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Nghymru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.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Canfu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adroddiad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arolwg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SHRN 2023 y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canlynol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:</a:t>
            </a:r>
            <a:endParaRPr lang="en-US"/>
          </a:p>
          <a:p>
            <a:pPr lvl="1" rtl="0">
              <a:buFont typeface="Courier New" panose="020B0604020202020204" pitchFamily="34" charset="0"/>
              <a:buChar char="o"/>
            </a:pP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Dywedodd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95% o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bobl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ifanc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nad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oedden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nhw’n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defnyddio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fêps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ar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hyn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bryd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* </a:t>
            </a:r>
            <a:endParaRPr lang="en-US" sz="2200">
              <a:solidFill>
                <a:srgbClr val="285087"/>
              </a:solidFill>
              <a:latin typeface="Ubuntu"/>
              <a:cs typeface="Calibri"/>
            </a:endParaRPr>
          </a:p>
          <a:p>
            <a:pPr lvl="1" rtl="0">
              <a:buFont typeface="Courier New" panose="020B0604020202020204" pitchFamily="34" charset="0"/>
              <a:buChar char="o"/>
            </a:pP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Dywedodd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80% o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bobl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ifanc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nad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oedden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nhw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erioed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wedi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rhoi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cynnig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ar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fêp</a:t>
            </a:r>
          </a:p>
          <a:p>
            <a:pPr lvl="1" rtl="0">
              <a:buFont typeface="Courier New" panose="020B0604020202020204" pitchFamily="34" charset="0"/>
              <a:buChar char="o"/>
            </a:pP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Dywedodd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97% o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bobl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ifanc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nad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ydyn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nhw'n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ysmygu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tybaco</a:t>
            </a:r>
            <a:r>
              <a:rPr lang="cy" sz="22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* </a:t>
            </a:r>
          </a:p>
          <a:p>
            <a:pPr marL="0" indent="0" algn="r" rtl="0">
              <a:buNone/>
            </a:pP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*yr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ateb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oedd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,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Nid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wyf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yn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eu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defnyddio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neu'n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eu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defnyddio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lai nag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unwaith</a:t>
            </a:r>
            <a:r>
              <a:rPr lang="cy" sz="1600">
                <a:solidFill>
                  <a:srgbClr val="285087"/>
                </a:solidFill>
                <a:latin typeface="Ubuntu"/>
                <a:cs typeface="Calibri"/>
              </a:rPr>
              <a:t> yr </a:t>
            </a:r>
            <a:r>
              <a:rPr lang="cy" sz="1600" err="1">
                <a:solidFill>
                  <a:srgbClr val="285087"/>
                </a:solidFill>
                <a:latin typeface="Ubuntu"/>
                <a:cs typeface="Calibri"/>
              </a:rPr>
              <a:t>wythnos</a:t>
            </a:r>
            <a:r>
              <a:rPr lang="cy" sz="1600">
                <a:solidFill>
                  <a:srgbClr val="285087"/>
                </a:solidFill>
                <a:cs typeface="Calibri"/>
              </a:rPr>
              <a:t>. </a:t>
            </a:r>
            <a:endParaRPr lang="en-US" sz="1600">
              <a:solidFill>
                <a:srgbClr val="285087"/>
              </a:solidFill>
              <a:ea typeface="Calibri" panose="020F0502020204030204"/>
              <a:cs typeface="Calibri" panose="020F0502020204030204"/>
            </a:endParaRPr>
          </a:p>
          <a:p>
            <a:pPr marL="0" indent="0" rtl="0">
              <a:buNone/>
            </a:pPr>
            <a:endParaRPr lang="en-US">
              <a:cs typeface="Calibri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9899583E-F681-7E51-08C4-8FD803A5760E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189714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299234" y="1052197"/>
            <a:ext cx="9588920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400" b="1">
                <a:solidFill>
                  <a:srgbClr val="285087"/>
                </a:solidFill>
                <a:latin typeface="Ubuntu"/>
                <a:cs typeface="Calibri"/>
              </a:rPr>
              <a:t>Faint o blant a </a:t>
            </a:r>
          </a:p>
          <a:p>
            <a:pPr rtl="0"/>
            <a:r>
              <a:rPr lang="cy" sz="3400" b="1">
                <a:solidFill>
                  <a:srgbClr val="285087"/>
                </a:solidFill>
                <a:latin typeface="Ubuntu"/>
                <a:cs typeface="Calibri"/>
              </a:rPr>
              <a:t>phobl ifanc sy’n defnyddio fêps?</a:t>
            </a:r>
            <a:endParaRPr lang="en-US" sz="34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FBA7B7-CAE0-398C-1658-6BEA0506EDA9}"/>
              </a:ext>
            </a:extLst>
          </p:cNvPr>
          <p:cNvSpPr>
            <a:spLocks noGrp="1"/>
          </p:cNvSpPr>
          <p:nvPr/>
        </p:nvSpPr>
        <p:spPr>
          <a:xfrm>
            <a:off x="303162" y="2149140"/>
            <a:ext cx="11485224" cy="47046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•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Roedd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1 o bob 5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dysgwr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oedran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uwchradd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(20%)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Flwyddyn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7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11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erioed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wedi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rhoi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cynnig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fêps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. </a:t>
            </a:r>
            <a:endParaRPr lang="en-US" sz="2000">
              <a:solidFill>
                <a:srgbClr val="285087"/>
              </a:solidFill>
              <a:latin typeface="Ubuntu"/>
              <a:ea typeface="+mn-lt"/>
              <a:cs typeface="+mn-lt"/>
            </a:endParaRPr>
          </a:p>
          <a:p>
            <a:pPr marL="0" indent="0" rtl="0">
              <a:buNone/>
            </a:pP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•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Nododd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7%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ddysgwyr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oedran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uwchradd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eu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bod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defnyddio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fêps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rheolaidd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(a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ddiffinnir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fel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leiaf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unwaith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yr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wythnos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). </a:t>
            </a:r>
          </a:p>
          <a:p>
            <a:pPr marL="0" indent="0" rtl="0">
              <a:buNone/>
            </a:pP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•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Roedd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dysgwyr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Blwyddyn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11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fwy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tebygol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ddefnyddio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dyfais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leiaf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unwaith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yr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wythnos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(16%)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gymharu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â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dysgwyr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Blwyddyn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7 (1%).  </a:t>
            </a:r>
          </a:p>
          <a:p>
            <a:pPr marL="0" indent="0" rtl="0">
              <a:buNone/>
            </a:pP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•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Dysgwyr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oedran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uwchradd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deuluoedd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llai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goludog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oedd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y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rhai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mwyaf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tebygol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fod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wedi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rhoi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cynnig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ar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fêps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ac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o'u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defnyddio'n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rheolaidd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. </a:t>
            </a:r>
          </a:p>
          <a:p>
            <a:pPr marL="0" indent="0">
              <a:buNone/>
            </a:pP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•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Nododd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cyfran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uwch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ferched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blwyddyn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7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i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11 (8.6%)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eu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bod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leiaf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unwaith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yr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wythnos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gymharu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â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bechgyn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(5%).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Ymhlith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pobl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ifanc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nad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oeddent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uniaethu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fel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bachgen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na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merch,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nododd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15%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eu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bod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yn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fepio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o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leiaf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unwaith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 yr </a:t>
            </a:r>
            <a:r>
              <a:rPr lang="cy" sz="2000" err="1">
                <a:solidFill>
                  <a:srgbClr val="285087"/>
                </a:solidFill>
                <a:latin typeface="Ubuntu"/>
                <a:ea typeface="+mn-lt"/>
                <a:cs typeface="+mn-lt"/>
              </a:rPr>
              <a:t>wythnos</a:t>
            </a:r>
            <a:r>
              <a:rPr lang="cy" sz="20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. </a:t>
            </a:r>
            <a:endParaRPr lang="en-US" sz="2000">
              <a:solidFill>
                <a:srgbClr val="285087"/>
              </a:solidFill>
              <a:latin typeface="Ubuntu"/>
              <a:ea typeface="+mn-lt"/>
              <a:cs typeface="+mn-lt"/>
            </a:endParaRPr>
          </a:p>
          <a:p>
            <a:pPr marL="0" indent="0">
              <a:buNone/>
            </a:pP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</a:rPr>
              <a:t>Data o: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Wybodaeth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Chanllawiau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Fepio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gyfer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Ysgolion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yng</a:t>
            </a:r>
            <a:r>
              <a:rPr lang="cy" sz="1400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Nghymru</a:t>
            </a:r>
            <a:br>
              <a:rPr lang="en-US" sz="2200">
                <a:latin typeface="Ubuntu"/>
                <a:ea typeface="+mn-lt"/>
                <a:cs typeface="+mn-lt"/>
              </a:rPr>
            </a:br>
            <a:endParaRPr lang="en-US" sz="2200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  <a:p>
            <a:pPr marL="0" indent="0" rtl="0">
              <a:buNone/>
            </a:pPr>
            <a:endParaRPr lang="en-US" sz="2200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  <a:p>
            <a:pPr marL="0" indent="0" rtl="0">
              <a:buNone/>
            </a:pPr>
            <a:endParaRPr lang="en-US">
              <a:ea typeface="Calibri" panose="020F0502020204030204"/>
              <a:cs typeface="Calibri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69A0296-E5C6-0FB2-8A4A-7999802E3358}"/>
              </a:ext>
            </a:extLst>
          </p:cNvPr>
          <p:cNvSpPr txBox="1"/>
          <p:nvPr/>
        </p:nvSpPr>
        <p:spPr>
          <a:xfrm>
            <a:off x="305863" y="6384710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67626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468427" y="880408"/>
            <a:ext cx="9588920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Dysgwyr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yn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defnyddio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fêps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yn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  <a:p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rheolaidd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3290C0D-9F64-F6B1-8F5A-F5BE35DE0DB3}"/>
              </a:ext>
            </a:extLst>
          </p:cNvPr>
          <p:cNvSpPr>
            <a:spLocks noGrp="1"/>
          </p:cNvSpPr>
          <p:nvPr/>
        </p:nvSpPr>
        <p:spPr>
          <a:xfrm>
            <a:off x="468708" y="1785394"/>
            <a:ext cx="10850399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•Mae 7–8% o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ddysgwyr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oedran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uwchradd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(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blwyddyn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7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i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11)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yn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adrodd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eu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bod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yn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defnyddio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fêps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rheolaidd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(o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leiaf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unwaith</a:t>
            </a:r>
            <a:r>
              <a:rPr lang="cy" sz="24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 yr </a:t>
            </a:r>
            <a:r>
              <a:rPr lang="cy" sz="2400" err="1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wythnos</a:t>
            </a:r>
            <a:r>
              <a:rPr lang="cy" sz="2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) </a:t>
            </a:r>
          </a:p>
          <a:p>
            <a:pPr marL="0" indent="0" rtl="0">
              <a:buNone/>
            </a:pPr>
            <a:endParaRPr lang="en-US">
              <a:highlight>
                <a:srgbClr val="FFFF00"/>
              </a:highlight>
              <a:ea typeface="Calibri"/>
              <a:cs typeface="Calibri"/>
            </a:endParaRPr>
          </a:p>
          <a:p>
            <a:pPr marL="0" indent="0" rtl="0">
              <a:buNone/>
            </a:pPr>
            <a:endParaRPr lang="en-US">
              <a:highlight>
                <a:srgbClr val="FFFF00"/>
              </a:highlight>
              <a:ea typeface="Calibri"/>
              <a:cs typeface="Calibri"/>
            </a:endParaRPr>
          </a:p>
          <a:p>
            <a:pPr marL="0" indent="0" rtl="0">
              <a:buNone/>
            </a:pPr>
            <a:endParaRPr lang="en-US">
              <a:highlight>
                <a:srgbClr val="FFFF00"/>
              </a:highlight>
              <a:ea typeface="Calibri"/>
              <a:cs typeface="Calibri"/>
            </a:endParaRPr>
          </a:p>
          <a:p>
            <a:pPr marL="0" indent="0" rtl="0">
              <a:buNone/>
            </a:pPr>
            <a:endParaRPr lang="en-US">
              <a:highlight>
                <a:srgbClr val="FFFF00"/>
              </a:highlight>
              <a:ea typeface="Calibri"/>
              <a:cs typeface="Calibri"/>
            </a:endParaRPr>
          </a:p>
          <a:p>
            <a:pPr marL="0" indent="0" rtl="0">
              <a:buNone/>
            </a:pPr>
            <a:endParaRPr lang="en-US">
              <a:highlight>
                <a:srgbClr val="FFFF00"/>
              </a:highlight>
              <a:ea typeface="Calibri"/>
              <a:cs typeface="Calibri"/>
            </a:endParaRPr>
          </a:p>
          <a:p>
            <a:pPr rtl="0"/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Nid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yw'r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mwyafrif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helaeth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o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blant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a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phobl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ifanc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yng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Nghymru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</a:t>
            </a:r>
            <a:r>
              <a:rPr lang="cy" sz="24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4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fepio</a:t>
            </a:r>
            <a:endParaRPr lang="en-US" b="1" err="1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111362-5F3D-C1FD-479E-F3CD5AC6DA65}"/>
              </a:ext>
            </a:extLst>
          </p:cNvPr>
          <p:cNvGrpSpPr/>
          <p:nvPr/>
        </p:nvGrpSpPr>
        <p:grpSpPr>
          <a:xfrm>
            <a:off x="2856581" y="2618451"/>
            <a:ext cx="3868735" cy="2369880"/>
            <a:chOff x="8582446" y="2855092"/>
            <a:chExt cx="6448043" cy="3179544"/>
          </a:xfrm>
        </p:grpSpPr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71DBF2F6-7239-C51F-89D6-5B5DDDB66D1C}"/>
                </a:ext>
              </a:extLst>
            </p:cNvPr>
            <p:cNvSpPr txBox="1"/>
            <p:nvPr/>
          </p:nvSpPr>
          <p:spPr>
            <a:xfrm>
              <a:off x="8582446" y="2855092"/>
              <a:ext cx="3514073" cy="3179544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r>
                <a:rPr lang="cy" sz="5400" b="1">
                  <a:solidFill>
                    <a:srgbClr val="41C0AF"/>
                  </a:solidFill>
                  <a:latin typeface="ubuntu bold"/>
                  <a:ea typeface="Calibri"/>
                  <a:cs typeface="Calibri"/>
                </a:rPr>
                <a:t>1</a:t>
              </a:r>
              <a:r>
                <a:rPr lang="cy" b="1">
                  <a:solidFill>
                    <a:srgbClr val="41C0AF"/>
                  </a:solidFill>
                  <a:latin typeface="ubuntu bold"/>
                  <a:ea typeface="Calibri"/>
                  <a:cs typeface="Calibri"/>
                </a:rPr>
                <a:t> </a:t>
              </a:r>
              <a:r>
                <a:rPr lang="cy" sz="4000" err="1">
                  <a:solidFill>
                    <a:srgbClr val="41C0AF"/>
                  </a:solidFill>
                  <a:latin typeface="ubuntu bold"/>
                  <a:ea typeface="Calibri"/>
                  <a:cs typeface="Calibri"/>
                </a:rPr>
                <a:t>ym</a:t>
              </a:r>
              <a:r>
                <a:rPr lang="cy" sz="4000">
                  <a:solidFill>
                    <a:srgbClr val="41C0AF"/>
                  </a:solidFill>
                  <a:latin typeface="ubuntu bold"/>
                  <a:ea typeface="Calibri"/>
                  <a:cs typeface="Calibri"/>
                </a:rPr>
                <a:t> </a:t>
              </a:r>
              <a:r>
                <a:rPr lang="cy" sz="4000" err="1">
                  <a:solidFill>
                    <a:srgbClr val="41C0AF"/>
                  </a:solidFill>
                  <a:latin typeface="ubuntu bold"/>
                  <a:ea typeface="Calibri"/>
                  <a:cs typeface="Calibri"/>
                </a:rPr>
                <a:t>mhob</a:t>
              </a:r>
              <a:r>
                <a:rPr lang="cy" b="1">
                  <a:solidFill>
                    <a:srgbClr val="41C0AF"/>
                  </a:solidFill>
                  <a:latin typeface="ubuntu bold"/>
                  <a:ea typeface="Calibri"/>
                  <a:cs typeface="Calibri"/>
                </a:rPr>
                <a:t> </a:t>
              </a:r>
              <a:r>
                <a:rPr lang="cy" sz="5400" b="1">
                  <a:solidFill>
                    <a:srgbClr val="41C0AF"/>
                  </a:solidFill>
                  <a:latin typeface="ubuntu bold"/>
                  <a:ea typeface="Calibri"/>
                  <a:cs typeface="Calibri"/>
                </a:rPr>
                <a:t>14</a:t>
              </a:r>
              <a:endParaRPr lang="en-US" sz="5400" b="1">
                <a:solidFill>
                  <a:srgbClr val="41C0AF"/>
                </a:solidFill>
                <a:latin typeface="ubuntu bold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B5E0D27-45BA-52C1-5550-A7923F0F47F7}"/>
                </a:ext>
              </a:extLst>
            </p:cNvPr>
            <p:cNvSpPr txBox="1"/>
            <p:nvPr/>
          </p:nvSpPr>
          <p:spPr>
            <a:xfrm>
              <a:off x="12253807" y="3682486"/>
              <a:ext cx="2776682" cy="156912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cy" sz="1400">
                  <a:latin typeface="Ubuntu"/>
                  <a:ea typeface="Calibri"/>
                  <a:cs typeface="Calibri"/>
                </a:rPr>
                <a:t>dysgwyr </a:t>
              </a:r>
              <a:r>
                <a:rPr lang="cy" sz="1400" err="1">
                  <a:latin typeface="Ubuntu"/>
                  <a:ea typeface="Calibri"/>
                  <a:cs typeface="Calibri"/>
                </a:rPr>
                <a:t>oedran</a:t>
              </a:r>
              <a:r>
                <a:rPr lang="cy" sz="1400">
                  <a:latin typeface="Ubuntu"/>
                  <a:ea typeface="Calibri"/>
                  <a:cs typeface="Calibri"/>
                </a:rPr>
                <a:t> </a:t>
              </a:r>
              <a:r>
                <a:rPr lang="cy" sz="1400" err="1">
                  <a:latin typeface="Ubuntu"/>
                  <a:ea typeface="Calibri"/>
                  <a:cs typeface="Calibri"/>
                </a:rPr>
                <a:t>uwchradd</a:t>
              </a:r>
              <a:r>
                <a:rPr lang="cy" sz="1400">
                  <a:latin typeface="Ubuntu"/>
                  <a:ea typeface="Calibri"/>
                  <a:cs typeface="Calibri"/>
                </a:rPr>
                <a:t> </a:t>
              </a:r>
            </a:p>
            <a:p>
              <a:pPr algn="ctr" rtl="0"/>
              <a:r>
                <a:rPr lang="cy" sz="1400" b="1" err="1">
                  <a:latin typeface="Ubuntu"/>
                  <a:ea typeface="Calibri"/>
                  <a:cs typeface="Calibri"/>
                </a:rPr>
                <a:t>eu</a:t>
              </a:r>
              <a:r>
                <a:rPr lang="cy" sz="1400" b="1">
                  <a:latin typeface="Ubuntu"/>
                  <a:ea typeface="Calibri"/>
                  <a:cs typeface="Calibri"/>
                </a:rPr>
                <a:t> bod </a:t>
              </a:r>
              <a:r>
                <a:rPr lang="cy" sz="1400" b="1" err="1">
                  <a:latin typeface="Ubuntu"/>
                  <a:ea typeface="Calibri"/>
                  <a:cs typeface="Calibri"/>
                </a:rPr>
                <a:t>yn</a:t>
              </a:r>
              <a:r>
                <a:rPr lang="cy" sz="1400" b="1">
                  <a:latin typeface="Ubuntu"/>
                  <a:ea typeface="Calibri"/>
                  <a:cs typeface="Calibri"/>
                </a:rPr>
                <a:t> </a:t>
              </a:r>
              <a:r>
                <a:rPr lang="cy" sz="1400" b="1" err="1">
                  <a:latin typeface="Ubuntu"/>
                  <a:ea typeface="Calibri"/>
                  <a:cs typeface="Calibri"/>
                </a:rPr>
                <a:t>defnyddio</a:t>
              </a:r>
              <a:r>
                <a:rPr lang="cy" sz="1400" b="1">
                  <a:latin typeface="Ubuntu"/>
                  <a:ea typeface="Calibri"/>
                  <a:cs typeface="Calibri"/>
                </a:rPr>
                <a:t> </a:t>
              </a:r>
              <a:r>
                <a:rPr lang="cy" sz="1400" b="1" err="1">
                  <a:latin typeface="Ubuntu"/>
                  <a:ea typeface="Calibri"/>
                  <a:cs typeface="Calibri"/>
                </a:rPr>
                <a:t>fêps</a:t>
              </a:r>
              <a:r>
                <a:rPr lang="cy" sz="1400" b="1">
                  <a:latin typeface="Ubuntu"/>
                  <a:ea typeface="Calibri"/>
                  <a:cs typeface="Calibri"/>
                </a:rPr>
                <a:t> </a:t>
              </a:r>
              <a:r>
                <a:rPr lang="cy" sz="1400" b="1" err="1">
                  <a:latin typeface="Ubuntu"/>
                  <a:ea typeface="Calibri"/>
                  <a:cs typeface="Calibri"/>
                </a:rPr>
                <a:t>yn</a:t>
              </a:r>
              <a:r>
                <a:rPr lang="cy" sz="1400" b="1">
                  <a:latin typeface="Ubuntu"/>
                  <a:ea typeface="Calibri"/>
                  <a:cs typeface="Calibri"/>
                </a:rPr>
                <a:t> </a:t>
              </a:r>
              <a:r>
                <a:rPr lang="cy" sz="1400" b="1" err="1">
                  <a:latin typeface="Ubuntu"/>
                  <a:ea typeface="Calibri"/>
                  <a:cs typeface="Calibri"/>
                </a:rPr>
                <a:t>rheolaidd</a:t>
              </a:r>
              <a:endParaRPr lang="cy" sz="1400" b="1">
                <a:latin typeface="Ubuntu"/>
                <a:ea typeface="Calibri"/>
                <a:cs typeface="Calibri"/>
              </a:endParaRPr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2BB5687E-108C-F08E-AB23-10E9738BFCCD}"/>
              </a:ext>
            </a:extLst>
          </p:cNvPr>
          <p:cNvSpPr txBox="1"/>
          <p:nvPr/>
        </p:nvSpPr>
        <p:spPr>
          <a:xfrm>
            <a:off x="5893908" y="6136732"/>
            <a:ext cx="5952195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seiliedig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ganfyddiadau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o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Arolwg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Iechyd a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Llesiant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2023 y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Rhwydwaith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Ymchwil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Iechyd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mewn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Ysgolion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, Iechyd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Cymru.</a:t>
            </a:r>
            <a:endParaRPr lang="en-US">
              <a:solidFill>
                <a:srgbClr val="285087"/>
              </a:solidFill>
              <a:cs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045" y="3012514"/>
            <a:ext cx="2977459" cy="15663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4E2D8D-D0CD-36C9-7665-D25A01E6F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868" y="2977909"/>
            <a:ext cx="425935" cy="801492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97EDFDCE-B7FB-E491-1F9B-B05D454A3DF0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04082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422523" y="990577"/>
            <a:ext cx="9588920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Y defnydd o fêps o gymharu â</a:t>
            </a:r>
          </a:p>
          <a:p>
            <a:pPr rtl="0"/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sylweddau eraill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8EE2F5-7EBD-6426-8270-C58DB9A3B073}"/>
              </a:ext>
            </a:extLst>
          </p:cNvPr>
          <p:cNvSpPr txBox="1"/>
          <p:nvPr/>
        </p:nvSpPr>
        <p:spPr>
          <a:xfrm>
            <a:off x="422522" y="2100263"/>
            <a:ext cx="5673477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 fontAlgn="base"/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Y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defnydd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fêps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,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tybaco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, alcohol a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chanabis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ymhlith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dysgwyr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ym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mlynyddoedd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uwchradd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7-11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yng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Nghymru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2023 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Segoe UI"/>
            </a:endParaRPr>
          </a:p>
          <a:p>
            <a:pPr algn="l" rtl="0" fontAlgn="base"/>
            <a:r>
              <a:rPr lang="cy" sz="2200" b="0" i="0">
                <a:solidFill>
                  <a:srgbClr val="285087"/>
                </a:solidFill>
                <a:effectLst/>
                <a:latin typeface="Ubuntu"/>
              </a:rPr>
              <a:t>​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Segoe UI"/>
            </a:endParaRPr>
          </a:p>
          <a:p>
            <a:pPr fontAlgn="base"/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Mae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cyfran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uwch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ddysgwyr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oedran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uwchradd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yfed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alcohol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unwaith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yr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wythnos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gymharu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â’r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nifer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sy’n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fepio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unwaith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yr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wythnos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.</a:t>
            </a:r>
            <a:endParaRPr lang="en-US" sz="2200" b="0" i="0">
              <a:solidFill>
                <a:srgbClr val="285087"/>
              </a:solidFill>
              <a:effectLst/>
              <a:latin typeface="Ubuntu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FE9703E6-A93D-BA89-1879-DFEC4414D778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18D363-1AD5-2391-D2E6-D13DF96EA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001" y="1717484"/>
            <a:ext cx="5403200" cy="361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523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422522" y="1097629"/>
            <a:ext cx="5709648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Dysgwyr yn defnyddio fêps yn rheolaidd</a:t>
            </a:r>
            <a:r>
              <a:rPr lang="cy" sz="3100" b="1">
                <a:solidFill>
                  <a:srgbClr val="285087"/>
                </a:solidFill>
                <a:latin typeface="Ubuntu"/>
              </a:rPr>
              <a:t> </a:t>
            </a:r>
            <a:endParaRPr lang="en-US" sz="3100" b="1" i="0" u="none" strike="noStrike">
              <a:solidFill>
                <a:srgbClr val="285087"/>
              </a:solidFill>
              <a:effectLst/>
              <a:latin typeface="Ubuntu" panose="020B0504030602030204" pitchFamily="34" charset="0"/>
            </a:endParaRPr>
          </a:p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yn ôl grŵp blwyddyn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8EE2F5-7EBD-6426-8270-C58DB9A3B073}"/>
              </a:ext>
            </a:extLst>
          </p:cNvPr>
          <p:cNvSpPr txBox="1"/>
          <p:nvPr/>
        </p:nvSpPr>
        <p:spPr>
          <a:xfrm>
            <a:off x="422522" y="2100263"/>
            <a:ext cx="4644283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 fontAlgn="base"/>
            <a:r>
              <a:rPr lang="cy" sz="2200" err="1">
                <a:solidFill>
                  <a:srgbClr val="285087"/>
                </a:solidFill>
                <a:latin typeface="Ubuntu"/>
              </a:rPr>
              <a:t>Mae’r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defnydd</a:t>
            </a:r>
            <a:r>
              <a:rPr lang="cy" sz="2200">
                <a:solidFill>
                  <a:srgbClr val="285087"/>
                </a:solidFill>
                <a:latin typeface="Ubuntu"/>
              </a:rPr>
              <a:t> o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fêps</a:t>
            </a:r>
            <a:r>
              <a:rPr lang="cy" sz="2200">
                <a:solidFill>
                  <a:srgbClr val="285087"/>
                </a:solidFill>
                <a:latin typeface="Ubuntu"/>
              </a:rPr>
              <a:t> bob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wythnos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cynyddu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ôl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oedran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a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grŵp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blwyddyn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.</a:t>
            </a:r>
            <a:endParaRPr lang="en-US">
              <a:ea typeface="Calibri"/>
              <a:cs typeface="Calibri"/>
            </a:endParaRPr>
          </a:p>
          <a:p>
            <a:pPr rtl="0"/>
            <a:endParaRPr lang="en-US" sz="2200">
              <a:solidFill>
                <a:srgbClr val="285087"/>
              </a:solidFill>
              <a:latin typeface="Ubuntu"/>
            </a:endParaRPr>
          </a:p>
          <a:p>
            <a:r>
              <a:rPr lang="cy" sz="2200">
                <a:solidFill>
                  <a:srgbClr val="285087"/>
                </a:solidFill>
                <a:latin typeface="Ubuntu"/>
              </a:rPr>
              <a:t>Mae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dysgwyr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Blwyddyn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11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fwy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tebygol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ddefnyddio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dyfais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fepio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leiaf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unwaith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yr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wythnos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(</a:t>
            </a:r>
            <a:r>
              <a:rPr lang="cy" sz="2200">
                <a:solidFill>
                  <a:srgbClr val="285087"/>
                </a:solidFill>
                <a:latin typeface="Ubuntu"/>
              </a:rPr>
              <a:t>16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%)o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gymharu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â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dysgwyr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Blwyddyn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7 (1%).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Segoe UI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46F2049-2EFC-8B42-4DC5-183D1C3F9021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BFFA48-318E-AAFD-0CDC-41952FB15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826" y="1516223"/>
            <a:ext cx="6267692" cy="434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915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422523" y="990577"/>
            <a:ext cx="10754872" cy="847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Dysgwyr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yn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defnyddio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fêps</a:t>
            </a:r>
            <a:r>
              <a:rPr lang="cy" sz="3100" b="1">
                <a:solidFill>
                  <a:srgbClr val="285087"/>
                </a:solidFill>
                <a:latin typeface="Ubuntu"/>
                <a:cs typeface="Calibri"/>
              </a:rPr>
              <a:t> </a:t>
            </a:r>
            <a:r>
              <a:rPr lang="cy" sz="3100" b="1" err="1">
                <a:solidFill>
                  <a:srgbClr val="285087"/>
                </a:solidFill>
                <a:latin typeface="Ubuntu"/>
                <a:cs typeface="Calibri"/>
              </a:rPr>
              <a:t>erioed</a:t>
            </a:r>
            <a:endParaRPr lang="en-US" sz="3100" b="1" err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689F1C-0CE8-1D80-EE1A-65BC6F84D3A4}"/>
              </a:ext>
            </a:extLst>
          </p:cNvPr>
          <p:cNvSpPr>
            <a:spLocks noGrp="1"/>
          </p:cNvSpPr>
          <p:nvPr/>
        </p:nvSpPr>
        <p:spPr>
          <a:xfrm>
            <a:off x="630500" y="1965304"/>
            <a:ext cx="10932808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2200">
                <a:solidFill>
                  <a:srgbClr val="002060"/>
                </a:solidFill>
                <a:latin typeface="Ubuntu"/>
                <a:ea typeface="Calibri"/>
                <a:cs typeface="Calibri"/>
              </a:rPr>
              <a:t> Mae 25.7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% o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ddysgwyr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oedran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uwchradd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o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Flwyddyn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7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i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11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erioed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wedi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rhoi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cynnig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fêps</a:t>
            </a:r>
            <a:r>
              <a:rPr lang="cy" sz="22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 </a:t>
            </a:r>
          </a:p>
          <a:p>
            <a:pPr rtl="0"/>
            <a:endParaRPr lang="en-US">
              <a:ea typeface="Calibri"/>
              <a:cs typeface="Calibri"/>
            </a:endParaRPr>
          </a:p>
          <a:p>
            <a:pPr marL="0" indent="0" rtl="0">
              <a:buNone/>
            </a:pPr>
            <a:endParaRPr lang="en-US">
              <a:ea typeface="Calibri"/>
              <a:cs typeface="Calibri"/>
            </a:endParaRPr>
          </a:p>
          <a:p>
            <a:pPr rtl="0"/>
            <a:endParaRPr lang="en-US">
              <a:ea typeface="Calibri"/>
              <a:cs typeface="Calibri"/>
            </a:endParaRPr>
          </a:p>
          <a:p>
            <a:pPr rtl="0"/>
            <a:endParaRPr lang="en-US">
              <a:ea typeface="Calibri"/>
              <a:cs typeface="Calibri"/>
            </a:endParaRPr>
          </a:p>
          <a:p>
            <a:pPr rtl="0"/>
            <a:endParaRPr lang="en-US">
              <a:ea typeface="Calibri"/>
              <a:cs typeface="Calibri"/>
            </a:endParaRPr>
          </a:p>
          <a:p>
            <a:pPr rtl="0"/>
            <a:endParaRPr lang="en-US">
              <a:ea typeface="Calibri"/>
              <a:cs typeface="Calibri"/>
            </a:endParaRPr>
          </a:p>
          <a:p>
            <a:pPr rtl="0"/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Nid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yw'r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mwyafrif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helaeth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o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blant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a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phobl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ifanc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yng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Nghymru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</a:t>
            </a:r>
            <a:r>
              <a:rPr lang="cy" sz="2200" b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2200" b="1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fepio</a:t>
            </a:r>
            <a:endParaRPr lang="en-US" b="1" err="1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4CB0C6A9-85E0-29D3-4C11-A6A3B8B7D735}"/>
              </a:ext>
            </a:extLst>
          </p:cNvPr>
          <p:cNvSpPr txBox="1"/>
          <p:nvPr/>
        </p:nvSpPr>
        <p:spPr>
          <a:xfrm>
            <a:off x="5842247" y="6136732"/>
            <a:ext cx="6352567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Yn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seiliedig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ganfyddiadau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o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Arolwg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Iechyd  </a:t>
            </a:r>
            <a:endParaRPr lang="en-US" sz="1400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  <a:p>
            <a:pPr rtl="0"/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a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Llesiant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y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Rhwydwaith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Ymchwil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Iechyd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mewn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</a:t>
            </a:r>
            <a:r>
              <a:rPr lang="cy" sz="1400" err="1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Ysgolion</a:t>
            </a:r>
            <a:r>
              <a:rPr lang="cy" sz="1400">
                <a:solidFill>
                  <a:srgbClr val="285087"/>
                </a:solidFill>
                <a:latin typeface="Ubuntu"/>
                <a:ea typeface="Calibri"/>
                <a:cs typeface="Calibri"/>
              </a:rPr>
              <a:t> 2023  </a:t>
            </a:r>
            <a:endParaRPr lang="en-US" sz="1400" strike="sngStrike">
              <a:solidFill>
                <a:srgbClr val="285087"/>
              </a:solidFill>
              <a:latin typeface="Ubuntu"/>
              <a:ea typeface="Calibri"/>
              <a:cs typeface="Calibri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141D084-AB94-7FD2-BFFD-E04CE9CDB15A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  <p:pic>
        <p:nvPicPr>
          <p:cNvPr id="4" name="Picture 3" descr="A group of blue people&#10;&#10;AI-generated content may be incorrect.">
            <a:extLst>
              <a:ext uri="{FF2B5EF4-FFF2-40B4-BE49-F238E27FC236}">
                <a16:creationId xmlns:a16="http://schemas.microsoft.com/office/drawing/2014/main" id="{A598B001-1AD9-95A7-0799-1ACE2612F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277" y="2551327"/>
            <a:ext cx="4674838" cy="318893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326696-3DEF-2909-D358-88B28A7805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29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0DB30-488D-8CCB-0B7A-C8E580A8F6A4}"/>
              </a:ext>
            </a:extLst>
          </p:cNvPr>
          <p:cNvSpPr txBox="1">
            <a:spLocks/>
          </p:cNvSpPr>
          <p:nvPr/>
        </p:nvSpPr>
        <p:spPr>
          <a:xfrm>
            <a:off x="422522" y="1097629"/>
            <a:ext cx="9588920" cy="83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cy" sz="3100" b="1" i="0" u="none" strike="noStrike">
                <a:solidFill>
                  <a:srgbClr val="285087"/>
                </a:solidFill>
                <a:effectLst/>
                <a:latin typeface="Ubuntu"/>
              </a:rPr>
              <a:t>Y defnydd o fêps yn ôl rhyw</a:t>
            </a:r>
            <a:endParaRPr lang="en-US" sz="3100" b="1">
              <a:solidFill>
                <a:srgbClr val="285087"/>
              </a:solidFill>
              <a:latin typeface="Ubuntu"/>
              <a:cs typeface="Calibri Light" panose="020F03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8EE2F5-7EBD-6426-8270-C58DB9A3B073}"/>
              </a:ext>
            </a:extLst>
          </p:cNvPr>
          <p:cNvSpPr txBox="1"/>
          <p:nvPr/>
        </p:nvSpPr>
        <p:spPr>
          <a:xfrm>
            <a:off x="422522" y="2100263"/>
            <a:ext cx="5118122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 fontAlgn="base"/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Mae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cyfran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uwch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ferched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Blwyddyn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7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i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11 (</a:t>
            </a:r>
            <a:r>
              <a:rPr lang="cy" sz="2200">
                <a:solidFill>
                  <a:srgbClr val="285087"/>
                </a:solidFill>
                <a:latin typeface="Ubuntu"/>
              </a:rPr>
              <a:t>8.6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%)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nodi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eu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bod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fepio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leiaf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unwaith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yr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wythnos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gymharu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â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bechgyn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(</a:t>
            </a:r>
            <a:r>
              <a:rPr lang="cy" sz="2200">
                <a:solidFill>
                  <a:srgbClr val="285087"/>
                </a:solidFill>
                <a:latin typeface="Ubuntu"/>
              </a:rPr>
              <a:t>5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%). </a:t>
            </a:r>
            <a:endParaRPr lang="en-US" sz="2200" b="0" i="0" u="none" strike="noStrike">
              <a:solidFill>
                <a:srgbClr val="285087"/>
              </a:solidFill>
              <a:effectLst/>
              <a:latin typeface="Ubuntu"/>
            </a:endParaRPr>
          </a:p>
          <a:p>
            <a:pPr algn="l" rtl="0" fontAlgn="base"/>
            <a:endParaRPr lang="en-US" sz="2200">
              <a:solidFill>
                <a:srgbClr val="285087"/>
              </a:solidFill>
              <a:latin typeface="Ubuntu" panose="020B0504030602030204" pitchFamily="34" charset="0"/>
            </a:endParaRPr>
          </a:p>
          <a:p>
            <a:pPr fontAlgn="base"/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Ymhlith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pobl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ifanc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nad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ydynt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yn</a:t>
            </a:r>
            <a:r>
              <a:rPr lang="cy" sz="2200">
                <a:solidFill>
                  <a:srgbClr val="285087"/>
                </a:solidFill>
                <a:latin typeface="Ubuntu"/>
              </a:rPr>
              <a:t> </a:t>
            </a:r>
            <a:r>
              <a:rPr lang="cy" sz="2200" err="1">
                <a:solidFill>
                  <a:srgbClr val="285087"/>
                </a:solidFill>
                <a:latin typeface="Ubuntu"/>
              </a:rPr>
              <a:t>uniaethu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fel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bachgen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na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merch,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nododd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>
                <a:solidFill>
                  <a:srgbClr val="285087"/>
                </a:solidFill>
                <a:latin typeface="Ubuntu"/>
              </a:rPr>
              <a:t>15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%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eu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bod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yn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fepio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o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leiaf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unwaith</a:t>
            </a:r>
            <a:r>
              <a:rPr lang="cy" sz="2200" b="0" i="0" u="none" strike="noStrike">
                <a:solidFill>
                  <a:srgbClr val="285087"/>
                </a:solidFill>
                <a:effectLst/>
                <a:latin typeface="Ubuntu"/>
              </a:rPr>
              <a:t> yr </a:t>
            </a:r>
            <a:r>
              <a:rPr lang="cy" sz="2200" b="0" i="0" u="none" strike="noStrike" err="1">
                <a:solidFill>
                  <a:srgbClr val="285087"/>
                </a:solidFill>
                <a:effectLst/>
                <a:latin typeface="Ubuntu"/>
              </a:rPr>
              <a:t>wythnos</a:t>
            </a:r>
            <a:r>
              <a:rPr lang="cy" sz="2200">
                <a:solidFill>
                  <a:srgbClr val="285087"/>
                </a:solidFill>
                <a:latin typeface="Ubuntu"/>
              </a:rPr>
              <a:t>.</a:t>
            </a:r>
            <a:endParaRPr lang="en-US" sz="2200" b="0" i="0">
              <a:solidFill>
                <a:srgbClr val="285087"/>
              </a:solidFill>
              <a:effectLst/>
              <a:latin typeface="Ubuntu"/>
              <a:cs typeface="Segoe UI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19BA2F6F-DCF2-5DA5-A6E4-9B9F0F6549C5}"/>
              </a:ext>
            </a:extLst>
          </p:cNvPr>
          <p:cNvSpPr txBox="1"/>
          <p:nvPr/>
        </p:nvSpPr>
        <p:spPr>
          <a:xfrm>
            <a:off x="296682" y="6320445"/>
            <a:ext cx="2887335" cy="255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rtl="0">
              <a:defRPr lang="cy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Iechyd </a:t>
            </a:r>
            <a:r>
              <a:rPr lang="en-US" sz="1000" b="1" err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Cyhoeddus</a:t>
            </a:r>
            <a:r>
              <a:rPr lang="en-US" sz="1000" b="1">
                <a:solidFill>
                  <a:schemeClr val="tx2"/>
                </a:solidFill>
                <a:latin typeface="Ubuntu"/>
                <a:ea typeface="Calibri"/>
                <a:cs typeface="Calibri"/>
              </a:rPr>
              <a:t> Cymru</a:t>
            </a:r>
            <a:endParaRPr lang="en-US" sz="1000" b="1">
              <a:solidFill>
                <a:schemeClr val="tx2"/>
              </a:solidFill>
              <a:latin typeface="Ubuntu"/>
            </a:endParaRPr>
          </a:p>
        </p:txBody>
      </p:sp>
      <p:pic>
        <p:nvPicPr>
          <p:cNvPr id="3" name="Picture 2" descr="A graph with blue and white text&#10;&#10;AI-generated content may be incorrect.">
            <a:extLst>
              <a:ext uri="{FF2B5EF4-FFF2-40B4-BE49-F238E27FC236}">
                <a16:creationId xmlns:a16="http://schemas.microsoft.com/office/drawing/2014/main" id="{EAC4A2C7-E7B8-309E-9752-E1E04F620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291" y="1936502"/>
            <a:ext cx="5901369" cy="382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54386"/>
      </p:ext>
    </p:extLst>
  </p:cSld>
  <p:clrMapOvr>
    <a:masterClrMapping/>
  </p:clrMapOvr>
</p:sld>
</file>

<file path=ppt/theme/theme1.xml><?xml version="1.0" encoding="utf-8"?>
<a:theme xmlns:a="http://schemas.openxmlformats.org/drawingml/2006/main" name="PHW - Master Deck - Green">
  <a:themeElements>
    <a:clrScheme name="PHW - Health &amp; Wellbeing Resources">
      <a:dk1>
        <a:srgbClr val="000000"/>
      </a:dk1>
      <a:lt1>
        <a:srgbClr val="FFFFFF"/>
      </a:lt1>
      <a:dk2>
        <a:srgbClr val="285087"/>
      </a:dk2>
      <a:lt2>
        <a:srgbClr val="E8E8E8"/>
      </a:lt2>
      <a:accent1>
        <a:srgbClr val="15518B"/>
      </a:accent1>
      <a:accent2>
        <a:srgbClr val="24FFC0"/>
      </a:accent2>
      <a:accent3>
        <a:srgbClr val="E8FF3E"/>
      </a:accent3>
      <a:accent4>
        <a:srgbClr val="FF5D0C"/>
      </a:accent4>
      <a:accent5>
        <a:srgbClr val="C288FF"/>
      </a:accent5>
      <a:accent6>
        <a:srgbClr val="E0E0E0"/>
      </a:accent6>
      <a:hlink>
        <a:srgbClr val="E8FF3E"/>
      </a:hlink>
      <a:folHlink>
        <a:srgbClr val="24FF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d7921a-042b-4eb0-b7a0-a3fc5587e9ac">
      <Terms xmlns="http://schemas.microsoft.com/office/infopath/2007/PartnerControls"/>
    </lcf76f155ced4ddcb4097134ff3c332f>
    <TaxCatchAll xmlns="d6550f9a-f14e-418b-a53a-e888529f43a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6A6F83751BC542A98DC5A0AC630D3D" ma:contentTypeVersion="15" ma:contentTypeDescription="Create a new document." ma:contentTypeScope="" ma:versionID="196b9e01c9c66793c24b53ebaebe0b41">
  <xsd:schema xmlns:xsd="http://www.w3.org/2001/XMLSchema" xmlns:xs="http://www.w3.org/2001/XMLSchema" xmlns:p="http://schemas.microsoft.com/office/2006/metadata/properties" xmlns:ns2="bbd7921a-042b-4eb0-b7a0-a3fc5587e9ac" xmlns:ns3="d6550f9a-f14e-418b-a53a-e888529f43ac" targetNamespace="http://schemas.microsoft.com/office/2006/metadata/properties" ma:root="true" ma:fieldsID="5b5aff93ad5912248a6a26172dd04027" ns2:_="" ns3:_="">
    <xsd:import namespace="bbd7921a-042b-4eb0-b7a0-a3fc5587e9ac"/>
    <xsd:import namespace="d6550f9a-f14e-418b-a53a-e888529f43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d7921a-042b-4eb0-b7a0-a3fc5587e9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50f9a-f14e-418b-a53a-e888529f43a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d3ce685-6bcb-45ae-998a-d25e5acaad24}" ma:internalName="TaxCatchAll" ma:showField="CatchAllData" ma:web="d6550f9a-f14e-418b-a53a-e888529f43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F704AE-4097-4041-9490-8E1357B802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127DFB-8E3B-48F9-9854-30B9D602B132}">
  <ds:schemaRefs>
    <ds:schemaRef ds:uri="bbd7921a-042b-4eb0-b7a0-a3fc5587e9ac"/>
    <ds:schemaRef ds:uri="d6550f9a-f14e-418b-a53a-e888529f43a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D957B7C-9077-4A33-83E9-69699BBAFF5D}">
  <ds:schemaRefs>
    <ds:schemaRef ds:uri="bbd7921a-042b-4eb0-b7a0-a3fc5587e9ac"/>
    <ds:schemaRef ds:uri="d6550f9a-f14e-418b-a53a-e888529f43a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PHW - Master Deck - Green</vt:lpstr>
      <vt:lpstr>PowerPoint Presentation</vt:lpstr>
      <vt:lpstr>Ffynonellau data allweddol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revision>2</cp:revision>
  <dcterms:created xsi:type="dcterms:W3CDTF">2024-01-29T16:09:21Z</dcterms:created>
  <dcterms:modified xsi:type="dcterms:W3CDTF">2026-08-14T13:15:40Z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0x0101008A6A6F83751BC542A98DC5A0AC630D3D</vt:lpwstr>
  </property>
  <property fmtid="{D5CDD505-2E9C-101B-9397-08002B2CF9AE}" pid="3" name="MediaServiceImageTags">
    <vt:lpwstr/>
  </property>
  <property fmtid="{D5CDD505-2E9C-101B-9397-08002B2CF9AE}" pid="4" name="Order">
    <vt:lpwstr>454900.000000000</vt:lpwstr>
  </property>
  <property fmtid="{D5CDD505-2E9C-101B-9397-08002B2CF9AE}" pid="5" name="ComplianceAssetId">
    <vt:lpwstr/>
  </property>
  <property fmtid="{D5CDD505-2E9C-101B-9397-08002B2CF9AE}" pid="6" name="_activity">
    <vt:lpwstr>{"FileActivityType":"6","FileActivityTimeStamp":"2026-01-09T08:22:59.543Z","FileActivityUsersOnPage":[{"DisplayName":"Sian Jones (Public Health Wales - No.2 Capital Quarter)","Id":"sian.jones102@wales.nhs.uk"}],"FileActivityNavigationId":null}</vt:lpwstr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ProgID">
    <vt:lpwstr/>
  </property>
  <property fmtid="{D5CDD505-2E9C-101B-9397-08002B2CF9AE}" pid="10" name="TemplateUrl">
    <vt:lpwstr/>
  </property>
  <property fmtid="{D5CDD505-2E9C-101B-9397-08002B2CF9AE}" pid="11" name="xd_Signature">
    <vt:lpwstr/>
  </property>
</Properties>
</file>