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12"/>
  </p:notesMasterIdLst>
  <p:sldIdLst>
    <p:sldId id="256" r:id="rId5"/>
    <p:sldId id="257" r:id="rId6"/>
    <p:sldId id="268" r:id="rId7"/>
    <p:sldId id="265" r:id="rId8"/>
    <p:sldId id="266" r:id="rId9"/>
    <p:sldId id="267" r:id="rId10"/>
    <p:sldId id="264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9C988B-5CEE-D4DB-C133-21D4C2804E0E}" name="Lorna Bennett (Public Health Wales - No. 2 Capital Quarter)" initials="LQ" userId="S::lorna.bennett3@wales.nhs.uk::41cbff77-5434-42c9-8874-6f16723207f9" providerId="AD"/>
  <p188:author id="{311702CD-2FE8-6362-4115-878685D0A7F7}" name="Leanne Small (Public Health Wales - No. 2 Capital Quarter)" initials="LQ" userId="S::leanne.small@wales.nhs.uk::d76cf426-005f-434f-ac47-a5eb582e60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B5ACA1-7C3F-B371-D440-064C312FA109}" v="17" dt="2024-05-20T12:53:48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e Lawson (Public Health Wales - No. 2 Capital Quarter)" userId="S::grace.lawson@wales.nhs.uk::88c6baf7-06f7-4e16-85cb-71260126bd16" providerId="AD" clId="Web-{11B5ACA1-7C3F-B371-D440-064C312FA109}"/>
    <pc:docChg chg="addSld delSld modSld">
      <pc:chgData name="Grace Lawson (Public Health Wales - No. 2 Capital Quarter)" userId="S::grace.lawson@wales.nhs.uk::88c6baf7-06f7-4e16-85cb-71260126bd16" providerId="AD" clId="Web-{11B5ACA1-7C3F-B371-D440-064C312FA109}" dt="2024-05-20T12:53:48.080" v="15"/>
      <pc:docMkLst>
        <pc:docMk/>
      </pc:docMkLst>
      <pc:sldChg chg="addSp delSp modSp">
        <pc:chgData name="Grace Lawson (Public Health Wales - No. 2 Capital Quarter)" userId="S::grace.lawson@wales.nhs.uk::88c6baf7-06f7-4e16-85cb-71260126bd16" providerId="AD" clId="Web-{11B5ACA1-7C3F-B371-D440-064C312FA109}" dt="2024-05-20T12:53:20.923" v="9" actId="1076"/>
        <pc:sldMkLst>
          <pc:docMk/>
          <pc:sldMk cId="2926879243" sldId="256"/>
        </pc:sldMkLst>
        <pc:spChg chg="del">
          <ac:chgData name="Grace Lawson (Public Health Wales - No. 2 Capital Quarter)" userId="S::grace.lawson@wales.nhs.uk::88c6baf7-06f7-4e16-85cb-71260126bd16" providerId="AD" clId="Web-{11B5ACA1-7C3F-B371-D440-064C312FA109}" dt="2024-05-20T12:52:37.375" v="0"/>
          <ac:spMkLst>
            <pc:docMk/>
            <pc:sldMk cId="2926879243" sldId="256"/>
            <ac:spMk id="2" creationId="{8B0052B1-8A32-DF36-8B4E-EEC6FE42B43D}"/>
          </ac:spMkLst>
        </pc:spChg>
        <pc:picChg chg="del">
          <ac:chgData name="Grace Lawson (Public Health Wales - No. 2 Capital Quarter)" userId="S::grace.lawson@wales.nhs.uk::88c6baf7-06f7-4e16-85cb-71260126bd16" providerId="AD" clId="Web-{11B5ACA1-7C3F-B371-D440-064C312FA109}" dt="2024-05-20T12:52:43" v="2"/>
          <ac:picMkLst>
            <pc:docMk/>
            <pc:sldMk cId="2926879243" sldId="256"/>
            <ac:picMk id="5" creationId="{5BB4C5B1-C83E-6CC9-1CDC-C39479A9ECBE}"/>
          </ac:picMkLst>
        </pc:picChg>
        <pc:picChg chg="add mod">
          <ac:chgData name="Grace Lawson (Public Health Wales - No. 2 Capital Quarter)" userId="S::grace.lawson@wales.nhs.uk::88c6baf7-06f7-4e16-85cb-71260126bd16" providerId="AD" clId="Web-{11B5ACA1-7C3F-B371-D440-064C312FA109}" dt="2024-05-20T12:53:20.923" v="9" actId="1076"/>
          <ac:picMkLst>
            <pc:docMk/>
            <pc:sldMk cId="2926879243" sldId="256"/>
            <ac:picMk id="7" creationId="{93434C26-A763-EA63-412C-54A4AA6DB283}"/>
          </ac:picMkLst>
        </pc:picChg>
      </pc:sldChg>
      <pc:sldChg chg="delSp">
        <pc:chgData name="Grace Lawson (Public Health Wales - No. 2 Capital Quarter)" userId="S::grace.lawson@wales.nhs.uk::88c6baf7-06f7-4e16-85cb-71260126bd16" providerId="AD" clId="Web-{11B5ACA1-7C3F-B371-D440-064C312FA109}" dt="2024-05-20T12:52:40.438" v="1"/>
        <pc:sldMkLst>
          <pc:docMk/>
          <pc:sldMk cId="1321067552" sldId="257"/>
        </pc:sldMkLst>
        <pc:spChg chg="del">
          <ac:chgData name="Grace Lawson (Public Health Wales - No. 2 Capital Quarter)" userId="S::grace.lawson@wales.nhs.uk::88c6baf7-06f7-4e16-85cb-71260126bd16" providerId="AD" clId="Web-{11B5ACA1-7C3F-B371-D440-064C312FA109}" dt="2024-05-20T12:52:40.438" v="1"/>
          <ac:spMkLst>
            <pc:docMk/>
            <pc:sldMk cId="1321067552" sldId="257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1B5ACA1-7C3F-B371-D440-064C312FA109}" dt="2024-05-20T12:53:48.080" v="15"/>
        <pc:sldMkLst>
          <pc:docMk/>
          <pc:sldMk cId="3510792993" sldId="264"/>
        </pc:sldMkLst>
        <pc:spChg chg="del">
          <ac:chgData name="Grace Lawson (Public Health Wales - No. 2 Capital Quarter)" userId="S::grace.lawson@wales.nhs.uk::88c6baf7-06f7-4e16-85cb-71260126bd16" providerId="AD" clId="Web-{11B5ACA1-7C3F-B371-D440-064C312FA109}" dt="2024-05-20T12:53:48.080" v="15"/>
          <ac:spMkLst>
            <pc:docMk/>
            <pc:sldMk cId="3510792993" sldId="264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1B5ACA1-7C3F-B371-D440-064C312FA109}" dt="2024-05-20T12:53:37.096" v="12"/>
        <pc:sldMkLst>
          <pc:docMk/>
          <pc:sldMk cId="4010632006" sldId="265"/>
        </pc:sldMkLst>
        <pc:spChg chg="del">
          <ac:chgData name="Grace Lawson (Public Health Wales - No. 2 Capital Quarter)" userId="S::grace.lawson@wales.nhs.uk::88c6baf7-06f7-4e16-85cb-71260126bd16" providerId="AD" clId="Web-{11B5ACA1-7C3F-B371-D440-064C312FA109}" dt="2024-05-20T12:53:37.096" v="12"/>
          <ac:spMkLst>
            <pc:docMk/>
            <pc:sldMk cId="4010632006" sldId="265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1B5ACA1-7C3F-B371-D440-064C312FA109}" dt="2024-05-20T12:53:40.643" v="13"/>
        <pc:sldMkLst>
          <pc:docMk/>
          <pc:sldMk cId="618368655" sldId="266"/>
        </pc:sldMkLst>
        <pc:spChg chg="del">
          <ac:chgData name="Grace Lawson (Public Health Wales - No. 2 Capital Quarter)" userId="S::grace.lawson@wales.nhs.uk::88c6baf7-06f7-4e16-85cb-71260126bd16" providerId="AD" clId="Web-{11B5ACA1-7C3F-B371-D440-064C312FA109}" dt="2024-05-20T12:53:40.643" v="13"/>
          <ac:spMkLst>
            <pc:docMk/>
            <pc:sldMk cId="618368655" sldId="266"/>
            <ac:spMk id="6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1B5ACA1-7C3F-B371-D440-064C312FA109}" dt="2024-05-20T12:53:44.346" v="14"/>
        <pc:sldMkLst>
          <pc:docMk/>
          <pc:sldMk cId="645541989" sldId="267"/>
        </pc:sldMkLst>
        <pc:spChg chg="del">
          <ac:chgData name="Grace Lawson (Public Health Wales - No. 2 Capital Quarter)" userId="S::grace.lawson@wales.nhs.uk::88c6baf7-06f7-4e16-85cb-71260126bd16" providerId="AD" clId="Web-{11B5ACA1-7C3F-B371-D440-064C312FA109}" dt="2024-05-20T12:53:44.346" v="14"/>
          <ac:spMkLst>
            <pc:docMk/>
            <pc:sldMk cId="645541989" sldId="267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1B5ACA1-7C3F-B371-D440-064C312FA109}" dt="2024-05-20T12:53:30.642" v="11"/>
        <pc:sldMkLst>
          <pc:docMk/>
          <pc:sldMk cId="2096818624" sldId="268"/>
        </pc:sldMkLst>
        <pc:spChg chg="del">
          <ac:chgData name="Grace Lawson (Public Health Wales - No. 2 Capital Quarter)" userId="S::grace.lawson@wales.nhs.uk::88c6baf7-06f7-4e16-85cb-71260126bd16" providerId="AD" clId="Web-{11B5ACA1-7C3F-B371-D440-064C312FA109}" dt="2024-05-20T12:53:30.642" v="11"/>
          <ac:spMkLst>
            <pc:docMk/>
            <pc:sldMk cId="2096818624" sldId="268"/>
            <ac:spMk id="6" creationId="{E90FC19B-0F87-6ADF-0D8D-98B48159BDDD}"/>
          </ac:spMkLst>
        </pc:spChg>
      </pc:sldChg>
      <pc:sldChg chg="new del">
        <pc:chgData name="Grace Lawson (Public Health Wales - No. 2 Capital Quarter)" userId="S::grace.lawson@wales.nhs.uk::88c6baf7-06f7-4e16-85cb-71260126bd16" providerId="AD" clId="Web-{11B5ACA1-7C3F-B371-D440-064C312FA109}" dt="2024-05-20T12:52:53.719" v="5"/>
        <pc:sldMkLst>
          <pc:docMk/>
          <pc:sldMk cId="340450527" sldId="269"/>
        </pc:sldMkLst>
      </pc:sldChg>
      <pc:sldChg chg="addSp delSp modSp new del">
        <pc:chgData name="Grace Lawson (Public Health Wales - No. 2 Capital Quarter)" userId="S::grace.lawson@wales.nhs.uk::88c6baf7-06f7-4e16-85cb-71260126bd16" providerId="AD" clId="Web-{11B5ACA1-7C3F-B371-D440-064C312FA109}" dt="2024-05-20T12:53:25.392" v="10"/>
        <pc:sldMkLst>
          <pc:docMk/>
          <pc:sldMk cId="3938739165" sldId="270"/>
        </pc:sldMkLst>
        <pc:spChg chg="del mod">
          <ac:chgData name="Grace Lawson (Public Health Wales - No. 2 Capital Quarter)" userId="S::grace.lawson@wales.nhs.uk::88c6baf7-06f7-4e16-85cb-71260126bd16" providerId="AD" clId="Web-{11B5ACA1-7C3F-B371-D440-064C312FA109}" dt="2024-05-20T12:53:07.470" v="7"/>
          <ac:spMkLst>
            <pc:docMk/>
            <pc:sldMk cId="3938739165" sldId="270"/>
            <ac:spMk id="2" creationId="{905BFE35-1F39-AC16-7064-5AD41EF8C55E}"/>
          </ac:spMkLst>
        </pc:spChg>
        <pc:picChg chg="add mod ord">
          <ac:chgData name="Grace Lawson (Public Health Wales - No. 2 Capital Quarter)" userId="S::grace.lawson@wales.nhs.uk::88c6baf7-06f7-4e16-85cb-71260126bd16" providerId="AD" clId="Web-{11B5ACA1-7C3F-B371-D440-064C312FA109}" dt="2024-05-20T12:53:07.470" v="7"/>
          <ac:picMkLst>
            <pc:docMk/>
            <pc:sldMk cId="3938739165" sldId="270"/>
            <ac:picMk id="7" creationId="{88CEE905-43AC-68E1-EE25-6FB5862470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AC217-C30D-89C1-4460-322363FEB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632777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D54DB3-E380-84BD-93B3-8BA649F37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3832E92-EF7C-04E7-8DBD-C53D35568A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EFCF-C246-005C-498D-271681A0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9749" y="2620284"/>
            <a:ext cx="3527372" cy="3968293"/>
          </a:xfrm>
          <a:prstGeom prst="rect">
            <a:avLst/>
          </a:prstGeom>
        </p:spPr>
      </p:pic>
      <p:pic>
        <p:nvPicPr>
          <p:cNvPr id="4" name="Picture 3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A6CD33D-CE15-C6EA-E9D7-A276F96458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5437" t="2543" r="5912" b="3059"/>
          <a:stretch>
            <a:fillRect/>
          </a:stretch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E5CFCF9-4FEA-684C-9249-6CB4258FF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D7A6BE0-A3A3-00EF-966D-ED9E9646A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DC193FF-EE37-7665-A88F-6D82E3E4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387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curved object on a black background&#10;&#10;Description automatically generated">
            <a:extLst>
              <a:ext uri="{FF2B5EF4-FFF2-40B4-BE49-F238E27FC236}">
                <a16:creationId xmlns:a16="http://schemas.microsoft.com/office/drawing/2014/main" id="{5BE47017-229C-E9B0-9136-346518C97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170" b="50222"/>
          <a:stretch>
            <a:fillRect/>
          </a:stretch>
        </p:blipFill>
        <p:spPr>
          <a:xfrm>
            <a:off x="8678735" y="4849885"/>
            <a:ext cx="3113591" cy="2008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FAC1D26-CC7D-E97A-3F21-2D75E28C94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1058" t="2107" r="2991" b="47971"/>
          <a:stretch>
            <a:fillRect/>
          </a:stretch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2C9CDA-6E98-BDBB-22CC-3331CBEB2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B3808F5-2977-2430-671D-201C708FD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31F4810-3655-6AC4-612B-0F5ED1F823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1E2E994-007A-4BF6-1A75-386E1DE02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377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FD7FFEF-DD76-C8F1-63F4-63C982059D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89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7E004D3-DBCA-1C37-97A3-960F3197F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DEB40E7-645B-EFDF-08C9-EF3FCF11D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444B3-DCDC-AEAE-C9E4-7E25D26EE1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4365"/>
          <a:stretch>
            <a:fillRect/>
          </a:stretch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5E72E3-FB2A-CE9B-8A97-5095BD60FD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4FA1C60-516A-E812-0696-9110D645B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98BB7B6D-035A-422E-9B5C-4C0B73E96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382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</p:spTree>
    <p:extLst>
      <p:ext uri="{BB962C8B-B14F-4D97-AF65-F5344CB8AC3E}">
        <p14:creationId xmlns:p14="http://schemas.microsoft.com/office/powerpoint/2010/main" val="316276561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61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07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BD4023A-5511-58D4-11BC-1B17DA73A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4579856-9FB6-8DA6-9886-277F1B8743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478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6317-7467-DE3F-6C0B-DD058A98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3CBCA-3BED-A47C-B4C8-D30F0AB6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C687-9ECD-F6E3-5184-EFAF7E46F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4E63EC1-32C7-C148-9B23-6C189CE1C2B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B47E-A058-0DAF-B59E-CC2E267B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73786-2D0C-15B4-1EB1-4F191CCD8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1A6076B7-25FF-134B-B2FE-8DDBCA4A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  <p:sldLayoutId id="2147483670" r:id="rId4"/>
    <p:sldLayoutId id="2147483665" r:id="rId5"/>
    <p:sldLayoutId id="2147483698" r:id="rId6"/>
    <p:sldLayoutId id="2147483693" r:id="rId7"/>
    <p:sldLayoutId id="2147483694" r:id="rId8"/>
    <p:sldLayoutId id="2147483677" r:id="rId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9632A-7DB0-9BD4-64C6-8AC1077597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853" y="2948342"/>
            <a:ext cx="4729283" cy="726622"/>
          </a:xfrm>
        </p:spPr>
        <p:txBody>
          <a:bodyPr/>
          <a:lstStyle/>
          <a:p>
            <a:r>
              <a:rPr lang="cy-GB" sz="36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Dechrau Trafodaeth ar WhatsApp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4D84E20-02A1-FA3E-6382-4921CD448E5A}"/>
              </a:ext>
            </a:extLst>
          </p:cNvPr>
          <p:cNvSpPr>
            <a:spLocks noGrp="1"/>
          </p:cNvSpPr>
          <p:nvPr/>
        </p:nvSpPr>
        <p:spPr>
          <a:xfrm>
            <a:off x="280183" y="3653285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2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Fepio</a:t>
            </a:r>
          </a:p>
        </p:txBody>
      </p:sp>
      <p:pic>
        <p:nvPicPr>
          <p:cNvPr id="7" name="Picture Placeholder 6" descr="A person holding a phone and a vape device&#10;&#10;Description automatically generated">
            <a:extLst>
              <a:ext uri="{FF2B5EF4-FFF2-40B4-BE49-F238E27FC236}">
                <a16:creationId xmlns:a16="http://schemas.microsoft.com/office/drawing/2014/main" id="{93434C26-A763-EA63-412C-54A4AA6DB2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99" r="13199"/>
          <a:stretch/>
        </p:blipFill>
        <p:spPr>
          <a:xfrm>
            <a:off x="5719948" y="719468"/>
            <a:ext cx="5718175" cy="5181600"/>
          </a:xfrm>
          <a:prstGeom prst="roundRect">
            <a:avLst>
              <a:gd name="adj" fmla="val 2233"/>
            </a:avLst>
          </a:prstGeom>
        </p:spPr>
      </p:pic>
    </p:spTree>
    <p:extLst>
      <p:ext uri="{BB962C8B-B14F-4D97-AF65-F5344CB8AC3E}">
        <p14:creationId xmlns:p14="http://schemas.microsoft.com/office/powerpoint/2010/main" val="29268792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410E2F-8F07-96E3-BE1F-3D6559A35D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8" t="2244" r="19766" b="36939"/>
          <a:stretch>
            <a:fillRect/>
          </a:stretch>
        </p:blipFill>
        <p:spPr>
          <a:xfrm>
            <a:off x="4734627" y="53661"/>
            <a:ext cx="7457372" cy="6804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997599-AC56-4792-0624-5987A461DA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363"/>
          <a:stretch>
            <a:fillRect/>
          </a:stretch>
        </p:blipFill>
        <p:spPr>
          <a:xfrm>
            <a:off x="7440756" y="618050"/>
            <a:ext cx="3504335" cy="6239950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CC50E45-842E-38B2-14C3-5B1A3EED426C}"/>
              </a:ext>
            </a:extLst>
          </p:cNvPr>
          <p:cNvSpPr txBox="1"/>
          <p:nvPr/>
        </p:nvSpPr>
        <p:spPr>
          <a:xfrm>
            <a:off x="519527" y="1542157"/>
            <a:ext cx="6350881" cy="33556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Trafodwch y sgrinluniau o’r sgyrsiau canlynol.</a:t>
            </a:r>
            <a:endParaRPr lang="en-US" sz="2200" dirty="0">
              <a:ea typeface="Calibri" panose="020F0502020204030204" pitchFamily="34" charset="0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endParaRPr lang="en-US" sz="2200" dirty="0">
              <a:latin typeface="Ubuntu"/>
              <a:ea typeface="Calibri" panose="020F0502020204030204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 yw eich meddyliau a’ch barn chi?</a:t>
            </a:r>
            <a:endParaRPr lang="en-US" dirty="0"/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endParaRPr lang="en-US" sz="2200" dirty="0">
              <a:latin typeface="Ubuntu"/>
              <a:ea typeface="Calibri" panose="020F0502020204030204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 yw’r ffeithiau?</a:t>
            </a:r>
            <a:endParaRPr lang="en-US" sz="2200" dirty="0">
              <a:ea typeface="Calibri" panose="020F0502020204030204" pitchFamily="34" charset="0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endParaRPr lang="en-US" sz="2200" dirty="0">
              <a:ea typeface="Calibri" panose="020F0502020204030204" pitchFamily="34" charset="0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endParaRPr lang="en-US" sz="1800" dirty="0"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067552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410E2F-8F07-96E3-BE1F-3D6559A35D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8" t="2244" r="19766" b="36939"/>
          <a:stretch>
            <a:fillRect/>
          </a:stretch>
        </p:blipFill>
        <p:spPr>
          <a:xfrm>
            <a:off x="4734627" y="53661"/>
            <a:ext cx="7457372" cy="6804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997599-AC56-4792-0624-5987A461DA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363"/>
          <a:stretch>
            <a:fillRect/>
          </a:stretch>
        </p:blipFill>
        <p:spPr>
          <a:xfrm>
            <a:off x="7440756" y="618050"/>
            <a:ext cx="3504335" cy="6239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E850F-DE28-7DB8-99E0-27047F2D7B88}"/>
              </a:ext>
            </a:extLst>
          </p:cNvPr>
          <p:cNvSpPr txBox="1"/>
          <p:nvPr/>
        </p:nvSpPr>
        <p:spPr>
          <a:xfrm>
            <a:off x="8099622" y="1994024"/>
            <a:ext cx="217347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Dw i wedi clywed eu bod nhw'n ddiogel.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51FE3-7CD5-7A5E-AA8A-38B4B907A034}"/>
              </a:ext>
            </a:extLst>
          </p:cNvPr>
          <p:cNvSpPr txBox="1"/>
          <p:nvPr/>
        </p:nvSpPr>
        <p:spPr>
          <a:xfrm>
            <a:off x="8141642" y="2997267"/>
            <a:ext cx="221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Ond oes raid i chi fod yn </a:t>
            </a:r>
            <a:br>
              <a:rPr sz="1400" dirty="0"/>
            </a:br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18 i brynu un?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A6CBF-EFC2-FEEF-387E-69D705227AF8}"/>
              </a:ext>
            </a:extLst>
          </p:cNvPr>
          <p:cNvSpPr txBox="1"/>
          <p:nvPr/>
        </p:nvSpPr>
        <p:spPr>
          <a:xfrm>
            <a:off x="8016129" y="3984911"/>
            <a:ext cx="2340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Dywedodd fy nghefnder ei fod yn gallu prynu un i ni.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FA635-BBF8-25C7-6ECA-34EB1BB9B44D}"/>
              </a:ext>
            </a:extLst>
          </p:cNvPr>
          <p:cNvSpPr txBox="1"/>
          <p:nvPr/>
        </p:nvSpPr>
        <p:spPr>
          <a:xfrm>
            <a:off x="8078887" y="4937001"/>
            <a:ext cx="1401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Mae’n 18.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E9C24-1D9E-7553-EA81-90FF0FB2094E}"/>
              </a:ext>
            </a:extLst>
          </p:cNvPr>
          <p:cNvSpPr txBox="1"/>
          <p:nvPr/>
        </p:nvSpPr>
        <p:spPr>
          <a:xfrm>
            <a:off x="8078887" y="5970812"/>
            <a:ext cx="2173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Wna’i roi’r arian i ti.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2E8D561-03F1-4CF1-3F4C-B10A36A21A35}"/>
              </a:ext>
            </a:extLst>
          </p:cNvPr>
          <p:cNvSpPr txBox="1"/>
          <p:nvPr/>
        </p:nvSpPr>
        <p:spPr>
          <a:xfrm>
            <a:off x="605386" y="1391904"/>
            <a:ext cx="5387048" cy="137153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Ni ddylai dyfeisiau fepio gael eu defnyddio gan blant a phobl ifanc.</a:t>
            </a:r>
            <a:endParaRPr lang="en-GB" sz="2200" dirty="0">
              <a:latin typeface="Ubuntu"/>
              <a:ea typeface="Calibri" panose="020F0502020204030204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Mae'n anghyfreithlon gwerthu dyfeisiau sy'n cynnwys nicotin i unrhyw un o dan 18 oed neu i oedolion eu prynu ar ran pobl ifanc o dan 18 oed, sy'n torri'r gyfraith.  </a:t>
            </a:r>
            <a:endParaRPr lang="en-GB" sz="2200" dirty="0">
              <a:latin typeface="Ubuntu"/>
              <a:ea typeface="Calibri" panose="020F0502020204030204"/>
              <a:cs typeface="Calibri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Gellir rhoi dirwyon i </a:t>
            </a:r>
            <a:r>
              <a:rPr lang="cy-GB" sz="22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fanwerthwyr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neu unigolion.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8186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2A73B-13B0-9744-BA92-A487560DD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2CF9B43-55C8-9E63-1091-133A2BA364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8" t="2244" r="19766" b="36939"/>
          <a:stretch>
            <a:fillRect/>
          </a:stretch>
        </p:blipFill>
        <p:spPr>
          <a:xfrm>
            <a:off x="4680966" y="0"/>
            <a:ext cx="751103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60BCCC-00EF-34B2-D746-CD19C6C8D7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052"/>
          <a:stretch>
            <a:fillRect/>
          </a:stretch>
        </p:blipFill>
        <p:spPr>
          <a:xfrm>
            <a:off x="7448735" y="614881"/>
            <a:ext cx="3493588" cy="6243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E1A001-3960-E9D5-42EA-12E38D871FB0}"/>
              </a:ext>
            </a:extLst>
          </p:cNvPr>
          <p:cNvSpPr txBox="1"/>
          <p:nvPr/>
        </p:nvSpPr>
        <p:spPr>
          <a:xfrm>
            <a:off x="8078888" y="2021369"/>
            <a:ext cx="210226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Wyt ti wedi rhoi cynnig ar y blas pinafal </a:t>
            </a:r>
            <a:r>
              <a:rPr lang="cy-GB" sz="14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ià</a:t>
            </a:r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9BDFB-78C7-149C-11D5-71F278611CAE}"/>
              </a:ext>
            </a:extLst>
          </p:cNvPr>
          <p:cNvSpPr txBox="1"/>
          <p:nvPr/>
        </p:nvSpPr>
        <p:spPr>
          <a:xfrm>
            <a:off x="8065410" y="2936770"/>
            <a:ext cx="221494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Na, ‘dwi ddim wedi rhoi cynnig ar unrhyw un.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30554-C4DA-C4FA-A512-C1D2EA8B4F92}"/>
              </a:ext>
            </a:extLst>
          </p:cNvPr>
          <p:cNvSpPr txBox="1"/>
          <p:nvPr/>
        </p:nvSpPr>
        <p:spPr>
          <a:xfrm>
            <a:off x="8065410" y="3869248"/>
            <a:ext cx="2241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BETH?! Pam? Mae'n </a:t>
            </a:r>
            <a:br>
              <a:rPr sz="1400" dirty="0"/>
            </a:br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hollol ddi-niwed.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676AF-C052-4007-DB2D-0563E57EA70B}"/>
              </a:ext>
            </a:extLst>
          </p:cNvPr>
          <p:cNvSpPr txBox="1"/>
          <p:nvPr/>
        </p:nvSpPr>
        <p:spPr>
          <a:xfrm>
            <a:off x="8078888" y="4890992"/>
            <a:ext cx="210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Wir? O’n i meddwl ei fod e fel smygu.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C64FD2-F702-50B6-D196-0F5DF7238C0D}"/>
              </a:ext>
            </a:extLst>
          </p:cNvPr>
          <p:cNvSpPr txBox="1"/>
          <p:nvPr/>
        </p:nvSpPr>
        <p:spPr>
          <a:xfrm>
            <a:off x="8088516" y="5654842"/>
            <a:ext cx="217347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Os na fyddai’n ddiogel, fydden nhw ddim yn eu gwerthu nhw mewn blasau lysh!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F9F10E8-DD33-2B9B-D1C3-72EA51E4C247}"/>
              </a:ext>
            </a:extLst>
          </p:cNvPr>
          <p:cNvSpPr txBox="1"/>
          <p:nvPr/>
        </p:nvSpPr>
        <p:spPr>
          <a:xfrm>
            <a:off x="470350" y="1022456"/>
            <a:ext cx="5834198" cy="463238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fepio'n llai niweidiol o lawer na smygu, ond nid yw’n hollol ddi-niwed.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Ychydig iawn o dystiolaeth sydd i’w chael am effeithiau iechyd hirdymor sy'n deillio o ddefnyddio dyfeisiau fepio.</a:t>
            </a:r>
            <a:endParaRPr lang="en-GB" sz="2200" dirty="0">
              <a:effectLst/>
              <a:latin typeface="Ubuntu"/>
              <a:ea typeface="Calibri" panose="020F0502020204030204"/>
              <a:cs typeface="Calibri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llawer o dystiolaeth bod defnyddio dyfeisiau fepio sy'n cynnwys nicotin yn arwain at symptomau dibyniaeth o ran pobl sydd ddim yn smygu.</a:t>
            </a:r>
            <a:endParaRPr lang="en-GB" sz="2200" dirty="0">
              <a:effectLst/>
              <a:latin typeface="Ubuntu"/>
              <a:ea typeface="Calibri" panose="020F0502020204030204"/>
              <a:cs typeface="Calibri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pobl ifanc sy'n defnyddio dyfeisiau fepio yn fwy tebygol o fynd yn gaeth.</a:t>
            </a:r>
            <a:endParaRPr lang="en-GB" sz="2200" dirty="0">
              <a:effectLst/>
              <a:latin typeface="Ubuntu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6320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17C9-AA91-0E19-09F7-671C2420F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D72311-DDB8-5928-6B40-FE295A09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8" t="2244" r="19766" b="36939"/>
          <a:stretch>
            <a:fillRect/>
          </a:stretch>
        </p:blipFill>
        <p:spPr>
          <a:xfrm>
            <a:off x="4680966" y="0"/>
            <a:ext cx="751103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110BB4-1B9C-52B9-561C-1CB0C25F98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607"/>
          <a:stretch>
            <a:fillRect/>
          </a:stretch>
        </p:blipFill>
        <p:spPr>
          <a:xfrm>
            <a:off x="7460191" y="620933"/>
            <a:ext cx="3512609" cy="6237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EE1C7-F5D7-9CB6-D17D-A6B61E690505}"/>
              </a:ext>
            </a:extLst>
          </p:cNvPr>
          <p:cNvSpPr txBox="1"/>
          <p:nvPr/>
        </p:nvSpPr>
        <p:spPr>
          <a:xfrm>
            <a:off x="8024089" y="1936364"/>
            <a:ext cx="2173476" cy="51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y-GB" sz="1400" b="0" i="0" strike="noStrike" cap="none" spc="0" baseline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Wyt ti wedi clywed am Amy?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CE6CD-9CF8-BE03-06B5-A12CED2CA813}"/>
              </a:ext>
            </a:extLst>
          </p:cNvPr>
          <p:cNvSpPr txBox="1"/>
          <p:nvPr/>
        </p:nvSpPr>
        <p:spPr>
          <a:xfrm>
            <a:off x="8067643" y="2729850"/>
            <a:ext cx="2241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Welais i, roedd hi wedi cael ffit.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C09D7-F22E-1F54-EC9D-1BA1444D447A}"/>
              </a:ext>
            </a:extLst>
          </p:cNvPr>
          <p:cNvSpPr txBox="1"/>
          <p:nvPr/>
        </p:nvSpPr>
        <p:spPr>
          <a:xfrm>
            <a:off x="8021341" y="3528396"/>
            <a:ext cx="2241903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Be’ ddigwyddodd?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58696-FF0C-A6FF-58A6-0C00440AE485}"/>
              </a:ext>
            </a:extLst>
          </p:cNvPr>
          <p:cNvSpPr txBox="1"/>
          <p:nvPr/>
        </p:nvSpPr>
        <p:spPr>
          <a:xfrm>
            <a:off x="8021337" y="4176285"/>
            <a:ext cx="2334514" cy="7315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Ddywedodd Sam </a:t>
            </a:r>
            <a:r>
              <a:rPr lang="cy-GB" sz="14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wrtha'i</a:t>
            </a:r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fod rhywbeth amheus yn ei </a:t>
            </a:r>
            <a:r>
              <a:rPr lang="cy-GB" sz="14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fêp</a:t>
            </a:r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hi.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FF220A-4858-8B12-3976-432F666FB241}"/>
              </a:ext>
            </a:extLst>
          </p:cNvPr>
          <p:cNvSpPr txBox="1"/>
          <p:nvPr/>
        </p:nvSpPr>
        <p:spPr>
          <a:xfrm>
            <a:off x="8034819" y="5159841"/>
            <a:ext cx="242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Beth, a doedd hi ddim yn gwybod?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6628089-E448-0AAF-C9B6-862EBD5BCC36}"/>
              </a:ext>
            </a:extLst>
          </p:cNvPr>
          <p:cNvSpPr txBox="1"/>
          <p:nvPr/>
        </p:nvSpPr>
        <p:spPr>
          <a:xfrm>
            <a:off x="369272" y="1062972"/>
            <a:ext cx="5726728" cy="226494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Nid yw dyfeisiau fepio anghyfreithlon yn cael eu rheoleiddio gan safonau'r DU.</a:t>
            </a:r>
            <a:endParaRPr lang="en-GB" sz="2200" dirty="0">
              <a:effectLst/>
              <a:latin typeface="Ubuntu"/>
              <a:ea typeface="Calibri" panose="020F0502020204030204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astudiaethau o fêps anghyfreithlon wedi canfod eu bod yn cynnwys pethau sydd wedi'u gwahardd yn y DU fel caffein, rhai lliwiau a tawrin.</a:t>
            </a:r>
            <a:endParaRPr lang="en-GB" sz="2200" dirty="0">
              <a:effectLst/>
              <a:latin typeface="Ubuntu"/>
              <a:ea typeface="Calibri" panose="020F0502020204030204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Maen nhw’n cynnwys lefelau</a:t>
            </a:r>
            <a:r>
              <a:rPr lang="cy-GB" sz="2200" b="0" i="0" strike="noStrike" cap="none" spc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llawer uwch o nicotin.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</a:t>
            </a:r>
            <a:r>
              <a:rPr lang="cy-GB" sz="22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fêps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anghyfreithlon wedi cael eu darganfod mewn ysgolion yn y Deyrnas Unedig.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1F669-979B-5696-5BB1-90AA4C492DB4}"/>
              </a:ext>
            </a:extLst>
          </p:cNvPr>
          <p:cNvSpPr txBox="1"/>
          <p:nvPr/>
        </p:nvSpPr>
        <p:spPr>
          <a:xfrm>
            <a:off x="8043463" y="5831020"/>
            <a:ext cx="2266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Na</a:t>
            </a:r>
            <a:r>
              <a:rPr lang="cy-GB" sz="14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c oedd mae’n debyg, roedd hi wedi’i brynu gan rhyw foi </a:t>
            </a:r>
            <a:r>
              <a:rPr lang="cy-GB" sz="1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i fyny ei stryd.</a:t>
            </a:r>
          </a:p>
        </p:txBody>
      </p:sp>
    </p:spTree>
    <p:extLst>
      <p:ext uri="{BB962C8B-B14F-4D97-AF65-F5344CB8AC3E}">
        <p14:creationId xmlns:p14="http://schemas.microsoft.com/office/powerpoint/2010/main" val="6183686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7F1D1-7031-3A07-9E0E-2A2AFB50D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81456C4-9586-CF69-5425-174914B26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8" t="2244" r="19766" b="36939"/>
          <a:stretch>
            <a:fillRect/>
          </a:stretch>
        </p:blipFill>
        <p:spPr>
          <a:xfrm>
            <a:off x="4680966" y="0"/>
            <a:ext cx="75110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1A6DC8-607E-CA50-6385-DFDB825A05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" t="-1" r="-1" b="13254"/>
          <a:stretch>
            <a:fillRect/>
          </a:stretch>
        </p:blipFill>
        <p:spPr>
          <a:xfrm>
            <a:off x="7490322" y="620933"/>
            <a:ext cx="3482477" cy="6237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901090-CD79-2ADB-B624-4C1680F7103F}"/>
              </a:ext>
            </a:extLst>
          </p:cNvPr>
          <p:cNvSpPr txBox="1"/>
          <p:nvPr/>
        </p:nvSpPr>
        <p:spPr>
          <a:xfrm>
            <a:off x="8048298" y="1837648"/>
            <a:ext cx="222842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3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Na, dim diolch, mae gen i mhêl-droed i feddwl amdano.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6C9287-9E5C-C3F4-D173-30AEA3B0CA44}"/>
              </a:ext>
            </a:extLst>
          </p:cNvPr>
          <p:cNvSpPr txBox="1"/>
          <p:nvPr/>
        </p:nvSpPr>
        <p:spPr>
          <a:xfrm>
            <a:off x="8048299" y="2588119"/>
            <a:ext cx="23175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3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Ti'n dwp? Dyw</a:t>
            </a:r>
            <a:r>
              <a:rPr lang="cy-GB" sz="1300" b="0" i="0" strike="noStrike" cap="none" spc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e </a:t>
            </a:r>
            <a:r>
              <a:rPr lang="cy-GB" sz="13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ddim mwy nag aer ffrwythau.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97807-4D0D-FD3D-866D-AD7DBAB206FB}"/>
              </a:ext>
            </a:extLst>
          </p:cNvPr>
          <p:cNvSpPr txBox="1"/>
          <p:nvPr/>
        </p:nvSpPr>
        <p:spPr>
          <a:xfrm>
            <a:off x="8021341" y="3406966"/>
            <a:ext cx="2241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3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Sut wyt ti’n gwybod? Mae ‘na nicotin ynddyn nhw</a:t>
            </a:r>
            <a:r>
              <a:rPr lang="cy-GB" sz="13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35FACE-F9B3-C4F0-CC31-5243567479C2}"/>
              </a:ext>
            </a:extLst>
          </p:cNvPr>
          <p:cNvSpPr txBox="1"/>
          <p:nvPr/>
        </p:nvSpPr>
        <p:spPr>
          <a:xfrm>
            <a:off x="8021338" y="4359750"/>
            <a:ext cx="2334514" cy="28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3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fy mam yn fepio.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8DF3F2-F64B-9544-7D20-885AB772F87C}"/>
              </a:ext>
            </a:extLst>
          </p:cNvPr>
          <p:cNvSpPr txBox="1"/>
          <p:nvPr/>
        </p:nvSpPr>
        <p:spPr>
          <a:xfrm>
            <a:off x="8034820" y="5178058"/>
            <a:ext cx="2420187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3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Mae'n ddiogel.</a:t>
            </a:r>
          </a:p>
          <a:p>
            <a:endParaRPr lang="en-US" sz="1300" dirty="0">
              <a:solidFill>
                <a:schemeClr val="accent1"/>
              </a:solidFill>
              <a:latin typeface="Ubuntu" panose="020B0504030602030204" pitchFamily="34" charset="0"/>
            </a:endParaRPr>
          </a:p>
          <a:p>
            <a:r>
              <a:rPr lang="cy-GB" sz="13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Ddywedodd ei meddyg wrthi.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AE14B8B-F55A-D98A-20EC-54463F1F6106}"/>
              </a:ext>
            </a:extLst>
          </p:cNvPr>
          <p:cNvSpPr txBox="1"/>
          <p:nvPr/>
        </p:nvSpPr>
        <p:spPr>
          <a:xfrm>
            <a:off x="273019" y="878637"/>
            <a:ext cx="5822981" cy="33030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1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Ni ddylai dyfeisiau fepio gael eu defnyddio gan blant a phobl ifanc.</a:t>
            </a:r>
            <a:endParaRPr lang="en-GB" sz="2100" dirty="0">
              <a:effectLst/>
              <a:latin typeface="Ubuntu"/>
              <a:ea typeface="Calibri" panose="020F0502020204030204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1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Gall smygwyr sy’n oedolion leihau'r risg o niwed sy’n deillio o smygu drwy newid yn llwyr i fepio, ond nid yw fepio yn cael ei argymell ar gyfer pobl nad ydyn nhw’n smygu.</a:t>
            </a:r>
            <a:endParaRPr lang="en-GB" sz="2100" dirty="0">
              <a:effectLst/>
              <a:latin typeface="Ubuntu"/>
              <a:ea typeface="Calibri" panose="020F0502020204030204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1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fepio'n fwy diogel na smygu, ond nid yw’n hollol ddi-niwed.</a:t>
            </a:r>
            <a:endParaRPr lang="en-GB" sz="2100" dirty="0">
              <a:effectLst/>
              <a:latin typeface="Ubuntu"/>
              <a:ea typeface="Calibri" panose="020F0502020204030204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1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Ychydig iawn o dystiolaeth sydd i’w chael ar effeithiau iechyd hirdymor fepio, gan nad yw wedi bod o gwmpas yn ddigon hir i </a:t>
            </a:r>
            <a:r>
              <a:rPr lang="cy-GB" sz="21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ni </a:t>
            </a:r>
            <a:r>
              <a:rPr lang="cy-GB" sz="21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wybod beth yw’r risg o’i ddefnyddio</a:t>
            </a:r>
            <a:r>
              <a:rPr lang="cy-GB" sz="2100" b="0" i="0" strike="noStrike" cap="none" spc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yn y </a:t>
            </a:r>
            <a:r>
              <a:rPr lang="cy-GB" sz="21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tymor hir.</a:t>
            </a:r>
            <a:endParaRPr lang="en-GB" sz="2100" dirty="0">
              <a:effectLst/>
              <a:latin typeface="Ubuntu"/>
              <a:ea typeface="Calibri" panose="020F0502020204030204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20206-E319-B0FC-8163-6017FA510EB4}"/>
              </a:ext>
            </a:extLst>
          </p:cNvPr>
          <p:cNvSpPr txBox="1"/>
          <p:nvPr/>
        </p:nvSpPr>
        <p:spPr>
          <a:xfrm>
            <a:off x="8034819" y="6150253"/>
            <a:ext cx="2173476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3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Do, </a:t>
            </a:r>
            <a:r>
              <a:rPr lang="cy-GB" sz="13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o</a:t>
            </a:r>
            <a:r>
              <a:rPr lang="cy-GB" sz="13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herwydd ei bod hi'n smygu!</a:t>
            </a:r>
          </a:p>
        </p:txBody>
      </p:sp>
    </p:spTree>
    <p:extLst>
      <p:ext uri="{BB962C8B-B14F-4D97-AF65-F5344CB8AC3E}">
        <p14:creationId xmlns:p14="http://schemas.microsoft.com/office/powerpoint/2010/main" val="6455419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792993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21.10.31"/>
  <p:tag name="AS_TITLE" val="Aspose.Slides for Java"/>
  <p:tag name="AS_VERSION" val="21.10"/>
</p:tagLst>
</file>

<file path=ppt/theme/theme1.xml><?xml version="1.0" encoding="utf-8"?>
<a:theme xmlns:a="http://schemas.openxmlformats.org/drawingml/2006/main" name="PHW - Master Deck - Green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1" ma:contentTypeDescription="Create a new document." ma:contentTypeScope="" ma:versionID="d4385b9f60eb4e1e028fd0e2d2ec7561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f0e7e002cbb8fc093e05c4b44b6ef271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Vaping</Project>
    <Meeting xmlns="78b794fc-fa86-49b4-bf1d-df668ee03484" xsi:nil="true"/>
    <WorkCategory xmlns="78b794fc-fa86-49b4-bf1d-df668ee0348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19E489-101A-4C82-AEC7-ED6DADE9D9D6}"/>
</file>

<file path=customXml/itemProps2.xml><?xml version="1.0" encoding="utf-8"?>
<ds:datastoreItem xmlns:ds="http://schemas.openxmlformats.org/officeDocument/2006/customXml" ds:itemID="{BFCE4054-870F-458A-9ABD-AA3D03B09EF4}">
  <ds:schemaRefs>
    <ds:schemaRef ds:uri="http://purl.org/dc/dcmitype/"/>
    <ds:schemaRef ds:uri="d6550f9a-f14e-418b-a53a-e888529f43ac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bbd7921a-042b-4eb0-b7a0-a3fc5587e9a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7655B4-8FC9-4C0C-8A97-95D69409B3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514</Words>
  <Application>Microsoft Office PowerPoint</Application>
  <PresentationFormat>Widescreen</PresentationFormat>
  <Paragraphs>53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PHW - Master Deck - 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Canna</cp:lastModifiedBy>
  <cp:revision>23</cp:revision>
  <dcterms:created xsi:type="dcterms:W3CDTF">2024-01-29T16:09:21Z</dcterms:created>
  <dcterms:modified xsi:type="dcterms:W3CDTF">2024-05-20T12:53:50Z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MediaServiceImageTags">
    <vt:lpwstr/>
  </property>
  <property fmtid="{D5CDD505-2E9C-101B-9397-08002B2CF9AE}" pid="4" name="Order">
    <vt:lpwstr>18400.0000000000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