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5" r:id="rId4"/>
  </p:sldMasterIdLst>
  <p:notesMasterIdLst>
    <p:notesMasterId r:id="rId22"/>
  </p:notesMasterIdLst>
  <p:sldIdLst>
    <p:sldId id="313" r:id="rId5"/>
    <p:sldId id="276" r:id="rId6"/>
    <p:sldId id="275" r:id="rId7"/>
    <p:sldId id="278" r:id="rId8"/>
    <p:sldId id="277" r:id="rId9"/>
    <p:sldId id="279" r:id="rId10"/>
    <p:sldId id="270" r:id="rId11"/>
    <p:sldId id="260" r:id="rId12"/>
    <p:sldId id="263" r:id="rId13"/>
    <p:sldId id="262" r:id="rId14"/>
    <p:sldId id="267" r:id="rId15"/>
    <p:sldId id="268" r:id="rId16"/>
    <p:sldId id="271" r:id="rId17"/>
    <p:sldId id="273" r:id="rId18"/>
    <p:sldId id="307" r:id="rId19"/>
    <p:sldId id="258" r:id="rId20"/>
    <p:sldId id="265" r:id="rId21"/>
  </p:sldIdLst>
  <p:sldSz cx="12192000" cy="6858000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267B11F-970E-24C6-E2A5-5502D013E9F2}" name="Lucy Jayne (Public Health Wales - No. 2 Capital Quarter)" initials="LQ" userId="S::lucy.jayne@wales.nhs.uk::7eb58db9-16aa-42b3-9796-7f97c022edec" providerId="AD"/>
  <p188:author id="{08B1E03E-4DCC-1CAC-3AE4-1F29E517C8F7}" name="Sophie Flood (Public Health Wales - Matrix House)" initials="" userId="S::Sophie.Flood@wales.nhs.uk::f1b68508-ff1d-4a78-a875-f6aa95017de1" providerId="AD"/>
  <p188:author id="{9CEF4D41-7E19-87B1-FCC0-3FB9C95F00ED}" name="Grace Lawson (Public Health Wales - No. 2 Capital Quarter)" initials="GQ" userId="S::grace.lawson@wales.nhs.uk::88c6baf7-06f7-4e16-85cb-71260126bd16" providerId="AD"/>
  <p188:author id="{519C988B-5CEE-D4DB-C133-21D4C2804E0E}" name="Lorna Bennett (Public Health Wales - No. 2 Capital Quarter)" initials="LQ" userId="S::lorna.bennett3@wales.nhs.uk::41cbff77-5434-42c9-8874-6f16723207f9" providerId="AD"/>
  <p188:author id="{F4F662A8-3FE8-2DDF-A473-499F5F15D2F2}" name="Lillie Price (Public Health Wales - No. 2 Capital Quarter)" initials="LQ" userId="S::lillie.price@wales.nhs.uk::032d964d-be01-4d8a-8a44-d1d16ba64254" providerId="AD"/>
  <p188:author id="{0D4999D6-1E25-3088-B460-8B65078DA143}" name="Lillie Price (Public Health Wales - No. 2 Capital Quarter)" initials="" userId="S::Lillie.Price@wales.nhs.uk::032d964d-be01-4d8a-8a44-d1d16ba6425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26"/>
    <a:srgbClr val="1442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1AF55A-D9B8-AAEE-02D6-D2572AA50E65}" v="65" dt="2026-04-13T13:42:19.077"/>
    <p1510:client id="{E1F686BB-1498-4447-A4D8-7601B1E85C20}" v="2" dt="2026-04-13T16:10:52.4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gs" Target="tags/tag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Relationship Id="rId30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E1F686BB-1498-4447-A4D8-7601B1E85C20}"/>
    <pc:docChg chg="modSld">
      <pc:chgData name="" userId="" providerId="" clId="Web-{E1F686BB-1498-4447-A4D8-7601B1E85C20}" dt="2026-04-13T16:10:52.411" v="1" actId="1076"/>
      <pc:docMkLst>
        <pc:docMk/>
      </pc:docMkLst>
      <pc:sldChg chg="delSp modSp">
        <pc:chgData name="" userId="" providerId="" clId="Web-{E1F686BB-1498-4447-A4D8-7601B1E85C20}" dt="2026-04-13T16:10:52.411" v="1" actId="1076"/>
        <pc:sldMkLst>
          <pc:docMk/>
          <pc:sldMk cId="1609553542" sldId="273"/>
        </pc:sldMkLst>
        <pc:spChg chg="mod">
          <ac:chgData name="" userId="" providerId="" clId="Web-{E1F686BB-1498-4447-A4D8-7601B1E85C20}" dt="2026-04-13T16:10:52.411" v="1" actId="1076"/>
          <ac:spMkLst>
            <pc:docMk/>
            <pc:sldMk cId="1609553542" sldId="273"/>
            <ac:spMk id="2" creationId="{3F74E5CF-9B0F-DE31-1C15-31F3EDE0B5FB}"/>
          </ac:spMkLst>
        </pc:spChg>
        <pc:picChg chg="del">
          <ac:chgData name="" userId="" providerId="" clId="Web-{E1F686BB-1498-4447-A4D8-7601B1E85C20}" dt="2026-04-13T16:10:49.067" v="0"/>
          <ac:picMkLst>
            <pc:docMk/>
            <pc:sldMk cId="1609553542" sldId="273"/>
            <ac:picMk id="3" creationId="{640F379B-F6CF-F75E-6399-75B18B7CFDE7}"/>
          </ac:picMkLst>
        </pc:picChg>
      </pc:sldChg>
    </pc:docChg>
  </pc:docChgLst>
  <pc:docChgLst>
    <pc:chgData name="Sophie Flood (Public Health Wales - Matrix House)" userId="S::sophie.flood@wales.nhs.uk::f1b68508-ff1d-4a78-a875-f6aa95017de1" providerId="AD" clId="Web-{5D1AF55A-D9B8-AAEE-02D6-D2572AA50E65}"/>
    <pc:docChg chg="modSld">
      <pc:chgData name="Sophie Flood (Public Health Wales - Matrix House)" userId="S::sophie.flood@wales.nhs.uk::f1b68508-ff1d-4a78-a875-f6aa95017de1" providerId="AD" clId="Web-{5D1AF55A-D9B8-AAEE-02D6-D2572AA50E65}" dt="2026-04-13T13:42:16.436" v="64"/>
      <pc:docMkLst>
        <pc:docMk/>
      </pc:docMkLst>
      <pc:sldChg chg="modSp">
        <pc:chgData name="Sophie Flood (Public Health Wales - Matrix House)" userId="S::sophie.flood@wales.nhs.uk::f1b68508-ff1d-4a78-a875-f6aa95017de1" providerId="AD" clId="Web-{5D1AF55A-D9B8-AAEE-02D6-D2572AA50E65}" dt="2026-04-13T13:34:17.494" v="4" actId="14100"/>
        <pc:sldMkLst>
          <pc:docMk/>
          <pc:sldMk cId="838740724" sldId="263"/>
        </pc:sldMkLst>
        <pc:spChg chg="mod">
          <ac:chgData name="Sophie Flood (Public Health Wales - Matrix House)" userId="S::sophie.flood@wales.nhs.uk::f1b68508-ff1d-4a78-a875-f6aa95017de1" providerId="AD" clId="Web-{5D1AF55A-D9B8-AAEE-02D6-D2572AA50E65}" dt="2026-04-13T13:34:17.494" v="4" actId="14100"/>
          <ac:spMkLst>
            <pc:docMk/>
            <pc:sldMk cId="838740724" sldId="263"/>
            <ac:spMk id="5" creationId="{622D910E-2D47-3EA9-A900-8610B14BA5F7}"/>
          </ac:spMkLst>
        </pc:spChg>
      </pc:sldChg>
      <pc:sldChg chg="addSp delSp modSp">
        <pc:chgData name="Sophie Flood (Public Health Wales - Matrix House)" userId="S::sophie.flood@wales.nhs.uk::f1b68508-ff1d-4a78-a875-f6aa95017de1" providerId="AD" clId="Web-{5D1AF55A-D9B8-AAEE-02D6-D2572AA50E65}" dt="2026-04-13T13:42:16.436" v="64"/>
        <pc:sldMkLst>
          <pc:docMk/>
          <pc:sldMk cId="1233745260" sldId="267"/>
        </pc:sldMkLst>
        <pc:spChg chg="mod">
          <ac:chgData name="Sophie Flood (Public Health Wales - Matrix House)" userId="S::sophie.flood@wales.nhs.uk::f1b68508-ff1d-4a78-a875-f6aa95017de1" providerId="AD" clId="Web-{5D1AF55A-D9B8-AAEE-02D6-D2572AA50E65}" dt="2026-04-13T13:42:15.592" v="63" actId="20577"/>
          <ac:spMkLst>
            <pc:docMk/>
            <pc:sldMk cId="1233745260" sldId="267"/>
            <ac:spMk id="2" creationId="{7D4C8AEF-9492-7D97-3FDB-A51908F3A003}"/>
          </ac:spMkLst>
        </pc:spChg>
        <pc:picChg chg="add del mod">
          <ac:chgData name="Sophie Flood (Public Health Wales - Matrix House)" userId="S::sophie.flood@wales.nhs.uk::f1b68508-ff1d-4a78-a875-f6aa95017de1" providerId="AD" clId="Web-{5D1AF55A-D9B8-AAEE-02D6-D2572AA50E65}" dt="2026-04-13T13:42:16.436" v="64"/>
          <ac:picMkLst>
            <pc:docMk/>
            <pc:sldMk cId="1233745260" sldId="267"/>
            <ac:picMk id="4" creationId="{D669EA40-8D22-A838-B156-BF3B734CF4FF}"/>
          </ac:picMkLst>
        </pc:picChg>
      </pc:sldChg>
      <pc:sldChg chg="modSp">
        <pc:chgData name="Sophie Flood (Public Health Wales - Matrix House)" userId="S::sophie.flood@wales.nhs.uk::f1b68508-ff1d-4a78-a875-f6aa95017de1" providerId="AD" clId="Web-{5D1AF55A-D9B8-AAEE-02D6-D2572AA50E65}" dt="2026-04-13T13:33:49.666" v="0" actId="20577"/>
        <pc:sldMkLst>
          <pc:docMk/>
          <pc:sldMk cId="2051242467" sldId="276"/>
        </pc:sldMkLst>
        <pc:spChg chg="mod">
          <ac:chgData name="Sophie Flood (Public Health Wales - Matrix House)" userId="S::sophie.flood@wales.nhs.uk::f1b68508-ff1d-4a78-a875-f6aa95017de1" providerId="AD" clId="Web-{5D1AF55A-D9B8-AAEE-02D6-D2572AA50E65}" dt="2026-04-13T13:33:49.666" v="0" actId="20577"/>
          <ac:spMkLst>
            <pc:docMk/>
            <pc:sldMk cId="2051242467" sldId="276"/>
            <ac:spMk id="9" creationId="{1D7C4050-BAAF-1E57-45D4-FE6030C9D916}"/>
          </ac:spMkLst>
        </pc:spChg>
      </pc:sldChg>
    </pc:docChg>
  </pc:docChgLst>
  <pc:docChgLst>
    <pc:chgData name="Gareth Thomas (Public Health Wales, No. 2 Capital Quarter)" userId="S::gareth.thomas17@wales.nhs.uk::74ed2807-8d61-45c7-a3b0-de76cb24c3dd" providerId="AD" clId="Web-{00700A6B-BA65-F7FD-5B84-733A9D19C0C5}"/>
    <pc:docChg chg="modSld">
      <pc:chgData name="Gareth Thomas (Public Health Wales, No. 2 Capital Quarter)" userId="S::gareth.thomas17@wales.nhs.uk::74ed2807-8d61-45c7-a3b0-de76cb24c3dd" providerId="AD" clId="Web-{00700A6B-BA65-F7FD-5B84-733A9D19C0C5}" dt="2026-03-17T11:33:38.816" v="2" actId="1076"/>
      <pc:docMkLst>
        <pc:docMk/>
      </pc:docMkLst>
      <pc:sldChg chg="addSp delSp modSp">
        <pc:chgData name="Gareth Thomas (Public Health Wales, No. 2 Capital Quarter)" userId="S::gareth.thomas17@wales.nhs.uk::74ed2807-8d61-45c7-a3b0-de76cb24c3dd" providerId="AD" clId="Web-{00700A6B-BA65-F7FD-5B84-733A9D19C0C5}" dt="2026-03-17T11:33:38.816" v="2" actId="1076"/>
        <pc:sldMkLst>
          <pc:docMk/>
          <pc:sldMk cId="1233745260" sldId="267"/>
        </pc:sldMkLst>
        <pc:picChg chg="add mod">
          <ac:chgData name="Gareth Thomas (Public Health Wales, No. 2 Capital Quarter)" userId="S::gareth.thomas17@wales.nhs.uk::74ed2807-8d61-45c7-a3b0-de76cb24c3dd" providerId="AD" clId="Web-{00700A6B-BA65-F7FD-5B84-733A9D19C0C5}" dt="2026-03-17T11:33:38.816" v="2" actId="1076"/>
          <ac:picMkLst>
            <pc:docMk/>
            <pc:sldMk cId="1233745260" sldId="267"/>
            <ac:picMk id="7" creationId="{96762C01-1A5A-BEAF-802A-ADFA9C60C50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3C5D82-122C-8E42-B3D6-67347C6BA68D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BF1F24-30D7-5740-9F64-AE7FBFFC8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458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BF1F24-30D7-5740-9F64-AE7FBFFC832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984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GB">
              <a:ea typeface="Calibri" panose="020F0502020204030204"/>
              <a:cs typeface="Calibri" panose="020F0502020204030204"/>
            </a:endParaRPr>
          </a:p>
          <a:p>
            <a:pPr marL="228600" indent="-228600">
              <a:buAutoNum type="arabicPeriod"/>
            </a:pPr>
            <a:endParaRPr lang="en-GB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BF1F24-30D7-5740-9F64-AE7FBFFC832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860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GB">
              <a:ea typeface="Calibri" panose="020F0502020204030204"/>
              <a:cs typeface="Calibri" panose="020F0502020204030204"/>
            </a:endParaRPr>
          </a:p>
          <a:p>
            <a:pPr marL="228600" indent="-228600">
              <a:buAutoNum type="arabicPeriod"/>
            </a:pPr>
            <a:endParaRPr lang="en-GB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BF1F24-30D7-5740-9F64-AE7FBFFC832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946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GB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BF1F24-30D7-5740-9F64-AE7FBFFC832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0880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cy-GB"/>
              <a:t>Mae dros 90% o blant yn bwyta mwy na'r canllawiau a argymhellir ar gyfer siwgrau rhydd. Sy'n golygu bod llai na 10% yn bodloni'r argymhelliad. </a:t>
            </a:r>
          </a:p>
          <a:p>
            <a:pPr marL="228600" indent="-228600">
              <a:buAutoNum type="arabicPeriod"/>
            </a:pPr>
            <a:r>
              <a:rPr lang="cy-GB"/>
              <a:t>Gwelwyd gostyngiad dros y flwyddyn gyfan mewn cymeriant sodiwm – ym mhob grŵp oedran!</a:t>
            </a:r>
          </a:p>
          <a:p>
            <a:pPr marL="228600" indent="-228600">
              <a:buAutoNum type="arabicPeriod"/>
            </a:pPr>
            <a:endParaRPr lang="en-GB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BF1F24-30D7-5740-9F64-AE7FBFFC832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830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BDC0EE8-50B0-E896-5852-F4B8BFA027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 descr="A black and white logo&#10;&#10;Description automatically generated">
            <a:extLst>
              <a:ext uri="{FF2B5EF4-FFF2-40B4-BE49-F238E27FC236}">
                <a16:creationId xmlns:a16="http://schemas.microsoft.com/office/drawing/2014/main" id="{8D59E697-43E9-29BA-4D8B-B1E926BCE74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5750" y="275383"/>
            <a:ext cx="2365080" cy="72662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ABDD363-0CD0-EE10-96A3-9A8EC2A57CE3}"/>
              </a:ext>
            </a:extLst>
          </p:cNvPr>
          <p:cNvSpPr txBox="1"/>
          <p:nvPr userDrawn="1"/>
        </p:nvSpPr>
        <p:spPr>
          <a:xfrm>
            <a:off x="285750" y="6342357"/>
            <a:ext cx="18696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Public Health Wales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03AC217-C30D-89C1-4460-322363FEBF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2710836"/>
            <a:ext cx="6327775" cy="72662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  <a:latin typeface="Ubuntu" panose="020B0504030602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/>
              <a:t>Presentation Title</a:t>
            </a:r>
            <a:endParaRPr lang="en-US"/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66D54DB3-E380-84BD-93B3-8BA649F37B6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5750" y="3387964"/>
            <a:ext cx="6327775" cy="45311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2200">
                <a:solidFill>
                  <a:schemeClr val="bg1"/>
                </a:solidFill>
                <a:latin typeface="Ubuntu" panose="020B0504030602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/>
              <a:t>Subtitle</a:t>
            </a:r>
            <a:endParaRPr lang="en-US"/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13832E92-EF7C-04E7-8DBD-C53D35568A6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750" y="4204682"/>
            <a:ext cx="6327775" cy="45311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Ubuntu" panose="020B0504030602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/>
              <a:t>Date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66106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Text only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3E64A41-9A05-2CAE-A840-51E35F1B3A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5750" y="275384"/>
            <a:ext cx="1654753" cy="50838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F478532-AA67-095D-17D0-9369A6CF187C}"/>
              </a:ext>
            </a:extLst>
          </p:cNvPr>
          <p:cNvSpPr txBox="1"/>
          <p:nvPr userDrawn="1"/>
        </p:nvSpPr>
        <p:spPr>
          <a:xfrm>
            <a:off x="285750" y="6342357"/>
            <a:ext cx="16547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Public Health Wales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32A63B7-B6C6-2D5C-D2FC-18184746AC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12016" y="6362447"/>
            <a:ext cx="3772354" cy="23971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000">
                <a:solidFill>
                  <a:schemeClr val="accent1"/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en-US"/>
              <a:t>Chapter title goes here</a:t>
            </a:r>
          </a:p>
        </p:txBody>
      </p:sp>
      <p:pic>
        <p:nvPicPr>
          <p:cNvPr id="2" name="Picture 1" descr="A blue rectangle on a black background&#10;&#10;Description automatically generated">
            <a:extLst>
              <a:ext uri="{FF2B5EF4-FFF2-40B4-BE49-F238E27FC236}">
                <a16:creationId xmlns:a16="http://schemas.microsoft.com/office/drawing/2014/main" id="{701B4431-6E99-FB30-9E4A-E84060F127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25437" t="2543" r="5912" b="3059"/>
          <a:stretch>
            <a:fillRect/>
          </a:stretch>
        </p:blipFill>
        <p:spPr>
          <a:xfrm rot="5400000">
            <a:off x="6649025" y="-657741"/>
            <a:ext cx="2405273" cy="372075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D1E15D4-58F0-B835-2EDB-5B041DEA7E6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359749" y="2620284"/>
            <a:ext cx="3527371" cy="3968293"/>
          </a:xfrm>
          <a:prstGeom prst="rect">
            <a:avLst/>
          </a:prstGeom>
        </p:spPr>
      </p:pic>
      <p:sp>
        <p:nvSpPr>
          <p:cNvPr id="4" name="Text Placeholder 16">
            <a:extLst>
              <a:ext uri="{FF2B5EF4-FFF2-40B4-BE49-F238E27FC236}">
                <a16:creationId xmlns:a16="http://schemas.microsoft.com/office/drawing/2014/main" id="{2D62E1EC-A6F5-D23A-565E-A7AF64CD936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4879" y="1501776"/>
            <a:ext cx="4432300" cy="66992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en-US"/>
              <a:t>Main Title</a:t>
            </a:r>
          </a:p>
        </p:txBody>
      </p:sp>
      <p:sp>
        <p:nvSpPr>
          <p:cNvPr id="5" name="Text Placeholder 16">
            <a:extLst>
              <a:ext uri="{FF2B5EF4-FFF2-40B4-BE49-F238E27FC236}">
                <a16:creationId xmlns:a16="http://schemas.microsoft.com/office/drawing/2014/main" id="{CE7DE11A-7B6A-14CA-A499-F25F2F9AF8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4879" y="2139971"/>
            <a:ext cx="4432300" cy="36761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6" name="Text Placeholder 19">
            <a:extLst>
              <a:ext uri="{FF2B5EF4-FFF2-40B4-BE49-F238E27FC236}">
                <a16:creationId xmlns:a16="http://schemas.microsoft.com/office/drawing/2014/main" id="{AF447B3A-3F6B-32F0-90F8-3CEF5AAF4E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879" y="2926024"/>
            <a:ext cx="6710362" cy="2319337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1pPr>
            <a:lvl2pPr marL="4572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2pPr>
            <a:lvl3pPr marL="9144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3pPr>
            <a:lvl4pPr marL="13716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4pPr>
            <a:lvl5pPr marL="18288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10374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. text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n orange curved object on a black background&#10;&#10;Description automatically generated">
            <a:extLst>
              <a:ext uri="{FF2B5EF4-FFF2-40B4-BE49-F238E27FC236}">
                <a16:creationId xmlns:a16="http://schemas.microsoft.com/office/drawing/2014/main" id="{24D3D47D-7075-66E1-8396-F4103DF011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3065" b="50000"/>
          <a:stretch>
            <a:fillRect/>
          </a:stretch>
        </p:blipFill>
        <p:spPr>
          <a:xfrm>
            <a:off x="8685957" y="4843391"/>
            <a:ext cx="3113591" cy="20146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3E64A41-9A05-2CAE-A840-51E35F1B3A8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5750" y="275384"/>
            <a:ext cx="1654753" cy="50838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F478532-AA67-095D-17D0-9369A6CF187C}"/>
              </a:ext>
            </a:extLst>
          </p:cNvPr>
          <p:cNvSpPr txBox="1"/>
          <p:nvPr userDrawn="1"/>
        </p:nvSpPr>
        <p:spPr>
          <a:xfrm>
            <a:off x="285750" y="6342357"/>
            <a:ext cx="16547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Public Health Wales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32A63B7-B6C6-2D5C-D2FC-18184746AC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12016" y="6362447"/>
            <a:ext cx="3772354" cy="23971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000">
                <a:solidFill>
                  <a:schemeClr val="accent1"/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en-US"/>
              <a:t>Chapter title goes here</a:t>
            </a:r>
          </a:p>
        </p:txBody>
      </p:sp>
      <p:pic>
        <p:nvPicPr>
          <p:cNvPr id="8" name="Picture 7" descr="A blue rectangle on a black background&#10;&#10;Description automatically generated">
            <a:extLst>
              <a:ext uri="{FF2B5EF4-FFF2-40B4-BE49-F238E27FC236}">
                <a16:creationId xmlns:a16="http://schemas.microsoft.com/office/drawing/2014/main" id="{FD5D17FF-AF1C-545F-E3DC-DDD6BD78E5A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l="11058" t="2107" r="2991" b="47971"/>
          <a:stretch>
            <a:fillRect/>
          </a:stretch>
        </p:blipFill>
        <p:spPr>
          <a:xfrm rot="10800000" flipH="1">
            <a:off x="4995863" y="0"/>
            <a:ext cx="3011357" cy="1967696"/>
          </a:xfrm>
          <a:prstGeom prst="rect">
            <a:avLst/>
          </a:prstGeom>
        </p:spPr>
      </p:pic>
      <p:sp>
        <p:nvSpPr>
          <p:cNvPr id="2" name="Text Placeholder 19">
            <a:extLst>
              <a:ext uri="{FF2B5EF4-FFF2-40B4-BE49-F238E27FC236}">
                <a16:creationId xmlns:a16="http://schemas.microsoft.com/office/drawing/2014/main" id="{CF8766FF-E3F7-54FE-61D9-A29B5C42AF4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16081" y="2925582"/>
            <a:ext cx="5020807" cy="2319337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1pPr>
            <a:lvl2pPr marL="4572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2pPr>
            <a:lvl3pPr marL="9144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3pPr>
            <a:lvl4pPr marL="13716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4pPr>
            <a:lvl5pPr marL="18288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Text Placeholder 16">
            <a:extLst>
              <a:ext uri="{FF2B5EF4-FFF2-40B4-BE49-F238E27FC236}">
                <a16:creationId xmlns:a16="http://schemas.microsoft.com/office/drawing/2014/main" id="{4E25F6C2-19E2-B16F-2ECE-F7248C893CC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4879" y="1501776"/>
            <a:ext cx="4432300" cy="66992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en-US"/>
              <a:t>Main Title</a:t>
            </a:r>
          </a:p>
        </p:txBody>
      </p:sp>
      <p:sp>
        <p:nvSpPr>
          <p:cNvPr id="5" name="Text Placeholder 16">
            <a:extLst>
              <a:ext uri="{FF2B5EF4-FFF2-40B4-BE49-F238E27FC236}">
                <a16:creationId xmlns:a16="http://schemas.microsoft.com/office/drawing/2014/main" id="{08B8FB3E-8875-A86C-9BA3-D0129447E8D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4879" y="2139971"/>
            <a:ext cx="4432300" cy="36761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9" name="Text Placeholder 19">
            <a:extLst>
              <a:ext uri="{FF2B5EF4-FFF2-40B4-BE49-F238E27FC236}">
                <a16:creationId xmlns:a16="http://schemas.microsoft.com/office/drawing/2014/main" id="{AAB91901-4FF0-2D7E-65B2-9DF4E55D78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879" y="2926024"/>
            <a:ext cx="5266653" cy="2319337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1pPr>
            <a:lvl2pPr marL="4572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2pPr>
            <a:lvl3pPr marL="9144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3pPr>
            <a:lvl4pPr marL="13716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4pPr>
            <a:lvl5pPr marL="18288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45392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BDC0EE8-50B0-E896-5852-F4B8BFA027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175"/>
            <a:ext cx="12192000" cy="6851650"/>
          </a:xfrm>
          <a:prstGeom prst="rect">
            <a:avLst/>
          </a:prstGeom>
        </p:spPr>
      </p:pic>
      <p:pic>
        <p:nvPicPr>
          <p:cNvPr id="11" name="Picture 10" descr="A black and white logo&#10;&#10;Description automatically generated">
            <a:extLst>
              <a:ext uri="{FF2B5EF4-FFF2-40B4-BE49-F238E27FC236}">
                <a16:creationId xmlns:a16="http://schemas.microsoft.com/office/drawing/2014/main" id="{8D59E697-43E9-29BA-4D8B-B1E926BCE74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5750" y="275383"/>
            <a:ext cx="2365080" cy="72662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ABDD363-0CD0-EE10-96A3-9A8EC2A57CE3}"/>
              </a:ext>
            </a:extLst>
          </p:cNvPr>
          <p:cNvSpPr txBox="1"/>
          <p:nvPr userDrawn="1"/>
        </p:nvSpPr>
        <p:spPr>
          <a:xfrm>
            <a:off x="285750" y="6342357"/>
            <a:ext cx="18696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Public Health Wales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5F8C3108-99AA-BE1B-0102-55204CAE52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3065689"/>
            <a:ext cx="6327775" cy="72662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  <a:latin typeface="Ubuntu" panose="020B0504030602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/>
              <a:t>Divider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15585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C75D8DA0-FA5D-E4A4-348F-1B27185447F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333272"/>
            <a:ext cx="5718175" cy="6191457"/>
          </a:xfrm>
          <a:prstGeom prst="roundRect">
            <a:avLst>
              <a:gd name="adj" fmla="val 2233"/>
            </a:avLst>
          </a:prstGeom>
        </p:spPr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1D8264-1EB3-39E9-379D-1E494B0B89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5750" y="275384"/>
            <a:ext cx="1654753" cy="50838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BB6815D-7426-E4F1-F536-CD871B71713E}"/>
              </a:ext>
            </a:extLst>
          </p:cNvPr>
          <p:cNvSpPr txBox="1"/>
          <p:nvPr userDrawn="1"/>
        </p:nvSpPr>
        <p:spPr>
          <a:xfrm>
            <a:off x="285750" y="6342357"/>
            <a:ext cx="16547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Public Health Wales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B88EED20-7E87-4DFD-D9CA-B1A1FAA854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12016" y="6362447"/>
            <a:ext cx="3772354" cy="23971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000">
                <a:solidFill>
                  <a:schemeClr val="accent1"/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en-US"/>
              <a:t>Chapter title goes here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304FA74-24F0-045A-C516-E3564055D3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b="34365"/>
          <a:stretch>
            <a:fillRect/>
          </a:stretch>
        </p:blipFill>
        <p:spPr>
          <a:xfrm rot="10800000">
            <a:off x="5464465" y="-1"/>
            <a:ext cx="3010823" cy="2223164"/>
          </a:xfrm>
          <a:prstGeom prst="rect">
            <a:avLst/>
          </a:prstGeom>
        </p:spPr>
      </p:pic>
      <p:sp>
        <p:nvSpPr>
          <p:cNvPr id="3" name="Text Placeholder 16">
            <a:extLst>
              <a:ext uri="{FF2B5EF4-FFF2-40B4-BE49-F238E27FC236}">
                <a16:creationId xmlns:a16="http://schemas.microsoft.com/office/drawing/2014/main" id="{BB3D2668-6A46-5D77-93AC-94BF8FA300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4879" y="1501776"/>
            <a:ext cx="4432300" cy="66992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en-US"/>
              <a:t>Main Title</a:t>
            </a:r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08E733D0-84C6-0B71-429D-6FE9FF42DEA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4879" y="2139971"/>
            <a:ext cx="4432300" cy="36761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0" name="Text Placeholder 19">
            <a:extLst>
              <a:ext uri="{FF2B5EF4-FFF2-40B4-BE49-F238E27FC236}">
                <a16:creationId xmlns:a16="http://schemas.microsoft.com/office/drawing/2014/main" id="{33D77F80-4716-8565-12CF-9518883585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879" y="2926024"/>
            <a:ext cx="5279491" cy="2319337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1pPr>
            <a:lvl2pPr marL="4572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2pPr>
            <a:lvl3pPr marL="9144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3pPr>
            <a:lvl4pPr marL="13716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4pPr>
            <a:lvl5pPr marL="18288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66074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ande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AEBD5D-6322-B406-0D4B-2DC1049317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5750" y="275384"/>
            <a:ext cx="1654753" cy="50838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9DC72F6-8F17-9EF3-5DE2-AD7D14DDFBB4}"/>
              </a:ext>
            </a:extLst>
          </p:cNvPr>
          <p:cNvSpPr txBox="1"/>
          <p:nvPr userDrawn="1"/>
        </p:nvSpPr>
        <p:spPr>
          <a:xfrm>
            <a:off x="285750" y="6342357"/>
            <a:ext cx="16547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Public Health Wales</a:t>
            </a:r>
          </a:p>
        </p:txBody>
      </p:sp>
    </p:spTree>
    <p:extLst>
      <p:ext uri="{BB962C8B-B14F-4D97-AF65-F5344CB8AC3E}">
        <p14:creationId xmlns:p14="http://schemas.microsoft.com/office/powerpoint/2010/main" val="10128841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8EC966F-C3A2-10A4-74A3-25D0347C513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35379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040293FF-3E51-2EB7-6DBB-A815093091B2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02282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-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08849E8-9E1B-97A6-16F5-727C331343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757ECEED-71CF-563E-44EC-80FFD85975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5750" y="275383"/>
            <a:ext cx="2365080" cy="7266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6CEE91C-570F-B1A8-8A99-CA82C9ED4788}"/>
              </a:ext>
            </a:extLst>
          </p:cNvPr>
          <p:cNvSpPr txBox="1"/>
          <p:nvPr userDrawn="1"/>
        </p:nvSpPr>
        <p:spPr>
          <a:xfrm>
            <a:off x="285750" y="6342357"/>
            <a:ext cx="18696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Public Health Wales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9A0DC161-F583-C874-FD6C-D410169078F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2399892"/>
            <a:ext cx="6327775" cy="164124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4800" b="1">
                <a:solidFill>
                  <a:schemeClr val="bg1"/>
                </a:solidFill>
                <a:latin typeface="Ubuntu" panose="020B0504030602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/>
              <a:t>Thank you </a:t>
            </a:r>
            <a:br>
              <a:rPr lang="en-GB"/>
            </a:br>
            <a:r>
              <a:rPr lang="en-GB"/>
              <a:t>for listening.</a:t>
            </a:r>
            <a:endParaRPr lang="en-US"/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4B627C22-1FB4-BAE3-8444-E2668100FF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5750" y="4053871"/>
            <a:ext cx="6327775" cy="45311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Ubuntu" panose="020B0504030602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/>
              <a:t>Further info or contact details to go here.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78444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C7A4B6-E657-EDCC-59CE-FE172E9D1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F656F4-6DF7-415A-4697-2904325800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7D5691-D849-353F-2C40-B394ED7422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  <a:latin typeface="Ubuntu" panose="020B0504030602030204" pitchFamily="34" charset="0"/>
              </a:defRPr>
            </a:lvl1pPr>
          </a:lstStyle>
          <a:p>
            <a:fld id="{82B51D49-EE0F-5642-AE4A-D88F56CE5BD0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0902D5-1DEE-9B02-E0A7-6B8BD7EADC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  <a:latin typeface="Ubuntu" panose="020B0504030602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C985D-423A-9E41-BE08-22CCE6FC18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  <a:latin typeface="Ubuntu" panose="020B0504030602030204" pitchFamily="34" charset="0"/>
              </a:defRPr>
            </a:lvl1pPr>
          </a:lstStyle>
          <a:p>
            <a:fld id="{8BF3B2AA-8EE5-0E49-B5D5-F85568A57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482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7" r:id="rId2"/>
    <p:sldLayoutId id="2147483662" r:id="rId3"/>
    <p:sldLayoutId id="2147483672" r:id="rId4"/>
    <p:sldLayoutId id="2147483667" r:id="rId5"/>
    <p:sldLayoutId id="2147483700" r:id="rId6"/>
    <p:sldLayoutId id="2147483689" r:id="rId7"/>
    <p:sldLayoutId id="2147483690" r:id="rId8"/>
    <p:sldLayoutId id="2147483699" r:id="rId9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Ubuntu" panose="020B0504030602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1"/>
          </a:solidFill>
          <a:latin typeface="Ubuntu" panose="020B0504030602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/>
          </a:solidFill>
          <a:latin typeface="Ubuntu" panose="020B0504030602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Ubuntu" panose="020B0504030602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Ubuntu" panose="020B0504030602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Ubuntu" panose="020B0504030602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llyw.cymru/mynegai-amddifadedd-lluosog-cymru-2019-dadansoddiad-o-ardaloedd-mewn-amddifadedd-hirsefydlog-html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hrn.org.uk/national-data/" TargetMode="External"/><Relationship Id="rId7" Type="http://schemas.openxmlformats.org/officeDocument/2006/relationships/image" Target="../media/image7.png"/><Relationship Id="rId2" Type="http://schemas.openxmlformats.org/officeDocument/2006/relationships/hyperlink" Target="https://publichealthwales.shinyapps.io/SHRN_Dashboard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cardiff.ac.uk/__data/assets/pdf_file/0006/2792535/Picture-of-Oral-Health-2022-23-Year-1-report-ENG.pdf" TargetMode="External"/><Relationship Id="rId5" Type="http://schemas.openxmlformats.org/officeDocument/2006/relationships/hyperlink" Target="https://www.llyw.cymru/arolwg-deiet-maeth-cenedlaethol-canlyniadau-blynyddoedd-1-i-9" TargetMode="External"/><Relationship Id="rId4" Type="http://schemas.openxmlformats.org/officeDocument/2006/relationships/hyperlink" Target="https://icc.gig.cymru/gwasanaethau-a-thimau/rhaglen-mesur-plant-cymru2/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overnment/statistics/national-diet-and-nutrition-survey-2019-to-2023/national-diet-and-nutrition-survey-2019-to-2023-report#foods-consumed" TargetMode="External"/><Relationship Id="rId2" Type="http://schemas.openxmlformats.org/officeDocument/2006/relationships/hyperlink" Target="https://www.llyw.cymru/arolwg-deiet-maeth-cenedlaethol-canlyniadau-blynyddoedd-1-i-9?_gl=1*1oq56r7*_ga*MTE5MTQ2OTMxMi4xNzMyMjkwMDUx*_ga_L1471V4N02*czE3NDg5NTU4MzAkbzIzJGcxJHQxNzQ4OTU3MzE0JGo2MCRsMCRoMA..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s://publichealthwales.shinyapps.io/SHRN_Dashboard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8FD1B2-43EC-31A1-56FC-9807F0ECD3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03B3AF5-7F06-1CDF-C5C2-4B253B6920F4}"/>
              </a:ext>
            </a:extLst>
          </p:cNvPr>
          <p:cNvSpPr txBox="1"/>
          <p:nvPr/>
        </p:nvSpPr>
        <p:spPr>
          <a:xfrm>
            <a:off x="194795" y="2095023"/>
            <a:ext cx="11609423" cy="16312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y-GB" sz="2000" dirty="0">
                <a:latin typeface="Ubuntu" panose="020B0504030602030204" pitchFamily="34" charset="0"/>
              </a:rPr>
              <a:t>Mae'r gweithgaredd hwn yn cysylltu â'r Banciau Gwybodaeth canlynol: </a:t>
            </a:r>
          </a:p>
          <a:p>
            <a:pPr marL="342900" indent="-342900">
              <a:buFont typeface="Arial" panose="020B0604020202020204" pitchFamily="34" charset="0"/>
              <a:buChar char="•"/>
              <a:defRPr b="0" i="0"/>
            </a:pPr>
            <a:r>
              <a:rPr lang="1106" sz="2000" dirty="0">
                <a:solidFill>
                  <a:srgbClr val="18518A"/>
                </a:solidFill>
                <a:latin typeface="Ubuntu"/>
                <a:ea typeface="Calibri" panose="020F0502020204030204"/>
                <a:cs typeface="Calibri" panose="020F0502020204030204"/>
              </a:rPr>
              <a:t>Beth yw deiet iach a chytbwys?</a:t>
            </a:r>
            <a:endParaRPr lang="en-US" sz="2000" dirty="0">
              <a:solidFill>
                <a:srgbClr val="000000"/>
              </a:solidFill>
              <a:latin typeface="Ubuntu"/>
            </a:endParaRPr>
          </a:p>
          <a:p>
            <a:endParaRPr lang="en-US" sz="2000" dirty="0">
              <a:solidFill>
                <a:srgbClr val="000000"/>
              </a:solidFill>
              <a:latin typeface="Ubuntu"/>
            </a:endParaRPr>
          </a:p>
          <a:p>
            <a:r>
              <a:rPr lang="cy-GB" sz="2000" dirty="0">
                <a:latin typeface="Ubuntu" panose="020B0504030602030204" pitchFamily="34" charset="0"/>
              </a:rPr>
              <a:t>Mae'r gweithgaredd hwn yn defnyddio ffynonellau data i hyrwyddo trafodaeth, annog cwestiynu a meithrin meddwl yn feirniadol am fwyd a maeth.</a:t>
            </a:r>
            <a:endParaRPr lang="en-US" sz="2000" dirty="0">
              <a:latin typeface="Ubuntu" panose="020B0504030602030204" pitchFamily="34" charset="0"/>
              <a:ea typeface="Calibri" panose="020F0502020204030204"/>
              <a:cs typeface="Calibri" panose="020F0502020204030204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0151333-31CE-D047-3901-E9746858B7A0}"/>
              </a:ext>
            </a:extLst>
          </p:cNvPr>
          <p:cNvGraphicFramePr>
            <a:graphicFrameLocks noGrp="1"/>
          </p:cNvGraphicFramePr>
          <p:nvPr/>
        </p:nvGraphicFramePr>
        <p:xfrm>
          <a:off x="100852" y="4244269"/>
          <a:ext cx="11996429" cy="195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0603">
                  <a:extLst>
                    <a:ext uri="{9D8B030D-6E8A-4147-A177-3AD203B41FA5}">
                      <a16:colId xmlns:a16="http://schemas.microsoft.com/office/drawing/2014/main" val="4270850206"/>
                    </a:ext>
                  </a:extLst>
                </a:gridCol>
                <a:gridCol w="2302807">
                  <a:extLst>
                    <a:ext uri="{9D8B030D-6E8A-4147-A177-3AD203B41FA5}">
                      <a16:colId xmlns:a16="http://schemas.microsoft.com/office/drawing/2014/main" val="2021095819"/>
                    </a:ext>
                  </a:extLst>
                </a:gridCol>
                <a:gridCol w="2437279">
                  <a:extLst>
                    <a:ext uri="{9D8B030D-6E8A-4147-A177-3AD203B41FA5}">
                      <a16:colId xmlns:a16="http://schemas.microsoft.com/office/drawing/2014/main" val="3723673179"/>
                    </a:ext>
                  </a:extLst>
                </a:gridCol>
                <a:gridCol w="2526914">
                  <a:extLst>
                    <a:ext uri="{9D8B030D-6E8A-4147-A177-3AD203B41FA5}">
                      <a16:colId xmlns:a16="http://schemas.microsoft.com/office/drawing/2014/main" val="1260354662"/>
                    </a:ext>
                  </a:extLst>
                </a:gridCol>
                <a:gridCol w="2378826">
                  <a:extLst>
                    <a:ext uri="{9D8B030D-6E8A-4147-A177-3AD203B41FA5}">
                      <a16:colId xmlns:a16="http://schemas.microsoft.com/office/drawing/2014/main" val="40764704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pPr marL="228600" indent="-228600">
                        <a:defRPr b="0" i="0"/>
                      </a:pPr>
                      <a:r>
                        <a:rPr lang="1106" b="1" dirty="0">
                          <a:solidFill>
                            <a:schemeClr val="bg1"/>
                          </a:solidFill>
                          <a:latin typeface="Ubuntu"/>
                          <a:ea typeface="Calibri" panose="020F0502020204030204"/>
                          <a:cs typeface="Calibri" panose="020F0502020204030204"/>
                        </a:rPr>
                        <a:t>Disgrifiadau o ddysgu </a:t>
                      </a:r>
                      <a:r>
                        <a:rPr lang="1106" b="0" dirty="0">
                          <a:solidFill>
                            <a:schemeClr val="bg1"/>
                          </a:solidFill>
                          <a:latin typeface="Ubuntu"/>
                          <a:ea typeface="Calibri" panose="020F0502020204030204"/>
                          <a:cs typeface="Calibri" panose="020F0502020204030204"/>
                        </a:rPr>
                        <a:t>(posibl)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94733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/>
                      </a:pPr>
                      <a:r>
                        <a:rPr lang="1106" sz="1400" b="1" i="0" u="none" strike="noStrike" noProof="0" dirty="0">
                          <a:solidFill>
                            <a:schemeClr val="accent1"/>
                          </a:solidFill>
                          <a:latin typeface="Ubuntu"/>
                        </a:rPr>
                        <a:t>Cam cynnydd 1</a:t>
                      </a:r>
                      <a:endParaRPr lang="en-US" sz="1400" dirty="0">
                        <a:solidFill>
                          <a:schemeClr val="accent1"/>
                        </a:solidFill>
                        <a:latin typeface="Ubuntu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/>
                      </a:pPr>
                      <a:r>
                        <a:rPr lang="1106" sz="1400" b="0" i="0" u="none" strike="noStrike" noProof="0" dirty="0">
                          <a:solidFill>
                            <a:schemeClr val="accent1"/>
                          </a:solidFill>
                          <a:latin typeface="Ubuntu"/>
                        </a:rPr>
                        <a:t>Rwyf wedi datblygu ymwybyddiaeth y gall fy mhenderfyniadau effeithio arnaf i ac ar eraill.</a:t>
                      </a:r>
                      <a:endParaRPr lang="en-US" sz="1400" b="0" dirty="0">
                        <a:solidFill>
                          <a:schemeClr val="accent1"/>
                        </a:solidFill>
                        <a:latin typeface="Ubuntu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/>
                      </a:pPr>
                      <a:r>
                        <a:rPr lang="1106" sz="1400" b="1" i="0" u="none" strike="noStrike" noProof="0" dirty="0">
                          <a:solidFill>
                            <a:schemeClr val="accent1"/>
                          </a:solidFill>
                          <a:latin typeface="Ubuntu"/>
                        </a:rPr>
                        <a:t>Cam cynnydd 2</a:t>
                      </a:r>
                      <a:endParaRPr lang="en-US" sz="1400" dirty="0">
                        <a:solidFill>
                          <a:schemeClr val="accent1"/>
                        </a:solidFill>
                        <a:latin typeface="Ubuntu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/>
                      </a:pPr>
                      <a:r>
                        <a:rPr lang="1106" sz="1400" b="0" i="0" u="none" strike="noStrike" noProof="0" dirty="0">
                          <a:solidFill>
                            <a:schemeClr val="accent1"/>
                          </a:solidFill>
                          <a:latin typeface="Ubuntu"/>
                        </a:rPr>
                        <a:t>Gallaf werthfawrogi y gall fy mhenderfyniadau effeithio arnaf i ac ar eraill, nawr ac yn y dyfodol.</a:t>
                      </a:r>
                      <a:endParaRPr lang="en-US" sz="1400" b="0" dirty="0">
                        <a:solidFill>
                          <a:schemeClr val="accent1"/>
                        </a:solidFill>
                        <a:latin typeface="Ubuntu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/>
                      </a:pPr>
                      <a:r>
                        <a:rPr lang="1106" sz="1400" b="1" i="0" u="none" strike="noStrike" noProof="0" dirty="0">
                          <a:solidFill>
                            <a:schemeClr val="accent1"/>
                          </a:solidFill>
                          <a:latin typeface="Ubuntu"/>
                        </a:rPr>
                        <a:t>Cam cynnydd 3</a:t>
                      </a:r>
                      <a:endParaRPr lang="en-US" sz="1400" dirty="0">
                        <a:solidFill>
                          <a:schemeClr val="accent1"/>
                        </a:solidFill>
                        <a:latin typeface="Ubuntu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/>
                      </a:pPr>
                      <a:r>
                        <a:rPr lang="1106" sz="1400" b="0" i="0" u="none" strike="noStrike" noProof="0" dirty="0">
                          <a:solidFill>
                            <a:schemeClr val="accent1"/>
                          </a:solidFill>
                          <a:latin typeface="Ubuntu"/>
                        </a:rPr>
                        <a:t>Rwy’n gallu adnabod y bydd rhai penderfyniadau rwy’n eu gwneud yn cael effaith hirdymor ar fy mywyd ac ar fywydau pobl eraill.</a:t>
                      </a:r>
                      <a:endParaRPr lang="en-US" sz="1400" b="0" dirty="0">
                        <a:solidFill>
                          <a:schemeClr val="accent1"/>
                        </a:solidFill>
                        <a:latin typeface="Ubuntu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/>
                      </a:pPr>
                      <a:r>
                        <a:rPr lang="1106" sz="1400" b="1" i="0" u="none" strike="noStrike" noProof="0" dirty="0">
                          <a:solidFill>
                            <a:schemeClr val="accent1"/>
                          </a:solidFill>
                          <a:latin typeface="Ubuntu"/>
                        </a:rPr>
                        <a:t>Cam cynnydd 4</a:t>
                      </a:r>
                      <a:endParaRPr lang="en-US" sz="1400" dirty="0">
                        <a:solidFill>
                          <a:schemeClr val="accent1"/>
                        </a:solidFill>
                        <a:latin typeface="Ubuntu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/>
                      </a:pPr>
                      <a:r>
                        <a:rPr lang="1106" sz="1400" b="0" i="0" u="none" strike="noStrike" noProof="0" dirty="0">
                          <a:solidFill>
                            <a:schemeClr val="accent1"/>
                          </a:solidFill>
                          <a:latin typeface="Ubuntu"/>
                        </a:rPr>
                        <a:t>Rwy’n gallu ystyried ffactorau perthnasol a goblygiadau wrth wneud penderfyniadau yn unigol ac ar y cyd.</a:t>
                      </a:r>
                      <a:endParaRPr lang="en-US" sz="1400" b="0" dirty="0">
                        <a:solidFill>
                          <a:schemeClr val="accent1"/>
                        </a:solidFill>
                        <a:latin typeface="Ubuntu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/>
                      </a:pPr>
                      <a:r>
                        <a:rPr lang="1106" sz="1400" b="1" i="0" u="none" strike="noStrike" noProof="0" dirty="0">
                          <a:solidFill>
                            <a:schemeClr val="accent1"/>
                          </a:solidFill>
                          <a:latin typeface="Ubuntu"/>
                        </a:rPr>
                        <a:t>Cam cynnydd 5</a:t>
                      </a:r>
                      <a:endParaRPr lang="en-US" sz="1400" dirty="0">
                        <a:solidFill>
                          <a:schemeClr val="accent1"/>
                        </a:solidFill>
                        <a:latin typeface="Ubuntu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/>
                      </a:pPr>
                      <a:r>
                        <a:rPr lang="1106" sz="1400" b="0" i="0" u="none" strike="noStrike" noProof="0" dirty="0">
                          <a:solidFill>
                            <a:schemeClr val="accent1"/>
                          </a:solidFill>
                          <a:latin typeface="Ubuntu"/>
                        </a:rPr>
                        <a:t>Rwy’n gallu gwerthuso ffactorau a goblygiadau, gan gynnwys risg, mewn ffordd feirniadol wrth wneud penderfyniadau yn unigol ac ar y cyd.</a:t>
                      </a:r>
                      <a:endParaRPr lang="en-US" sz="1400" b="0" dirty="0">
                        <a:solidFill>
                          <a:schemeClr val="accent1"/>
                        </a:solidFill>
                        <a:latin typeface="Ubuntu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6262021"/>
                  </a:ext>
                </a:extLst>
              </a:tr>
            </a:tbl>
          </a:graphicData>
        </a:graphic>
      </p:graphicFrame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23A3A172-F7A7-E736-682D-27F0D1743C11}"/>
              </a:ext>
            </a:extLst>
          </p:cNvPr>
          <p:cNvSpPr txBox="1">
            <a:spLocks/>
          </p:cNvSpPr>
          <p:nvPr/>
        </p:nvSpPr>
        <p:spPr>
          <a:xfrm>
            <a:off x="194795" y="998675"/>
            <a:ext cx="5541976" cy="837333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 b="0" i="0"/>
            </a:pPr>
            <a:r>
              <a:rPr lang="1106" sz="4400" b="1" dirty="0">
                <a:latin typeface="Ubuntu"/>
                <a:ea typeface="Verdana"/>
              </a:rPr>
              <a:t>D</a:t>
            </a:r>
            <a:r>
              <a:rPr lang="cy-GB" sz="4400" b="1" dirty="0">
                <a:latin typeface="Ubuntu"/>
                <a:ea typeface="Verdana"/>
              </a:rPr>
              <a:t>a</a:t>
            </a:r>
            <a:r>
              <a:rPr lang="1106" sz="4400" b="1" dirty="0">
                <a:latin typeface="Ubuntu"/>
                <a:ea typeface="Verdana"/>
              </a:rPr>
              <a:t>ta ac Ystadegau</a:t>
            </a:r>
            <a:endParaRPr lang="en-US" sz="4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F7E634A-9C33-7E4C-E49F-58383AA35D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960" y="6303727"/>
            <a:ext cx="1619476" cy="371527"/>
          </a:xfrm>
          <a:prstGeom prst="rect">
            <a:avLst/>
          </a:prstGeom>
        </p:spPr>
      </p:pic>
      <p:pic>
        <p:nvPicPr>
          <p:cNvPr id="3" name="Picture 2" descr="A person standing in a store&#10;&#10;AI-generated content may be incorrect.">
            <a:extLst>
              <a:ext uri="{FF2B5EF4-FFF2-40B4-BE49-F238E27FC236}">
                <a16:creationId xmlns:a16="http://schemas.microsoft.com/office/drawing/2014/main" id="{B2FE860B-95AC-97BC-504F-03B88D5725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8940" y="121619"/>
            <a:ext cx="3338341" cy="2336839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967469541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BB8021-2482-7B5A-B7BC-E12F7EDE8A9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79" y="727680"/>
            <a:ext cx="4432300" cy="669925"/>
          </a:xfrm>
        </p:spPr>
        <p:txBody>
          <a:bodyPr/>
          <a:lstStyle/>
          <a:p>
            <a:pPr>
              <a:defRPr b="0" i="0"/>
            </a:pPr>
            <a:r>
              <a:rPr lang="1106" b="1">
                <a:latin typeface="Ubuntu"/>
              </a:rPr>
              <a:t>Ffrwythau a Llysiau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2D910E-2D47-3EA9-A900-8610B14BA5F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04879" y="1325829"/>
            <a:ext cx="4432300" cy="512385"/>
          </a:xfrm>
        </p:spPr>
        <p:txBody>
          <a:bodyPr>
            <a:noAutofit/>
          </a:bodyPr>
          <a:lstStyle/>
          <a:p>
            <a:pPr>
              <a:defRPr b="0" i="0"/>
            </a:pPr>
            <a:r>
              <a:rPr lang="1106" sz="1600" b="1">
                <a:solidFill>
                  <a:schemeClr val="accent4"/>
                </a:solidFill>
                <a:latin typeface="Ubuntu"/>
              </a:rPr>
              <a:t>Y Rhwydwaith Ymchwil Iechyd mewn Ysgolion Uwchradd</a:t>
            </a:r>
            <a:endParaRPr lang="en-US" sz="1600" b="1">
              <a:solidFill>
                <a:schemeClr val="accent4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04A4E8D-AE61-EFDE-8774-8A6D8EC3B1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880" y="1789071"/>
            <a:ext cx="5648053" cy="331114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171450" indent="-171450">
              <a:buFont typeface="Calibri,Sans-Serif"/>
              <a:buChar char="-"/>
              <a:defRPr b="0" i="0"/>
            </a:pPr>
            <a:r>
              <a:rPr lang="1106" sz="1700">
                <a:solidFill>
                  <a:srgbClr val="0F3C68"/>
                </a:solidFill>
                <a:latin typeface="Ubuntu"/>
                <a:cs typeface="Arial"/>
              </a:rPr>
              <a:t>Mae llai na hanner y dysgwyr oedran uwchradd yn dweud eu bod yn bwyta o leiaf un dogn o ffrwythau neu lysiau y dydd (44.8%)</a:t>
            </a:r>
            <a:endParaRPr lang="en-US" sz="1700">
              <a:solidFill>
                <a:srgbClr val="0F3C68"/>
              </a:solidFill>
              <a:latin typeface="Ubuntu"/>
              <a:cs typeface="Arial"/>
            </a:endParaRPr>
          </a:p>
          <a:p>
            <a:pPr marL="171450" indent="-171450">
              <a:buFont typeface="Calibri,Sans-Serif"/>
              <a:buChar char="-"/>
              <a:defRPr b="0" i="0"/>
            </a:pPr>
            <a:r>
              <a:rPr lang="1106" sz="1700">
                <a:solidFill>
                  <a:srgbClr val="0F3C68"/>
                </a:solidFill>
                <a:latin typeface="Ubuntu"/>
                <a:cs typeface="Arial"/>
              </a:rPr>
              <a:t>Mae'r gyfran sy'n bwyta un dogn o ffrwythau neu lysiau y dydd yn gostwng gydag oedran, yn amrywio o 49% o bobl ifanc 11 oed i 42% o bobl ifanc 16 oed </a:t>
            </a:r>
          </a:p>
          <a:p>
            <a:pPr marL="171450" indent="-171450">
              <a:buFont typeface="Calibri,Sans-Serif"/>
              <a:buChar char="-"/>
              <a:defRPr b="0" i="0"/>
            </a:pPr>
            <a:r>
              <a:rPr lang="1106" sz="1700">
                <a:solidFill>
                  <a:srgbClr val="0F3C68"/>
                </a:solidFill>
                <a:latin typeface="Ubuntu"/>
                <a:cs typeface="Arial"/>
              </a:rPr>
              <a:t>Roedd merched (46%) yn fwy tebygol o fwyta un dogn o lysiau y dydd na bechgyn (44%)</a:t>
            </a:r>
          </a:p>
          <a:p>
            <a:pPr marL="171450" indent="-171450">
              <a:buFont typeface="Calibri,Sans-Serif"/>
              <a:buChar char="-"/>
              <a:defRPr b="0" i="0"/>
            </a:pPr>
            <a:r>
              <a:rPr lang="1106" sz="1700">
                <a:solidFill>
                  <a:srgbClr val="0F3C68"/>
                </a:solidFill>
                <a:latin typeface="Ubuntu"/>
                <a:cs typeface="Arial"/>
              </a:rPr>
              <a:t>Roedd dysgwyr oedran uwchradd o deuluoedd mwy cefnog* yn fwy tebygol o fwyta un dogn o lysiau (51%) na'r rhai o deuluoedd llai cefnog (38%)</a:t>
            </a:r>
          </a:p>
          <a:p>
            <a:pPr algn="just"/>
            <a:endParaRPr lang="en-US" sz="1700">
              <a:solidFill>
                <a:srgbClr val="0F3C68"/>
              </a:solidFill>
              <a:latin typeface="Ubuntu"/>
            </a:endParaRPr>
          </a:p>
        </p:txBody>
      </p:sp>
      <p:sp>
        <p:nvSpPr>
          <p:cNvPr id="9" name="TextBox 11">
            <a:extLst>
              <a:ext uri="{FF2B5EF4-FFF2-40B4-BE49-F238E27FC236}">
                <a16:creationId xmlns:a16="http://schemas.microsoft.com/office/drawing/2014/main" id="{2138AB82-3AC5-89E5-68AF-AAA48DB55C68}"/>
              </a:ext>
            </a:extLst>
          </p:cNvPr>
          <p:cNvSpPr txBox="1"/>
          <p:nvPr/>
        </p:nvSpPr>
        <p:spPr>
          <a:xfrm>
            <a:off x="579992" y="4907482"/>
            <a:ext cx="4740108" cy="1311951"/>
          </a:xfrm>
          <a:prstGeom prst="rect">
            <a:avLst/>
          </a:prstGeom>
          <a:solidFill>
            <a:schemeClr val="tx2"/>
          </a:solidFill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b="0" i="0"/>
            </a:pPr>
            <a:r>
              <a:rPr lang="1106" sz="1600" b="0" i="0" u="none" strike="noStrike">
                <a:solidFill>
                  <a:schemeClr val="bg1"/>
                </a:solidFill>
                <a:effectLst/>
                <a:latin typeface="Ubuntu"/>
              </a:rPr>
              <a:t>* Mae SHRN yn defnyddio'r 'Raddfa Cyfoeth Teuluoedd' i amcangyfrif statws economaidd-gymdeithasol pobl ifanc. Mae'r mesur hwn wedi'i hen sefydlu ac yn cael ei ddefnyddio yn rhyngwladol. </a:t>
            </a:r>
            <a:endParaRPr lang="en-GB" sz="1600">
              <a:solidFill>
                <a:schemeClr val="bg1"/>
              </a:solidFill>
              <a:latin typeface="Ubuntu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AAE748-9E1F-1013-D659-57B0242E7EE0}"/>
              </a:ext>
            </a:extLst>
          </p:cNvPr>
          <p:cNvSpPr txBox="1"/>
          <p:nvPr/>
        </p:nvSpPr>
        <p:spPr>
          <a:xfrm rot="16200000">
            <a:off x="5899075" y="3083263"/>
            <a:ext cx="1129283" cy="39663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 b="0" i="0"/>
            </a:pPr>
            <a:r>
              <a:rPr lang="1106" sz="1200">
                <a:cs typeface="Calibri" panose="020F0502020204030204"/>
              </a:rPr>
              <a:t>Oedran</a:t>
            </a:r>
            <a:r>
              <a:rPr lang="1106" sz="2000">
                <a:cs typeface="Calibri" panose="020F0502020204030204"/>
              </a:rPr>
              <a:t> </a:t>
            </a:r>
            <a:endParaRPr lang="en-US" sz="2000"/>
          </a:p>
        </p:txBody>
      </p:sp>
      <p:pic>
        <p:nvPicPr>
          <p:cNvPr id="8" name="Picture 7" descr="A graph with blue bars&#10;&#10;AI-generated content may be incorrect.">
            <a:extLst>
              <a:ext uri="{FF2B5EF4-FFF2-40B4-BE49-F238E27FC236}">
                <a16:creationId xmlns:a16="http://schemas.microsoft.com/office/drawing/2014/main" id="{0C1924EC-CF4C-E0CD-407B-8568A59A36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5328" y="1789071"/>
            <a:ext cx="5254752" cy="442569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ECFF894-4673-599E-5890-086B2B8242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960" y="6303727"/>
            <a:ext cx="1619476" cy="37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67417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7640FA-4BD8-6E05-A1CD-58D1D3D454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9947" y="1069212"/>
            <a:ext cx="6693316" cy="639847"/>
          </a:xfrm>
        </p:spPr>
        <p:txBody>
          <a:bodyPr>
            <a:normAutofit/>
          </a:bodyPr>
          <a:lstStyle/>
          <a:p>
            <a:pPr>
              <a:defRPr b="0" i="0"/>
            </a:pPr>
            <a:r>
              <a:rPr lang="1106" b="1">
                <a:latin typeface="Ubuntu"/>
              </a:rPr>
              <a:t>Rhaglen Mesur Plant 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CEC7B0-7579-0944-B35E-223DEE601B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5188" y="1976648"/>
            <a:ext cx="4965201" cy="4132431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defRPr b="0" i="0"/>
            </a:pPr>
            <a:r>
              <a:rPr lang="1106" sz="1900">
                <a:latin typeface="Ubuntu"/>
              </a:rPr>
              <a:t>Yng Nghymru, mae nyrsys ysgol yn mesur taldra a phwysau plant 4-5 oed mewn dosbarthiadau derbyn. Yn 2022/23</a:t>
            </a:r>
            <a:r>
              <a:rPr lang="cy-GB" sz="1900">
                <a:latin typeface="Ubuntu"/>
              </a:rPr>
              <a:t> cafwyd y canlyniadau yma</a:t>
            </a:r>
            <a:r>
              <a:rPr lang="1106" sz="1900">
                <a:latin typeface="Ubuntu"/>
              </a:rPr>
              <a:t>:</a:t>
            </a:r>
            <a:endParaRPr lang="en-US"/>
          </a:p>
          <a:p>
            <a:pPr marL="285750" indent="-285750">
              <a:buFont typeface="Arial"/>
              <a:buChar char="•"/>
              <a:defRPr b="0" i="0"/>
            </a:pPr>
            <a:r>
              <a:rPr lang="cy-GB" sz="1900">
                <a:latin typeface="Ubuntu"/>
              </a:rPr>
              <a:t>Roedd </a:t>
            </a:r>
            <a:r>
              <a:rPr lang="1106" sz="1900">
                <a:latin typeface="Ubuntu"/>
              </a:rPr>
              <a:t>tua thri chwarter (74.3%) </a:t>
            </a:r>
            <a:r>
              <a:rPr lang="cy-GB" sz="1900">
                <a:latin typeface="Ubuntu"/>
              </a:rPr>
              <a:t>y p</a:t>
            </a:r>
            <a:r>
              <a:rPr lang="1106" sz="1900">
                <a:latin typeface="Ubuntu"/>
              </a:rPr>
              <a:t>lant </a:t>
            </a:r>
            <a:r>
              <a:rPr lang="cy-GB" sz="1900">
                <a:latin typeface="Ubuntu"/>
              </a:rPr>
              <a:t>o </a:t>
            </a:r>
            <a:r>
              <a:rPr lang="1106" sz="1900">
                <a:latin typeface="Ubuntu"/>
              </a:rPr>
              <a:t>bwysau iach</a:t>
            </a:r>
          </a:p>
          <a:p>
            <a:pPr marL="285750" indent="-285750">
              <a:buFont typeface="Arial"/>
              <a:buChar char="•"/>
              <a:defRPr b="0" i="0"/>
            </a:pPr>
            <a:r>
              <a:rPr lang="1106" sz="1900">
                <a:latin typeface="Ubuntu"/>
              </a:rPr>
              <a:t>Roedd 13.4% o blant dros </a:t>
            </a:r>
            <a:r>
              <a:rPr lang="cy-GB" sz="1900">
                <a:latin typeface="Ubuntu"/>
              </a:rPr>
              <a:t>eu p</a:t>
            </a:r>
            <a:r>
              <a:rPr lang="1106" sz="1900">
                <a:latin typeface="Ubuntu"/>
              </a:rPr>
              <a:t>wysau</a:t>
            </a:r>
          </a:p>
          <a:p>
            <a:pPr marL="285750" indent="-285750">
              <a:buFont typeface="Arial"/>
              <a:buChar char="•"/>
              <a:defRPr b="0" i="0"/>
            </a:pPr>
            <a:r>
              <a:rPr lang="1106" sz="1900">
                <a:latin typeface="Ubuntu"/>
              </a:rPr>
              <a:t>Roedd dros 1 o bob 10 </a:t>
            </a:r>
            <a:r>
              <a:rPr lang="cy-GB" sz="1900">
                <a:latin typeface="Ubuntu"/>
              </a:rPr>
              <a:t>plentyn </a:t>
            </a:r>
            <a:r>
              <a:rPr lang="1106" sz="1900">
                <a:latin typeface="Ubuntu"/>
              </a:rPr>
              <a:t>yn y dosbarth derbyn (11.4%) yn ordew</a:t>
            </a:r>
            <a:endParaRPr lang="en-US" sz="1900"/>
          </a:p>
          <a:p>
            <a:pPr marL="285750" indent="-285750">
              <a:buFont typeface="Arial"/>
              <a:buChar char="•"/>
              <a:defRPr b="0" i="0"/>
            </a:pPr>
            <a:r>
              <a:rPr lang="1106" sz="1900">
                <a:latin typeface="Ubuntu"/>
              </a:rPr>
              <a:t>Roedd nifer y plant gordew yng Nghymru yn uwch nag yn Lloegr a'r Alban.</a:t>
            </a:r>
          </a:p>
          <a:p>
            <a:endParaRPr lang="en-US"/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7D4C8AEF-9492-7D97-3FDB-A51908F3A003}"/>
              </a:ext>
            </a:extLst>
          </p:cNvPr>
          <p:cNvSpPr/>
          <p:nvPr/>
        </p:nvSpPr>
        <p:spPr>
          <a:xfrm>
            <a:off x="5806918" y="599090"/>
            <a:ext cx="5346106" cy="1377558"/>
          </a:xfrm>
          <a:prstGeom prst="wedgeRoundRect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latin typeface="Ubuntu"/>
                <a:ea typeface="Calibri"/>
                <a:cs typeface="Calibri"/>
              </a:rPr>
              <a:t>Gall </a:t>
            </a:r>
            <a:r>
              <a:rPr lang="en-US" sz="2000" dirty="0" err="1">
                <a:latin typeface="Ubuntu"/>
                <a:ea typeface="Calibri"/>
                <a:cs typeface="Calibri"/>
              </a:rPr>
              <a:t>cymryd</a:t>
            </a:r>
            <a:r>
              <a:rPr lang="en-US" sz="2000" dirty="0">
                <a:latin typeface="Ubuntu"/>
                <a:ea typeface="Calibri"/>
                <a:cs typeface="Calibri"/>
              </a:rPr>
              <a:t> </a:t>
            </a:r>
            <a:r>
              <a:rPr lang="en-US" sz="2000" dirty="0" err="1">
                <a:latin typeface="Ubuntu"/>
                <a:ea typeface="Calibri"/>
                <a:cs typeface="Calibri"/>
              </a:rPr>
              <a:t>mesuriadau'r</a:t>
            </a:r>
            <a:r>
              <a:rPr lang="en-US" sz="2000" dirty="0">
                <a:latin typeface="Ubuntu"/>
                <a:ea typeface="Calibri"/>
                <a:cs typeface="Calibri"/>
              </a:rPr>
              <a:t> </a:t>
            </a:r>
            <a:r>
              <a:rPr lang="en-US" sz="2000" dirty="0" err="1">
                <a:latin typeface="Ubuntu"/>
                <a:ea typeface="Calibri"/>
                <a:cs typeface="Calibri"/>
              </a:rPr>
              <a:t>corff</a:t>
            </a:r>
            <a:r>
              <a:rPr lang="en-US" sz="2000" dirty="0">
                <a:latin typeface="Ubuntu"/>
                <a:ea typeface="Calibri"/>
                <a:cs typeface="Calibri"/>
              </a:rPr>
              <a:t> </a:t>
            </a:r>
            <a:r>
              <a:rPr lang="en-US" sz="2000" dirty="0" err="1">
                <a:latin typeface="Ubuntu"/>
                <a:ea typeface="Calibri"/>
                <a:cs typeface="Calibri"/>
              </a:rPr>
              <a:t>greu</a:t>
            </a:r>
            <a:r>
              <a:rPr lang="en-US" sz="2000" dirty="0">
                <a:latin typeface="Ubuntu"/>
                <a:ea typeface="Calibri"/>
                <a:cs typeface="Calibri"/>
              </a:rPr>
              <a:t> data ac </a:t>
            </a:r>
            <a:r>
              <a:rPr lang="en-US" sz="2000" dirty="0" err="1">
                <a:latin typeface="Ubuntu"/>
                <a:ea typeface="Calibri"/>
                <a:cs typeface="Calibri"/>
              </a:rPr>
              <a:t>ystadegau</a:t>
            </a:r>
            <a:r>
              <a:rPr lang="en-US" sz="2000" dirty="0">
                <a:latin typeface="Ubuntu"/>
                <a:ea typeface="Calibri"/>
                <a:cs typeface="Calibri"/>
              </a:rPr>
              <a:t> </a:t>
            </a:r>
            <a:r>
              <a:rPr lang="en-US" sz="2000" dirty="0" err="1">
                <a:latin typeface="Ubuntu"/>
                <a:ea typeface="Calibri"/>
                <a:cs typeface="Calibri"/>
              </a:rPr>
              <a:t>hefyd</a:t>
            </a:r>
            <a:r>
              <a:rPr lang="en-US" sz="2000" dirty="0">
                <a:latin typeface="Ubuntu"/>
                <a:ea typeface="Calibri"/>
                <a:cs typeface="Calibri"/>
              </a:rPr>
              <a:t>. </a:t>
            </a:r>
            <a:br>
              <a:rPr lang="en-US" sz="2000" dirty="0">
                <a:latin typeface="Ubuntu" panose="020B0504030602030204" pitchFamily="34" charset="0"/>
                <a:ea typeface="Calibri"/>
                <a:cs typeface="Calibri"/>
              </a:rPr>
            </a:br>
            <a:r>
              <a:rPr lang="cy-GB" sz="2000" dirty="0">
                <a:latin typeface="Ubuntu"/>
              </a:rPr>
              <a:t>Beth yw'r pethau cadarnhaol a negyddol am hyn?</a:t>
            </a:r>
            <a:endParaRPr lang="en-US" sz="2000" dirty="0">
              <a:latin typeface="Ubuntu"/>
              <a:ea typeface="Calibri"/>
              <a:cs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D81C28-5F50-3F3E-3BD0-86A49EE246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960" y="6303727"/>
            <a:ext cx="1619476" cy="3715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6762C01-1A5A-BEAF-802A-ADFA9C60C5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2812" y="2497409"/>
            <a:ext cx="626745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745260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7640FA-4BD8-6E05-A1CD-58D1D3D4545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98403" y="899853"/>
            <a:ext cx="6952668" cy="81464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  <a:defRPr b="0" i="0"/>
            </a:pPr>
            <a:r>
              <a:rPr lang="1106" sz="3200" b="1">
                <a:latin typeface="Ubuntu"/>
              </a:rPr>
              <a:t>Rhaglen Mesur Plant</a:t>
            </a:r>
            <a:endParaRPr lang="en-US" sz="3200" b="1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BDA764-BD8C-CBC1-44E5-E7679914F29F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70974" y="1622676"/>
            <a:ext cx="4432300" cy="3683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  <a:defRPr b="0" i="0"/>
            </a:pPr>
            <a:r>
              <a:rPr lang="1106" sz="2000" b="1">
                <a:solidFill>
                  <a:schemeClr val="accent4"/>
                </a:solidFill>
                <a:latin typeface="Ubuntu"/>
              </a:rPr>
              <a:t>Rhaglen Mesur Plant</a:t>
            </a:r>
            <a:endParaRPr lang="en-GB" sz="2000" b="1">
              <a:solidFill>
                <a:schemeClr val="accent4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CEC7B0-7579-0944-B35E-223DEE601B6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09956" y="2270901"/>
            <a:ext cx="8440808" cy="392462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  <a:defRPr b="0" i="0"/>
            </a:pPr>
            <a:r>
              <a:rPr lang="cy-GB" sz="2000" dirty="0">
                <a:solidFill>
                  <a:schemeClr val="tx2"/>
                </a:solidFill>
                <a:latin typeface="Ubuntu"/>
              </a:rPr>
              <a:t>Roedd plant sy’n byw mewn ardaloedd sydd â mynediad at </a:t>
            </a:r>
            <a:r>
              <a:rPr lang="cy-GB" sz="2000" b="1" dirty="0">
                <a:solidFill>
                  <a:srgbClr val="FF6626"/>
                </a:solidFill>
                <a:latin typeface="Ubuntu"/>
              </a:rPr>
              <a:t>y nifer fwyaf o adnoddau a chyfleoedd </a:t>
            </a:r>
            <a:r>
              <a:rPr lang="cy-GB" sz="2000" dirty="0">
                <a:solidFill>
                  <a:schemeClr val="tx2"/>
                </a:solidFill>
                <a:latin typeface="Ubuntu"/>
              </a:rPr>
              <a:t>yn llawer llai tebygol </a:t>
            </a:r>
            <a:r>
              <a:rPr lang="cy-GB" sz="2000" b="1" dirty="0">
                <a:solidFill>
                  <a:srgbClr val="FF6626"/>
                </a:solidFill>
                <a:latin typeface="Ubuntu"/>
              </a:rPr>
              <a:t>(19.7%) </a:t>
            </a:r>
            <a:r>
              <a:rPr lang="cy-GB" sz="2000" dirty="0">
                <a:solidFill>
                  <a:schemeClr val="tx2"/>
                </a:solidFill>
                <a:latin typeface="Ubuntu"/>
              </a:rPr>
              <a:t>o fod dros eu pwysau neu’n ordew</a:t>
            </a:r>
            <a:r>
              <a:rPr lang="cy-GB" sz="2000" dirty="0">
                <a:latin typeface="Ubuntu"/>
              </a:rPr>
              <a:t> na’r rhai sy’n byw mewn ardaloedd sydd </a:t>
            </a:r>
            <a:r>
              <a:rPr lang="cy-GB" sz="2000" dirty="0">
                <a:solidFill>
                  <a:schemeClr val="tx2"/>
                </a:solidFill>
                <a:latin typeface="Ubuntu"/>
              </a:rPr>
              <a:t>â’r </a:t>
            </a:r>
            <a:r>
              <a:rPr lang="cy-GB" sz="2000" b="1" dirty="0">
                <a:solidFill>
                  <a:schemeClr val="tx2"/>
                </a:solidFill>
                <a:latin typeface="Ubuntu"/>
              </a:rPr>
              <a:t>nifer lleiaf o adnoddau a chyfleoedd </a:t>
            </a:r>
            <a:r>
              <a:rPr lang="cy-GB" sz="2000" b="1" dirty="0">
                <a:solidFill>
                  <a:srgbClr val="144269"/>
                </a:solidFill>
                <a:latin typeface="Ubuntu"/>
              </a:rPr>
              <a:t>(27.8%)</a:t>
            </a:r>
            <a:r>
              <a:rPr lang="cy-GB" sz="2000" dirty="0">
                <a:solidFill>
                  <a:srgbClr val="15518B"/>
                </a:solidFill>
                <a:latin typeface="Ubuntu"/>
              </a:rPr>
              <a:t>.*</a:t>
            </a:r>
            <a:endParaRPr lang="cy-GB" sz="2000" dirty="0">
              <a:solidFill>
                <a:schemeClr val="tx2"/>
              </a:solidFill>
            </a:endParaRPr>
          </a:p>
          <a:p>
            <a:pPr marL="0" indent="0">
              <a:buNone/>
              <a:defRPr b="0" i="0"/>
            </a:pPr>
            <a:r>
              <a:rPr lang="1106" sz="2000" err="1">
                <a:latin typeface="Ubuntu"/>
              </a:rPr>
              <a:t>Mae'r</a:t>
            </a:r>
            <a:r>
              <a:rPr lang="1106" sz="2000" dirty="0">
                <a:latin typeface="Ubuntu"/>
              </a:rPr>
              <a:t> </a:t>
            </a:r>
            <a:r>
              <a:rPr lang="1106" sz="2000" err="1">
                <a:latin typeface="Ubuntu"/>
              </a:rPr>
              <a:t>gwahaniaeth</a:t>
            </a:r>
            <a:r>
              <a:rPr lang="1106" sz="2000" dirty="0">
                <a:latin typeface="Ubuntu"/>
              </a:rPr>
              <a:t> </a:t>
            </a:r>
            <a:r>
              <a:rPr lang="1106" sz="2000" err="1">
                <a:latin typeface="Ubuntu"/>
              </a:rPr>
              <a:t>hwn</a:t>
            </a:r>
            <a:r>
              <a:rPr lang="1106" sz="2000" dirty="0">
                <a:latin typeface="Ubuntu"/>
              </a:rPr>
              <a:t> </a:t>
            </a:r>
            <a:r>
              <a:rPr lang="1106" sz="2000" err="1">
                <a:latin typeface="Ubuntu"/>
              </a:rPr>
              <a:t>dros</a:t>
            </a:r>
            <a:r>
              <a:rPr lang="1106" sz="2000" dirty="0">
                <a:latin typeface="Ubuntu"/>
              </a:rPr>
              <a:t> 8%</a:t>
            </a:r>
          </a:p>
          <a:p>
            <a:pPr marL="0" indent="0">
              <a:buNone/>
              <a:defRPr b="0" i="0"/>
            </a:pPr>
            <a:r>
              <a:rPr lang="1106" sz="2000" dirty="0">
                <a:latin typeface="Ubuntu"/>
              </a:rPr>
              <a:t>Mae </a:t>
            </a:r>
            <a:r>
              <a:rPr lang="1106" sz="2000" dirty="0" err="1">
                <a:latin typeface="Ubuntu"/>
              </a:rPr>
              <a:t>patrymau</a:t>
            </a:r>
            <a:r>
              <a:rPr lang="1106" sz="2000" dirty="0">
                <a:latin typeface="Ubuntu"/>
              </a:rPr>
              <a:t> </a:t>
            </a:r>
            <a:r>
              <a:rPr lang="1106" sz="2000" dirty="0" err="1">
                <a:latin typeface="Ubuntu"/>
              </a:rPr>
              <a:t>tebyg</a:t>
            </a:r>
            <a:r>
              <a:rPr lang="1106" sz="2000" dirty="0">
                <a:latin typeface="Ubuntu"/>
              </a:rPr>
              <a:t> </a:t>
            </a:r>
            <a:r>
              <a:rPr lang="1106" sz="2000" dirty="0" err="1">
                <a:latin typeface="Ubuntu"/>
              </a:rPr>
              <a:t>i'w</a:t>
            </a:r>
            <a:r>
              <a:rPr lang="1106" sz="2000" dirty="0">
                <a:latin typeface="Ubuntu"/>
              </a:rPr>
              <a:t> </a:t>
            </a:r>
            <a:r>
              <a:rPr lang="1106" sz="2000" dirty="0" err="1">
                <a:latin typeface="Ubuntu"/>
              </a:rPr>
              <a:t>gweld</a:t>
            </a:r>
            <a:r>
              <a:rPr lang="1106" sz="2000" dirty="0">
                <a:latin typeface="Ubuntu"/>
              </a:rPr>
              <a:t> </a:t>
            </a:r>
            <a:r>
              <a:rPr lang="1106" sz="2000" dirty="0" err="1">
                <a:latin typeface="Ubuntu"/>
              </a:rPr>
              <a:t>ar</a:t>
            </a:r>
            <a:r>
              <a:rPr lang="1106" sz="2000" dirty="0">
                <a:latin typeface="Ubuntu"/>
              </a:rPr>
              <a:t> draws </a:t>
            </a:r>
            <a:r>
              <a:rPr lang="1106" sz="2000" dirty="0" err="1">
                <a:latin typeface="Ubuntu"/>
              </a:rPr>
              <a:t>holl</a:t>
            </a:r>
            <a:r>
              <a:rPr lang="1106" sz="2000" dirty="0">
                <a:latin typeface="Ubuntu"/>
              </a:rPr>
              <a:t> </a:t>
            </a:r>
            <a:r>
              <a:rPr lang="1106" sz="2000" dirty="0" err="1">
                <a:latin typeface="Ubuntu"/>
              </a:rPr>
              <a:t>ardaloedd</a:t>
            </a:r>
            <a:r>
              <a:rPr lang="1106" sz="2000" dirty="0">
                <a:latin typeface="Ubuntu"/>
              </a:rPr>
              <a:t> </a:t>
            </a:r>
            <a:r>
              <a:rPr lang="1106" sz="2000" dirty="0" err="1">
                <a:latin typeface="Ubuntu"/>
              </a:rPr>
              <a:t>Byrddau</a:t>
            </a:r>
            <a:r>
              <a:rPr lang="1106" sz="2000" dirty="0">
                <a:latin typeface="Ubuntu"/>
              </a:rPr>
              <a:t> Iechyd </a:t>
            </a:r>
            <a:r>
              <a:rPr lang="cy-GB" sz="2000" dirty="0">
                <a:latin typeface="Ubuntu"/>
              </a:rPr>
              <a:t>C</a:t>
            </a:r>
            <a:r>
              <a:rPr lang="1106" sz="2000" dirty="0" err="1">
                <a:latin typeface="Ubuntu"/>
              </a:rPr>
              <a:t>ymru</a:t>
            </a:r>
            <a:endParaRPr lang="en-US" sz="2000" dirty="0" err="1"/>
          </a:p>
          <a:p>
            <a:pPr marL="0" indent="0">
              <a:buNone/>
              <a:defRPr b="0" i="0"/>
            </a:pPr>
            <a:r>
              <a:rPr lang="1106" sz="2000" dirty="0">
                <a:solidFill>
                  <a:srgbClr val="285087"/>
                </a:solidFill>
                <a:latin typeface="Ubuntu"/>
              </a:rPr>
              <a:t>* </a:t>
            </a:r>
            <a:r>
              <a:rPr lang="1106" sz="2000" err="1">
                <a:solidFill>
                  <a:srgbClr val="285087"/>
                </a:solidFill>
                <a:latin typeface="Ubuntu"/>
              </a:rPr>
              <a:t>Mae'r</a:t>
            </a:r>
            <a:r>
              <a:rPr lang="1106" sz="2000" dirty="0">
                <a:solidFill>
                  <a:srgbClr val="285087"/>
                </a:solidFill>
                <a:latin typeface="Ubuntu"/>
              </a:rPr>
              <a:t> </a:t>
            </a:r>
            <a:r>
              <a:rPr lang="1106" sz="2000" err="1">
                <a:solidFill>
                  <a:srgbClr val="285087"/>
                </a:solidFill>
                <a:latin typeface="Ubuntu"/>
              </a:rPr>
              <a:t>ganran</a:t>
            </a:r>
            <a:r>
              <a:rPr lang="1106" sz="2000" dirty="0">
                <a:solidFill>
                  <a:srgbClr val="285087"/>
                </a:solidFill>
                <a:latin typeface="Ubuntu"/>
              </a:rPr>
              <a:t> hon </a:t>
            </a:r>
            <a:r>
              <a:rPr lang="1106" sz="2000" err="1">
                <a:solidFill>
                  <a:srgbClr val="285087"/>
                </a:solidFill>
                <a:latin typeface="Ubuntu"/>
              </a:rPr>
              <a:t>yn</a:t>
            </a:r>
            <a:r>
              <a:rPr lang="1106" sz="2000" dirty="0">
                <a:solidFill>
                  <a:srgbClr val="285087"/>
                </a:solidFill>
                <a:latin typeface="Ubuntu"/>
              </a:rPr>
              <a:t> </a:t>
            </a:r>
            <a:r>
              <a:rPr lang="1106" sz="2000" err="1">
                <a:solidFill>
                  <a:srgbClr val="285087"/>
                </a:solidFill>
                <a:latin typeface="Ubuntu"/>
              </a:rPr>
              <a:t>cael</a:t>
            </a:r>
            <a:r>
              <a:rPr lang="1106" sz="2000" dirty="0">
                <a:solidFill>
                  <a:srgbClr val="285087"/>
                </a:solidFill>
                <a:latin typeface="Ubuntu"/>
              </a:rPr>
              <a:t> </a:t>
            </a:r>
            <a:r>
              <a:rPr lang="1106" sz="2000" err="1">
                <a:solidFill>
                  <a:srgbClr val="285087"/>
                </a:solidFill>
                <a:latin typeface="Ubuntu"/>
              </a:rPr>
              <a:t>ei</a:t>
            </a:r>
            <a:r>
              <a:rPr lang="1106" sz="2000" dirty="0">
                <a:solidFill>
                  <a:srgbClr val="285087"/>
                </a:solidFill>
                <a:latin typeface="Ubuntu"/>
              </a:rPr>
              <a:t> </a:t>
            </a:r>
            <a:r>
              <a:rPr lang="1106" sz="2000" err="1">
                <a:solidFill>
                  <a:srgbClr val="285087"/>
                </a:solidFill>
                <a:latin typeface="Ubuntu"/>
              </a:rPr>
              <a:t>mesur</a:t>
            </a:r>
            <a:r>
              <a:rPr lang="1106" sz="2000" dirty="0">
                <a:solidFill>
                  <a:srgbClr val="285087"/>
                </a:solidFill>
                <a:latin typeface="Ubuntu"/>
              </a:rPr>
              <a:t> </a:t>
            </a:r>
            <a:r>
              <a:rPr lang="1106" sz="2000" err="1">
                <a:solidFill>
                  <a:srgbClr val="285087"/>
                </a:solidFill>
                <a:latin typeface="Ubuntu"/>
              </a:rPr>
              <a:t>gan</a:t>
            </a:r>
            <a:r>
              <a:rPr lang="cy-GB" sz="2000" dirty="0">
                <a:solidFill>
                  <a:srgbClr val="285087"/>
                </a:solidFill>
                <a:latin typeface="Ubuntu"/>
              </a:rPr>
              <a:t> </a:t>
            </a:r>
            <a:r>
              <a:rPr lang="1106" sz="2000" b="1" dirty="0">
                <a:solidFill>
                  <a:srgbClr val="FF6626"/>
                </a:solidFill>
                <a:latin typeface="Ubuntu"/>
                <a:cs typeface="Segoe U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Fynegai Amddifadedd Lluosog Cymru</a:t>
            </a:r>
            <a:r>
              <a:rPr lang="1106" sz="2000" dirty="0">
                <a:solidFill>
                  <a:srgbClr val="285087"/>
                </a:solidFill>
                <a:latin typeface="Ubuntu"/>
              </a:rPr>
              <a:t> </a:t>
            </a:r>
            <a:r>
              <a:rPr lang="1106" sz="2000" err="1">
                <a:solidFill>
                  <a:srgbClr val="285087"/>
                </a:solidFill>
                <a:latin typeface="Ubuntu"/>
              </a:rPr>
              <a:t>sy'n</a:t>
            </a:r>
            <a:r>
              <a:rPr lang="1106" sz="2000" dirty="0">
                <a:solidFill>
                  <a:srgbClr val="285087"/>
                </a:solidFill>
                <a:latin typeface="Ubuntu"/>
              </a:rPr>
              <a:t> </a:t>
            </a:r>
            <a:r>
              <a:rPr lang="1106" sz="2000" err="1">
                <a:solidFill>
                  <a:srgbClr val="285087"/>
                </a:solidFill>
                <a:latin typeface="Ubuntu"/>
              </a:rPr>
              <a:t>cyfuno</a:t>
            </a:r>
            <a:r>
              <a:rPr lang="1106" sz="2000" dirty="0">
                <a:solidFill>
                  <a:srgbClr val="285087"/>
                </a:solidFill>
                <a:latin typeface="Ubuntu"/>
              </a:rPr>
              <a:t> </a:t>
            </a:r>
            <a:r>
              <a:rPr lang="1106" sz="2000" err="1">
                <a:solidFill>
                  <a:srgbClr val="285087"/>
                </a:solidFill>
                <a:latin typeface="Ubuntu"/>
              </a:rPr>
              <a:t>ffynonellau</a:t>
            </a:r>
            <a:r>
              <a:rPr lang="1106" sz="2000" dirty="0">
                <a:solidFill>
                  <a:srgbClr val="285087"/>
                </a:solidFill>
                <a:latin typeface="Ubuntu"/>
              </a:rPr>
              <a:t> </a:t>
            </a:r>
            <a:r>
              <a:rPr lang="1106" sz="2000" err="1">
                <a:solidFill>
                  <a:srgbClr val="285087"/>
                </a:solidFill>
                <a:latin typeface="Ubuntu"/>
              </a:rPr>
              <a:t>gwybodaeth</a:t>
            </a:r>
            <a:r>
              <a:rPr lang="1106" sz="2000" dirty="0">
                <a:solidFill>
                  <a:srgbClr val="285087"/>
                </a:solidFill>
                <a:latin typeface="Ubuntu"/>
              </a:rPr>
              <a:t> </a:t>
            </a:r>
            <a:r>
              <a:rPr lang="1106" sz="2000" err="1">
                <a:solidFill>
                  <a:srgbClr val="285087"/>
                </a:solidFill>
                <a:latin typeface="Ubuntu"/>
              </a:rPr>
              <a:t>yn</a:t>
            </a:r>
            <a:r>
              <a:rPr lang="1106" sz="2000" dirty="0">
                <a:solidFill>
                  <a:srgbClr val="285087"/>
                </a:solidFill>
                <a:latin typeface="Ubuntu"/>
              </a:rPr>
              <a:t> </a:t>
            </a:r>
            <a:r>
              <a:rPr lang="1106" sz="2000" err="1">
                <a:solidFill>
                  <a:srgbClr val="285087"/>
                </a:solidFill>
                <a:latin typeface="Ubuntu"/>
              </a:rPr>
              <a:t>ymwneud</a:t>
            </a:r>
            <a:r>
              <a:rPr lang="1106" sz="2000" dirty="0">
                <a:solidFill>
                  <a:srgbClr val="285087"/>
                </a:solidFill>
                <a:latin typeface="Ubuntu"/>
              </a:rPr>
              <a:t> â </a:t>
            </a:r>
            <a:r>
              <a:rPr lang="1106" sz="2000" err="1">
                <a:solidFill>
                  <a:srgbClr val="285087"/>
                </a:solidFill>
                <a:latin typeface="Ubuntu"/>
              </a:rPr>
              <a:t>phrofiadau</a:t>
            </a:r>
            <a:r>
              <a:rPr lang="1106" sz="2000" dirty="0">
                <a:solidFill>
                  <a:srgbClr val="285087"/>
                </a:solidFill>
                <a:latin typeface="Ubuntu"/>
              </a:rPr>
              <a:t> </a:t>
            </a:r>
            <a:r>
              <a:rPr lang="1106" sz="2000" err="1">
                <a:solidFill>
                  <a:srgbClr val="285087"/>
                </a:solidFill>
                <a:latin typeface="Ubuntu"/>
              </a:rPr>
              <a:t>byw</a:t>
            </a:r>
            <a:r>
              <a:rPr lang="1106" sz="2000" dirty="0">
                <a:solidFill>
                  <a:srgbClr val="285087"/>
                </a:solidFill>
                <a:latin typeface="Ubuntu"/>
              </a:rPr>
              <a:t>, </a:t>
            </a:r>
            <a:r>
              <a:rPr lang="1106" sz="2000" err="1">
                <a:solidFill>
                  <a:srgbClr val="285087"/>
                </a:solidFill>
                <a:latin typeface="Ubuntu"/>
              </a:rPr>
              <a:t>gwaith</a:t>
            </a:r>
            <a:r>
              <a:rPr lang="1106" sz="2000" dirty="0">
                <a:solidFill>
                  <a:srgbClr val="285087"/>
                </a:solidFill>
                <a:latin typeface="Ubuntu"/>
              </a:rPr>
              <a:t> ac </a:t>
            </a:r>
            <a:r>
              <a:rPr lang="1106" sz="2000" err="1">
                <a:solidFill>
                  <a:srgbClr val="285087"/>
                </a:solidFill>
                <a:latin typeface="Ubuntu"/>
              </a:rPr>
              <a:t>addysg</a:t>
            </a:r>
            <a:r>
              <a:rPr lang="1106" sz="2000" dirty="0">
                <a:solidFill>
                  <a:srgbClr val="285087"/>
                </a:solidFill>
                <a:latin typeface="Ubuntu"/>
              </a:rPr>
              <a:t> </a:t>
            </a:r>
            <a:r>
              <a:rPr lang="1106" sz="2000" err="1">
                <a:solidFill>
                  <a:srgbClr val="285087"/>
                </a:solidFill>
                <a:latin typeface="Ubuntu"/>
              </a:rPr>
              <a:t>pobl</a:t>
            </a:r>
            <a:r>
              <a:rPr lang="1106" sz="2000" dirty="0">
                <a:solidFill>
                  <a:srgbClr val="285087"/>
                </a:solidFill>
                <a:latin typeface="Ubuntu"/>
              </a:rPr>
              <a:t>. </a:t>
            </a:r>
            <a:endParaRPr lang="en-US" sz="2000" dirty="0">
              <a:latin typeface="Ubuntu"/>
            </a:endParaRPr>
          </a:p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6A35DDC-9F55-3D64-08BC-6470657A99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960" y="6303727"/>
            <a:ext cx="1619476" cy="37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038285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EAF7F4-291E-F3F5-C3B4-90CC0F6606F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79" y="1000460"/>
            <a:ext cx="6006267" cy="707400"/>
          </a:xfrm>
        </p:spPr>
        <p:txBody>
          <a:bodyPr>
            <a:noAutofit/>
          </a:bodyPr>
          <a:lstStyle/>
          <a:p>
            <a:pPr>
              <a:defRPr b="0" i="0"/>
            </a:pPr>
            <a:r>
              <a:rPr lang="1106" sz="3000" b="1">
                <a:latin typeface="Ubuntu"/>
              </a:rPr>
              <a:t>Arolwg Deiet a Maeth Cenedlaethol </a:t>
            </a:r>
            <a:endParaRPr lang="en-US" sz="300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F75486D-AA52-3278-42EC-E32CE4317B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8052" y="1892907"/>
            <a:ext cx="5654442" cy="4109431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defRPr b="0" i="0"/>
            </a:pPr>
            <a:r>
              <a:rPr lang="1106" sz="1800">
                <a:latin typeface="Ubuntu"/>
              </a:rPr>
              <a:t>Yn aml, dydy pobl ifanc 11 i 18 oed ddim yn cael digon o fitaminau a mwynau pwysig fel magnesiwm, potasiwm, seleniwm a sinc.</a:t>
            </a:r>
            <a:endParaRPr lang="en-US" sz="1800"/>
          </a:p>
          <a:p>
            <a:pPr>
              <a:defRPr b="0" i="0"/>
            </a:pPr>
            <a:r>
              <a:rPr lang="1106" sz="1800">
                <a:latin typeface="Ubuntu"/>
              </a:rPr>
              <a:t>Dydy llawer o bobl ym mhob grŵp oedran ddim yn cael digon o ffolad, sy'n gallu arwain at an</a:t>
            </a:r>
            <a:r>
              <a:rPr lang="cy-GB" sz="1800">
                <a:latin typeface="Ubuntu"/>
              </a:rPr>
              <a:t>a</a:t>
            </a:r>
            <a:r>
              <a:rPr lang="1106" sz="1800">
                <a:latin typeface="Ubuntu"/>
              </a:rPr>
              <a:t>emia. Mae tua 6% o bobl ifanc rhwng 11 a 18 oed yn dioddef o an</a:t>
            </a:r>
            <a:r>
              <a:rPr lang="cy-GB" sz="1800">
                <a:latin typeface="Ubuntu"/>
              </a:rPr>
              <a:t>a</a:t>
            </a:r>
            <a:r>
              <a:rPr lang="1106" sz="1800">
                <a:latin typeface="Ubuntu"/>
              </a:rPr>
              <a:t>emia.</a:t>
            </a:r>
          </a:p>
          <a:p>
            <a:pPr>
              <a:defRPr b="0" i="0"/>
            </a:pPr>
            <a:r>
              <a:rPr lang="1106" sz="1800">
                <a:latin typeface="Ubuntu"/>
              </a:rPr>
              <a:t>Dydy llawer o bobl ifanc rhwng 11 a 18 oed ddim yn cael digon o fitamin B12.</a:t>
            </a:r>
          </a:p>
          <a:p>
            <a:pPr>
              <a:defRPr b="0" i="0"/>
            </a:pPr>
            <a:r>
              <a:rPr lang="1106" sz="1800">
                <a:latin typeface="Ubuntu"/>
              </a:rPr>
              <a:t>Dydy llawer o bobl, gan gynnwys 23% o bobl ifanc 11 i 18 oed, ddim yn cael digon o fitamin D.</a:t>
            </a:r>
          </a:p>
          <a:p>
            <a:pPr>
              <a:defRPr b="0" i="0"/>
            </a:pPr>
            <a:r>
              <a:rPr lang="1106" sz="1800">
                <a:latin typeface="Ubuntu"/>
              </a:rPr>
              <a:t>Dydy dros hanner y merched rhwng 11 a 18 oed (56%) ddim yn cael digon o haearn a chalsiwm.</a:t>
            </a:r>
          </a:p>
          <a:p>
            <a:endParaRPr lang="en-US" sz="2000">
              <a:latin typeface="Ubuntu"/>
            </a:endParaRPr>
          </a:p>
        </p:txBody>
      </p:sp>
      <p:pic>
        <p:nvPicPr>
          <p:cNvPr id="5" name="Picture 4" descr="A group of food on a table&#10;&#10;AI-generated content may be incorrect.">
            <a:extLst>
              <a:ext uri="{FF2B5EF4-FFF2-40B4-BE49-F238E27FC236}">
                <a16:creationId xmlns:a16="http://schemas.microsoft.com/office/drawing/2014/main" id="{D69F7C78-1162-3F83-738E-0059AA8E4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7010" y="768558"/>
            <a:ext cx="5227320" cy="3179064"/>
          </a:xfrm>
          <a:prstGeom prst="roundRect">
            <a:avLst/>
          </a:prstGeom>
        </p:spPr>
      </p:pic>
      <p:pic>
        <p:nvPicPr>
          <p:cNvPr id="9" name="Picture 8" descr="A blue sign with white text&#10;&#10;AI-generated content may be incorrect.">
            <a:extLst>
              <a:ext uri="{FF2B5EF4-FFF2-40B4-BE49-F238E27FC236}">
                <a16:creationId xmlns:a16="http://schemas.microsoft.com/office/drawing/2014/main" id="{ED999524-E4C0-4154-BF70-CA2AD13D81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5090" y="4269809"/>
            <a:ext cx="5356914" cy="158773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9C820BA-8C73-CD38-1500-0634B89633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960" y="6303727"/>
            <a:ext cx="1619476" cy="37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201724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EAF7F4-291E-F3F5-C3B4-90CC0F6606F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79" y="1160881"/>
            <a:ext cx="5802124" cy="669925"/>
          </a:xfrm>
        </p:spPr>
        <p:txBody>
          <a:bodyPr>
            <a:noAutofit/>
          </a:bodyPr>
          <a:lstStyle/>
          <a:p>
            <a:pPr>
              <a:defRPr b="0" i="0"/>
            </a:pPr>
            <a:r>
              <a:rPr lang="1106" sz="3000" b="1">
                <a:latin typeface="Ubuntu"/>
              </a:rPr>
              <a:t>Arolwg Deiet a Maeth Cenedlaethol </a:t>
            </a:r>
            <a:endParaRPr lang="en-US" sz="300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F75486D-AA52-3278-42EC-E32CE4317B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880" y="2110868"/>
            <a:ext cx="6742216" cy="4109432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defRPr b="0" i="0"/>
            </a:pPr>
            <a:r>
              <a:rPr lang="1106" sz="1600" dirty="0">
                <a:latin typeface="Ubuntu"/>
              </a:rPr>
              <a:t>Dros </a:t>
            </a:r>
            <a:r>
              <a:rPr lang="cy-GB" sz="1600" dirty="0">
                <a:latin typeface="Ubuntu"/>
              </a:rPr>
              <a:t>gyfnod o </a:t>
            </a:r>
            <a:r>
              <a:rPr lang="1106" sz="1600" dirty="0">
                <a:latin typeface="Ubuntu"/>
              </a:rPr>
              <a:t>naw mlynedd, does dim llawer o newid wedi bod yn y symiau o ffrwythau, llysiau, pysgod olewog neu ffibr y mae plant a phobl ifanc yn eu bwyta.</a:t>
            </a:r>
          </a:p>
          <a:p>
            <a:pPr>
              <a:defRPr b="0" i="0"/>
            </a:pPr>
            <a:r>
              <a:rPr lang="1106" sz="1600" dirty="0">
                <a:latin typeface="Ubuntu"/>
              </a:rPr>
              <a:t>Mae llai o bobl ifanc yn yfed diodydd meddal llawn siwgr erbyn hyn. Dros </a:t>
            </a:r>
            <a:r>
              <a:rPr lang="cy-GB" sz="1600" dirty="0">
                <a:latin typeface="Ubuntu"/>
              </a:rPr>
              <a:t>gyfnod o </a:t>
            </a:r>
            <a:r>
              <a:rPr lang="1106" sz="1600" dirty="0">
                <a:latin typeface="Ubuntu"/>
              </a:rPr>
              <a:t>9 mlynedd, mae nifer y bobl ifanc sy'n yfed y diodydd hyn wedi gostwng yn sylweddol: 38% yn llai ar gyfer plant 4 i 10 oed a 42% yn llai ar gyfer y rhai rhwng 11 a 18 oed.</a:t>
            </a:r>
          </a:p>
          <a:p>
            <a:pPr>
              <a:defRPr b="0" i="0"/>
            </a:pPr>
            <a:r>
              <a:rPr lang="1106" sz="1600" dirty="0">
                <a:latin typeface="Ubuntu"/>
              </a:rPr>
              <a:t>Mae pobl ifanc rhwng 11 a 18 oed yn yfed llai o ddiodydd meddal llawn siwgr dros amser.</a:t>
            </a:r>
          </a:p>
          <a:p>
            <a:pPr>
              <a:defRPr b="0" i="0"/>
            </a:pPr>
            <a:r>
              <a:rPr lang="1106" sz="1600" dirty="0">
                <a:latin typeface="Ubuntu"/>
              </a:rPr>
              <a:t>Ond mae pawb yn parhau i fwyta gormod o siwgr, mwy na'r terfyn sy'n cael ei argymell o 5% o'u hegni dyddiol.</a:t>
            </a:r>
          </a:p>
          <a:p>
            <a:pPr>
              <a:defRPr b="0" i="0"/>
            </a:pPr>
            <a:r>
              <a:rPr lang="1106" sz="1600" dirty="0">
                <a:latin typeface="Ubuntu"/>
              </a:rPr>
              <a:t>Mae cymeriant y rhan fwyaf o fitaminau a mwynau wedi gostwng mewn llawer o grwpiau oedran.</a:t>
            </a:r>
          </a:p>
          <a:p>
            <a:pPr>
              <a:defRPr b="0" i="0"/>
            </a:pPr>
            <a:r>
              <a:rPr lang="1106" sz="1600" dirty="0">
                <a:latin typeface="Ubuntu"/>
              </a:rPr>
              <a:t>Mae pobl yn bwyta llai o gig coch a chig wedi'i brosesu dros amser.</a:t>
            </a:r>
          </a:p>
          <a:p>
            <a:pPr>
              <a:defRPr b="0" i="0"/>
            </a:pPr>
            <a:r>
              <a:rPr lang="1106" sz="1600" dirty="0">
                <a:latin typeface="Ubuntu"/>
              </a:rPr>
              <a:t>Mae cymeriant halen (sodiwm) wedi gostwng hefyd.</a:t>
            </a:r>
          </a:p>
          <a:p>
            <a:pPr algn="just"/>
            <a:endParaRPr lang="en-US" sz="1700" dirty="0">
              <a:latin typeface="Ubuntu"/>
            </a:endParaRPr>
          </a:p>
          <a:p>
            <a:pPr algn="just"/>
            <a:endParaRPr lang="en-US" sz="1700" dirty="0">
              <a:latin typeface="Ubuntu"/>
            </a:endParaRPr>
          </a:p>
          <a:p>
            <a:pPr algn="just"/>
            <a:endParaRPr lang="en-US" sz="1700" dirty="0">
              <a:latin typeface="Ubuntu"/>
            </a:endParaRPr>
          </a:p>
        </p:txBody>
      </p:sp>
      <p:sp>
        <p:nvSpPr>
          <p:cNvPr id="2" name="TextBox 6">
            <a:extLst>
              <a:ext uri="{FF2B5EF4-FFF2-40B4-BE49-F238E27FC236}">
                <a16:creationId xmlns:a16="http://schemas.microsoft.com/office/drawing/2014/main" id="{3F74E5CF-9B0F-DE31-1C15-31F3EDE0B5FB}"/>
              </a:ext>
            </a:extLst>
          </p:cNvPr>
          <p:cNvSpPr txBox="1"/>
          <p:nvPr/>
        </p:nvSpPr>
        <p:spPr>
          <a:xfrm>
            <a:off x="7384870" y="3155553"/>
            <a:ext cx="4375510" cy="1015663"/>
          </a:xfrm>
          <a:prstGeom prst="rect">
            <a:avLst/>
          </a:prstGeom>
          <a:solidFill>
            <a:schemeClr val="tx2"/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y-GB" sz="2000" dirty="0">
                <a:solidFill>
                  <a:schemeClr val="bg1"/>
                </a:solidFill>
                <a:latin typeface="Ubuntu" panose="020B0504030602030204" pitchFamily="34" charset="0"/>
              </a:rPr>
              <a:t>Beth fydd wedi cyfrannu at bobl ifanc yn yfed llai o ddiodydd meddal llawn siwgr</a:t>
            </a:r>
            <a:r>
              <a:rPr lang="cy-GB" dirty="0">
                <a:solidFill>
                  <a:schemeClr val="bg1"/>
                </a:solidFill>
              </a:rPr>
              <a:t>?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92FA12-EB54-A71F-D09A-2131F251B0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960" y="6303727"/>
            <a:ext cx="1619476" cy="37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553542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E10938-79BE-B820-6762-C8141EAC5C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912457D-7A5F-8467-2E14-B32FFCB1AD13}"/>
              </a:ext>
            </a:extLst>
          </p:cNvPr>
          <p:cNvSpPr txBox="1"/>
          <p:nvPr/>
        </p:nvSpPr>
        <p:spPr>
          <a:xfrm>
            <a:off x="210803" y="1022384"/>
            <a:ext cx="11257450" cy="461664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28600" indent="-228600">
              <a:defRPr b="0" i="0"/>
            </a:pPr>
            <a:r>
              <a:rPr lang="1106" sz="2000" b="1">
                <a:solidFill>
                  <a:schemeClr val="tx2"/>
                </a:solidFill>
                <a:latin typeface="Ubuntu"/>
                <a:cs typeface="Calibri" panose="020F0502020204030204"/>
              </a:rPr>
              <a:t>Awgrymiadau posibl a</a:t>
            </a:r>
            <a:r>
              <a:rPr lang="cy-GB" sz="2000" b="1">
                <a:solidFill>
                  <a:schemeClr val="tx2"/>
                </a:solidFill>
                <a:latin typeface="Ubuntu"/>
                <a:cs typeface="Calibri" panose="020F0502020204030204"/>
              </a:rPr>
              <a:t>r gyfer </a:t>
            </a:r>
            <a:r>
              <a:rPr lang="1106" sz="2000" b="1">
                <a:solidFill>
                  <a:schemeClr val="tx2"/>
                </a:solidFill>
                <a:latin typeface="Ubuntu"/>
                <a:cs typeface="Calibri" panose="020F0502020204030204"/>
              </a:rPr>
              <a:t>dysgu pellach</a:t>
            </a:r>
          </a:p>
          <a:p>
            <a:pPr marL="228600" indent="-228600"/>
            <a:endParaRPr lang="en-US" sz="2000" b="1">
              <a:solidFill>
                <a:schemeClr val="tx2"/>
              </a:solidFill>
              <a:latin typeface="Ubuntu"/>
              <a:ea typeface="Calibri" panose="020F0502020204030204"/>
              <a:cs typeface="Calibri" panose="020F0502020204030204"/>
            </a:endParaRPr>
          </a:p>
          <a:p>
            <a:pPr marL="228600" indent="-228600">
              <a:defRPr b="0" i="0"/>
            </a:pPr>
            <a:r>
              <a:rPr lang="1106" sz="2000" b="1">
                <a:solidFill>
                  <a:schemeClr val="tx2"/>
                </a:solidFill>
                <a:latin typeface="Ubuntu"/>
                <a:ea typeface="Calibri" panose="020F0502020204030204"/>
                <a:cs typeface="Calibri" panose="020F0502020204030204"/>
              </a:rPr>
              <a:t>Dadansoddi </a:t>
            </a:r>
            <a:r>
              <a:rPr lang="cy-GB" sz="2000" b="1">
                <a:solidFill>
                  <a:schemeClr val="tx2"/>
                </a:solidFill>
                <a:latin typeface="Ubuntu"/>
                <a:ea typeface="Calibri" panose="020F0502020204030204"/>
                <a:cs typeface="Calibri" panose="020F0502020204030204"/>
              </a:rPr>
              <a:t>d</a:t>
            </a:r>
            <a:r>
              <a:rPr lang="1106" sz="2000" b="1">
                <a:solidFill>
                  <a:schemeClr val="tx2"/>
                </a:solidFill>
                <a:latin typeface="Ubuntu"/>
                <a:ea typeface="Calibri" panose="020F0502020204030204"/>
                <a:cs typeface="Calibri" panose="020F0502020204030204"/>
              </a:rPr>
              <a:t>ata ysgolion</a:t>
            </a:r>
            <a:r>
              <a:rPr lang="cy-GB" sz="2000" b="1">
                <a:solidFill>
                  <a:schemeClr val="tx2"/>
                </a:solidFill>
                <a:latin typeface="Ubuntu"/>
                <a:ea typeface="Calibri" panose="020F0502020204030204"/>
                <a:cs typeface="Calibri" panose="020F0502020204030204"/>
              </a:rPr>
              <a:t> a chamau gweithredu</a:t>
            </a:r>
            <a:endParaRPr lang="1106" sz="2000" b="1">
              <a:solidFill>
                <a:schemeClr val="tx2"/>
              </a:solidFill>
              <a:latin typeface="Ubuntu"/>
              <a:ea typeface="Calibri" panose="020F0502020204030204"/>
              <a:cs typeface="Calibri" panose="020F0502020204030204"/>
            </a:endParaRPr>
          </a:p>
          <a:p>
            <a:pPr marL="228600" indent="-228600">
              <a:defRPr b="0" i="0"/>
            </a:pPr>
            <a:r>
              <a:rPr lang="1106" sz="2000">
                <a:solidFill>
                  <a:schemeClr val="tx2"/>
                </a:solidFill>
                <a:latin typeface="Ubuntu"/>
                <a:ea typeface="Calibri" panose="020F0502020204030204"/>
                <a:cs typeface="Calibri" panose="020F0502020204030204"/>
              </a:rPr>
              <a:t>Rhoi data perthnasol i ddysgwyr ar fwyd a maeth o'r adroddiad diweddaraf </a:t>
            </a:r>
            <a:r>
              <a:rPr lang="cy-GB" sz="2000">
                <a:solidFill>
                  <a:schemeClr val="tx2"/>
                </a:solidFill>
                <a:latin typeface="Ubuntu"/>
                <a:ea typeface="Calibri" panose="020F0502020204030204"/>
                <a:cs typeface="Calibri" panose="020F0502020204030204"/>
              </a:rPr>
              <a:t>ar eu </a:t>
            </a:r>
            <a:r>
              <a:rPr lang="cy-GB" sz="2000">
                <a:solidFill>
                  <a:srgbClr val="285087"/>
                </a:solidFill>
                <a:latin typeface="Ubuntu"/>
                <a:cs typeface="Segoe UI"/>
              </a:rPr>
              <a:t>Harolwg Iechyd a Lles </a:t>
            </a:r>
            <a:r>
              <a:rPr lang="1106" sz="2000">
                <a:solidFill>
                  <a:schemeClr val="tx2"/>
                </a:solidFill>
                <a:latin typeface="Ubuntu"/>
                <a:ea typeface="Calibri" panose="020F0502020204030204"/>
                <a:cs typeface="Calibri" panose="020F0502020204030204"/>
              </a:rPr>
              <a:t>ac unrhyw ddata ychwanegol sy'n cael ei gynhyrchu gan yr ysgol. Dysgwyr i ddadansoddi'r data/adroddiad a datblygu cynllun gweithredu i wella arferion bwyta'n iach ar draws yr ysgol. </a:t>
            </a:r>
          </a:p>
          <a:p>
            <a:pPr marL="228600" indent="-228600">
              <a:defRPr b="0" i="0"/>
            </a:pPr>
            <a:r>
              <a:rPr lang="1106" sz="2000" b="1">
                <a:solidFill>
                  <a:schemeClr val="tx2"/>
                </a:solidFill>
                <a:latin typeface="Ubuntu"/>
                <a:ea typeface="Calibri" panose="020F0502020204030204"/>
                <a:cs typeface="Calibri" panose="020F0502020204030204"/>
              </a:rPr>
              <a:t>Nodi </a:t>
            </a:r>
            <a:r>
              <a:rPr lang="1106" sz="2000" b="0">
                <a:solidFill>
                  <a:schemeClr val="tx2"/>
                </a:solidFill>
                <a:latin typeface="Ubuntu"/>
                <a:ea typeface="Calibri" panose="020F0502020204030204"/>
                <a:cs typeface="Calibri" panose="020F0502020204030204"/>
              </a:rPr>
              <a:t>– beth mae'r adroddiad/data yn ei ddweud wrthym?</a:t>
            </a:r>
          </a:p>
          <a:p>
            <a:pPr marL="228600" indent="-228600">
              <a:defRPr b="0" i="0"/>
            </a:pPr>
            <a:r>
              <a:rPr lang="1106" sz="2000" b="1">
                <a:solidFill>
                  <a:schemeClr val="tx2"/>
                </a:solidFill>
                <a:latin typeface="Ubuntu"/>
                <a:ea typeface="Calibri" panose="020F0502020204030204"/>
                <a:cs typeface="Calibri" panose="020F0502020204030204"/>
              </a:rPr>
              <a:t>Ymgysylltu</a:t>
            </a:r>
            <a:r>
              <a:rPr lang="1106" sz="2000" b="0">
                <a:solidFill>
                  <a:schemeClr val="tx2"/>
                </a:solidFill>
                <a:latin typeface="Ubuntu"/>
                <a:ea typeface="Calibri" panose="020F0502020204030204"/>
                <a:cs typeface="Calibri" panose="020F0502020204030204"/>
              </a:rPr>
              <a:t> – pwy sydd angen i ni ei gynnwys?</a:t>
            </a:r>
          </a:p>
          <a:p>
            <a:pPr marL="228600" indent="-228600">
              <a:defRPr b="0" i="0"/>
            </a:pPr>
            <a:r>
              <a:rPr lang="1106" sz="2000" b="1">
                <a:solidFill>
                  <a:schemeClr val="tx2"/>
                </a:solidFill>
                <a:latin typeface="Ubuntu"/>
                <a:ea typeface="Calibri" panose="020F0502020204030204"/>
                <a:cs typeface="Calibri" panose="020F0502020204030204"/>
              </a:rPr>
              <a:t>Cynllun</a:t>
            </a:r>
            <a:r>
              <a:rPr lang="1106" sz="2000" b="0">
                <a:solidFill>
                  <a:schemeClr val="tx2"/>
                </a:solidFill>
                <a:latin typeface="Ubuntu"/>
                <a:ea typeface="Calibri" panose="020F0502020204030204"/>
                <a:cs typeface="Calibri" panose="020F0502020204030204"/>
              </a:rPr>
              <a:t> – beth ydyn ni'n mynd i'w wneud?</a:t>
            </a:r>
          </a:p>
          <a:p>
            <a:pPr marL="228600" indent="-228600">
              <a:defRPr b="0" i="0"/>
            </a:pPr>
            <a:r>
              <a:rPr lang="1106" sz="2000" b="1">
                <a:solidFill>
                  <a:schemeClr val="tx2"/>
                </a:solidFill>
                <a:latin typeface="Ubuntu"/>
                <a:ea typeface="Calibri" panose="020F0502020204030204"/>
                <a:cs typeface="Calibri" panose="020F0502020204030204"/>
              </a:rPr>
              <a:t>Gweithredu</a:t>
            </a:r>
            <a:r>
              <a:rPr lang="1106" sz="2000" b="0">
                <a:solidFill>
                  <a:schemeClr val="tx2"/>
                </a:solidFill>
                <a:latin typeface="Ubuntu"/>
                <a:ea typeface="Calibri" panose="020F0502020204030204"/>
                <a:cs typeface="Calibri" panose="020F0502020204030204"/>
              </a:rPr>
              <a:t> – sut ydyn ni'n mynd i’w w</a:t>
            </a:r>
            <a:r>
              <a:rPr lang="cy-GB" sz="2000" b="0">
                <a:solidFill>
                  <a:schemeClr val="tx2"/>
                </a:solidFill>
                <a:latin typeface="Ubuntu"/>
                <a:ea typeface="Calibri" panose="020F0502020204030204"/>
                <a:cs typeface="Calibri" panose="020F0502020204030204"/>
              </a:rPr>
              <a:t>neud e</a:t>
            </a:r>
            <a:r>
              <a:rPr lang="1106" sz="2000" b="0">
                <a:solidFill>
                  <a:schemeClr val="tx2"/>
                </a:solidFill>
                <a:latin typeface="Ubuntu"/>
                <a:ea typeface="Calibri" panose="020F0502020204030204"/>
                <a:cs typeface="Calibri" panose="020F0502020204030204"/>
              </a:rPr>
              <a:t>?</a:t>
            </a:r>
          </a:p>
          <a:p>
            <a:pPr marL="228600" indent="-228600">
              <a:defRPr b="0" i="0"/>
            </a:pPr>
            <a:r>
              <a:rPr lang="1106" sz="2000" b="1">
                <a:solidFill>
                  <a:schemeClr val="tx2"/>
                </a:solidFill>
                <a:latin typeface="Ubuntu"/>
                <a:ea typeface="Calibri" panose="020F0502020204030204"/>
                <a:cs typeface="Calibri" panose="020F0502020204030204"/>
              </a:rPr>
              <a:t>Adolygu</a:t>
            </a:r>
            <a:r>
              <a:rPr lang="1106" sz="2000" b="0">
                <a:solidFill>
                  <a:schemeClr val="tx2"/>
                </a:solidFill>
                <a:latin typeface="Ubuntu"/>
                <a:ea typeface="Calibri" panose="020F0502020204030204"/>
                <a:cs typeface="Calibri" panose="020F0502020204030204"/>
              </a:rPr>
              <a:t> – beth ydyn ni wedi'i ddysgu?</a:t>
            </a:r>
          </a:p>
          <a:p>
            <a:pPr marL="228600" indent="-228600"/>
            <a:endParaRPr lang="en-US">
              <a:solidFill>
                <a:srgbClr val="285087"/>
              </a:solidFill>
              <a:latin typeface="Ubuntu"/>
              <a:ea typeface="Calibri" panose="020F0502020204030204"/>
              <a:cs typeface="Calibri" panose="020F0502020204030204"/>
            </a:endParaRPr>
          </a:p>
          <a:p>
            <a:endParaRPr lang="en-US" sz="1600">
              <a:solidFill>
                <a:srgbClr val="285087"/>
              </a:solidFill>
              <a:latin typeface="Ubuntu"/>
              <a:ea typeface="Calibri" panose="020F0502020204030204"/>
              <a:cs typeface="Calibri" panose="020F0502020204030204"/>
            </a:endParaRPr>
          </a:p>
          <a:p>
            <a:pPr marL="228600" indent="-228600"/>
            <a:endParaRPr lang="en-US" sz="2000">
              <a:solidFill>
                <a:schemeClr val="accent1"/>
              </a:solidFill>
              <a:latin typeface="Calibri"/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0D554DE-1A79-BD9F-D4C9-7048C9B7BD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960" y="6303727"/>
            <a:ext cx="1619476" cy="37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10796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EDFAD1-98BD-23C6-0916-034AD43C725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08000" y="1041400"/>
            <a:ext cx="4432300" cy="669925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>
              <a:buNone/>
              <a:defRPr b="0" i="0"/>
            </a:pPr>
            <a:r>
              <a:rPr lang="1106" sz="3200" b="1">
                <a:latin typeface="Ubuntu"/>
              </a:rPr>
              <a:t>Ffynonellau Data Allweddol</a:t>
            </a:r>
            <a:endParaRPr lang="en-US" sz="320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D563EB-CD6E-68C2-822A-8C22363547B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08000" y="1713345"/>
            <a:ext cx="10896745" cy="434748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  <a:defRPr b="0" i="0"/>
            </a:pPr>
            <a:r>
              <a:rPr lang="1106" sz="1600" dirty="0">
                <a:solidFill>
                  <a:srgbClr val="285087"/>
                </a:solidFill>
                <a:latin typeface="Ubuntu"/>
              </a:rPr>
              <a:t>Mae </a:t>
            </a:r>
            <a:r>
              <a:rPr lang="cy-GB" sz="1600" dirty="0">
                <a:solidFill>
                  <a:schemeClr val="tx2"/>
                </a:solidFill>
                <a:latin typeface="Ubuntu"/>
                <a:cs typeface="Segoe U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Arolygon Iechyd a Lles</a:t>
            </a:r>
            <a:r>
              <a:rPr lang="cy-GB" sz="1600" dirty="0">
                <a:solidFill>
                  <a:schemeClr val="tx2"/>
                </a:solidFill>
                <a:latin typeface="Ubuntu"/>
              </a:rPr>
              <a:t> </a:t>
            </a:r>
            <a:r>
              <a:rPr lang="1106" sz="1600" dirty="0">
                <a:solidFill>
                  <a:srgbClr val="285087"/>
                </a:solidFill>
                <a:latin typeface="Ubuntu"/>
              </a:rPr>
              <a:t>Myfyrwyr</a:t>
            </a:r>
            <a:r>
              <a:rPr lang="cy-GB" sz="1600" dirty="0">
                <a:solidFill>
                  <a:srgbClr val="285087"/>
                </a:solidFill>
                <a:latin typeface="Ubuntu"/>
              </a:rPr>
              <a:t> y Rhwydwaith Ymchwil Iechyd mewn Ysgolion yng Nghymru yn cael eu cynnal bob dwy flynedd, ac maen nhw’n rhoi cipolwg rheolaidd o ymddygiad iechyd plant a phobl ifanc yng Nghymru</a:t>
            </a:r>
            <a:r>
              <a:rPr lang="1106" sz="1600" dirty="0">
                <a:solidFill>
                  <a:srgbClr val="285087"/>
                </a:solidFill>
                <a:latin typeface="Ubuntu"/>
                <a:cs typeface="Segoe U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endParaRPr lang="en-US" sz="1600" dirty="0">
              <a:solidFill>
                <a:srgbClr val="000000"/>
              </a:solidFill>
              <a:latin typeface="Ubuntu"/>
            </a:endParaRPr>
          </a:p>
          <a:p>
            <a:pPr marL="0" indent="0">
              <a:buNone/>
              <a:defRPr b="0" i="0"/>
            </a:pPr>
            <a:r>
              <a:rPr lang="1106" sz="1600" dirty="0">
                <a:solidFill>
                  <a:srgbClr val="285087"/>
                </a:solidFill>
                <a:latin typeface="Ubuntu"/>
              </a:rPr>
              <a:t>Mae</a:t>
            </a:r>
            <a:r>
              <a:rPr lang="cy-GB" sz="1600" dirty="0">
                <a:solidFill>
                  <a:srgbClr val="285087"/>
                </a:solidFill>
                <a:latin typeface="Ubuntu"/>
              </a:rPr>
              <a:t> </a:t>
            </a:r>
            <a:r>
              <a:rPr lang="cy-GB" sz="1600" dirty="0" err="1">
                <a:solidFill>
                  <a:schemeClr val="tx2"/>
                </a:solidFill>
                <a:latin typeface="Ubuntu"/>
                <a:cs typeface="Segoe U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dangosfwrdd</a:t>
            </a:r>
            <a:r>
              <a:rPr lang="cy-GB" sz="1600" dirty="0">
                <a:solidFill>
                  <a:schemeClr val="tx2"/>
                </a:solidFill>
                <a:latin typeface="Ubuntu"/>
                <a:cs typeface="Segoe U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data rhyngweithiol</a:t>
            </a:r>
            <a:r>
              <a:rPr lang="cy-GB" sz="1600" dirty="0">
                <a:solidFill>
                  <a:schemeClr val="tx2"/>
                </a:solidFill>
                <a:latin typeface="Ubuntu"/>
                <a:cs typeface="Segoe UI"/>
              </a:rPr>
              <a:t> </a:t>
            </a:r>
            <a:r>
              <a:rPr lang="1106" sz="1600" dirty="0">
                <a:solidFill>
                  <a:srgbClr val="285087"/>
                </a:solidFill>
                <a:latin typeface="Ubuntu"/>
              </a:rPr>
              <a:t>ar gael sy'n dangos patrymau bwyta ac yfed</a:t>
            </a:r>
            <a:r>
              <a:rPr lang="cy-GB" sz="1600" dirty="0">
                <a:solidFill>
                  <a:srgbClr val="285087"/>
                </a:solidFill>
                <a:latin typeface="Ubuntu"/>
              </a:rPr>
              <a:t> </a:t>
            </a:r>
            <a:r>
              <a:rPr lang="1106" sz="1600" dirty="0">
                <a:solidFill>
                  <a:srgbClr val="285087"/>
                </a:solidFill>
                <a:latin typeface="Ubuntu"/>
                <a:cs typeface="Segoe UI"/>
              </a:rPr>
              <a:t>ac ymddygiad iechyd arall sy'n gysylltiedig ag oedran, rhyw</a:t>
            </a:r>
            <a:r>
              <a:rPr lang="cy-GB" sz="1600" dirty="0" err="1">
                <a:solidFill>
                  <a:srgbClr val="285087"/>
                </a:solidFill>
                <a:latin typeface="Ubuntu"/>
                <a:cs typeface="Segoe UI"/>
              </a:rPr>
              <a:t>edd</a:t>
            </a:r>
            <a:r>
              <a:rPr lang="cy-GB" sz="1600" dirty="0">
                <a:solidFill>
                  <a:srgbClr val="285087"/>
                </a:solidFill>
                <a:latin typeface="Ubuntu"/>
                <a:cs typeface="Segoe UI"/>
              </a:rPr>
              <a:t> </a:t>
            </a:r>
            <a:r>
              <a:rPr lang="1106" sz="1600" dirty="0">
                <a:solidFill>
                  <a:srgbClr val="285087"/>
                </a:solidFill>
                <a:latin typeface="Ubuntu"/>
                <a:cs typeface="Segoe UI"/>
              </a:rPr>
              <a:t>a chyfoeth teuluol ar lefel awdurdod lleol, bwrdd iechyd a Chymru Gyfan.</a:t>
            </a:r>
            <a:endParaRPr lang="en-US" sz="1600" dirty="0">
              <a:solidFill>
                <a:srgbClr val="000000"/>
              </a:solidFill>
              <a:latin typeface="Ubuntu"/>
              <a:cs typeface="Segoe UI"/>
            </a:endParaRPr>
          </a:p>
          <a:p>
            <a:pPr marL="0" indent="0">
              <a:buNone/>
              <a:defRPr b="0" i="0"/>
            </a:pPr>
            <a:r>
              <a:rPr lang="1106" sz="1600" dirty="0">
                <a:solidFill>
                  <a:schemeClr val="accent1">
                    <a:lumMod val="75000"/>
                  </a:schemeClr>
                </a:solidFill>
                <a:latin typeface="Ubuntu"/>
                <a:cs typeface="Segoe UI"/>
              </a:rPr>
              <a:t>Mae </a:t>
            </a:r>
            <a:r>
              <a:rPr lang="1106" sz="1600" dirty="0">
                <a:solidFill>
                  <a:schemeClr val="accent1">
                    <a:lumMod val="75000"/>
                  </a:schemeClr>
                </a:solidFill>
                <a:latin typeface="Ubuntu"/>
                <a:cs typeface="Segoe U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adroddiad cenedlaethol</a:t>
            </a:r>
            <a:r>
              <a:rPr lang="cy-GB" sz="1600" dirty="0">
                <a:solidFill>
                  <a:schemeClr val="accent1">
                    <a:lumMod val="75000"/>
                  </a:schemeClr>
                </a:solidFill>
                <a:latin typeface="Ubuntu"/>
                <a:cs typeface="Segoe UI"/>
              </a:rPr>
              <a:t> a</a:t>
            </a:r>
            <a:r>
              <a:rPr lang="1106" sz="1600" dirty="0">
                <a:solidFill>
                  <a:schemeClr val="accent1">
                    <a:lumMod val="75000"/>
                  </a:schemeClr>
                </a:solidFill>
                <a:latin typeface="Ubuntu"/>
                <a:cs typeface="Segoe UI"/>
              </a:rPr>
              <a:t>r gael </a:t>
            </a:r>
            <a:r>
              <a:rPr lang="1106" sz="1600" dirty="0">
                <a:solidFill>
                  <a:srgbClr val="285087"/>
                </a:solidFill>
                <a:latin typeface="Ubuntu"/>
                <a:cs typeface="Segoe UI"/>
              </a:rPr>
              <a:t>hefyd.</a:t>
            </a:r>
            <a:endParaRPr lang="en-US" sz="1600" dirty="0">
              <a:solidFill>
                <a:srgbClr val="000000"/>
              </a:solidFill>
              <a:latin typeface="Ubuntu"/>
              <a:cs typeface="Segoe UI"/>
            </a:endParaRPr>
          </a:p>
          <a:p>
            <a:pPr marL="0" indent="0">
              <a:buNone/>
              <a:defRPr b="0" i="0"/>
            </a:pPr>
            <a:r>
              <a:rPr lang="1106" sz="1600" dirty="0">
                <a:solidFill>
                  <a:srgbClr val="285087"/>
                </a:solidFill>
                <a:latin typeface="Ubuntu"/>
                <a:cs typeface="Segoe UI"/>
              </a:rPr>
              <a:t>Ar hyn o bryd</a:t>
            </a:r>
            <a:r>
              <a:rPr lang="cy-GB" sz="1600" dirty="0">
                <a:solidFill>
                  <a:srgbClr val="285087"/>
                </a:solidFill>
                <a:latin typeface="Ubuntu"/>
                <a:cs typeface="Segoe UI"/>
              </a:rPr>
              <a:t> gall </a:t>
            </a:r>
            <a:r>
              <a:rPr lang="1106" sz="1600" dirty="0">
                <a:solidFill>
                  <a:srgbClr val="285087"/>
                </a:solidFill>
                <a:latin typeface="Ubuntu"/>
                <a:cs typeface="Segoe UI"/>
              </a:rPr>
              <a:t>ysgolion </a:t>
            </a:r>
            <a:r>
              <a:rPr lang="cy-GB" sz="1600" dirty="0">
                <a:solidFill>
                  <a:srgbClr val="285087"/>
                </a:solidFill>
                <a:latin typeface="Ubuntu"/>
                <a:cs typeface="Segoe UI"/>
              </a:rPr>
              <a:t>g</a:t>
            </a:r>
            <a:r>
              <a:rPr lang="1106" sz="1600" dirty="0">
                <a:solidFill>
                  <a:srgbClr val="285087"/>
                </a:solidFill>
                <a:latin typeface="Ubuntu"/>
                <a:cs typeface="Segoe UI"/>
              </a:rPr>
              <a:t>ael mynediad at eu data </a:t>
            </a:r>
            <a:r>
              <a:rPr lang="cy-GB" sz="1600" dirty="0">
                <a:solidFill>
                  <a:srgbClr val="285087"/>
                </a:solidFill>
                <a:latin typeface="Ubuntu"/>
                <a:cs typeface="Segoe UI"/>
              </a:rPr>
              <a:t>yn yr Arolygon Iechyd a Lles </a:t>
            </a:r>
            <a:r>
              <a:rPr lang="1106" sz="1600" dirty="0">
                <a:solidFill>
                  <a:srgbClr val="285087"/>
                </a:solidFill>
                <a:latin typeface="Ubuntu"/>
                <a:cs typeface="Segoe UI"/>
              </a:rPr>
              <a:t>trwy adroddiad ysgol pwrpasol sy'n cael ei anfon yn uniongyrchol at </a:t>
            </a:r>
            <a:r>
              <a:rPr lang="cy-GB" sz="1600" dirty="0">
                <a:solidFill>
                  <a:srgbClr val="285087"/>
                </a:solidFill>
                <a:latin typeface="Ubuntu"/>
                <a:cs typeface="Segoe UI"/>
              </a:rPr>
              <a:t>yr </a:t>
            </a:r>
            <a:r>
              <a:rPr lang="1106" sz="1600" dirty="0">
                <a:solidFill>
                  <a:srgbClr val="285087"/>
                </a:solidFill>
                <a:latin typeface="Ubuntu"/>
                <a:cs typeface="Segoe UI"/>
              </a:rPr>
              <a:t>ysgolion sy'n cymryd rhan. Mae dangosfwrdd rhyngweithiol ar lefel ysgol yn cael ei ddatblygu ar hyn o bryd a bydd </a:t>
            </a:r>
            <a:r>
              <a:rPr lang="cy-GB" sz="1600" dirty="0">
                <a:solidFill>
                  <a:srgbClr val="285087"/>
                </a:solidFill>
                <a:latin typeface="Ubuntu"/>
                <a:cs typeface="Segoe UI"/>
              </a:rPr>
              <a:t>ar waith </a:t>
            </a:r>
            <a:r>
              <a:rPr lang="1106" sz="1600" dirty="0">
                <a:solidFill>
                  <a:srgbClr val="285087"/>
                </a:solidFill>
                <a:latin typeface="Ubuntu"/>
                <a:cs typeface="Segoe UI"/>
              </a:rPr>
              <a:t>ym mis Chwefror 2025. </a:t>
            </a:r>
            <a:endParaRPr lang="en-US" sz="1600" dirty="0">
              <a:solidFill>
                <a:srgbClr val="000000"/>
              </a:solidFill>
              <a:latin typeface="Ubuntu"/>
              <a:cs typeface="Segoe UI"/>
            </a:endParaRPr>
          </a:p>
          <a:p>
            <a:pPr marL="0" indent="0">
              <a:buNone/>
              <a:defRPr b="0" i="0"/>
            </a:pPr>
            <a:r>
              <a:rPr lang="1106" sz="1600" dirty="0">
                <a:solidFill>
                  <a:srgbClr val="285087"/>
                </a:solidFill>
                <a:latin typeface="Ubuntu"/>
                <a:cs typeface="Segoe UI"/>
              </a:rPr>
              <a:t>Mae </a:t>
            </a:r>
            <a:r>
              <a:rPr lang="1106" sz="1600" dirty="0">
                <a:solidFill>
                  <a:schemeClr val="tx2">
                    <a:lumMod val="75000"/>
                  </a:schemeClr>
                </a:solidFill>
                <a:latin typeface="Ubuntu"/>
                <a:cs typeface="Segoe U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Rhaglen Mesur Plant Cymru</a:t>
            </a:r>
            <a:r>
              <a:rPr lang="1106" sz="1600" dirty="0">
                <a:solidFill>
                  <a:schemeClr val="tx2">
                    <a:lumMod val="75000"/>
                  </a:schemeClr>
                </a:solidFill>
                <a:latin typeface="Ubuntu"/>
                <a:cs typeface="Segoe UI"/>
              </a:rPr>
              <a:t> yn mesur taldra a phwysau </a:t>
            </a:r>
            <a:r>
              <a:rPr lang="1106" sz="1600" dirty="0">
                <a:solidFill>
                  <a:srgbClr val="285087"/>
                </a:solidFill>
                <a:latin typeface="Ubuntu"/>
                <a:cs typeface="Segoe UI"/>
              </a:rPr>
              <a:t>plant yn y dosbarth Derbyn. Mae'r data yn cael ei adrodd </a:t>
            </a:r>
            <a:r>
              <a:rPr lang="cy-GB" sz="1600" dirty="0">
                <a:solidFill>
                  <a:srgbClr val="285087"/>
                </a:solidFill>
                <a:latin typeface="Ubuntu"/>
                <a:cs typeface="Segoe UI"/>
              </a:rPr>
              <a:t>er mwyn ein</a:t>
            </a:r>
            <a:r>
              <a:rPr lang="1106" sz="1600" dirty="0">
                <a:solidFill>
                  <a:srgbClr val="285087"/>
                </a:solidFill>
                <a:latin typeface="Ubuntu"/>
                <a:cs typeface="Segoe UI"/>
              </a:rPr>
              <a:t> helpu i ddeall cyfran y plant sydd </a:t>
            </a:r>
            <a:r>
              <a:rPr lang="cy-GB" sz="1600" dirty="0">
                <a:solidFill>
                  <a:srgbClr val="285087"/>
                </a:solidFill>
                <a:latin typeface="Ubuntu"/>
                <a:cs typeface="Segoe UI"/>
              </a:rPr>
              <a:t>o </a:t>
            </a:r>
            <a:r>
              <a:rPr lang="cy-GB" sz="1600" dirty="0" err="1">
                <a:solidFill>
                  <a:srgbClr val="285087"/>
                </a:solidFill>
                <a:latin typeface="Ubuntu"/>
                <a:cs typeface="Segoe UI"/>
              </a:rPr>
              <a:t>bw</a:t>
            </a:r>
            <a:r>
              <a:rPr lang="1106" sz="1600" dirty="0">
                <a:solidFill>
                  <a:srgbClr val="285087"/>
                </a:solidFill>
                <a:latin typeface="Ubuntu"/>
                <a:cs typeface="Segoe UI"/>
              </a:rPr>
              <a:t>ysau iach mewn perthynas ag oedran a rhyw</a:t>
            </a:r>
            <a:r>
              <a:rPr lang="cy-GB" sz="1600" dirty="0" err="1">
                <a:solidFill>
                  <a:srgbClr val="285087"/>
                </a:solidFill>
                <a:latin typeface="Ubuntu"/>
                <a:cs typeface="Segoe UI"/>
              </a:rPr>
              <a:t>edd</a:t>
            </a:r>
            <a:r>
              <a:rPr lang="1106" sz="1600" dirty="0">
                <a:solidFill>
                  <a:srgbClr val="285087"/>
                </a:solidFill>
                <a:latin typeface="Ubuntu"/>
                <a:cs typeface="Segoe UI"/>
              </a:rPr>
              <a:t> ar lefel awdurdod lleol, bwrdd iechyd a Chymru Gyfan.</a:t>
            </a:r>
            <a:endParaRPr lang="en-US" sz="1600" dirty="0">
              <a:solidFill>
                <a:srgbClr val="000000"/>
              </a:solidFill>
              <a:latin typeface="Ubuntu"/>
              <a:cs typeface="Segoe UI"/>
            </a:endParaRPr>
          </a:p>
          <a:p>
            <a:pPr marL="0" indent="0">
              <a:buNone/>
              <a:defRPr b="0" i="0"/>
            </a:pPr>
            <a:r>
              <a:rPr lang="1106" sz="1600" dirty="0">
                <a:solidFill>
                  <a:srgbClr val="285087"/>
                </a:solidFill>
                <a:latin typeface="Ubuntu"/>
                <a:cs typeface="Segoe UI"/>
              </a:rPr>
              <a:t>Mae Llywodraeth Cymru yn cynnal Arolwg Deiet a Maeth Cenedlaethol sy'n darparu data ar fwyta ac yfed</a:t>
            </a:r>
            <a:r>
              <a:rPr lang="cy-GB" sz="1600" dirty="0">
                <a:solidFill>
                  <a:srgbClr val="285087"/>
                </a:solidFill>
                <a:latin typeface="Ubuntu"/>
                <a:cs typeface="Segoe UI"/>
              </a:rPr>
              <a:t> </a:t>
            </a:r>
            <a:r>
              <a:rPr lang="cy-GB" sz="1600" i="1" u="sng" dirty="0">
                <a:solidFill>
                  <a:schemeClr val="tx2"/>
                </a:solidFill>
                <a:latin typeface="Ubuntu"/>
                <a:cs typeface="Calibri" panose="020F0502020204030204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https://www.llyw.cymru/arolwg-deiet-maeth-cenedlaethol-canlyniadau-blynyddoedd-1-i-9</a:t>
            </a:r>
            <a:r>
              <a:rPr lang="cy-GB" sz="1600" i="1" u="sng" dirty="0">
                <a:solidFill>
                  <a:schemeClr val="tx2"/>
                </a:solidFill>
                <a:latin typeface="Ubuntu"/>
                <a:cs typeface="Calibri" panose="020F0502020204030204"/>
              </a:rPr>
              <a:t> </a:t>
            </a:r>
            <a:endParaRPr lang="en-US" sz="1600" dirty="0">
              <a:solidFill>
                <a:schemeClr val="tx2"/>
              </a:solidFill>
              <a:latin typeface="Ubuntu"/>
              <a:cs typeface="Calibri" panose="020F0502020204030204"/>
            </a:endParaRPr>
          </a:p>
          <a:p>
            <a:pPr marL="0" indent="0">
              <a:buNone/>
            </a:pPr>
            <a:r>
              <a:rPr lang="en-GB" sz="1600" dirty="0">
                <a:solidFill>
                  <a:schemeClr val="tx2"/>
                </a:solidFill>
                <a:latin typeface="Ubuntu"/>
                <a:cs typeface="Calibri"/>
              </a:rPr>
              <a:t>Mae </a:t>
            </a:r>
            <a:r>
              <a:rPr lang="en-GB" sz="1600" i="1" u="sng" dirty="0">
                <a:solidFill>
                  <a:srgbClr val="144269"/>
                </a:solidFill>
                <a:latin typeface="Ubuntu"/>
                <a:cs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Dental Epidemiological Inspection of school year one in Wales (2022/23)</a:t>
            </a:r>
            <a:r>
              <a:rPr lang="en-GB" sz="1600" i="1" dirty="0">
                <a:solidFill>
                  <a:schemeClr val="tx2"/>
                </a:solidFill>
                <a:latin typeface="Ubuntu"/>
                <a:cs typeface="Calibri"/>
              </a:rPr>
              <a:t> </a:t>
            </a:r>
            <a:r>
              <a:rPr lang="cy-GB" sz="1600" dirty="0">
                <a:solidFill>
                  <a:schemeClr val="tx2"/>
                </a:solidFill>
                <a:latin typeface="Ubuntu"/>
                <a:cs typeface="Calibri"/>
              </a:rPr>
              <a:t>gan Brifysgol Caerdydd yn darparu gwybodaeth am iechyd y geg yng Nghymru</a:t>
            </a:r>
            <a:endParaRPr lang="cy-GB" sz="1600" dirty="0">
              <a:solidFill>
                <a:schemeClr val="tx2"/>
              </a:solidFill>
              <a:cs typeface="Calibri"/>
            </a:endParaRPr>
          </a:p>
          <a:p>
            <a:endParaRPr lang="en-GB" sz="1700" i="1" u="sng" dirty="0">
              <a:solidFill>
                <a:srgbClr val="285087"/>
              </a:solidFill>
              <a:cs typeface="Calibri" panose="020F0502020204030204"/>
            </a:endParaRPr>
          </a:p>
          <a:p>
            <a:pPr algn="just"/>
            <a:endParaRPr lang="en-US" sz="2200" dirty="0">
              <a:solidFill>
                <a:schemeClr val="accent1">
                  <a:lumMod val="76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9C9C749-DF41-93E2-1C6E-4D18023A86C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8960" y="6303727"/>
            <a:ext cx="1619476" cy="37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766127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88F803-0388-26C3-75A2-C13279E0A8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960" y="6303727"/>
            <a:ext cx="1619476" cy="37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80003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9C9D29-B494-92BE-459B-86530FA5493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20470" y="2391203"/>
            <a:ext cx="5020807" cy="2319337"/>
          </a:xfrm>
          <a:ln>
            <a:solidFill>
              <a:srgbClr val="4472C4"/>
            </a:solidFill>
          </a:ln>
        </p:spPr>
        <p:txBody>
          <a:bodyPr vert="horz" lIns="91440" tIns="45720" rIns="91440" bIns="45720" rtlCol="0" anchor="t">
            <a:normAutofit/>
          </a:bodyPr>
          <a:lstStyle/>
          <a:p>
            <a:pPr>
              <a:defRPr b="0" i="0"/>
            </a:pPr>
            <a:r>
              <a:rPr lang="1106" sz="1800" u="none" dirty="0">
                <a:latin typeface="Ubuntu"/>
              </a:rPr>
              <a:t>Mae </a:t>
            </a:r>
            <a:r>
              <a:rPr lang="1106" sz="1800" u="sng" dirty="0">
                <a:latin typeface="Ubuntu"/>
              </a:rPr>
              <a:t>ystadegau</a:t>
            </a:r>
            <a:r>
              <a:rPr lang="1106" sz="1800" u="none" dirty="0">
                <a:latin typeface="Ubuntu"/>
              </a:rPr>
              <a:t> yn ffordd o grynhoi neu ddisgrifio'r data rydyn ni'n ei gasglu. Er enghraifft, mae 'nifer cyfartalog y bobl sydd </a:t>
            </a:r>
            <a:r>
              <a:rPr lang="cy-GB" sz="1800" u="none" dirty="0">
                <a:latin typeface="Ubuntu"/>
              </a:rPr>
              <a:t>o b</a:t>
            </a:r>
            <a:r>
              <a:rPr lang="1106" sz="1800" u="none" dirty="0">
                <a:latin typeface="Ubuntu"/>
              </a:rPr>
              <a:t>wysau iach' neu 'ganran y bobl sy'n llysieuwyr' yn enghreifftiau o ystadegau. </a:t>
            </a:r>
          </a:p>
          <a:p>
            <a:pPr>
              <a:defRPr b="0" i="0"/>
            </a:pPr>
            <a:r>
              <a:rPr lang="1106" sz="1800" dirty="0">
                <a:latin typeface="Ubuntu"/>
              </a:rPr>
              <a:t>Mae ystadegau yn ein helpu i ddeall a chymharu setiau gwahanol o wybodaeth. </a:t>
            </a:r>
            <a:endParaRPr lang="en-US" sz="18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CEFF5D-E254-21BF-894F-C6B8CAA3E2C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79" y="831601"/>
            <a:ext cx="4432300" cy="669925"/>
          </a:xfrm>
        </p:spPr>
        <p:txBody>
          <a:bodyPr/>
          <a:lstStyle/>
          <a:p>
            <a:pPr>
              <a:defRPr b="0" i="0"/>
            </a:pPr>
            <a:r>
              <a:rPr lang="1106" b="1" dirty="0">
                <a:latin typeface="Ubuntu"/>
              </a:rPr>
              <a:t>Data ac Ystadegau 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737820-D170-CBD1-6B6F-BE0B9CECC61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04879" y="1501526"/>
            <a:ext cx="6129920" cy="367618"/>
          </a:xfrm>
        </p:spPr>
        <p:txBody>
          <a:bodyPr>
            <a:normAutofit/>
          </a:bodyPr>
          <a:lstStyle/>
          <a:p>
            <a:pPr>
              <a:defRPr b="0" i="0"/>
            </a:pPr>
            <a:r>
              <a:rPr lang="1106" dirty="0">
                <a:latin typeface="Ubuntu"/>
              </a:rPr>
              <a:t>Beth ydyn nhw? </a:t>
            </a:r>
            <a:r>
              <a:rPr lang="cy-GB" dirty="0">
                <a:latin typeface="Ubuntu"/>
              </a:rPr>
              <a:t>Pam</a:t>
            </a:r>
            <a:r>
              <a:rPr lang="1106" dirty="0">
                <a:latin typeface="Ubuntu"/>
              </a:rPr>
              <a:t> rydyn ni'n eu defnyddio? 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D382F48-027E-AE1A-3D3C-1E9FC543B3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878" y="2077718"/>
            <a:ext cx="5266653" cy="3110273"/>
          </a:xfrm>
          <a:ln>
            <a:solidFill>
              <a:srgbClr val="4472C4"/>
            </a:solidFill>
          </a:ln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defRPr b="0" i="0"/>
            </a:pPr>
            <a:r>
              <a:rPr lang="1106" sz="1800" u="none" dirty="0">
                <a:latin typeface="Ubuntu"/>
              </a:rPr>
              <a:t>Mae </a:t>
            </a:r>
            <a:r>
              <a:rPr lang="1106" sz="1800" u="sng" dirty="0">
                <a:latin typeface="Ubuntu"/>
              </a:rPr>
              <a:t>data</a:t>
            </a:r>
            <a:r>
              <a:rPr lang="1106" sz="1800" u="none" dirty="0">
                <a:latin typeface="Ubuntu"/>
              </a:rPr>
              <a:t> yn cyfeirio at y ffeithiau, y ffigurau neu'r wybodaeth sy'n gallu cael eu casglu, eu storio a'u dadansoddi. </a:t>
            </a:r>
            <a:br>
              <a:rPr lang="1106" sz="1800" u="none" dirty="0">
                <a:latin typeface="Ubuntu"/>
              </a:rPr>
            </a:br>
            <a:br>
              <a:rPr lang="1106" sz="1800" u="none" dirty="0">
                <a:latin typeface="Ubuntu"/>
              </a:rPr>
            </a:br>
            <a:r>
              <a:rPr lang="1106" sz="1800" u="none" dirty="0">
                <a:latin typeface="Ubuntu"/>
              </a:rPr>
              <a:t>Ar ei ben ei hun, mae'n bosibl na fydd data yn golygu llawer, ond pan gaiff ei drefnu neu ei brosesu mae'n gallu darparu gwybodaeth i ni a'n helpu i wneud penderfyniadau. </a:t>
            </a:r>
          </a:p>
          <a:p>
            <a:pPr>
              <a:defRPr b="0" i="0"/>
            </a:pPr>
            <a:r>
              <a:rPr lang="1106" sz="1800" dirty="0">
                <a:latin typeface="Ubuntu"/>
              </a:rPr>
              <a:t>Ym maes iechyd, </a:t>
            </a:r>
            <a:r>
              <a:rPr lang="cy-GB" sz="1800" dirty="0">
                <a:latin typeface="Ubuntu"/>
              </a:rPr>
              <a:t>gallwn </a:t>
            </a:r>
            <a:r>
              <a:rPr lang="cy-GB" sz="1800" dirty="0" err="1">
                <a:latin typeface="Ubuntu"/>
              </a:rPr>
              <a:t>dd</a:t>
            </a:r>
            <a:r>
              <a:rPr lang="1106" sz="1800" dirty="0">
                <a:latin typeface="Ubuntu"/>
              </a:rPr>
              <a:t>efnyddio data sy'n cael ei gasglu i ragweld tueddiadau a datrys problemau.</a:t>
            </a:r>
            <a:r>
              <a:rPr lang="cy-GB" sz="1800" dirty="0">
                <a:latin typeface="Ubuntu"/>
              </a:rPr>
              <a:t> Gall hyn </a:t>
            </a:r>
            <a:r>
              <a:rPr lang="1106" sz="1800" dirty="0">
                <a:latin typeface="Ubuntu"/>
              </a:rPr>
              <a:t>helpu i wella gwasanaethau a chynllunio ymyriadau iechyd. 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D7C4050-BAAF-1E57-45D4-FE6030C9D916}"/>
              </a:ext>
            </a:extLst>
          </p:cNvPr>
          <p:cNvSpPr/>
          <p:nvPr/>
        </p:nvSpPr>
        <p:spPr>
          <a:xfrm>
            <a:off x="823377" y="5252197"/>
            <a:ext cx="10213605" cy="102397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cy-GB" sz="2000" kern="100" dirty="0">
                <a:latin typeface="Ubuntu"/>
                <a:ea typeface="Aptos" panose="020B0004020202020204" pitchFamily="34" charset="0"/>
                <a:cs typeface="Times New Roman"/>
              </a:rPr>
              <a:t>Bydd y sleidiau canlynol yn edrych ar ddata ac ystadegau ar gyfer bwyd a maeth. ​</a:t>
            </a:r>
            <a:endParaRPr lang="en-GB" sz="2000" kern="100">
              <a:latin typeface="Ubuntu"/>
              <a:ea typeface="Aptos" panose="020B0004020202020204" pitchFamily="34" charset="0"/>
              <a:cs typeface="Times New Roman"/>
            </a:endParaRPr>
          </a:p>
          <a:p>
            <a:pPr algn="ctr">
              <a:buNone/>
            </a:pPr>
            <a:r>
              <a:rPr lang="cy-GB" sz="2000" dirty="0">
                <a:latin typeface="Ubuntu"/>
                <a:ea typeface="Aptos" panose="020B0004020202020204" pitchFamily="34" charset="0"/>
                <a:cs typeface="Times New Roman"/>
              </a:rPr>
              <a:t>Bydd cwestiynau i gefnogi’r trafodaethau.</a:t>
            </a:r>
            <a:endParaRPr lang="en-GB" sz="2000" dirty="0">
              <a:latin typeface="Ubuntu"/>
              <a:cs typeface="Times New Roman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ADDA0F4-B55E-E1DC-3587-48B4052973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960" y="6303727"/>
            <a:ext cx="1619476" cy="37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24246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ECA335-07E0-51BB-7616-F0C4EAE47C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74103" y="2646938"/>
            <a:ext cx="1193096" cy="621718"/>
          </a:xfrm>
          <a:solidFill>
            <a:schemeClr val="accent1"/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defRPr b="0" i="0"/>
            </a:pPr>
            <a:r>
              <a:rPr lang="1106" sz="3200" dirty="0">
                <a:solidFill>
                  <a:schemeClr val="bg1"/>
                </a:solidFill>
                <a:latin typeface="Ubuntu"/>
              </a:rPr>
              <a:t>2.</a:t>
            </a:r>
            <a:r>
              <a:rPr lang="en-GB" sz="3200" dirty="0">
                <a:solidFill>
                  <a:schemeClr val="bg1"/>
                </a:solidFill>
                <a:latin typeface="Ubuntu"/>
              </a:rPr>
              <a:t>8</a:t>
            </a:r>
            <a:r>
              <a:rPr lang="1106" sz="3200" dirty="0">
                <a:solidFill>
                  <a:schemeClr val="bg1"/>
                </a:solidFill>
                <a:latin typeface="Ubuntu"/>
              </a:rPr>
              <a:t>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56FE5EF-E7D4-919B-9546-3B2588839391}"/>
              </a:ext>
            </a:extLst>
          </p:cNvPr>
          <p:cNvSpPr txBox="1"/>
          <p:nvPr/>
        </p:nvSpPr>
        <p:spPr>
          <a:xfrm>
            <a:off x="353782" y="1589298"/>
            <a:ext cx="7494677" cy="74181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b="0" i="0"/>
            </a:pPr>
            <a:r>
              <a:rPr lang="cy-GB" sz="2000" b="0">
                <a:solidFill>
                  <a:schemeClr val="tx2"/>
                </a:solidFill>
                <a:latin typeface="Ubuntu"/>
              </a:rPr>
              <a:t>S</a:t>
            </a:r>
            <a:r>
              <a:rPr lang="1106" sz="2000" b="0">
                <a:solidFill>
                  <a:schemeClr val="tx2"/>
                </a:solidFill>
                <a:latin typeface="Ubuntu"/>
              </a:rPr>
              <a:t>awl dogn o ffrwythau a llysiau </a:t>
            </a:r>
            <a:r>
              <a:rPr lang="cy-GB" sz="2000" b="0">
                <a:solidFill>
                  <a:schemeClr val="tx2"/>
                </a:solidFill>
                <a:latin typeface="Ubuntu"/>
              </a:rPr>
              <a:t>y </a:t>
            </a:r>
            <a:r>
              <a:rPr lang="1106" sz="2000" b="0">
                <a:solidFill>
                  <a:schemeClr val="tx2"/>
                </a:solidFill>
                <a:latin typeface="Ubuntu"/>
              </a:rPr>
              <a:t>mae</a:t>
            </a:r>
            <a:r>
              <a:rPr lang="cy-GB" sz="2000" b="0">
                <a:solidFill>
                  <a:schemeClr val="tx2"/>
                </a:solidFill>
                <a:latin typeface="Ubuntu"/>
              </a:rPr>
              <a:t> plant 11-18 oed</a:t>
            </a:r>
            <a:r>
              <a:rPr lang="1106" sz="2000" b="0">
                <a:solidFill>
                  <a:schemeClr val="tx2"/>
                </a:solidFill>
                <a:latin typeface="Ubuntu"/>
              </a:rPr>
              <a:t> </a:t>
            </a:r>
            <a:r>
              <a:rPr lang="cy-GB" sz="2000" b="0">
                <a:solidFill>
                  <a:schemeClr val="tx2"/>
                </a:solidFill>
                <a:latin typeface="Ubuntu"/>
              </a:rPr>
              <a:t>y</a:t>
            </a:r>
            <a:r>
              <a:rPr lang="1106" sz="2000" b="0">
                <a:solidFill>
                  <a:schemeClr val="tx2"/>
                </a:solidFill>
                <a:latin typeface="Ubuntu"/>
              </a:rPr>
              <a:t>n eu bwyta ar gyfartaledd? </a:t>
            </a:r>
            <a:endParaRPr lang="en-GB" sz="2000" b="0">
              <a:solidFill>
                <a:schemeClr val="tx2"/>
              </a:solidFill>
            </a:endParaRP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74044B66-07D6-E1AB-A00F-3221E499C5B0}"/>
              </a:ext>
            </a:extLst>
          </p:cNvPr>
          <p:cNvSpPr txBox="1"/>
          <p:nvPr/>
        </p:nvSpPr>
        <p:spPr>
          <a:xfrm>
            <a:off x="2804832" y="2645008"/>
            <a:ext cx="1193096" cy="6217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 b="0" i="0"/>
            </a:pPr>
            <a:r>
              <a:rPr lang="1106" sz="3200">
                <a:solidFill>
                  <a:schemeClr val="bg1"/>
                </a:solidFill>
                <a:latin typeface="Ubuntu"/>
              </a:rPr>
              <a:t>4 </a:t>
            </a:r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3435D790-8380-CC3C-62EB-39AD40AB4C60}"/>
              </a:ext>
            </a:extLst>
          </p:cNvPr>
          <p:cNvSpPr txBox="1"/>
          <p:nvPr/>
        </p:nvSpPr>
        <p:spPr>
          <a:xfrm>
            <a:off x="4733947" y="2645008"/>
            <a:ext cx="1193096" cy="6217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 b="0" i="0"/>
            </a:pPr>
            <a:r>
              <a:rPr lang="1106" sz="3200">
                <a:solidFill>
                  <a:schemeClr val="bg1"/>
                </a:solidFill>
                <a:latin typeface="Ubuntu"/>
              </a:rPr>
              <a:t>2.7 </a:t>
            </a:r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2FC83817-02A5-3864-1163-7E998D1F53D9}"/>
              </a:ext>
            </a:extLst>
          </p:cNvPr>
          <p:cNvSpPr txBox="1"/>
          <p:nvPr/>
        </p:nvSpPr>
        <p:spPr>
          <a:xfrm>
            <a:off x="578635" y="3609711"/>
            <a:ext cx="7494677" cy="74181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b="0" i="0"/>
            </a:pPr>
            <a:r>
              <a:rPr lang="1106" sz="2000" b="0">
                <a:solidFill>
                  <a:schemeClr val="tx2"/>
                </a:solidFill>
                <a:latin typeface="Ubuntu"/>
              </a:rPr>
              <a:t>Faint o bobl ifanc 11–18 oed sy'n bodloni'r argymhellion cenedlaethol ar gyfer ffibr? </a:t>
            </a:r>
            <a:endParaRPr lang="en-GB" sz="2000" b="0">
              <a:solidFill>
                <a:schemeClr val="tx2"/>
              </a:solidFill>
            </a:endParaRP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C89F7920-70C5-7CF3-F691-81FA6F4E032D}"/>
              </a:ext>
            </a:extLst>
          </p:cNvPr>
          <p:cNvSpPr txBox="1"/>
          <p:nvPr/>
        </p:nvSpPr>
        <p:spPr>
          <a:xfrm>
            <a:off x="971614" y="4723361"/>
            <a:ext cx="1193096" cy="6217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 b="0" i="0"/>
            </a:pPr>
            <a:r>
              <a:rPr lang="en-GB" sz="3200" dirty="0">
                <a:solidFill>
                  <a:schemeClr val="bg1"/>
                </a:solidFill>
                <a:latin typeface="Ubuntu"/>
              </a:rPr>
              <a:t>4</a:t>
            </a:r>
            <a:r>
              <a:rPr lang="1106" sz="3200" dirty="0">
                <a:solidFill>
                  <a:schemeClr val="bg1"/>
                </a:solidFill>
                <a:latin typeface="Ubuntu"/>
              </a:rPr>
              <a:t>%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FD18B545-A830-9BB3-6AD5-EFE19595CC47}"/>
              </a:ext>
            </a:extLst>
          </p:cNvPr>
          <p:cNvSpPr txBox="1"/>
          <p:nvPr/>
        </p:nvSpPr>
        <p:spPr>
          <a:xfrm>
            <a:off x="2804831" y="4723361"/>
            <a:ext cx="1193096" cy="6217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 b="0" i="0"/>
            </a:pPr>
            <a:r>
              <a:rPr lang="1106" sz="3200">
                <a:solidFill>
                  <a:schemeClr val="bg1"/>
                </a:solidFill>
                <a:latin typeface="Ubuntu"/>
              </a:rPr>
              <a:t>50%</a:t>
            </a:r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C338F586-55DF-A58E-A7BB-1833470BBE5C}"/>
              </a:ext>
            </a:extLst>
          </p:cNvPr>
          <p:cNvSpPr txBox="1"/>
          <p:nvPr/>
        </p:nvSpPr>
        <p:spPr>
          <a:xfrm>
            <a:off x="4737439" y="4723361"/>
            <a:ext cx="1203122" cy="5715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 b="0" i="0"/>
            </a:pPr>
            <a:r>
              <a:rPr lang="1106" sz="3200">
                <a:solidFill>
                  <a:schemeClr val="bg1"/>
                </a:solidFill>
                <a:latin typeface="Ubuntu"/>
              </a:rPr>
              <a:t>70% </a:t>
            </a:r>
            <a:endParaRPr lang="en-US" sz="320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ED8453-E2C7-A8A3-1A2A-467E245BD9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960" y="6303727"/>
            <a:ext cx="1619476" cy="37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07629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ECA335-07E0-51BB-7616-F0C4EAE47C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74103" y="2646938"/>
            <a:ext cx="1193096" cy="621718"/>
          </a:xfrm>
          <a:solidFill>
            <a:srgbClr val="00B050"/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defRPr b="0" i="0"/>
            </a:pPr>
            <a:r>
              <a:rPr lang="1106" sz="3200" dirty="0">
                <a:solidFill>
                  <a:schemeClr val="bg1"/>
                </a:solidFill>
                <a:latin typeface="Ubuntu"/>
              </a:rPr>
              <a:t>2.</a:t>
            </a:r>
            <a:r>
              <a:rPr lang="en-GB" sz="3200" dirty="0">
                <a:solidFill>
                  <a:schemeClr val="bg1"/>
                </a:solidFill>
                <a:latin typeface="Ubuntu"/>
              </a:rPr>
              <a:t>8</a:t>
            </a:r>
            <a:r>
              <a:rPr lang="1106" sz="3200" dirty="0">
                <a:solidFill>
                  <a:schemeClr val="bg1"/>
                </a:solidFill>
                <a:latin typeface="Ubuntu"/>
              </a:rPr>
              <a:t>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56FE5EF-E7D4-919B-9546-3B2588839391}"/>
              </a:ext>
            </a:extLst>
          </p:cNvPr>
          <p:cNvSpPr txBox="1"/>
          <p:nvPr/>
        </p:nvSpPr>
        <p:spPr>
          <a:xfrm>
            <a:off x="353782" y="1589298"/>
            <a:ext cx="7494677" cy="74181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b="0" i="0"/>
            </a:pPr>
            <a:r>
              <a:rPr lang="cy-GB" sz="2000" b="0">
                <a:solidFill>
                  <a:schemeClr val="tx2"/>
                </a:solidFill>
                <a:latin typeface="Ubuntu"/>
              </a:rPr>
              <a:t>S</a:t>
            </a:r>
            <a:r>
              <a:rPr lang="1106" sz="2000" b="0">
                <a:solidFill>
                  <a:schemeClr val="tx2"/>
                </a:solidFill>
                <a:latin typeface="Ubuntu"/>
              </a:rPr>
              <a:t>awl dogn o ffrwythau a llysiau </a:t>
            </a:r>
            <a:r>
              <a:rPr lang="cy-GB" sz="2000" b="0">
                <a:solidFill>
                  <a:schemeClr val="tx2"/>
                </a:solidFill>
                <a:latin typeface="Ubuntu"/>
              </a:rPr>
              <a:t>y </a:t>
            </a:r>
            <a:r>
              <a:rPr lang="1106" sz="2000" b="0">
                <a:solidFill>
                  <a:schemeClr val="tx2"/>
                </a:solidFill>
                <a:latin typeface="Ubuntu"/>
              </a:rPr>
              <a:t>mae</a:t>
            </a:r>
            <a:r>
              <a:rPr lang="cy-GB" sz="2000" b="0">
                <a:solidFill>
                  <a:schemeClr val="tx2"/>
                </a:solidFill>
                <a:latin typeface="Ubuntu"/>
              </a:rPr>
              <a:t> plant 11-18 oed</a:t>
            </a:r>
            <a:r>
              <a:rPr lang="1106" sz="2000" b="0">
                <a:solidFill>
                  <a:schemeClr val="tx2"/>
                </a:solidFill>
                <a:latin typeface="Ubuntu"/>
              </a:rPr>
              <a:t> </a:t>
            </a:r>
            <a:r>
              <a:rPr lang="cy-GB" sz="2000" b="0">
                <a:solidFill>
                  <a:schemeClr val="tx2"/>
                </a:solidFill>
                <a:latin typeface="Ubuntu"/>
              </a:rPr>
              <a:t>y</a:t>
            </a:r>
            <a:r>
              <a:rPr lang="1106" sz="2000" b="0">
                <a:solidFill>
                  <a:schemeClr val="tx2"/>
                </a:solidFill>
                <a:latin typeface="Ubuntu"/>
              </a:rPr>
              <a:t>n eu bwyta ar gyfartaledd? </a:t>
            </a:r>
            <a:endParaRPr lang="en-GB" sz="2000" b="0">
              <a:solidFill>
                <a:schemeClr val="tx2"/>
              </a:solidFill>
            </a:endParaRP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74044B66-07D6-E1AB-A00F-3221E499C5B0}"/>
              </a:ext>
            </a:extLst>
          </p:cNvPr>
          <p:cNvSpPr txBox="1"/>
          <p:nvPr/>
        </p:nvSpPr>
        <p:spPr>
          <a:xfrm>
            <a:off x="2804832" y="2645008"/>
            <a:ext cx="1193096" cy="6217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 b="0" i="0"/>
            </a:pPr>
            <a:r>
              <a:rPr lang="1106" sz="3200">
                <a:solidFill>
                  <a:schemeClr val="bg1"/>
                </a:solidFill>
                <a:latin typeface="Ubuntu"/>
              </a:rPr>
              <a:t>4 </a:t>
            </a:r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3435D790-8380-CC3C-62EB-39AD40AB4C60}"/>
              </a:ext>
            </a:extLst>
          </p:cNvPr>
          <p:cNvSpPr txBox="1"/>
          <p:nvPr/>
        </p:nvSpPr>
        <p:spPr>
          <a:xfrm>
            <a:off x="4733947" y="2645008"/>
            <a:ext cx="1193096" cy="6217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 b="0" i="0"/>
            </a:pPr>
            <a:r>
              <a:rPr lang="1106" sz="3200">
                <a:solidFill>
                  <a:schemeClr val="bg1"/>
                </a:solidFill>
                <a:latin typeface="Ubuntu"/>
              </a:rPr>
              <a:t>2.7 </a:t>
            </a:r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2FC83817-02A5-3864-1163-7E998D1F53D9}"/>
              </a:ext>
            </a:extLst>
          </p:cNvPr>
          <p:cNvSpPr txBox="1"/>
          <p:nvPr/>
        </p:nvSpPr>
        <p:spPr>
          <a:xfrm>
            <a:off x="578635" y="3609711"/>
            <a:ext cx="7494677" cy="74181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b="0" i="0"/>
            </a:pPr>
            <a:r>
              <a:rPr lang="1106" sz="2000" b="0">
                <a:solidFill>
                  <a:schemeClr val="tx2"/>
                </a:solidFill>
                <a:latin typeface="Ubuntu"/>
              </a:rPr>
              <a:t>Faint o bobl ifanc 11–18 oed sy'n bodloni'r argymhellion cenedlaethol ar gyfer ffibr? </a:t>
            </a:r>
            <a:endParaRPr lang="en-GB" sz="2000" b="0">
              <a:solidFill>
                <a:schemeClr val="tx2"/>
              </a:solidFill>
            </a:endParaRP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C89F7920-70C5-7CF3-F691-81FA6F4E032D}"/>
              </a:ext>
            </a:extLst>
          </p:cNvPr>
          <p:cNvSpPr txBox="1"/>
          <p:nvPr/>
        </p:nvSpPr>
        <p:spPr>
          <a:xfrm>
            <a:off x="971614" y="4723361"/>
            <a:ext cx="1193096" cy="62171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 b="0" i="0"/>
            </a:pPr>
            <a:r>
              <a:rPr lang="en-GB" sz="3200" dirty="0">
                <a:solidFill>
                  <a:schemeClr val="bg1"/>
                </a:solidFill>
                <a:latin typeface="Ubuntu"/>
              </a:rPr>
              <a:t>4</a:t>
            </a:r>
            <a:r>
              <a:rPr lang="1106" sz="3200" dirty="0">
                <a:solidFill>
                  <a:schemeClr val="bg1"/>
                </a:solidFill>
                <a:latin typeface="Ubuntu"/>
              </a:rPr>
              <a:t>%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FD18B545-A830-9BB3-6AD5-EFE19595CC47}"/>
              </a:ext>
            </a:extLst>
          </p:cNvPr>
          <p:cNvSpPr txBox="1"/>
          <p:nvPr/>
        </p:nvSpPr>
        <p:spPr>
          <a:xfrm>
            <a:off x="2804831" y="4723361"/>
            <a:ext cx="1193096" cy="6217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 b="0" i="0"/>
            </a:pPr>
            <a:r>
              <a:rPr lang="1106" sz="3200">
                <a:solidFill>
                  <a:schemeClr val="bg1"/>
                </a:solidFill>
                <a:latin typeface="Ubuntu"/>
              </a:rPr>
              <a:t>50%</a:t>
            </a:r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C338F586-55DF-A58E-A7BB-1833470BBE5C}"/>
              </a:ext>
            </a:extLst>
          </p:cNvPr>
          <p:cNvSpPr txBox="1"/>
          <p:nvPr/>
        </p:nvSpPr>
        <p:spPr>
          <a:xfrm>
            <a:off x="4737439" y="4723361"/>
            <a:ext cx="1203122" cy="5715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 b="0" i="0"/>
            </a:pPr>
            <a:r>
              <a:rPr lang="1106" sz="3200">
                <a:solidFill>
                  <a:schemeClr val="bg1"/>
                </a:solidFill>
                <a:latin typeface="Ubuntu"/>
              </a:rPr>
              <a:t>70% </a:t>
            </a:r>
            <a:endParaRPr lang="en-US" sz="320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5925A76-6380-AF3A-2BA4-EBB4A552EE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960" y="6303727"/>
            <a:ext cx="1619476" cy="37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42652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ECA335-07E0-51BB-7616-F0C4EAE47C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3787" y="2556701"/>
            <a:ext cx="1193096" cy="621718"/>
          </a:xfrm>
          <a:solidFill>
            <a:schemeClr val="accent1"/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defRPr b="0" i="0"/>
            </a:pPr>
            <a:r>
              <a:rPr lang="1106" sz="3200">
                <a:solidFill>
                  <a:schemeClr val="bg1"/>
                </a:solidFill>
                <a:latin typeface="Ubuntu"/>
              </a:rPr>
              <a:t>3% </a:t>
            </a:r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56FE5EF-E7D4-919B-9546-3B2588839391}"/>
              </a:ext>
            </a:extLst>
          </p:cNvPr>
          <p:cNvSpPr txBox="1"/>
          <p:nvPr/>
        </p:nvSpPr>
        <p:spPr>
          <a:xfrm>
            <a:off x="233466" y="1315617"/>
            <a:ext cx="7494677" cy="9252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b="0" i="0"/>
            </a:pPr>
            <a:r>
              <a:rPr lang="1106" sz="2000" b="0">
                <a:solidFill>
                  <a:schemeClr val="tx2"/>
                </a:solidFill>
                <a:latin typeface="Ubuntu"/>
              </a:rPr>
              <a:t>Faint o blant sy'n bodloni'r canllawiau sy'n cael eu hargymell ar gyfer siwgr ychwanegol (siwgr sy'n cael ei ychwanegu at fwyd a diod)? </a:t>
            </a:r>
            <a:endParaRPr lang="en-GB" sz="2000" b="0">
              <a:solidFill>
                <a:schemeClr val="tx2"/>
              </a:solidFill>
            </a:endParaRP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74044B66-07D6-E1AB-A00F-3221E499C5B0}"/>
              </a:ext>
            </a:extLst>
          </p:cNvPr>
          <p:cNvSpPr txBox="1"/>
          <p:nvPr/>
        </p:nvSpPr>
        <p:spPr>
          <a:xfrm>
            <a:off x="2784779" y="2554772"/>
            <a:ext cx="1193096" cy="6217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 b="0" i="0"/>
            </a:pPr>
            <a:r>
              <a:rPr lang="1106" sz="3200">
                <a:solidFill>
                  <a:schemeClr val="bg1"/>
                </a:solidFill>
                <a:latin typeface="Ubuntu"/>
              </a:rPr>
              <a:t>50% </a:t>
            </a:r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3435D790-8380-CC3C-62EB-39AD40AB4C60}"/>
              </a:ext>
            </a:extLst>
          </p:cNvPr>
          <p:cNvSpPr txBox="1"/>
          <p:nvPr/>
        </p:nvSpPr>
        <p:spPr>
          <a:xfrm>
            <a:off x="4723920" y="2534719"/>
            <a:ext cx="1193096" cy="6217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 b="0" i="0"/>
            </a:pPr>
            <a:r>
              <a:rPr lang="1106" sz="3200">
                <a:solidFill>
                  <a:schemeClr val="bg1"/>
                </a:solidFill>
                <a:latin typeface="Ubuntu"/>
              </a:rPr>
              <a:t>10% </a:t>
            </a:r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2FC83817-02A5-3864-1163-7E998D1F53D9}"/>
              </a:ext>
            </a:extLst>
          </p:cNvPr>
          <p:cNvSpPr txBox="1"/>
          <p:nvPr/>
        </p:nvSpPr>
        <p:spPr>
          <a:xfrm>
            <a:off x="458319" y="3519475"/>
            <a:ext cx="7494677" cy="74181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b="0" i="0"/>
            </a:pPr>
            <a:r>
              <a:rPr lang="1106" sz="2000" b="0">
                <a:solidFill>
                  <a:schemeClr val="tx2"/>
                </a:solidFill>
                <a:latin typeface="Ubuntu"/>
              </a:rPr>
              <a:t>Ar gyfartaledd, </a:t>
            </a:r>
            <a:r>
              <a:rPr lang="cy-GB" sz="2000" b="0">
                <a:solidFill>
                  <a:schemeClr val="tx2"/>
                </a:solidFill>
                <a:latin typeface="Ubuntu"/>
              </a:rPr>
              <a:t>ydych chi’n </a:t>
            </a:r>
            <a:r>
              <a:rPr lang="1106" sz="2000" b="0">
                <a:solidFill>
                  <a:schemeClr val="tx2"/>
                </a:solidFill>
                <a:latin typeface="Ubuntu"/>
              </a:rPr>
              <a:t>meddwl bod cymeriant sodiwm wedi cynyddu neu ostwng?  </a:t>
            </a:r>
            <a:endParaRPr lang="en-GB" sz="2000" b="0">
              <a:solidFill>
                <a:schemeClr val="tx2"/>
              </a:solidFill>
            </a:endParaRP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C89F7920-70C5-7CF3-F691-81FA6F4E032D}"/>
              </a:ext>
            </a:extLst>
          </p:cNvPr>
          <p:cNvSpPr txBox="1"/>
          <p:nvPr/>
        </p:nvSpPr>
        <p:spPr>
          <a:xfrm>
            <a:off x="1240352" y="4565077"/>
            <a:ext cx="1811340" cy="6217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 b="0" i="0"/>
            </a:pPr>
            <a:r>
              <a:rPr lang="1106" sz="3000">
                <a:solidFill>
                  <a:schemeClr val="bg1"/>
                </a:solidFill>
                <a:latin typeface="Ubuntu"/>
              </a:rPr>
              <a:t>Cynyddu</a:t>
            </a:r>
            <a:r>
              <a:rPr lang="1106" sz="3200">
                <a:solidFill>
                  <a:schemeClr val="bg1"/>
                </a:solidFill>
                <a:latin typeface="Ubuntu"/>
              </a:rPr>
              <a:t>  </a:t>
            </a:r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FD18B545-A830-9BB3-6AD5-EFE19595CC47}"/>
              </a:ext>
            </a:extLst>
          </p:cNvPr>
          <p:cNvSpPr txBox="1"/>
          <p:nvPr/>
        </p:nvSpPr>
        <p:spPr>
          <a:xfrm>
            <a:off x="3823242" y="4565077"/>
            <a:ext cx="1980399" cy="6217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 b="0" i="0"/>
            </a:pPr>
            <a:r>
              <a:rPr lang="1106" sz="3200">
                <a:solidFill>
                  <a:schemeClr val="bg1"/>
                </a:solidFill>
                <a:latin typeface="Ubuntu"/>
              </a:rPr>
              <a:t>Gostwng </a:t>
            </a:r>
            <a:endParaRPr lang="en-US" sz="320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295215F-E108-F1AD-D38C-E109616D91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960" y="6303727"/>
            <a:ext cx="1619476" cy="37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97449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ECA335-07E0-51BB-7616-F0C4EAE47C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3787" y="2556701"/>
            <a:ext cx="1193096" cy="621718"/>
          </a:xfrm>
          <a:solidFill>
            <a:schemeClr val="accent1"/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defRPr b="0" i="0"/>
            </a:pPr>
            <a:r>
              <a:rPr lang="1106" sz="3200">
                <a:solidFill>
                  <a:schemeClr val="bg1"/>
                </a:solidFill>
                <a:latin typeface="Ubuntu"/>
              </a:rPr>
              <a:t>3% </a:t>
            </a:r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56FE5EF-E7D4-919B-9546-3B2588839391}"/>
              </a:ext>
            </a:extLst>
          </p:cNvPr>
          <p:cNvSpPr txBox="1"/>
          <p:nvPr/>
        </p:nvSpPr>
        <p:spPr>
          <a:xfrm>
            <a:off x="233466" y="1334279"/>
            <a:ext cx="7494677" cy="90659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b="0" i="0"/>
            </a:pPr>
            <a:r>
              <a:rPr lang="1106" sz="2000" b="0">
                <a:solidFill>
                  <a:schemeClr val="tx2"/>
                </a:solidFill>
                <a:latin typeface="Ubuntu"/>
              </a:rPr>
              <a:t>Faint o blant sy'n bodloni'r canllawiau sy'n cael eu hargymell ar gyfer siwgr ychwanegol (siwgr sy'n cael ei ychwanegu at fwyd a diod)? </a:t>
            </a:r>
            <a:endParaRPr lang="en-GB" sz="2000" b="0">
              <a:solidFill>
                <a:schemeClr val="tx2"/>
              </a:solidFill>
            </a:endParaRP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74044B66-07D6-E1AB-A00F-3221E499C5B0}"/>
              </a:ext>
            </a:extLst>
          </p:cNvPr>
          <p:cNvSpPr txBox="1"/>
          <p:nvPr/>
        </p:nvSpPr>
        <p:spPr>
          <a:xfrm>
            <a:off x="2784779" y="2554772"/>
            <a:ext cx="1193096" cy="6217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 b="0" i="0"/>
            </a:pPr>
            <a:r>
              <a:rPr lang="1106" sz="3200">
                <a:solidFill>
                  <a:schemeClr val="bg1"/>
                </a:solidFill>
                <a:latin typeface="Ubuntu"/>
              </a:rPr>
              <a:t>50% </a:t>
            </a:r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3435D790-8380-CC3C-62EB-39AD40AB4C60}"/>
              </a:ext>
            </a:extLst>
          </p:cNvPr>
          <p:cNvSpPr txBox="1"/>
          <p:nvPr/>
        </p:nvSpPr>
        <p:spPr>
          <a:xfrm>
            <a:off x="4723920" y="2534719"/>
            <a:ext cx="1193096" cy="62171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 b="0" i="0"/>
            </a:pPr>
            <a:r>
              <a:rPr lang="1106" sz="3200">
                <a:solidFill>
                  <a:schemeClr val="bg1"/>
                </a:solidFill>
                <a:latin typeface="Ubuntu"/>
              </a:rPr>
              <a:t>10% </a:t>
            </a:r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2FC83817-02A5-3864-1163-7E998D1F53D9}"/>
              </a:ext>
            </a:extLst>
          </p:cNvPr>
          <p:cNvSpPr txBox="1"/>
          <p:nvPr/>
        </p:nvSpPr>
        <p:spPr>
          <a:xfrm>
            <a:off x="458319" y="3519475"/>
            <a:ext cx="7494677" cy="74181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b="0" i="0"/>
            </a:pPr>
            <a:r>
              <a:rPr lang="1106" sz="2000" b="0">
                <a:solidFill>
                  <a:schemeClr val="tx2"/>
                </a:solidFill>
                <a:latin typeface="Ubuntu"/>
              </a:rPr>
              <a:t>Ar gyfartaledd,</a:t>
            </a:r>
            <a:r>
              <a:rPr lang="cy-GB" sz="2000" b="0">
                <a:solidFill>
                  <a:schemeClr val="tx2"/>
                </a:solidFill>
                <a:latin typeface="Ubuntu"/>
              </a:rPr>
              <a:t> ydych chi’n </a:t>
            </a:r>
            <a:r>
              <a:rPr lang="1106" sz="2000" b="0">
                <a:solidFill>
                  <a:schemeClr val="tx2"/>
                </a:solidFill>
                <a:latin typeface="Ubuntu"/>
              </a:rPr>
              <a:t>meddwl bod cymeriant sodiwm wedi cynyddu neu ostwng?  </a:t>
            </a:r>
            <a:endParaRPr lang="en-GB" sz="2000" b="0">
              <a:solidFill>
                <a:schemeClr val="tx2"/>
              </a:solidFill>
            </a:endParaRP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C89F7920-70C5-7CF3-F691-81FA6F4E032D}"/>
              </a:ext>
            </a:extLst>
          </p:cNvPr>
          <p:cNvSpPr txBox="1"/>
          <p:nvPr/>
        </p:nvSpPr>
        <p:spPr>
          <a:xfrm>
            <a:off x="1240352" y="4565077"/>
            <a:ext cx="1811340" cy="6217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 b="0" i="0"/>
            </a:pPr>
            <a:r>
              <a:rPr lang="1106" sz="3000">
                <a:solidFill>
                  <a:schemeClr val="bg1"/>
                </a:solidFill>
                <a:latin typeface="Ubuntu"/>
              </a:rPr>
              <a:t>Cynyddu</a:t>
            </a:r>
            <a:r>
              <a:rPr lang="1106" sz="3200">
                <a:solidFill>
                  <a:schemeClr val="bg1"/>
                </a:solidFill>
                <a:latin typeface="Ubuntu"/>
              </a:rPr>
              <a:t>  </a:t>
            </a:r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FD18B545-A830-9BB3-6AD5-EFE19595CC47}"/>
              </a:ext>
            </a:extLst>
          </p:cNvPr>
          <p:cNvSpPr txBox="1"/>
          <p:nvPr/>
        </p:nvSpPr>
        <p:spPr>
          <a:xfrm>
            <a:off x="3823242" y="4565077"/>
            <a:ext cx="2008391" cy="62171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 b="0" i="0"/>
            </a:pPr>
            <a:r>
              <a:rPr lang="1106" sz="3200">
                <a:solidFill>
                  <a:schemeClr val="bg1"/>
                </a:solidFill>
                <a:latin typeface="Ubuntu"/>
              </a:rPr>
              <a:t>Gostwng </a:t>
            </a:r>
            <a:endParaRPr lang="en-US" sz="320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5D37CC7-E932-74C9-C3DF-D7D7F7414E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960" y="6303727"/>
            <a:ext cx="1619476" cy="37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305030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4D8E5E-B0F4-578F-CC02-AEAA21C7AF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8544" y="1499956"/>
            <a:ext cx="6539660" cy="4128847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defRPr b="0" i="0"/>
            </a:pPr>
            <a:r>
              <a:rPr lang="1106" sz="2000" dirty="0" err="1">
                <a:solidFill>
                  <a:schemeClr val="tx2"/>
                </a:solidFill>
                <a:latin typeface="Ubuntu"/>
                <a:ea typeface="Calibri" panose="020F0502020204030204"/>
                <a:cs typeface="Calibri" panose="020F0502020204030204"/>
              </a:rPr>
              <a:t>Trwy</a:t>
            </a:r>
            <a:r>
              <a:rPr lang="1106" sz="2000" dirty="0">
                <a:solidFill>
                  <a:schemeClr val="tx2"/>
                </a:solidFill>
                <a:latin typeface="Ubuntu"/>
                <a:ea typeface="Calibri" panose="020F0502020204030204"/>
                <a:cs typeface="Calibri" panose="020F0502020204030204"/>
              </a:rPr>
              <a:t> </a:t>
            </a:r>
            <a:r>
              <a:rPr lang="1106" sz="2000" dirty="0" err="1">
                <a:solidFill>
                  <a:schemeClr val="tx2"/>
                </a:solidFill>
                <a:latin typeface="Ubuntu"/>
                <a:ea typeface="Calibri" panose="020F0502020204030204"/>
                <a:cs typeface="Calibri" panose="020F0502020204030204"/>
              </a:rPr>
              <a:t>gasglu</a:t>
            </a:r>
            <a:r>
              <a:rPr lang="1106" sz="2000" dirty="0">
                <a:solidFill>
                  <a:schemeClr val="tx2"/>
                </a:solidFill>
                <a:latin typeface="Ubuntu"/>
                <a:ea typeface="Calibri" panose="020F0502020204030204"/>
                <a:cs typeface="Calibri" panose="020F0502020204030204"/>
              </a:rPr>
              <a:t> data a </a:t>
            </a:r>
            <a:r>
              <a:rPr lang="1106" sz="2000" dirty="0" err="1">
                <a:solidFill>
                  <a:schemeClr val="tx2"/>
                </a:solidFill>
                <a:latin typeface="Ubuntu"/>
                <a:ea typeface="Calibri" panose="020F0502020204030204"/>
                <a:cs typeface="Calibri" panose="020F0502020204030204"/>
              </a:rPr>
              <a:t>chreu</a:t>
            </a:r>
            <a:r>
              <a:rPr lang="1106" sz="2000" dirty="0">
                <a:solidFill>
                  <a:schemeClr val="tx2"/>
                </a:solidFill>
                <a:latin typeface="Ubuntu"/>
                <a:ea typeface="Calibri" panose="020F0502020204030204"/>
                <a:cs typeface="Calibri" panose="020F0502020204030204"/>
              </a:rPr>
              <a:t> </a:t>
            </a:r>
            <a:r>
              <a:rPr lang="1106" sz="2000" dirty="0" err="1">
                <a:solidFill>
                  <a:schemeClr val="tx2"/>
                </a:solidFill>
                <a:latin typeface="Ubuntu"/>
                <a:ea typeface="Calibri" panose="020F0502020204030204"/>
                <a:cs typeface="Calibri" panose="020F0502020204030204"/>
              </a:rPr>
              <a:t>ystadegau</a:t>
            </a:r>
            <a:r>
              <a:rPr lang="1106" sz="2000" dirty="0">
                <a:solidFill>
                  <a:schemeClr val="tx2"/>
                </a:solidFill>
                <a:latin typeface="Ubuntu"/>
                <a:ea typeface="Calibri" panose="020F0502020204030204"/>
                <a:cs typeface="Calibri" panose="020F0502020204030204"/>
              </a:rPr>
              <a:t>! </a:t>
            </a:r>
          </a:p>
          <a:p>
            <a:pPr>
              <a:defRPr b="0" i="0"/>
            </a:pPr>
            <a:endParaRPr lang="1106" sz="2000" dirty="0">
              <a:solidFill>
                <a:schemeClr val="tx2"/>
              </a:solidFill>
              <a:latin typeface="Ubuntu"/>
              <a:ea typeface="Calibri" panose="020F0502020204030204"/>
              <a:cs typeface="Calibri" panose="020F0502020204030204"/>
            </a:endParaRPr>
          </a:p>
          <a:p>
            <a:pPr>
              <a:defRPr b="0" i="0"/>
            </a:pPr>
            <a:r>
              <a:rPr lang="cy-GB" sz="2000" dirty="0"/>
              <a:t>Gwyddom o astudiaethau fel yr Arolwg Deiet a Maeth Cenedlaethol nad yw bwyta'n iach yn norm i blant a phobl ifanc.</a:t>
            </a:r>
          </a:p>
          <a:p>
            <a:pPr>
              <a:defRPr b="0" i="0"/>
            </a:pPr>
            <a:br>
              <a:rPr lang="1106" sz="2000" dirty="0">
                <a:latin typeface="Ubuntu"/>
                <a:ea typeface="Calibri" panose="020F0502020204030204"/>
                <a:cs typeface="Calibri" panose="020F0502020204030204"/>
              </a:rPr>
            </a:br>
            <a:r>
              <a:rPr lang="1106" sz="2000" dirty="0">
                <a:solidFill>
                  <a:schemeClr val="tx2"/>
                </a:solidFill>
                <a:latin typeface="Ubuntu"/>
                <a:ea typeface="Calibri" panose="020F0502020204030204"/>
                <a:cs typeface="Calibri" panose="020F0502020204030204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</a:t>
            </a:r>
            <a:r>
              <a:rPr lang="1106" sz="2000" i="1" dirty="0">
                <a:solidFill>
                  <a:schemeClr val="tx2"/>
                </a:solidFill>
                <a:latin typeface="Ubuntu"/>
                <a:ea typeface="Calibri" panose="020F0502020204030204"/>
                <a:cs typeface="Calibri" panose="020F0502020204030204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Arolwg Deiet a Maeth Cenedlaethol: canlyniadau ar gyfer blynyddoedd 1 i 9 | LLYW. CYMRU)</a:t>
            </a:r>
            <a:endParaRPr lang="en-GB" sz="2000" dirty="0">
              <a:solidFill>
                <a:schemeClr val="tx2"/>
              </a:solidFill>
              <a:latin typeface="Ubuntu"/>
            </a:endParaRPr>
          </a:p>
          <a:p>
            <a:pPr>
              <a:defRPr b="0" i="0"/>
            </a:pPr>
            <a:r>
              <a:rPr lang="cy-GB" sz="2000" i="1" u="sng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Arolwg Deiet a Maeth Cenedlaethol 2019 i 2023: adroddiad - GOV.UK</a:t>
            </a:r>
            <a:endParaRPr lang="cy-GB" sz="2000" i="1" u="sng" dirty="0"/>
          </a:p>
          <a:p>
            <a:pPr>
              <a:defRPr b="0" i="0"/>
            </a:pPr>
            <a:endParaRPr lang="en-GB" sz="2000" i="1" dirty="0">
              <a:latin typeface="Ubuntu"/>
              <a:ea typeface="Calibri"/>
              <a:cs typeface="Calibri" panose="020F0502020204030204"/>
            </a:endParaRPr>
          </a:p>
          <a:p>
            <a:pPr>
              <a:defRPr b="0" i="0"/>
            </a:pPr>
            <a:r>
              <a:rPr lang="cy-GB" sz="2000" dirty="0">
                <a:solidFill>
                  <a:schemeClr val="tx2"/>
                </a:solidFill>
                <a:latin typeface="Ubuntu"/>
                <a:cs typeface="Calibri" panose="020F0502020204030204"/>
              </a:rPr>
              <a:t>Gyda’r </a:t>
            </a:r>
            <a:r>
              <a:rPr lang="1106" sz="2000" dirty="0">
                <a:solidFill>
                  <a:schemeClr val="tx2"/>
                </a:solidFill>
                <a:latin typeface="Ubuntu"/>
                <a:cs typeface="Calibri" panose="020F0502020204030204"/>
              </a:rPr>
              <a:t>data </a:t>
            </a:r>
            <a:r>
              <a:rPr lang="cy-GB" sz="2000" dirty="0">
                <a:solidFill>
                  <a:schemeClr val="tx2"/>
                </a:solidFill>
                <a:latin typeface="Ubuntu"/>
                <a:cs typeface="Calibri" panose="020F0502020204030204"/>
              </a:rPr>
              <a:t>bellach </a:t>
            </a:r>
            <a:r>
              <a:rPr lang="1106" sz="2000" dirty="0">
                <a:solidFill>
                  <a:schemeClr val="tx2"/>
                </a:solidFill>
                <a:latin typeface="Ubuntu"/>
                <a:cs typeface="Calibri" panose="020F0502020204030204"/>
              </a:rPr>
              <a:t>ar gael, </a:t>
            </a:r>
            <a:r>
              <a:rPr lang="cy-GB" sz="2000" dirty="0">
                <a:solidFill>
                  <a:schemeClr val="tx2"/>
                </a:solidFill>
                <a:latin typeface="Ubuntu"/>
                <a:cs typeface="Calibri" panose="020F0502020204030204"/>
              </a:rPr>
              <a:t>gallwn </a:t>
            </a:r>
            <a:r>
              <a:rPr lang="1106" sz="2000" dirty="0">
                <a:solidFill>
                  <a:schemeClr val="tx2"/>
                </a:solidFill>
                <a:latin typeface="Ubuntu"/>
                <a:cs typeface="Calibri" panose="020F0502020204030204"/>
              </a:rPr>
              <a:t>wneud penderfyniadau ar sail yr ystadegau. Er enghraifft: </a:t>
            </a:r>
            <a:r>
              <a:rPr lang="cy-GB" sz="2000" dirty="0">
                <a:solidFill>
                  <a:schemeClr val="tx2"/>
                </a:solidFill>
                <a:latin typeface="Ubuntu"/>
                <a:cs typeface="Calibri" panose="020F0502020204030204"/>
              </a:rPr>
              <a:t>a</a:t>
            </a:r>
            <a:r>
              <a:rPr lang="1106" sz="2000" dirty="0">
                <a:solidFill>
                  <a:schemeClr val="tx2"/>
                </a:solidFill>
                <a:latin typeface="Ubuntu"/>
                <a:cs typeface="Calibri" panose="020F0502020204030204"/>
              </a:rPr>
              <a:t>ddysgu plant am bwysigrwydd ffrwythau a llysiau. </a:t>
            </a:r>
          </a:p>
          <a:p>
            <a:endParaRPr lang="en-US" sz="2000" dirty="0">
              <a:solidFill>
                <a:schemeClr val="tx2"/>
              </a:solidFill>
              <a:latin typeface="Ubuntu"/>
              <a:cs typeface="Calibri" panose="020F0502020204030204"/>
            </a:endParaRPr>
          </a:p>
          <a:p>
            <a:endParaRPr lang="en-US" sz="2000" dirty="0">
              <a:solidFill>
                <a:schemeClr val="tx2"/>
              </a:solidFill>
              <a:latin typeface="Ubuntu"/>
              <a:cs typeface="Calibri" panose="020F0502020204030204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ECD9E80-63B5-35D5-D038-1C89E61FC0C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9083" y="729399"/>
            <a:ext cx="7277060" cy="766687"/>
          </a:xfrm>
        </p:spPr>
        <p:txBody>
          <a:bodyPr>
            <a:normAutofit/>
          </a:bodyPr>
          <a:lstStyle/>
          <a:p>
            <a:pPr>
              <a:defRPr b="0" i="0"/>
            </a:pPr>
            <a:r>
              <a:rPr lang="cy-GB">
                <a:latin typeface="Ubuntu"/>
              </a:rPr>
              <a:t>Sut allwn ni gael y wybodaeth hon</a:t>
            </a:r>
            <a:r>
              <a:rPr lang="1106" b="0">
                <a:latin typeface="Ubuntu"/>
              </a:rPr>
              <a:t>?</a:t>
            </a:r>
            <a:r>
              <a:rPr lang="1106" b="1">
                <a:latin typeface="Ubuntu"/>
              </a:rPr>
              <a:t> </a:t>
            </a:r>
            <a:endParaRPr lang="en-US"/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E45EFAD9-2172-A8AC-7858-541B7DD14818}"/>
              </a:ext>
            </a:extLst>
          </p:cNvPr>
          <p:cNvSpPr/>
          <p:nvPr/>
        </p:nvSpPr>
        <p:spPr>
          <a:xfrm>
            <a:off x="6922903" y="2785604"/>
            <a:ext cx="4703451" cy="2070564"/>
          </a:xfrm>
          <a:prstGeom prst="wedgeRoundRect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y-GB" sz="2000" dirty="0">
                <a:solidFill>
                  <a:schemeClr val="bg1"/>
                </a:solidFill>
                <a:latin typeface="Ubuntu" panose="020B0504030602030204" pitchFamily="34" charset="0"/>
              </a:rPr>
              <a:t>Bydd mwy o ffynonellau data ac ystadegau yn y sleidiau nesaf. Sut allai’r rhain ddylanwadu ar benderfyniadau ar gyfer y dyfodol?</a:t>
            </a:r>
            <a:endParaRPr lang="en-US" sz="2000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444DCB-4AA5-D09E-67E3-E1EDA2BDFA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960" y="6303727"/>
            <a:ext cx="1619476" cy="37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21444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52E7EF-64BA-E00E-1E07-6B3F0A07484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79" y="1116803"/>
            <a:ext cx="6772783" cy="741811"/>
          </a:xfrm>
        </p:spPr>
        <p:txBody>
          <a:bodyPr>
            <a:normAutofit fontScale="87500" lnSpcReduction="20000"/>
          </a:bodyPr>
          <a:lstStyle/>
          <a:p>
            <a:pPr>
              <a:defRPr b="0" i="0"/>
            </a:pPr>
            <a:r>
              <a:rPr lang="1106" b="1">
                <a:latin typeface="Ubuntu"/>
              </a:rPr>
              <a:t>Y Rhwydwaith Ymchwil Iechyd mewn Ysgolion: SHRN</a:t>
            </a:r>
            <a:r>
              <a:rPr lang="1106" b="0">
                <a:latin typeface="Ubuntu"/>
              </a:rPr>
              <a:t> 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4D8E5E-B0F4-578F-CC02-AEAA21C7AF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879" y="2034628"/>
            <a:ext cx="6302116" cy="4055697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defRPr b="0" i="0"/>
            </a:pPr>
            <a:r>
              <a:rPr lang="1106" sz="2000" dirty="0">
                <a:solidFill>
                  <a:schemeClr val="tx2"/>
                </a:solidFill>
                <a:latin typeface="Ubuntu"/>
                <a:ea typeface="Calibri" panose="020F0502020204030204"/>
                <a:cs typeface="Calibri" panose="020F0502020204030204"/>
              </a:rPr>
              <a:t>Hefyd, mae'r Arolwg Iechyd a Lles Myfyrwyr yng Nghymru yn awgrymu nad yw plant a phobl ifanc yn bwyta deiet cytbwys ac iach. </a:t>
            </a:r>
            <a:r>
              <a:rPr lang="1106" sz="2000" dirty="0">
                <a:solidFill>
                  <a:schemeClr val="tx2"/>
                </a:solidFill>
                <a:latin typeface="Ubuntu"/>
                <a:ea typeface="Calibri" panose="020F0502020204030204"/>
                <a:cs typeface="Calibri" panose="020F0502020204030204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</a:t>
            </a:r>
            <a:r>
              <a:rPr lang="cy-GB" sz="2000" dirty="0">
                <a:solidFill>
                  <a:schemeClr val="tx2"/>
                </a:solidFill>
                <a:latin typeface="Ubuntu"/>
                <a:ea typeface="Calibri" panose="020F0502020204030204"/>
                <a:cs typeface="Calibri" panose="020F0502020204030204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https://publichealthwales.shinyapps.io/SHRN_Dashboard/)</a:t>
            </a:r>
            <a:endParaRPr lang="en-US" sz="2000" dirty="0">
              <a:solidFill>
                <a:schemeClr val="tx2"/>
              </a:solidFill>
              <a:cs typeface="Calibri" panose="020F0502020204030204"/>
            </a:endParaRPr>
          </a:p>
          <a:p>
            <a:pPr marL="171450" indent="-171450">
              <a:buFont typeface="Calibri"/>
              <a:buChar char="-"/>
              <a:defRPr b="0" i="0"/>
            </a:pPr>
            <a:r>
              <a:rPr lang="1106" sz="2000" dirty="0">
                <a:solidFill>
                  <a:schemeClr val="tx2"/>
                </a:solidFill>
                <a:latin typeface="Ubuntu"/>
                <a:ea typeface="Calibri" panose="020F0502020204030204"/>
                <a:cs typeface="Calibri" panose="020F0502020204030204"/>
              </a:rPr>
              <a:t>Mae llai na hanner </a:t>
            </a:r>
            <a:r>
              <a:rPr lang="cy-GB" sz="2000" dirty="0">
                <a:solidFill>
                  <a:schemeClr val="tx2"/>
                </a:solidFill>
                <a:latin typeface="Ubuntu"/>
                <a:ea typeface="Calibri" panose="020F0502020204030204"/>
                <a:cs typeface="Calibri" panose="020F0502020204030204"/>
              </a:rPr>
              <a:t>y </a:t>
            </a:r>
            <a:r>
              <a:rPr lang="1106" sz="2000" dirty="0">
                <a:solidFill>
                  <a:schemeClr val="tx2"/>
                </a:solidFill>
                <a:latin typeface="Ubuntu"/>
                <a:ea typeface="Calibri" panose="020F0502020204030204"/>
                <a:cs typeface="Calibri" panose="020F0502020204030204"/>
              </a:rPr>
              <a:t>plant oedran ysgol yn dweud eu bod yn bwyta o leiaf un dogn o ffrwythau neu lysiau y dydd</a:t>
            </a:r>
          </a:p>
          <a:p>
            <a:pPr marL="171450" indent="-171450">
              <a:buFont typeface="Calibri"/>
              <a:buChar char="-"/>
              <a:defRPr b="0" i="0"/>
            </a:pPr>
            <a:r>
              <a:rPr lang="1106" sz="2000" dirty="0">
                <a:solidFill>
                  <a:schemeClr val="tx2"/>
                </a:solidFill>
                <a:latin typeface="Ubuntu"/>
                <a:ea typeface="Calibri" panose="020F0502020204030204"/>
                <a:cs typeface="Calibri" panose="020F0502020204030204"/>
              </a:rPr>
              <a:t>Mae llai na hanner </a:t>
            </a:r>
            <a:r>
              <a:rPr lang="cy-GB" sz="2000" dirty="0">
                <a:solidFill>
                  <a:schemeClr val="tx2"/>
                </a:solidFill>
                <a:latin typeface="Ubuntu"/>
                <a:ea typeface="Calibri" panose="020F0502020204030204"/>
                <a:cs typeface="Calibri" panose="020F0502020204030204"/>
              </a:rPr>
              <a:t>y </a:t>
            </a:r>
            <a:r>
              <a:rPr lang="1106" sz="2000" dirty="0">
                <a:solidFill>
                  <a:schemeClr val="tx2"/>
                </a:solidFill>
                <a:latin typeface="Ubuntu"/>
                <a:ea typeface="Calibri" panose="020F0502020204030204"/>
                <a:cs typeface="Calibri" panose="020F0502020204030204"/>
              </a:rPr>
              <a:t>dysgwyr oedran uwchradd yn bwyta brecwast bob diwrnod o'r wythnos</a:t>
            </a:r>
          </a:p>
          <a:p>
            <a:pPr marL="171450" indent="-171450">
              <a:buFont typeface="Calibri"/>
              <a:buChar char="-"/>
              <a:defRPr b="0" i="0"/>
            </a:pPr>
            <a:r>
              <a:rPr lang="1106" sz="2000" dirty="0">
                <a:solidFill>
                  <a:schemeClr val="tx2"/>
                </a:solidFill>
                <a:latin typeface="Ubuntu"/>
                <a:ea typeface="Calibri" panose="020F0502020204030204"/>
                <a:cs typeface="Calibri" panose="020F0502020204030204"/>
              </a:rPr>
              <a:t>Mae 16% yn yfed diod feddal llawn siwgr bob dydd </a:t>
            </a:r>
          </a:p>
          <a:p>
            <a:pPr>
              <a:defRPr b="0" i="0"/>
            </a:pPr>
            <a:r>
              <a:rPr lang="cy-GB" sz="2000" dirty="0">
                <a:solidFill>
                  <a:schemeClr val="tx2"/>
                </a:solidFill>
                <a:latin typeface="Ubuntu"/>
                <a:ea typeface="Calibri" panose="020F0502020204030204"/>
                <a:cs typeface="Calibri" panose="020F0502020204030204"/>
              </a:rPr>
              <a:t>- </a:t>
            </a:r>
            <a:r>
              <a:rPr lang="1106" sz="2000" dirty="0">
                <a:solidFill>
                  <a:schemeClr val="tx2"/>
                </a:solidFill>
                <a:latin typeface="Ubuntu"/>
                <a:ea typeface="Calibri" panose="020F0502020204030204"/>
                <a:cs typeface="Calibri" panose="020F0502020204030204"/>
              </a:rPr>
              <a:t>Mae 4% yn yfed diod egni bob dydd</a:t>
            </a:r>
          </a:p>
          <a:p>
            <a:endParaRPr lang="en-GB" dirty="0">
              <a:solidFill>
                <a:schemeClr val="tx2"/>
              </a:solidFill>
              <a:ea typeface="Calibri" panose="020F0502020204030204"/>
              <a:cs typeface="Calibri" panose="020F0502020204030204"/>
            </a:endParaRPr>
          </a:p>
          <a:p>
            <a:endParaRPr lang="en-US" dirty="0">
              <a:solidFill>
                <a:schemeClr val="tx2"/>
              </a:solidFill>
              <a:latin typeface="Ubuntu"/>
              <a:ea typeface="Calibri" panose="020F0502020204030204"/>
              <a:cs typeface="Calibri" panose="020F0502020204030204"/>
            </a:endParaRPr>
          </a:p>
          <a:p>
            <a:endParaRPr lang="en-US" sz="1100" dirty="0">
              <a:solidFill>
                <a:schemeClr val="tx2"/>
              </a:solidFill>
              <a:cs typeface="Calibri" panose="020F0502020204030204"/>
            </a:endParaRPr>
          </a:p>
        </p:txBody>
      </p:sp>
      <p:pic>
        <p:nvPicPr>
          <p:cNvPr id="4" name="Picture 3" descr="Two women sitting on a swing&#10;&#10;AI-generated content may be incorrect.">
            <a:extLst>
              <a:ext uri="{FF2B5EF4-FFF2-40B4-BE49-F238E27FC236}">
                <a16:creationId xmlns:a16="http://schemas.microsoft.com/office/drawing/2014/main" id="{383A9CB0-E1CE-B38C-DC2E-765DF354BC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7662" y="539203"/>
            <a:ext cx="4562475" cy="299085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832DE93-9BE5-710D-9D42-1ABE4DC505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960" y="6303727"/>
            <a:ext cx="1619476" cy="37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14120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BB8021-2482-7B5A-B7BC-E12F7EDE8A9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79" y="909109"/>
            <a:ext cx="4432300" cy="669925"/>
          </a:xfrm>
        </p:spPr>
        <p:txBody>
          <a:bodyPr/>
          <a:lstStyle/>
          <a:p>
            <a:pPr>
              <a:defRPr b="0" i="0"/>
            </a:pPr>
            <a:r>
              <a:rPr lang="1106" b="1">
                <a:latin typeface="Ubuntu"/>
              </a:rPr>
              <a:t>Ffrwythau a Llysiau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2D910E-2D47-3EA9-A900-8610B14BA5F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92973" y="1719422"/>
            <a:ext cx="5539580" cy="498587"/>
          </a:xfrm>
        </p:spPr>
        <p:txBody>
          <a:bodyPr>
            <a:normAutofit/>
          </a:bodyPr>
          <a:lstStyle/>
          <a:p>
            <a:pPr>
              <a:defRPr b="0" i="0"/>
            </a:pPr>
            <a:r>
              <a:rPr lang="1106" sz="1600" b="1" dirty="0">
                <a:solidFill>
                  <a:schemeClr val="accent4"/>
                </a:solidFill>
                <a:latin typeface="Ubuntu"/>
              </a:rPr>
              <a:t>Y </a:t>
            </a:r>
            <a:r>
              <a:rPr lang="1106" sz="1600" b="1" dirty="0" err="1">
                <a:solidFill>
                  <a:schemeClr val="accent4"/>
                </a:solidFill>
                <a:latin typeface="Ubuntu"/>
              </a:rPr>
              <a:t>Rhwydwaith</a:t>
            </a:r>
            <a:r>
              <a:rPr lang="1106" sz="1600" b="1" dirty="0">
                <a:solidFill>
                  <a:schemeClr val="accent4"/>
                </a:solidFill>
                <a:latin typeface="Ubuntu"/>
              </a:rPr>
              <a:t> </a:t>
            </a:r>
            <a:r>
              <a:rPr lang="1106" sz="1600" b="1" dirty="0" err="1">
                <a:solidFill>
                  <a:schemeClr val="accent4"/>
                </a:solidFill>
                <a:latin typeface="Ubuntu"/>
              </a:rPr>
              <a:t>Ymchwil</a:t>
            </a:r>
            <a:r>
              <a:rPr lang="1106" sz="1600" b="1" dirty="0">
                <a:solidFill>
                  <a:schemeClr val="accent4"/>
                </a:solidFill>
                <a:latin typeface="Ubuntu"/>
              </a:rPr>
              <a:t> Iechyd </a:t>
            </a:r>
            <a:r>
              <a:rPr lang="1106" sz="1600" b="1" dirty="0" err="1">
                <a:solidFill>
                  <a:schemeClr val="accent4"/>
                </a:solidFill>
                <a:latin typeface="Ubuntu"/>
              </a:rPr>
              <a:t>mewn</a:t>
            </a:r>
            <a:r>
              <a:rPr lang="1106" sz="1600" b="1" dirty="0">
                <a:solidFill>
                  <a:schemeClr val="accent4"/>
                </a:solidFill>
                <a:latin typeface="Ubuntu"/>
              </a:rPr>
              <a:t> </a:t>
            </a:r>
            <a:r>
              <a:rPr lang="1106" sz="1600" b="1" dirty="0" err="1">
                <a:solidFill>
                  <a:schemeClr val="accent4"/>
                </a:solidFill>
                <a:latin typeface="Ubuntu"/>
              </a:rPr>
              <a:t>Ysgolion</a:t>
            </a:r>
            <a:r>
              <a:rPr lang="1106" sz="1600" b="1" dirty="0">
                <a:solidFill>
                  <a:schemeClr val="accent4"/>
                </a:solidFill>
                <a:latin typeface="Ubuntu"/>
              </a:rPr>
              <a:t> </a:t>
            </a:r>
            <a:r>
              <a:rPr lang="1106" sz="1600" b="1" dirty="0" err="1">
                <a:solidFill>
                  <a:schemeClr val="accent4"/>
                </a:solidFill>
                <a:latin typeface="Ubuntu"/>
              </a:rPr>
              <a:t>Cynradd</a:t>
            </a:r>
            <a:endParaRPr lang="en-US" sz="1600" b="1" dirty="0" err="1">
              <a:solidFill>
                <a:schemeClr val="accent4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04A4E8D-AE61-EFDE-8774-8A6D8EC3B1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879" y="2552818"/>
            <a:ext cx="6242774" cy="3707812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defRPr b="0" i="0"/>
            </a:pPr>
            <a:r>
              <a:rPr lang="1106" sz="1800">
                <a:solidFill>
                  <a:schemeClr val="tx2"/>
                </a:solidFill>
                <a:latin typeface="Ubuntu"/>
                <a:cs typeface="Arial"/>
              </a:rPr>
              <a:t>- </a:t>
            </a:r>
            <a:r>
              <a:rPr lang="1106" sz="1800" err="1">
                <a:solidFill>
                  <a:schemeClr val="tx2"/>
                </a:solidFill>
                <a:latin typeface="Ubuntu"/>
                <a:cs typeface="Arial"/>
              </a:rPr>
              <a:t>Dysgwyr</a:t>
            </a:r>
            <a:r>
              <a:rPr lang="1106" sz="1800">
                <a:solidFill>
                  <a:schemeClr val="tx2"/>
                </a:solidFill>
                <a:latin typeface="Ubuntu"/>
                <a:cs typeface="Arial"/>
              </a:rPr>
              <a:t> </a:t>
            </a:r>
            <a:r>
              <a:rPr lang="1106" sz="1800" err="1">
                <a:solidFill>
                  <a:schemeClr val="tx2"/>
                </a:solidFill>
                <a:latin typeface="Ubuntu"/>
                <a:cs typeface="Arial"/>
              </a:rPr>
              <a:t>Blwyddyn</a:t>
            </a:r>
            <a:r>
              <a:rPr lang="1106" sz="1800">
                <a:solidFill>
                  <a:schemeClr val="tx2"/>
                </a:solidFill>
                <a:latin typeface="Ubuntu"/>
                <a:cs typeface="Arial"/>
              </a:rPr>
              <a:t> 3 </a:t>
            </a:r>
            <a:r>
              <a:rPr lang="1106" sz="1800" err="1">
                <a:solidFill>
                  <a:schemeClr val="tx2"/>
                </a:solidFill>
                <a:latin typeface="Ubuntu"/>
                <a:cs typeface="Arial"/>
              </a:rPr>
              <a:t>oedd</a:t>
            </a:r>
            <a:r>
              <a:rPr lang="1106" sz="1800">
                <a:solidFill>
                  <a:schemeClr val="tx2"/>
                </a:solidFill>
                <a:latin typeface="Ubuntu"/>
                <a:cs typeface="Arial"/>
              </a:rPr>
              <a:t> </a:t>
            </a:r>
            <a:r>
              <a:rPr lang="1106" sz="1800" err="1">
                <a:solidFill>
                  <a:schemeClr val="tx2"/>
                </a:solidFill>
                <a:latin typeface="Ubuntu"/>
                <a:cs typeface="Arial"/>
              </a:rPr>
              <a:t>fwyaf</a:t>
            </a:r>
            <a:r>
              <a:rPr lang="1106" sz="1800">
                <a:solidFill>
                  <a:schemeClr val="tx2"/>
                </a:solidFill>
                <a:latin typeface="Ubuntu"/>
                <a:cs typeface="Arial"/>
              </a:rPr>
              <a:t> </a:t>
            </a:r>
            <a:r>
              <a:rPr lang="1106" sz="1800" err="1">
                <a:solidFill>
                  <a:schemeClr val="tx2"/>
                </a:solidFill>
                <a:latin typeface="Ubuntu"/>
                <a:cs typeface="Arial"/>
              </a:rPr>
              <a:t>tebygol</a:t>
            </a:r>
            <a:r>
              <a:rPr lang="1106" sz="1800">
                <a:solidFill>
                  <a:schemeClr val="tx2"/>
                </a:solidFill>
                <a:latin typeface="Ubuntu"/>
                <a:cs typeface="Arial"/>
              </a:rPr>
              <a:t> o </a:t>
            </a:r>
            <a:r>
              <a:rPr lang="1106" sz="1800" err="1">
                <a:solidFill>
                  <a:schemeClr val="tx2"/>
                </a:solidFill>
                <a:latin typeface="Ubuntu"/>
                <a:cs typeface="Arial"/>
              </a:rPr>
              <a:t>ddweud</a:t>
            </a:r>
            <a:r>
              <a:rPr lang="1106" sz="1800">
                <a:solidFill>
                  <a:schemeClr val="tx2"/>
                </a:solidFill>
                <a:latin typeface="Ubuntu"/>
                <a:cs typeface="Arial"/>
              </a:rPr>
              <a:t> </a:t>
            </a:r>
            <a:r>
              <a:rPr lang="1106" sz="1800" err="1">
                <a:solidFill>
                  <a:schemeClr val="tx2"/>
                </a:solidFill>
                <a:latin typeface="Ubuntu"/>
                <a:cs typeface="Arial"/>
              </a:rPr>
              <a:t>eu</a:t>
            </a:r>
            <a:r>
              <a:rPr lang="1106" sz="1800">
                <a:solidFill>
                  <a:schemeClr val="tx2"/>
                </a:solidFill>
                <a:latin typeface="Ubuntu"/>
                <a:cs typeface="Arial"/>
              </a:rPr>
              <a:t> bod nhw'n bwyta ffrwythau o leiaf bob dydd ar draws y grwpiau oedran</a:t>
            </a:r>
            <a:endParaRPr lang="en-US">
              <a:solidFill>
                <a:schemeClr val="tx2"/>
              </a:solidFill>
            </a:endParaRPr>
          </a:p>
          <a:p>
            <a:pPr marL="171450" indent="-171450">
              <a:buFont typeface="Calibri"/>
              <a:buChar char="-"/>
              <a:defRPr b="0" i="0"/>
            </a:pPr>
            <a:r>
              <a:rPr lang="1106" sz="1800">
                <a:solidFill>
                  <a:schemeClr val="tx2"/>
                </a:solidFill>
                <a:latin typeface="Ubuntu"/>
                <a:cs typeface="Arial"/>
              </a:rPr>
              <a:t>Roedd dysgwyr Blwyddyn 5 a 6 yn fwy tebygol o ddweud eu bod nhw'n bwyta llysiau bob dydd o'i gymharu â dysgwyr iau</a:t>
            </a:r>
            <a:endParaRPr lang="en-GB" sz="1800">
              <a:solidFill>
                <a:schemeClr val="tx2"/>
              </a:solidFill>
              <a:cs typeface="Arial"/>
            </a:endParaRPr>
          </a:p>
          <a:p>
            <a:pPr marL="171450" indent="-171450">
              <a:buFont typeface="Calibri"/>
              <a:buChar char="-"/>
              <a:defRPr b="0" i="0"/>
            </a:pPr>
            <a:r>
              <a:rPr lang="1106" sz="1800">
                <a:solidFill>
                  <a:schemeClr val="tx2"/>
                </a:solidFill>
                <a:latin typeface="Ubuntu"/>
                <a:cs typeface="Arial"/>
              </a:rPr>
              <a:t>Roedd merched (40%) yn fwy tebygol o fwyta un dogn o lysiau y dydd na bechgyn (34%)</a:t>
            </a:r>
          </a:p>
          <a:p>
            <a:pPr marL="171450" indent="-171450">
              <a:buFont typeface="Calibri"/>
              <a:buChar char="-"/>
              <a:defRPr b="0" i="0"/>
            </a:pPr>
            <a:r>
              <a:rPr lang="1106" sz="1800">
                <a:solidFill>
                  <a:schemeClr val="tx2"/>
                </a:solidFill>
                <a:latin typeface="Ubuntu"/>
                <a:cs typeface="Arial"/>
              </a:rPr>
              <a:t>Roedd dysgwyr oedran uwchradd o deuluoedd mwy cefnog* yn fwy tebygol o fwyta un dogn o lysiau (48%) na'r rhai o deuluoedd llai cefnog (31%)</a:t>
            </a:r>
          </a:p>
          <a:p>
            <a:endParaRPr lang="en-US"/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95780F1F-DA25-DD36-B1AC-A11C16A9BEEA}"/>
              </a:ext>
            </a:extLst>
          </p:cNvPr>
          <p:cNvSpPr txBox="1"/>
          <p:nvPr/>
        </p:nvSpPr>
        <p:spPr>
          <a:xfrm>
            <a:off x="7257084" y="3431157"/>
            <a:ext cx="4740108" cy="131195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b="0" i="0"/>
            </a:pPr>
            <a:r>
              <a:rPr lang="1106" sz="1600" b="0" i="0" u="none" strike="noStrike">
                <a:solidFill>
                  <a:schemeClr val="bg1"/>
                </a:solidFill>
                <a:effectLst/>
                <a:latin typeface="Ubuntu"/>
              </a:rPr>
              <a:t>* Mae SHRN yn defnyddio'r 'Raddfa Cyfoeth Teuluoedd' i amcangyfrif statws economaidd-gymdeithasol pobl ifanc. Mae'r mesur hwn wedi'i hen sefydlu ac yn cael ei ddefnyddio yn rhyngwladol. </a:t>
            </a:r>
            <a:endParaRPr lang="en-GB" sz="1600">
              <a:solidFill>
                <a:schemeClr val="bg1"/>
              </a:solidFill>
              <a:latin typeface="Ubuntu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C999D0-27E5-69C5-FE4F-9B35D3DFA9A8}"/>
              </a:ext>
            </a:extLst>
          </p:cNvPr>
          <p:cNvSpPr txBox="1"/>
          <p:nvPr/>
        </p:nvSpPr>
        <p:spPr>
          <a:xfrm>
            <a:off x="7554686" y="2229970"/>
            <a:ext cx="4222697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cy-GB" sz="2000" dirty="0">
                <a:solidFill>
                  <a:schemeClr val="accent1"/>
                </a:solidFill>
                <a:latin typeface="Ubuntu" panose="020B0504030602030204" pitchFamily="34" charset="0"/>
              </a:rPr>
              <a:t>Gellir ffurfio ystadegau yn ôl grŵp oedran, rhywedd a chyfoeth.</a:t>
            </a:r>
            <a:endParaRPr lang="en-US" sz="2000" dirty="0">
              <a:solidFill>
                <a:schemeClr val="accent1"/>
              </a:solidFill>
              <a:latin typeface="Ubuntu" panose="020B0504030602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C3BF17-4FA4-8590-1B39-A2442D72D8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960" y="6303727"/>
            <a:ext cx="1619476" cy="37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740724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8.04.09"/>
  <p:tag name="AS_TITLE" val="Aspose.Slides for .NET 4.0 Client Profile"/>
  <p:tag name="AS_VERSION" val="18.4"/>
</p:tagLst>
</file>

<file path=ppt/theme/theme1.xml><?xml version="1.0" encoding="utf-8"?>
<a:theme xmlns:a="http://schemas.openxmlformats.org/drawingml/2006/main" name="PHW - Master Deck - Orange">
  <a:themeElements>
    <a:clrScheme name="PHW - Health &amp; Wellbeing Resources">
      <a:dk1>
        <a:srgbClr val="000000"/>
      </a:dk1>
      <a:lt1>
        <a:srgbClr val="FFFFFF"/>
      </a:lt1>
      <a:dk2>
        <a:srgbClr val="285087"/>
      </a:dk2>
      <a:lt2>
        <a:srgbClr val="E8E8E8"/>
      </a:lt2>
      <a:accent1>
        <a:srgbClr val="15518B"/>
      </a:accent1>
      <a:accent2>
        <a:srgbClr val="24FFC0"/>
      </a:accent2>
      <a:accent3>
        <a:srgbClr val="E8FF3E"/>
      </a:accent3>
      <a:accent4>
        <a:srgbClr val="FF5D0C"/>
      </a:accent4>
      <a:accent5>
        <a:srgbClr val="C288FF"/>
      </a:accent5>
      <a:accent6>
        <a:srgbClr val="E0E0E0"/>
      </a:accent6>
      <a:hlink>
        <a:srgbClr val="E8FF3E"/>
      </a:hlink>
      <a:folHlink>
        <a:srgbClr val="24FFC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DocumentType xmlns="78b794fc-fa86-49b4-bf1d-df668ee03484">Presentation</DocumentType>
    <MeetingDate xmlns="78b794fc-fa86-49b4-bf1d-df668ee03484" xsi:nil="true"/>
    <Topic xmlns="78b794fc-fa86-49b4-bf1d-df668ee03484">Curriculum</Topic>
    <_ip_UnifiedCompliancePolicyProperties xmlns="http://schemas.microsoft.com/sharepoint/v3" xsi:nil="true"/>
    <Project xmlns="78b794fc-fa86-49b4-bf1d-df668ee03484">Food and Nutrition</Project>
    <Meeting xmlns="78b794fc-fa86-49b4-bf1d-df668ee03484" xsi:nil="true"/>
    <WorkCategory xmlns="78b794fc-fa86-49b4-bf1d-df668ee0348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DA702A496B7D7449F457C941AEC0CCB" ma:contentTypeVersion="12" ma:contentTypeDescription="Create a new document." ma:contentTypeScope="" ma:versionID="fb6fad9976468a2a6f39f5d098182537">
  <xsd:schema xmlns:xsd="http://www.w3.org/2001/XMLSchema" xmlns:xs="http://www.w3.org/2001/XMLSchema" xmlns:p="http://schemas.microsoft.com/office/2006/metadata/properties" xmlns:ns1="http://schemas.microsoft.com/sharepoint/v3" xmlns:ns2="78b794fc-fa86-49b4-bf1d-df668ee03484" targetNamespace="http://schemas.microsoft.com/office/2006/metadata/properties" ma:root="true" ma:fieldsID="2f8702880030ad90070da29d51a5ee77" ns1:_="" ns2:_="">
    <xsd:import namespace="http://schemas.microsoft.com/sharepoint/v3"/>
    <xsd:import namespace="78b794fc-fa86-49b4-bf1d-df668ee03484"/>
    <xsd:element name="properties">
      <xsd:complexType>
        <xsd:sequence>
          <xsd:element name="documentManagement">
            <xsd:complexType>
              <xsd:all>
                <xsd:element ref="ns2:Project" minOccurs="0"/>
                <xsd:element ref="ns2:WorkCategory" minOccurs="0"/>
                <xsd:element ref="ns2:DocumentType"/>
                <xsd:element ref="ns2:Meeting" minOccurs="0"/>
                <xsd:element ref="ns2:MeetingDate" minOccurs="0"/>
                <xsd:element ref="ns2:Topic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1:_ip_UnifiedCompliancePolicyProperties" minOccurs="0"/>
                <xsd:element ref="ns1:_ip_UnifiedCompliancePolicyUIAc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7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8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b794fc-fa86-49b4-bf1d-df668ee03484" elementFormDefault="qualified">
    <xsd:import namespace="http://schemas.microsoft.com/office/2006/documentManagement/types"/>
    <xsd:import namespace="http://schemas.microsoft.com/office/infopath/2007/PartnerControls"/>
    <xsd:element name="Project" ma:index="8" nillable="true" ma:displayName="Project" ma:format="Dropdown" ma:internalName="Project">
      <xsd:simpleType>
        <xsd:restriction base="dms:Choice">
          <xsd:enumeration value="Gambling/Digital health"/>
          <xsd:enumeration value="Health Literacy"/>
          <xsd:enumeration value="Tobacco"/>
          <xsd:enumeration value="Sleep"/>
          <xsd:enumeration value="Healthy Relationships"/>
          <xsd:enumeration value="Food and Nutrition"/>
          <xsd:enumeration value="Vaping"/>
        </xsd:restriction>
      </xsd:simpleType>
    </xsd:element>
    <xsd:element name="WorkCategory" ma:index="9" nillable="true" ma:displayName="Work Category" ma:format="Dropdown" ma:internalName="WorkCategory">
      <xsd:simpleType>
        <xsd:restriction base="dms:Choice">
          <xsd:enumeration value="Data identification, collation or analysis"/>
          <xsd:enumeration value="Evidence synthesis"/>
          <xsd:enumeration value="Intervention Development"/>
          <xsd:enumeration value="Research or Evaluation"/>
          <xsd:enumeration value="Monitoring and reporting"/>
          <xsd:enumeration value="Communication"/>
          <xsd:enumeration value="Stakeholder engagement"/>
          <xsd:enumeration value="Planning"/>
          <xsd:enumeration value="Policy or service review"/>
          <xsd:enumeration value="Operational Delivery"/>
          <xsd:enumeration value="Programme or Project Management"/>
          <xsd:enumeration value="Social Marketing"/>
          <xsd:enumeration value="Training"/>
          <xsd:enumeration value="Meeting"/>
          <xsd:enumeration value="Finance"/>
          <xsd:enumeration value="Procurement"/>
          <xsd:enumeration value="Events"/>
          <xsd:enumeration value="Research"/>
        </xsd:restriction>
      </xsd:simpleType>
    </xsd:element>
    <xsd:element name="DocumentType" ma:index="10" ma:displayName="Document Type" ma:format="Dropdown" ma:internalName="DocumentType">
      <xsd:simpleType>
        <xsd:restriction base="dms:Choice">
          <xsd:enumeration value="Report"/>
          <xsd:enumeration value="Standards"/>
          <xsd:enumeration value="Data"/>
          <xsd:enumeration value="Project Plan"/>
          <xsd:enumeration value="Protocol"/>
          <xsd:enumeration value="Correspondence"/>
          <xsd:enumeration value="Minutes"/>
          <xsd:enumeration value="SOP"/>
          <xsd:enumeration value="Agenda"/>
          <xsd:enumeration value="Meeting Documentation"/>
          <xsd:enumeration value="Project Brief"/>
          <xsd:enumeration value="Business Case"/>
          <xsd:enumeration value="Performance Report"/>
          <xsd:enumeration value="Briefing"/>
          <xsd:enumeration value="Evidence"/>
          <xsd:enumeration value="Presentation"/>
        </xsd:restriction>
      </xsd:simpleType>
    </xsd:element>
    <xsd:element name="Meeting" ma:index="11" nillable="true" ma:displayName="Meeting" ma:format="Dropdown" ma:internalName="Meeting">
      <xsd:simpleType>
        <xsd:restriction base="dms:Text">
          <xsd:maxLength value="255"/>
        </xsd:restriction>
      </xsd:simpleType>
    </xsd:element>
    <xsd:element name="MeetingDate" ma:index="12" nillable="true" ma:displayName="Meeting Date" ma:format="DateOnly" ma:internalName="MeetingDate">
      <xsd:simpleType>
        <xsd:restriction base="dms:DateTime"/>
      </xsd:simpleType>
    </xsd:element>
    <xsd:element name="Topic" ma:index="13" ma:displayName="Topic" ma:format="Dropdown" ma:internalName="Topic">
      <xsd:simpleType>
        <xsd:restriction base="dms:Choice">
          <xsd:enumeration value="WNHWPS"/>
          <xsd:enumeration value="WSAEMWB"/>
          <xsd:enumeration value="Curriculum"/>
          <xsd:enumeration value="HSPSS"/>
          <xsd:enumeration value="JustB"/>
          <xsd:enumeration value="Cross-Programme"/>
        </xsd:restriction>
      </xsd:simpleType>
    </xsd:element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1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786DA86-E1FB-44EE-B0F0-78AE5479C1BE}">
  <ds:schemaRefs>
    <ds:schemaRef ds:uri="http://www.w3.org/XML/1998/namespace"/>
    <ds:schemaRef ds:uri="http://schemas.microsoft.com/office/infopath/2007/PartnerControls"/>
    <ds:schemaRef ds:uri="d6550f9a-f14e-418b-a53a-e888529f43ac"/>
    <ds:schemaRef ds:uri="http://purl.org/dc/terms/"/>
    <ds:schemaRef ds:uri="http://purl.org/dc/dcmitype/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bbd7921a-042b-4eb0-b7a0-a3fc5587e9ac"/>
    <ds:schemaRef ds:uri="http://schemas.microsoft.com/office/2006/metadata/properties"/>
    <ds:schemaRef ds:uri="http://schemas.microsoft.com/sharepoint/v3"/>
    <ds:schemaRef ds:uri="78b794fc-fa86-49b4-bf1d-df668ee03484"/>
  </ds:schemaRefs>
</ds:datastoreItem>
</file>

<file path=customXml/itemProps2.xml><?xml version="1.0" encoding="utf-8"?>
<ds:datastoreItem xmlns:ds="http://schemas.openxmlformats.org/officeDocument/2006/customXml" ds:itemID="{9772CF89-D81E-4226-8067-2255C6B4F3C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6D20773-AD5B-41AD-B2AD-88482F330E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8b794fc-fa86-49b4-bf1d-df668ee034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2013</Words>
  <Application>Microsoft Office PowerPoint</Application>
  <PresentationFormat>Widescreen</PresentationFormat>
  <Paragraphs>141</Paragraphs>
  <Slides>17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PHW - Master Deck - Orange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</dc:creator>
  <cp:lastModifiedBy>Sophie Flood (Public Health Wales - Matrix House)</cp:lastModifiedBy>
  <cp:revision>49</cp:revision>
  <dcterms:created xsi:type="dcterms:W3CDTF">2024-01-29T16:09:21Z</dcterms:created>
  <dcterms:modified xsi:type="dcterms:W3CDTF">2026-04-13T16:10:59Z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ExtendedDescription">
    <vt:lpwstr/>
  </property>
  <property fmtid="{D5CDD505-2E9C-101B-9397-08002B2CF9AE}" pid="3" name="ComplianceAssetId">
    <vt:lpwstr/>
  </property>
  <property fmtid="{D5CDD505-2E9C-101B-9397-08002B2CF9AE}" pid="4" name="ContentTypeId">
    <vt:lpwstr>0x0101004DA702A496B7D7449F457C941AEC0CCB</vt:lpwstr>
  </property>
  <property fmtid="{D5CDD505-2E9C-101B-9397-08002B2CF9AE}" pid="5" name="MediaServiceImageTags">
    <vt:lpwstr/>
  </property>
  <property fmtid="{D5CDD505-2E9C-101B-9397-08002B2CF9AE}" pid="6" name="Order">
    <vt:r8>228500</vt:r8>
  </property>
  <property fmtid="{D5CDD505-2E9C-101B-9397-08002B2CF9AE}" pid="7" name="Reviewd">
    <vt:bool>false</vt:bool>
  </property>
  <property fmtid="{D5CDD505-2E9C-101B-9397-08002B2CF9AE}" pid="8" name="TemplateUrl">
    <vt:lpwstr/>
  </property>
  <property fmtid="{D5CDD505-2E9C-101B-9397-08002B2CF9AE}" pid="9" name="TriggerFlowInfo">
    <vt:lpwstr/>
  </property>
  <property fmtid="{D5CDD505-2E9C-101B-9397-08002B2CF9AE}" pid="10" name="xd_ProgID">
    <vt:lpwstr/>
  </property>
  <property fmtid="{D5CDD505-2E9C-101B-9397-08002B2CF9AE}" pid="11" name="xd_Signature">
    <vt:bool>false</vt:bool>
  </property>
  <property fmtid="{D5CDD505-2E9C-101B-9397-08002B2CF9AE}" pid="12" name="_SourceUrl">
    <vt:lpwstr/>
  </property>
  <property fmtid="{D5CDD505-2E9C-101B-9397-08002B2CF9AE}" pid="13" name="_SharedFileIndex">
    <vt:lpwstr/>
  </property>
</Properties>
</file>