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4"/>
  </p:sldMasterIdLst>
  <p:notesMasterIdLst>
    <p:notesMasterId r:id="rId20"/>
  </p:notesMasterIdLst>
  <p:sldIdLst>
    <p:sldId id="313" r:id="rId5"/>
    <p:sldId id="277" r:id="rId6"/>
    <p:sldId id="276" r:id="rId7"/>
    <p:sldId id="282" r:id="rId8"/>
    <p:sldId id="281" r:id="rId9"/>
    <p:sldId id="283" r:id="rId10"/>
    <p:sldId id="278" r:id="rId11"/>
    <p:sldId id="284" r:id="rId12"/>
    <p:sldId id="279" r:id="rId13"/>
    <p:sldId id="285" r:id="rId14"/>
    <p:sldId id="257" r:id="rId15"/>
    <p:sldId id="286" r:id="rId16"/>
    <p:sldId id="280" r:id="rId17"/>
    <p:sldId id="304" r:id="rId18"/>
    <p:sldId id="30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67B11F-970E-24C6-E2A5-5502D013E9F2}" name="Lucy Jayne (Public Health Wales - No. 2 Capital Quarter)" initials="LQ" userId="S::lucy.jayne@wales.nhs.uk::7eb58db9-16aa-42b3-9796-7f97c022edec" providerId="AD"/>
  <p188:author id="{9CEF4D41-7E19-87B1-FCC0-3FB9C95F00ED}" name="Grace Lawson (Public Health Wales - No. 2 Capital Quarter)" initials="GQ" userId="S::grace.lawson@wales.nhs.uk::88c6baf7-06f7-4e16-85cb-71260126bd16" providerId="AD"/>
  <p188:author id="{519C988B-5CEE-D4DB-C133-21D4C2804E0E}" name="Lorna Bennett (Public Health Wales - No. 2 Capital Quarter)" initials="LQ" userId="S::lorna.bennett3@wales.nhs.uk::41cbff77-5434-42c9-8874-6f16723207f9" providerId="AD"/>
  <p188:author id="{F4F662A8-3FE8-2DDF-A473-499F5F15D2F2}" name="Lillie Price (Public Health Wales - No. 2 Capital Quarter)" initials="LQ" userId="S::lillie.price@wales.nhs.uk::032d964d-be01-4d8a-8a44-d1d16ba64254" providerId="AD"/>
  <p188:author id="{311702CD-2FE8-6362-4115-878685D0A7F7}" name="Leanne Small (Public Health Wales - No. 2 Capital Quarter)" initials="LQ" userId="S::leanne.small@wales.nhs.uk::d76cf426-005f-434f-ac47-a5eb582e6007" providerId="AD"/>
  <p188:author id="{0D4999D6-1E25-3088-B460-8B65078DA143}" name="Lillie Price (Public Health Wales - No. 2 Capital Quarter)" initials="" userId="S::Lillie.Price@wales.nhs.uk::032d964d-be01-4d8a-8a44-d1d16ba6425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F99AC6-3B8C-45F6-A3EB-ECD16EE417FA}" v="9" dt="2026-04-20T16:48:40.0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73427" autoAdjust="0"/>
  </p:normalViewPr>
  <p:slideViewPr>
    <p:cSldViewPr snapToGrid="0">
      <p:cViewPr varScale="1">
        <p:scale>
          <a:sx n="74" d="100"/>
          <a:sy n="74" d="100"/>
        </p:scale>
        <p:origin x="2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nda Basweti (Public Health Wales - Matrix House)" userId="b990ae84-a271-4c7f-861a-586df44a9516" providerId="ADAL" clId="{F94B5204-AD79-42E1-B3A0-E1C03B4FE150}"/>
    <pc:docChg chg="undo redo custSel modSld">
      <pc:chgData name="Brenda Basweti (Public Health Wales - Matrix House)" userId="b990ae84-a271-4c7f-861a-586df44a9516" providerId="ADAL" clId="{F94B5204-AD79-42E1-B3A0-E1C03B4FE150}" dt="2026-04-20T16:54:12.912" v="144" actId="1076"/>
      <pc:docMkLst>
        <pc:docMk/>
      </pc:docMkLst>
      <pc:sldChg chg="addSp delSp modSp mod">
        <pc:chgData name="Brenda Basweti (Public Health Wales - Matrix House)" userId="b990ae84-a271-4c7f-861a-586df44a9516" providerId="ADAL" clId="{F94B5204-AD79-42E1-B3A0-E1C03B4FE150}" dt="2026-04-20T16:54:12.912" v="144" actId="1076"/>
        <pc:sldMkLst>
          <pc:docMk/>
          <pc:sldMk cId="2167396426" sldId="257"/>
        </pc:sldMkLst>
        <pc:spChg chg="add mod">
          <ac:chgData name="Brenda Basweti (Public Health Wales - Matrix House)" userId="b990ae84-a271-4c7f-861a-586df44a9516" providerId="ADAL" clId="{F94B5204-AD79-42E1-B3A0-E1C03B4FE150}" dt="2026-04-20T16:54:12.912" v="144" actId="1076"/>
          <ac:spMkLst>
            <pc:docMk/>
            <pc:sldMk cId="2167396426" sldId="257"/>
            <ac:spMk id="6" creationId="{EAE0B1DA-4EA4-08CA-08E4-E68C4469B8AB}"/>
          </ac:spMkLst>
        </pc:spChg>
        <pc:spChg chg="mod">
          <ac:chgData name="Brenda Basweti (Public Health Wales - Matrix House)" userId="b990ae84-a271-4c7f-861a-586df44a9516" providerId="ADAL" clId="{F94B5204-AD79-42E1-B3A0-E1C03B4FE150}" dt="2026-04-20T14:39:09.402" v="82" actId="113"/>
          <ac:spMkLst>
            <pc:docMk/>
            <pc:sldMk cId="2167396426" sldId="257"/>
            <ac:spMk id="7" creationId="{562BEDCC-BEC0-93E3-C483-E9BDB3B5F273}"/>
          </ac:spMkLst>
        </pc:spChg>
        <pc:spChg chg="mod">
          <ac:chgData name="Brenda Basweti (Public Health Wales - Matrix House)" userId="b990ae84-a271-4c7f-861a-586df44a9516" providerId="ADAL" clId="{F94B5204-AD79-42E1-B3A0-E1C03B4FE150}" dt="2026-04-20T14:38:13.678" v="74" actId="255"/>
          <ac:spMkLst>
            <pc:docMk/>
            <pc:sldMk cId="2167396426" sldId="257"/>
            <ac:spMk id="10" creationId="{1EFDE8FE-E027-61E2-F9F5-24395CDDDD81}"/>
          </ac:spMkLst>
        </pc:spChg>
        <pc:picChg chg="del">
          <ac:chgData name="Brenda Basweti (Public Health Wales - Matrix House)" userId="b990ae84-a271-4c7f-861a-586df44a9516" providerId="ADAL" clId="{F94B5204-AD79-42E1-B3A0-E1C03B4FE150}" dt="2026-04-20T16:53:35.451" v="140" actId="478"/>
          <ac:picMkLst>
            <pc:docMk/>
            <pc:sldMk cId="2167396426" sldId="257"/>
            <ac:picMk id="2" creationId="{2EE9ED7A-7500-81F2-DD6C-947F4DAAA716}"/>
          </ac:picMkLst>
        </pc:picChg>
      </pc:sldChg>
      <pc:sldChg chg="addSp delSp modSp mod">
        <pc:chgData name="Brenda Basweti (Public Health Wales - Matrix House)" userId="b990ae84-a271-4c7f-861a-586df44a9516" providerId="ADAL" clId="{F94B5204-AD79-42E1-B3A0-E1C03B4FE150}" dt="2026-04-20T16:48:06.963" v="97" actId="255"/>
        <pc:sldMkLst>
          <pc:docMk/>
          <pc:sldMk cId="3817705291" sldId="276"/>
        </pc:sldMkLst>
        <pc:spChg chg="mod">
          <ac:chgData name="Brenda Basweti (Public Health Wales - Matrix House)" userId="b990ae84-a271-4c7f-861a-586df44a9516" providerId="ADAL" clId="{F94B5204-AD79-42E1-B3A0-E1C03B4FE150}" dt="2026-04-20T13:36:20.552" v="10" actId="255"/>
          <ac:spMkLst>
            <pc:docMk/>
            <pc:sldMk cId="3817705291" sldId="276"/>
            <ac:spMk id="6" creationId="{D9BF286C-91B2-2302-8C98-838EDE010734}"/>
          </ac:spMkLst>
        </pc:spChg>
        <pc:spChg chg="mod">
          <ac:chgData name="Brenda Basweti (Public Health Wales - Matrix House)" userId="b990ae84-a271-4c7f-861a-586df44a9516" providerId="ADAL" clId="{F94B5204-AD79-42E1-B3A0-E1C03B4FE150}" dt="2026-04-20T13:36:49.321" v="15" actId="1076"/>
          <ac:spMkLst>
            <pc:docMk/>
            <pc:sldMk cId="3817705291" sldId="276"/>
            <ac:spMk id="7" creationId="{562BEDCC-BEC0-93E3-C483-E9BDB3B5F273}"/>
          </ac:spMkLst>
        </pc:spChg>
        <pc:spChg chg="add del mod">
          <ac:chgData name="Brenda Basweti (Public Health Wales - Matrix House)" userId="b990ae84-a271-4c7f-861a-586df44a9516" providerId="ADAL" clId="{F94B5204-AD79-42E1-B3A0-E1C03B4FE150}" dt="2026-04-20T16:47:57.458" v="95"/>
          <ac:spMkLst>
            <pc:docMk/>
            <pc:sldMk cId="3817705291" sldId="276"/>
            <ac:spMk id="12" creationId="{068B7AB1-7EB7-DA8C-FBE7-E5544558C74D}"/>
          </ac:spMkLst>
        </pc:spChg>
        <pc:spChg chg="add mod">
          <ac:chgData name="Brenda Basweti (Public Health Wales - Matrix House)" userId="b990ae84-a271-4c7f-861a-586df44a9516" providerId="ADAL" clId="{F94B5204-AD79-42E1-B3A0-E1C03B4FE150}" dt="2026-04-20T16:48:06.963" v="97" actId="255"/>
          <ac:spMkLst>
            <pc:docMk/>
            <pc:sldMk cId="3817705291" sldId="276"/>
            <ac:spMk id="13" creationId="{A770F103-060C-9328-F8D2-CBA0D5F8A900}"/>
          </ac:spMkLst>
        </pc:spChg>
        <pc:picChg chg="del mod">
          <ac:chgData name="Brenda Basweti (Public Health Wales - Matrix House)" userId="b990ae84-a271-4c7f-861a-586df44a9516" providerId="ADAL" clId="{F94B5204-AD79-42E1-B3A0-E1C03B4FE150}" dt="2026-04-20T14:12:32.033" v="61" actId="478"/>
          <ac:picMkLst>
            <pc:docMk/>
            <pc:sldMk cId="3817705291" sldId="276"/>
            <ac:picMk id="3" creationId="{EC8AB272-0AB7-3A7D-126A-DD1A0F8936D0}"/>
          </ac:picMkLst>
        </pc:picChg>
        <pc:picChg chg="add del mod">
          <ac:chgData name="Brenda Basweti (Public Health Wales - Matrix House)" userId="b990ae84-a271-4c7f-861a-586df44a9516" providerId="ADAL" clId="{F94B5204-AD79-42E1-B3A0-E1C03B4FE150}" dt="2026-04-20T16:47:19.263" v="83" actId="478"/>
          <ac:picMkLst>
            <pc:docMk/>
            <pc:sldMk cId="3817705291" sldId="276"/>
            <ac:picMk id="11" creationId="{894702B9-5144-8608-451E-F19A0C080B8C}"/>
          </ac:picMkLst>
        </pc:picChg>
      </pc:sldChg>
      <pc:sldChg chg="addSp delSp modSp mod">
        <pc:chgData name="Brenda Basweti (Public Health Wales - Matrix House)" userId="b990ae84-a271-4c7f-861a-586df44a9516" providerId="ADAL" clId="{F94B5204-AD79-42E1-B3A0-E1C03B4FE150}" dt="2026-04-20T16:52:32.751" v="133" actId="1076"/>
        <pc:sldMkLst>
          <pc:docMk/>
          <pc:sldMk cId="3034959824" sldId="278"/>
        </pc:sldMkLst>
        <pc:spChg chg="mod">
          <ac:chgData name="Brenda Basweti (Public Health Wales - Matrix House)" userId="b990ae84-a271-4c7f-861a-586df44a9516" providerId="ADAL" clId="{F94B5204-AD79-42E1-B3A0-E1C03B4FE150}" dt="2026-04-20T16:52:16.472" v="130" actId="1076"/>
          <ac:spMkLst>
            <pc:docMk/>
            <pc:sldMk cId="3034959824" sldId="278"/>
            <ac:spMk id="6" creationId="{D9BF286C-91B2-2302-8C98-838EDE010734}"/>
          </ac:spMkLst>
        </pc:spChg>
        <pc:spChg chg="mod">
          <ac:chgData name="Brenda Basweti (Public Health Wales - Matrix House)" userId="b990ae84-a271-4c7f-861a-586df44a9516" providerId="ADAL" clId="{F94B5204-AD79-42E1-B3A0-E1C03B4FE150}" dt="2026-04-20T16:52:13.204" v="129" actId="1076"/>
          <ac:spMkLst>
            <pc:docMk/>
            <pc:sldMk cId="3034959824" sldId="278"/>
            <ac:spMk id="7" creationId="{562BEDCC-BEC0-93E3-C483-E9BDB3B5F273}"/>
          </ac:spMkLst>
        </pc:spChg>
        <pc:spChg chg="mod">
          <ac:chgData name="Brenda Basweti (Public Health Wales - Matrix House)" userId="b990ae84-a271-4c7f-861a-586df44a9516" providerId="ADAL" clId="{F94B5204-AD79-42E1-B3A0-E1C03B4FE150}" dt="2026-04-20T16:51:59.452" v="127" actId="1076"/>
          <ac:spMkLst>
            <pc:docMk/>
            <pc:sldMk cId="3034959824" sldId="278"/>
            <ac:spMk id="8" creationId="{F0533028-B1ED-73B7-0E6C-CC0BD811DD5F}"/>
          </ac:spMkLst>
        </pc:spChg>
        <pc:spChg chg="add del">
          <ac:chgData name="Brenda Basweti (Public Health Wales - Matrix House)" userId="b990ae84-a271-4c7f-861a-586df44a9516" providerId="ADAL" clId="{F94B5204-AD79-42E1-B3A0-E1C03B4FE150}" dt="2026-04-20T16:49:31.951" v="106" actId="478"/>
          <ac:spMkLst>
            <pc:docMk/>
            <pc:sldMk cId="3034959824" sldId="278"/>
            <ac:spMk id="11" creationId="{6E3CC105-77C9-B01D-457F-38562D855241}"/>
          </ac:spMkLst>
        </pc:spChg>
        <pc:spChg chg="add mod">
          <ac:chgData name="Brenda Basweti (Public Health Wales - Matrix House)" userId="b990ae84-a271-4c7f-861a-586df44a9516" providerId="ADAL" clId="{F94B5204-AD79-42E1-B3A0-E1C03B4FE150}" dt="2026-04-20T16:52:32.751" v="133" actId="1076"/>
          <ac:spMkLst>
            <pc:docMk/>
            <pc:sldMk cId="3034959824" sldId="278"/>
            <ac:spMk id="13" creationId="{D11BD382-336B-A8FA-90F6-4187576ADAAA}"/>
          </ac:spMkLst>
        </pc:spChg>
        <pc:picChg chg="del">
          <ac:chgData name="Brenda Basweti (Public Health Wales - Matrix House)" userId="b990ae84-a271-4c7f-861a-586df44a9516" providerId="ADAL" clId="{F94B5204-AD79-42E1-B3A0-E1C03B4FE150}" dt="2026-04-20T16:49:28.387" v="104" actId="478"/>
          <ac:picMkLst>
            <pc:docMk/>
            <pc:sldMk cId="3034959824" sldId="278"/>
            <ac:picMk id="2" creationId="{7EA4F353-C5CF-9763-A4B8-5F8ACF84EFDC}"/>
          </ac:picMkLst>
        </pc:picChg>
        <pc:picChg chg="mod">
          <ac:chgData name="Brenda Basweti (Public Health Wales - Matrix House)" userId="b990ae84-a271-4c7f-861a-586df44a9516" providerId="ADAL" clId="{F94B5204-AD79-42E1-B3A0-E1C03B4FE150}" dt="2026-04-20T16:52:08.738" v="128" actId="1076"/>
          <ac:picMkLst>
            <pc:docMk/>
            <pc:sldMk cId="3034959824" sldId="278"/>
            <ac:picMk id="5" creationId="{4C1916EA-3DCF-4775-D27E-F6D4C801890B}"/>
          </ac:picMkLst>
        </pc:picChg>
      </pc:sldChg>
      <pc:sldChg chg="addSp delSp modSp mod">
        <pc:chgData name="Brenda Basweti (Public Health Wales - Matrix House)" userId="b990ae84-a271-4c7f-861a-586df44a9516" providerId="ADAL" clId="{F94B5204-AD79-42E1-B3A0-E1C03B4FE150}" dt="2026-04-20T16:53:30.025" v="139" actId="1076"/>
        <pc:sldMkLst>
          <pc:docMk/>
          <pc:sldMk cId="1087296996" sldId="279"/>
        </pc:sldMkLst>
        <pc:spChg chg="mod">
          <ac:chgData name="Brenda Basweti (Public Health Wales - Matrix House)" userId="b990ae84-a271-4c7f-861a-586df44a9516" providerId="ADAL" clId="{F94B5204-AD79-42E1-B3A0-E1C03B4FE150}" dt="2026-04-20T14:15:40.447" v="67" actId="113"/>
          <ac:spMkLst>
            <pc:docMk/>
            <pc:sldMk cId="1087296996" sldId="279"/>
            <ac:spMk id="6" creationId="{D9BF286C-91B2-2302-8C98-838EDE010734}"/>
          </ac:spMkLst>
        </pc:spChg>
        <pc:spChg chg="mod">
          <ac:chgData name="Brenda Basweti (Public Health Wales - Matrix House)" userId="b990ae84-a271-4c7f-861a-586df44a9516" providerId="ADAL" clId="{F94B5204-AD79-42E1-B3A0-E1C03B4FE150}" dt="2026-04-20T14:16:37.463" v="71" actId="113"/>
          <ac:spMkLst>
            <pc:docMk/>
            <pc:sldMk cId="1087296996" sldId="279"/>
            <ac:spMk id="7" creationId="{562BEDCC-BEC0-93E3-C483-E9BDB3B5F273}"/>
          </ac:spMkLst>
        </pc:spChg>
        <pc:spChg chg="add mod">
          <ac:chgData name="Brenda Basweti (Public Health Wales - Matrix House)" userId="b990ae84-a271-4c7f-861a-586df44a9516" providerId="ADAL" clId="{F94B5204-AD79-42E1-B3A0-E1C03B4FE150}" dt="2026-04-20T16:53:30.025" v="139" actId="1076"/>
          <ac:spMkLst>
            <pc:docMk/>
            <pc:sldMk cId="1087296996" sldId="279"/>
            <ac:spMk id="11" creationId="{96796A2A-285F-1C7C-09F0-CAAE5024CD6F}"/>
          </ac:spMkLst>
        </pc:spChg>
        <pc:picChg chg="del">
          <ac:chgData name="Brenda Basweti (Public Health Wales - Matrix House)" userId="b990ae84-a271-4c7f-861a-586df44a9516" providerId="ADAL" clId="{F94B5204-AD79-42E1-B3A0-E1C03B4FE150}" dt="2026-04-20T16:52:40.184" v="134" actId="478"/>
          <ac:picMkLst>
            <pc:docMk/>
            <pc:sldMk cId="1087296996" sldId="279"/>
            <ac:picMk id="3" creationId="{89886EB2-30FF-8497-0893-85681A77C800}"/>
          </ac:picMkLst>
        </pc:picChg>
      </pc:sldChg>
      <pc:sldChg chg="addSp delSp modSp mod">
        <pc:chgData name="Brenda Basweti (Public Health Wales - Matrix House)" userId="b990ae84-a271-4c7f-861a-586df44a9516" providerId="ADAL" clId="{F94B5204-AD79-42E1-B3A0-E1C03B4FE150}" dt="2026-04-20T16:48:48.971" v="103" actId="1076"/>
        <pc:sldMkLst>
          <pc:docMk/>
          <pc:sldMk cId="2246529506" sldId="281"/>
        </pc:sldMkLst>
        <pc:spChg chg="mod">
          <ac:chgData name="Brenda Basweti (Public Health Wales - Matrix House)" userId="b990ae84-a271-4c7f-861a-586df44a9516" providerId="ADAL" clId="{F94B5204-AD79-42E1-B3A0-E1C03B4FE150}" dt="2026-04-20T13:43:20.640" v="21" actId="113"/>
          <ac:spMkLst>
            <pc:docMk/>
            <pc:sldMk cId="2246529506" sldId="281"/>
            <ac:spMk id="6" creationId="{D9BF286C-91B2-2302-8C98-838EDE010734}"/>
          </ac:spMkLst>
        </pc:spChg>
        <pc:spChg chg="mod">
          <ac:chgData name="Brenda Basweti (Public Health Wales - Matrix House)" userId="b990ae84-a271-4c7f-861a-586df44a9516" providerId="ADAL" clId="{F94B5204-AD79-42E1-B3A0-E1C03B4FE150}" dt="2026-04-20T13:44:06.721" v="29" actId="255"/>
          <ac:spMkLst>
            <pc:docMk/>
            <pc:sldMk cId="2246529506" sldId="281"/>
            <ac:spMk id="7" creationId="{562BEDCC-BEC0-93E3-C483-E9BDB3B5F273}"/>
          </ac:spMkLst>
        </pc:spChg>
        <pc:spChg chg="add del mod">
          <ac:chgData name="Brenda Basweti (Public Health Wales - Matrix House)" userId="b990ae84-a271-4c7f-861a-586df44a9516" providerId="ADAL" clId="{F94B5204-AD79-42E1-B3A0-E1C03B4FE150}" dt="2026-04-20T16:48:34.346" v="101" actId="478"/>
          <ac:spMkLst>
            <pc:docMk/>
            <pc:sldMk cId="2246529506" sldId="281"/>
            <ac:spMk id="13" creationId="{7DA62637-5C52-D3E5-8FF3-6318BC29D98E}"/>
          </ac:spMkLst>
        </pc:spChg>
        <pc:spChg chg="add mod">
          <ac:chgData name="Brenda Basweti (Public Health Wales - Matrix House)" userId="b990ae84-a271-4c7f-861a-586df44a9516" providerId="ADAL" clId="{F94B5204-AD79-42E1-B3A0-E1C03B4FE150}" dt="2026-04-20T16:48:48.971" v="103" actId="1076"/>
          <ac:spMkLst>
            <pc:docMk/>
            <pc:sldMk cId="2246529506" sldId="281"/>
            <ac:spMk id="14" creationId="{A9BA247D-72D5-E451-499A-F39B8E195329}"/>
          </ac:spMkLst>
        </pc:spChg>
        <pc:picChg chg="del">
          <ac:chgData name="Brenda Basweti (Public Health Wales - Matrix House)" userId="b990ae84-a271-4c7f-861a-586df44a9516" providerId="ADAL" clId="{F94B5204-AD79-42E1-B3A0-E1C03B4FE150}" dt="2026-04-20T14:11:32.080" v="54" actId="478"/>
          <ac:picMkLst>
            <pc:docMk/>
            <pc:sldMk cId="2246529506" sldId="281"/>
            <ac:picMk id="3" creationId="{EC8AB272-0AB7-3A7D-126A-DD1A0F8936D0}"/>
          </ac:picMkLst>
        </pc:picChg>
        <pc:picChg chg="add del mod">
          <ac:chgData name="Brenda Basweti (Public Health Wales - Matrix House)" userId="b990ae84-a271-4c7f-861a-586df44a9516" providerId="ADAL" clId="{F94B5204-AD79-42E1-B3A0-E1C03B4FE150}" dt="2026-04-20T16:48:27.484" v="98" actId="478"/>
          <ac:picMkLst>
            <pc:docMk/>
            <pc:sldMk cId="2246529506" sldId="281"/>
            <ac:picMk id="11" creationId="{EE57989A-48DE-88F3-EEE3-4B8CE4E6601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C5D82-122C-8E42-B3D6-67347C6BA68D}" type="datetimeFigureOut">
              <a:rPr lang="en-US" smtClean="0"/>
              <a:t>4/20/2026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F1F24-30D7-5740-9F64-AE7FBFFC83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45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84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Dalfan Nodiada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 dirty="0"/>
          </a:p>
        </p:txBody>
      </p:sp>
      <p:sp>
        <p:nvSpPr>
          <p:cNvPr id="4" name="Dalfan Rhif y Sleid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07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DC0EE8-50B0-E896-5852-F4B8BFA027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3AC217-C30D-89C1-4460-322363FEB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710836"/>
            <a:ext cx="6327775" cy="7266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6D54DB3-E380-84BD-93B3-8BA649F37B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3387964"/>
            <a:ext cx="632777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3832E92-EF7C-04E7-8DBD-C53D35568A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4204682"/>
            <a:ext cx="632777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6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 only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2" name="Picture 1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701B4431-6E99-FB30-9E4A-E84060F127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5437" t="2543" r="5912" b="3059"/>
          <a:stretch/>
        </p:blipFill>
        <p:spPr>
          <a:xfrm rot="5400000">
            <a:off x="6649025" y="-657741"/>
            <a:ext cx="2405273" cy="3720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1E15D4-58F0-B835-2EDB-5B041DEA7E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359749" y="2620284"/>
            <a:ext cx="3527371" cy="3968293"/>
          </a:xfrm>
          <a:prstGeom prst="rect">
            <a:avLst/>
          </a:prstGeom>
        </p:spPr>
      </p:pic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2D62E1EC-A6F5-D23A-565E-A7AF64CD93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CE7DE11A-7B6A-14CA-A499-F25F2F9AF8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F447B3A-3F6B-32F0-90F8-3CEF5AAF4E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6710362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0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. tex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n orange curved object on a black background&#10;&#10;Description automatically generated">
            <a:extLst>
              <a:ext uri="{FF2B5EF4-FFF2-40B4-BE49-F238E27FC236}">
                <a16:creationId xmlns:a16="http://schemas.microsoft.com/office/drawing/2014/main" id="{24D3D47D-7075-66E1-8396-F4103DF011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065" b="50000"/>
          <a:stretch/>
        </p:blipFill>
        <p:spPr>
          <a:xfrm>
            <a:off x="8685957" y="4843391"/>
            <a:ext cx="3113591" cy="2014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8" name="Picture 7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FD5D17FF-AF1C-545F-E3DC-DDD6BD78E5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1058" t="2107" r="2991" b="47971"/>
          <a:stretch/>
        </p:blipFill>
        <p:spPr>
          <a:xfrm rot="10800000" flipH="1">
            <a:off x="4995863" y="0"/>
            <a:ext cx="3011357" cy="1967696"/>
          </a:xfrm>
          <a:prstGeom prst="rect">
            <a:avLst/>
          </a:prstGeom>
        </p:spPr>
      </p:pic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CF8766FF-E3F7-54FE-61D9-A29B5C42AF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16081" y="2925582"/>
            <a:ext cx="5020807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4E25F6C2-19E2-B16F-2ECE-F7248C893C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08B8FB3E-8875-A86C-9BA3-D0129447E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AB91901-4FF0-2D7E-65B2-9DF4E55D78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66653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53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DC0EE8-50B0-E896-5852-F4B8BFA027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F8C3108-99AA-BE1B-0102-55204CAE52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3065689"/>
            <a:ext cx="6327775" cy="7266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5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75D8DA0-FA5D-E4A4-348F-1B27185447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33272"/>
            <a:ext cx="5718175" cy="6191457"/>
          </a:xfrm>
          <a:prstGeom prst="roundRect">
            <a:avLst>
              <a:gd name="adj" fmla="val 2233"/>
            </a:avLst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D8264-1EB3-39E9-379D-1E494B0B89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B6815D-7426-E4F1-F536-CD871B71713E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88EED20-7E87-4DFD-D9CA-B1A1FAA85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04FA74-24F0-045A-C516-E3564055D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4365"/>
          <a:stretch/>
        </p:blipFill>
        <p:spPr>
          <a:xfrm rot="10800000">
            <a:off x="5464465" y="-1"/>
            <a:ext cx="3010823" cy="2223164"/>
          </a:xfrm>
          <a:prstGeom prst="rect">
            <a:avLst/>
          </a:prstGeom>
        </p:spPr>
      </p:pic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BB3D2668-6A46-5D77-93AC-94BF8FA300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08E733D0-84C6-0B71-429D-6FE9FF42DE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3D77F80-4716-8565-12CF-951888358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79491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60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</p:spTree>
    <p:extLst>
      <p:ext uri="{BB962C8B-B14F-4D97-AF65-F5344CB8AC3E}">
        <p14:creationId xmlns:p14="http://schemas.microsoft.com/office/powerpoint/2010/main" val="101288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C966F-C3A2-10A4-74A3-25D0347C51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353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40293FF-3E51-2EB7-6DBB-A815093091B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022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849E8-9E1B-97A6-16F5-727C331343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757ECEED-71CF-563E-44EC-80FFD85975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CEE91C-570F-B1A8-8A99-CA82C9ED4788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A0DC161-F583-C874-FD6C-D410169078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399892"/>
            <a:ext cx="6327775" cy="1641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listening.</a:t>
            </a:r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B627C22-1FB4-BAE3-8444-E2668100FF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4053871"/>
            <a:ext cx="6327775" cy="45311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Further info or contact details to go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1832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C7A4B6-E657-EDCC-59CE-FE172E9D1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656F4-6DF7-415A-4697-290432580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D5691-D849-353F-2C40-B394ED742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82B51D49-EE0F-5642-AE4A-D88F56CE5BD0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902D5-1DEE-9B02-E0A7-6B8BD7EAD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C985D-423A-9E41-BE08-22CCE6FC1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8BF3B2AA-8EE5-0E49-B5D5-F85568A574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48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7" r:id="rId2"/>
    <p:sldLayoutId id="2147483662" r:id="rId3"/>
    <p:sldLayoutId id="2147483672" r:id="rId4"/>
    <p:sldLayoutId id="2147483667" r:id="rId5"/>
    <p:sldLayoutId id="2147483700" r:id="rId6"/>
    <p:sldLayoutId id="2147483689" r:id="rId7"/>
    <p:sldLayoutId id="2147483690" r:id="rId8"/>
    <p:sldLayoutId id="214748370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c/Users/Le122126/Downloads/FSN%20Eating%20well%20recipe%20book_Oct%202023_DIGITAL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https://www.tesco.com/groceries/en-GB/products/307136220?gclid=edb3f61a4a6d112543fb9099b6ed4d71&amp;gclsrc=3p.ds&amp;ds_rl=1116322&amp;ds_rl=1116016&amp;msclkid=edb3f61a4a6d112543fb9099b6ed4d7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nhs.uk/healthier-families/recipes/" TargetMode="External"/><Relationship Id="rId7" Type="http://schemas.openxmlformats.org/officeDocument/2006/relationships/hyperlink" Target="https://bipbc.gig.cymru/gwasanaethau/gwasanaethau-ysbyty/tim-deieteg-iechyd-y-cyhoedd/cyrsiau-bwyd-a-maetheg/" TargetMode="External"/><Relationship Id="rId2" Type="http://schemas.openxmlformats.org/officeDocument/2006/relationships/hyperlink" Target="https://sgiliaumaethamoes.com/ryseitiau-iachus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da.uk.com/food-health/lets-get-cooking/recipes/all-recipes.html" TargetMode="External"/><Relationship Id="rId5" Type="http://schemas.openxmlformats.org/officeDocument/2006/relationships/hyperlink" Target="https://www.firststepsnutrition.org/reports-gallery-1/vtn8vy3cjvpjn8fap1dz3we9u5uny1" TargetMode="External"/><Relationship Id="rId4" Type="http://schemas.openxmlformats.org/officeDocument/2006/relationships/hyperlink" Target="https://www.bhf.org.uk/informationsupport/support/healthy-living/healthy-eating/recipe-finder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c/Users/Le122126/Downloads/FSN%20Eating%20well%20recipe%20book_Oct%202023_DIGITAL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https://groceries.asda.com/product/tinned-soup/heinz-potato-leek-soup/197299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insburys.co.uk/gol-ui/product/batchelors-cup-a-soup-creamy-potato---leek?utm_medium=cpc&amp;cmpid=cpc&amp;catalogId=10241&amp;utm_content=shopping&amp;productId=24650&amp;src=ppc&amp;utm_campaign=391199247&amp;utm_custom2=X0585923&amp;storeId=10151&amp;gclid=5b7d05bf81fc195fc5ad6320503adc3f&amp;utm_custom1=1200667365236762&amp;langId=44&amp;utm_source=bing&amp;krypto=utWoofZpWhdwHp5evWiqsSF6K78wtP3sx%2BcQCSA5I1AOTvbmB3p1GZ5fjygI6gREWRJLvL2q%2FVabSxb%2Brn9JQkbXwAbtJz9biCiSBEyyqDbBsu%2FtCvszg7hBx8xqrK6FT2zXu7I5%2FOGf8RurouhbMkpcHTMygaVDDUwazGj4Si%2Bz1xdBNu092QGobZmgzntLFvQfs3f2mBSsq0DT%2FlyoTidVJb0PB84Bx%2F4l%2F%2BRJjAcI05NctKDJ%2FwGK%2FMYcJ1DsmzTj21HrP0aaooca9rpCSv5k6pQpf9Z21Oy5zPRS6dGxHCQj5gwL7BNjpfPY2vmFA0iqUU3fwUzac%2BKhcpOgEdsgeTh27QDvD9shes57kl4FpW3o0DFYYU9MhXOxk%2Bl3&amp;ddkey=https%3Agb%2Fgroceries%2Fbatchelors-cup-a-soup-creamy-potato---leek" TargetMode="External"/><Relationship Id="rId2" Type="http://schemas.openxmlformats.org/officeDocument/2006/relationships/hyperlink" Target="http://c/Users/Le122126/Downloads/FSN%20Eating%20well%20recipe%20book_Oct%202023_DIGITAL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c/Users/Le122126/Downloads/FSN%20Eating%20well%20recipe%20book_Oct%202023_DIGITAL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https://www.sainsburys.co.uk/gol-ui/product/pukka-pies-chicken---mushroom-pie-226g?utm_medium=cpc&amp;cmpid=cpc&amp;catalogId=10241&amp;utm_content=shopping&amp;productId=88634&amp;src=ppc&amp;utm_campaign=363639930&amp;utm_custom2=X0585923&amp;storeId=10151&amp;gclid=3dfdfdbe80ca12f194fd9b3a8016a599&amp;utm_custom1=1192970556523091&amp;langId=44&amp;utm_source=bing&amp;krypto=8hXFEiCYbntod1DhB6cVrMwe3dGc76O5A1tkR3QGHuWpXjxQ2J%2BiDKV1YbwliNkDJ5jho7Gaa6giaOt2kq5JhAwJQm%2BZxamD0%2BuFNKArqQjy20oRYbrc9VROVo2Atypna3q5kXYkCka6uaSlB5n9dxJwc4385WtFTvTcE7rm1eWfQ8G1bxobQzHaD%2BAmkCK%2B5By1LIrpRlusEuzprzq%2FtxiwEDRI0IWuWUtFJIM69V1dcbV83glwfs97UWbRwJHnJWHgY5QnZypJhkFmTg0ogO7Yt6Ki%2B3pnLszefUgolx%2BO4j8PvMPJshfIiuWmzKb21QKLhzUxRl5okgEFkXn8mKmJs%2B0oCNH61R67KGqN97altYj5NL6nAa2rYs5Pfx0fL6X11M5fIM%2FXecfor84wruIMQHZXXKkW%2Fo4RIklxCQUrNKc9BkvIHJ4JPnt55y3v2ucVKlM7LafOwwJTJ8hVuQ%3D%3D&amp;ddkey=https%3Agb%2Fgroceries%2Fpukka-pies-chicken---mushroom-pie-226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c/Users/Le122126/Downloads/FSN%20Eating%20well%20recipe%20book_Oct%202023_DIGITAL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https://www.sainsburys.co.uk/gol-ui/product/sainsburys-spaghetti-bolognese-400g-serves-1-?istCompanyId=1e096408-041f-4238-994e-a7cf46bf9413&amp;istFeedId=689af7a8-5842-4d88-be59-1ee5688a81b5&amp;istItemId=wxwqqwrwa&amp;istBid=t&amp;src=ppc&amp;&amp;cmpid=cpc&amp;utm_source=bing&amp;utm_medium=cpc&amp;utm_campaign=391199247&amp;utm_content=shopping&amp;utm_term=%257Bsku%257D&amp;utm_custom1=1194070295285332&amp;utm_custom2=X0585923&amp;msclkid=b417eb8c908f10f3245b8d08925346ad&amp;gclid=b417eb8c908f10f3245b8d08925346ad&amp;gclsrc=3p.d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FD1B2-43EC-31A1-56FC-9807F0ECD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3B3AF5-7F06-1CDF-C5C2-4B253B6920F4}"/>
              </a:ext>
            </a:extLst>
          </p:cNvPr>
          <p:cNvSpPr txBox="1"/>
          <p:nvPr/>
        </p:nvSpPr>
        <p:spPr>
          <a:xfrm>
            <a:off x="101218" y="1561151"/>
            <a:ext cx="11609423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y-GB" sz="2000" dirty="0">
                <a:latin typeface="Ubuntu" panose="020B0504030602030204" pitchFamily="34" charset="0"/>
              </a:rPr>
              <a:t>Mae'r gweithgaredd hwn yn cysylltu â'r Banciau Gwybodaeth canlynol: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18518A"/>
                </a:solidFill>
                <a:latin typeface="Ubuntu"/>
                <a:ea typeface="Calibri"/>
                <a:cs typeface="Calibri"/>
              </a:rPr>
              <a:t>Beth yw deiet iach a chytbwys?’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Ubuntu"/>
            </a:endParaRPr>
          </a:p>
          <a:p>
            <a:r>
              <a:rPr lang="cy-GB" sz="2000" dirty="0">
                <a:latin typeface="Ubuntu" panose="020B0504030602030204" pitchFamily="34" charset="0"/>
              </a:rPr>
              <a:t>Mae'r gweithgaredd hwn yn helpu dysgwyr i ddatblygu sgiliau gwneud penderfyniadau a meddwl yn feirniadol ynghylch sut maen nhw'n paratoi bwyd a'r dewisiadau maen nhw'n eu gwneud.</a:t>
            </a:r>
            <a:endParaRPr lang="en-US" sz="2000" dirty="0">
              <a:latin typeface="Ubuntu" panose="020B0504030602030204" pitchFamily="34" charset="0"/>
              <a:ea typeface="Calibri"/>
              <a:cs typeface="Calibri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0151333-31CE-D047-3901-E9746858B7A0}"/>
              </a:ext>
            </a:extLst>
          </p:cNvPr>
          <p:cNvGraphicFramePr>
            <a:graphicFrameLocks noGrp="1"/>
          </p:cNvGraphicFramePr>
          <p:nvPr/>
        </p:nvGraphicFramePr>
        <p:xfrm>
          <a:off x="97785" y="3500143"/>
          <a:ext cx="11996429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603">
                  <a:extLst>
                    <a:ext uri="{9D8B030D-6E8A-4147-A177-3AD203B41FA5}">
                      <a16:colId xmlns:a16="http://schemas.microsoft.com/office/drawing/2014/main" val="4270850206"/>
                    </a:ext>
                  </a:extLst>
                </a:gridCol>
                <a:gridCol w="2302807">
                  <a:extLst>
                    <a:ext uri="{9D8B030D-6E8A-4147-A177-3AD203B41FA5}">
                      <a16:colId xmlns:a16="http://schemas.microsoft.com/office/drawing/2014/main" val="2021095819"/>
                    </a:ext>
                  </a:extLst>
                </a:gridCol>
                <a:gridCol w="2437279">
                  <a:extLst>
                    <a:ext uri="{9D8B030D-6E8A-4147-A177-3AD203B41FA5}">
                      <a16:colId xmlns:a16="http://schemas.microsoft.com/office/drawing/2014/main" val="3723673179"/>
                    </a:ext>
                  </a:extLst>
                </a:gridCol>
                <a:gridCol w="2526914">
                  <a:extLst>
                    <a:ext uri="{9D8B030D-6E8A-4147-A177-3AD203B41FA5}">
                      <a16:colId xmlns:a16="http://schemas.microsoft.com/office/drawing/2014/main" val="1260354662"/>
                    </a:ext>
                  </a:extLst>
                </a:gridCol>
                <a:gridCol w="2378826">
                  <a:extLst>
                    <a:ext uri="{9D8B030D-6E8A-4147-A177-3AD203B41FA5}">
                      <a16:colId xmlns:a16="http://schemas.microsoft.com/office/drawing/2014/main" val="40764704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marL="228600" indent="-228600">
                        <a:defRPr b="0" i="0"/>
                      </a:pPr>
                      <a:r>
                        <a:rPr lang="1106" sz="1800" b="1" dirty="0">
                          <a:solidFill>
                            <a:schemeClr val="bg1"/>
                          </a:solidFill>
                          <a:latin typeface="Ubuntu"/>
                          <a:ea typeface="Calibri" panose="020F0502020204030204"/>
                          <a:cs typeface="Calibri" panose="020F0502020204030204"/>
                        </a:rPr>
                        <a:t>Disgrifiadau o ddysgu </a:t>
                      </a:r>
                      <a:r>
                        <a:rPr lang="1106" sz="1800" b="0" dirty="0">
                          <a:solidFill>
                            <a:schemeClr val="bg1"/>
                          </a:solidFill>
                          <a:latin typeface="Ubuntu"/>
                          <a:ea typeface="Calibri" panose="020F0502020204030204"/>
                          <a:cs typeface="Calibri" panose="020F0502020204030204"/>
                        </a:rPr>
                        <a:t>(posibl)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473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4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Cam cynnydd 1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4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Rwyf wedi datblygu ymwybyddiaeth y gall fy mhenderfyniadau effeithio arnaf i ac ar eraill.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4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Cam cynnydd 2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4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Rwyf wedi datblygu dealltwriaeth fy mod angen deiet cytbwys, ac rwy’n gallu gwneud dewisiadau gwybodus am y bwyd rwy’n ei fwyta a’i baratoi i gefnogi fy iechyd a lles corfforol.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4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Cam cynnydd 3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4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Rwy’n gallu egluro pwysigrwydd deiet cytbwys a maeth, a’r effaith mae fy newisiadau yn eu cael ar fy iechyd a lles corfforol. Rwy’n gallu cynllunio a pharatoi prydau maethlon, sylfaenol.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4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Cam cynnydd 4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4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Rwy’n gallu cymhwyso fy ngwybodaeth a dealltwriaeth o ddeiet cytbwys a maeth i wneud dewisiadau a fydd yn fy ngalluogi i gynnal fy iechyd a lles corfforol. Rwy’n gallu cynllunio a pharatoi amrywiaeth o brydau maethlon.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4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Cam cynnydd 5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4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Rwy’n gallu addasu fy neiet mewn ymateb i gyd-destunau gwahanol, a chymhwyso fy ngwybodaeth a dealltwriaeth o ddeiet cytbwys a maeth i gefnogi eraill. Rwy’n gallu cymhwyso ystod o dechnegau i baratoi amrywiaeth o brydau maethlon.</a:t>
                      </a:r>
                      <a:endParaRPr lang="en-US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262021"/>
                  </a:ext>
                </a:extLst>
              </a:tr>
            </a:tbl>
          </a:graphicData>
        </a:graphic>
      </p:graphicFrame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3A3A172-F7A7-E736-682D-27F0D1743C11}"/>
              </a:ext>
            </a:extLst>
          </p:cNvPr>
          <p:cNvSpPr txBox="1">
            <a:spLocks/>
          </p:cNvSpPr>
          <p:nvPr/>
        </p:nvSpPr>
        <p:spPr>
          <a:xfrm>
            <a:off x="101011" y="736902"/>
            <a:ext cx="3184450" cy="8373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y-GB" sz="4800" b="1" dirty="0">
                <a:latin typeface="Ubuntu"/>
                <a:ea typeface="Verdana"/>
              </a:rPr>
              <a:t>Ryseitiau</a:t>
            </a:r>
          </a:p>
        </p:txBody>
      </p:sp>
      <p:pic>
        <p:nvPicPr>
          <p:cNvPr id="3" name="Picture 2" descr="A kitchen counter with food on it&#10;&#10;Description automatically generated">
            <a:extLst>
              <a:ext uri="{FF2B5EF4-FFF2-40B4-BE49-F238E27FC236}">
                <a16:creationId xmlns:a16="http://schemas.microsoft.com/office/drawing/2014/main" id="{7C25F97F-CBBA-9FAF-2FBF-5DAF6E147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576" y="121897"/>
            <a:ext cx="3464852" cy="227207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6746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624498-68B1-B6F2-0C0F-222B095DC4E3}"/>
              </a:ext>
            </a:extLst>
          </p:cNvPr>
          <p:cNvSpPr txBox="1"/>
          <p:nvPr/>
        </p:nvSpPr>
        <p:spPr>
          <a:xfrm>
            <a:off x="4168109" y="2045950"/>
            <a:ext cx="341402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>
                <a:solidFill>
                  <a:srgbClr val="15518B"/>
                </a:solidFill>
                <a:latin typeface="Ubuntu"/>
                <a:cs typeface="Calibri"/>
              </a:rPr>
              <a:t> </a:t>
            </a:r>
            <a:r>
              <a:rPr lang="cy-GB" sz="2800" b="1" dirty="0">
                <a:solidFill>
                  <a:srgbClr val="15518B"/>
                </a:solidFill>
                <a:latin typeface="Ubuntu"/>
                <a:cs typeface="Calibri"/>
              </a:rPr>
              <a:t>Sut mae’r canlynol yn dylanwadu arnom?</a:t>
            </a:r>
          </a:p>
        </p:txBody>
      </p:sp>
      <p:pic>
        <p:nvPicPr>
          <p:cNvPr id="4" name="Picture 3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BD7A9BFD-70E5-5D82-8108-F09BA437E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08" y="1127579"/>
            <a:ext cx="3077483" cy="24892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31A39B-A5C1-DE49-7BAF-3885F2428210}"/>
              </a:ext>
            </a:extLst>
          </p:cNvPr>
          <p:cNvSpPr txBox="1"/>
          <p:nvPr/>
        </p:nvSpPr>
        <p:spPr>
          <a:xfrm rot="-420000">
            <a:off x="970026" y="1717675"/>
            <a:ext cx="29609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y-GB" sz="3200" b="1" dirty="0">
                <a:solidFill>
                  <a:srgbClr val="15518B"/>
                </a:solidFill>
                <a:latin typeface="Ubuntu"/>
              </a:rPr>
              <a:t>Cyfleustra?</a:t>
            </a:r>
          </a:p>
        </p:txBody>
      </p:sp>
      <p:pic>
        <p:nvPicPr>
          <p:cNvPr id="11" name="Picture 10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4A6A61A4-7589-A235-62AC-3D9DBB7D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0000">
            <a:off x="4407578" y="3903436"/>
            <a:ext cx="3077483" cy="24892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515E2D-48C7-CB9F-61E4-5D21D26FACFF}"/>
              </a:ext>
            </a:extLst>
          </p:cNvPr>
          <p:cNvSpPr txBox="1"/>
          <p:nvPr/>
        </p:nvSpPr>
        <p:spPr>
          <a:xfrm rot="-180000">
            <a:off x="4707454" y="4484459"/>
            <a:ext cx="29609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y-GB" sz="3200" b="1" dirty="0">
                <a:solidFill>
                  <a:srgbClr val="15518B"/>
                </a:solidFill>
                <a:latin typeface="Ubuntu"/>
              </a:rPr>
              <a:t>Cynhwysion?</a:t>
            </a:r>
          </a:p>
        </p:txBody>
      </p:sp>
      <p:pic>
        <p:nvPicPr>
          <p:cNvPr id="15" name="Picture 14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31C7D65F-D1A6-2E84-C51A-E296F6038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60000">
            <a:off x="7800293" y="710292"/>
            <a:ext cx="3077483" cy="24892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B87544-9DD0-CB64-B54E-008FACCB700A}"/>
              </a:ext>
            </a:extLst>
          </p:cNvPr>
          <p:cNvSpPr txBox="1"/>
          <p:nvPr/>
        </p:nvSpPr>
        <p:spPr>
          <a:xfrm rot="180000">
            <a:off x="8618511" y="1331144"/>
            <a:ext cx="14459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15518B"/>
                </a:solidFill>
                <a:latin typeface="Ubuntu"/>
              </a:rPr>
              <a:t>Cost?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A6219E-9843-DFDD-D975-0E913FFD5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08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F12BF59-A47D-2988-0180-9C21651B561D}"/>
              </a:ext>
            </a:extLst>
          </p:cNvPr>
          <p:cNvSpPr txBox="1"/>
          <p:nvPr/>
        </p:nvSpPr>
        <p:spPr>
          <a:xfrm>
            <a:off x="5901327" y="6205851"/>
            <a:ext cx="548277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FSN Eating well recipe book_Oct 2023_DIGITAL.pdf</a:t>
            </a:r>
            <a:r>
              <a:rPr lang="en-US" sz="1400" dirty="0">
                <a:solidFill>
                  <a:srgbClr val="000000"/>
                </a:solidFill>
                <a:latin typeface="Ubuntu"/>
                <a:ea typeface="+mn-lt"/>
                <a:cs typeface="+mn-lt"/>
              </a:rPr>
              <a:t> </a:t>
            </a:r>
            <a:endParaRPr lang="en-US" sz="1400" dirty="0"/>
          </a:p>
        </p:txBody>
      </p:sp>
      <p:pic>
        <p:nvPicPr>
          <p:cNvPr id="5" name="Picture 4" descr="Tesco Apple Crumble 500G">
            <a:extLst>
              <a:ext uri="{FF2B5EF4-FFF2-40B4-BE49-F238E27FC236}">
                <a16:creationId xmlns:a16="http://schemas.microsoft.com/office/drawing/2014/main" id="{105C44C9-6D53-01B3-F008-03B2B662AE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46" b="11498"/>
          <a:stretch/>
        </p:blipFill>
        <p:spPr>
          <a:xfrm>
            <a:off x="302654" y="941231"/>
            <a:ext cx="3118858" cy="27222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2BEDCC-BEC0-93E3-C483-E9BDB3B5F273}"/>
              </a:ext>
            </a:extLst>
          </p:cNvPr>
          <p:cNvSpPr txBox="1"/>
          <p:nvPr/>
        </p:nvSpPr>
        <p:spPr>
          <a:xfrm>
            <a:off x="302654" y="3661891"/>
            <a:ext cx="5587284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chemeClr val="accent1"/>
                </a:solidFill>
                <a:latin typeface="Ubuntu"/>
              </a:rPr>
              <a:t>Cynhwysion</a:t>
            </a:r>
            <a:endParaRPr lang="en-US" sz="1400" b="1" dirty="0">
              <a:solidFill>
                <a:schemeClr val="accent1"/>
              </a:solidFill>
              <a:latin typeface="Ubuntu"/>
            </a:endParaRPr>
          </a:p>
          <a:p>
            <a:r>
              <a:rPr lang="en-US" sz="1400" dirty="0" err="1">
                <a:solidFill>
                  <a:schemeClr val="accent1"/>
                </a:solidFill>
                <a:latin typeface="Ubuntu"/>
              </a:rPr>
              <a:t>Afal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Bramley (35%),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Blawd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Gwenith [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Blawd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Gwenith,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Calsiwm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Carbonad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Haearn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Niasin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, Thiamin],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Piwrî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Afal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(14%),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Siwgr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Menyn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(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Llaeth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) (4%),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Dŵr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Ceirch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Olew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Palmwydd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Blawd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Corn,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Olew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Had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Rêp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Siwgr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Meddal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Brown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Golau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, Syrup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Siwgr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Gwrthdroëdig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Mêl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, Gwyn Wy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wedi'i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Basteureiddio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, Halen,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Codydd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(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Sodiwm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Bicarbonad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).</a:t>
            </a:r>
          </a:p>
          <a:p>
            <a:r>
              <a:rPr lang="en-US" sz="1400" b="1" dirty="0" err="1">
                <a:solidFill>
                  <a:schemeClr val="accent1"/>
                </a:solidFill>
                <a:latin typeface="Ubuntu"/>
              </a:rPr>
              <a:t>Gwybodaeth</a:t>
            </a:r>
            <a:r>
              <a:rPr lang="en-US" sz="1400" b="1" dirty="0">
                <a:solidFill>
                  <a:schemeClr val="accent1"/>
                </a:solidFill>
                <a:latin typeface="Ubuntu"/>
              </a:rPr>
              <a:t> am </a:t>
            </a:r>
            <a:r>
              <a:rPr lang="en-US" sz="1400" b="1" dirty="0" err="1">
                <a:solidFill>
                  <a:schemeClr val="accent1"/>
                </a:solidFill>
                <a:latin typeface="Ubuntu"/>
              </a:rPr>
              <a:t>Alergeddau</a:t>
            </a:r>
            <a:r>
              <a:rPr lang="en-US" sz="1400" b="1" dirty="0">
                <a:solidFill>
                  <a:schemeClr val="accent1"/>
                </a:solidFill>
                <a:latin typeface="Ubuntu"/>
              </a:rPr>
              <a:t>:</a:t>
            </a:r>
          </a:p>
          <a:p>
            <a:r>
              <a:rPr lang="en-US" sz="1400" dirty="0">
                <a:solidFill>
                  <a:schemeClr val="accent1"/>
                </a:solidFill>
                <a:latin typeface="Ubuntu"/>
              </a:rPr>
              <a:t>Gall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gynnwys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cnau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daear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a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chnau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. Am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alergenau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gan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gynnwys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grawnfwydydd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sy'n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cynnwys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glwten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gweler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y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cynhwysion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mewn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print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trwm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533028-B1ED-73B7-0E6C-CC0BD811DD5F}"/>
              </a:ext>
            </a:extLst>
          </p:cNvPr>
          <p:cNvSpPr/>
          <p:nvPr/>
        </p:nvSpPr>
        <p:spPr>
          <a:xfrm>
            <a:off x="255896" y="932597"/>
            <a:ext cx="5584208" cy="52202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FDE8FE-E027-61E2-F9F5-24395CDDDD81}"/>
              </a:ext>
            </a:extLst>
          </p:cNvPr>
          <p:cNvSpPr txBox="1"/>
          <p:nvPr/>
        </p:nvSpPr>
        <p:spPr>
          <a:xfrm>
            <a:off x="3370998" y="1062251"/>
            <a:ext cx="2436124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Ubuntu"/>
              </a:rPr>
              <a:t>£3.90</a:t>
            </a:r>
          </a:p>
          <a:p>
            <a:r>
              <a:rPr lang="en-US" sz="1400" b="1" dirty="0">
                <a:solidFill>
                  <a:schemeClr val="accent1"/>
                </a:solidFill>
                <a:latin typeface="Ubuntu"/>
              </a:rPr>
              <a:t>£0.78/100g</a:t>
            </a:r>
          </a:p>
          <a:p>
            <a:endParaRPr lang="en-US" sz="1400" b="1" dirty="0">
              <a:solidFill>
                <a:schemeClr val="accent1"/>
              </a:solidFill>
              <a:latin typeface="Ubuntu"/>
            </a:endParaRPr>
          </a:p>
          <a:p>
            <a:r>
              <a:rPr lang="en-US" sz="1400" b="1" dirty="0" err="1">
                <a:solidFill>
                  <a:schemeClr val="accent1"/>
                </a:solidFill>
                <a:latin typeface="Ubuntu"/>
              </a:rPr>
              <a:t>Cyfarwyddiadau</a:t>
            </a:r>
            <a:r>
              <a:rPr lang="en-US" sz="1400" b="1" dirty="0">
                <a:solidFill>
                  <a:schemeClr val="accent1"/>
                </a:solidFill>
                <a:latin typeface="Ubuntu"/>
              </a:rPr>
              <a:t>: 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190°C/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Ffan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170°C/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Nwy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5 20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munud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Tynnwch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y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pecynnu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allanol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.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Rhowch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ar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drei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pobi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yng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nghanol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popty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wedi'i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gynhesu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ymlaen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llaw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.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Gadewch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i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sefyll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am 5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munud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ar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ôl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cynhesu</a:t>
            </a:r>
            <a:endParaRPr lang="en-US" sz="1400" dirty="0">
              <a:solidFill>
                <a:schemeClr val="accent1"/>
              </a:solidFill>
              <a:latin typeface="Ubuntu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AAD2C7-3425-C6EA-6390-EFBCE9387BDD}"/>
              </a:ext>
            </a:extLst>
          </p:cNvPr>
          <p:cNvSpPr txBox="1"/>
          <p:nvPr/>
        </p:nvSpPr>
        <p:spPr>
          <a:xfrm>
            <a:off x="1860538" y="6205210"/>
            <a:ext cx="404041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Tesco Apple Crumble 500G - Tesco Groceries</a:t>
            </a:r>
            <a:endParaRPr lang="en-US" sz="1400" dirty="0">
              <a:solidFill>
                <a:schemeClr val="accent1"/>
              </a:solidFill>
              <a:latin typeface="Ubuntu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5DD3CE-06BE-F957-A690-D788E13A0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E0B1DA-4EA4-08CA-08E4-E68C4469B8AB}"/>
              </a:ext>
            </a:extLst>
          </p:cNvPr>
          <p:cNvSpPr txBox="1"/>
          <p:nvPr/>
        </p:nvSpPr>
        <p:spPr>
          <a:xfrm>
            <a:off x="6019800" y="298570"/>
            <a:ext cx="6094562" cy="5854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Crymbl afal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Mae'r rysáit hon yn gwneud 4 dogn maint oedolyn.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CYNHWYSION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65g o flawd gwyn</a:t>
            </a:r>
            <a:br>
              <a:rPr lang="cy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50g o daeniad braster llysiau</a:t>
            </a:r>
            <a:b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65g o </a:t>
            </a:r>
            <a:r>
              <a:rPr lang="cy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geirch</a:t>
            </a:r>
            <a: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uwd</a:t>
            </a:r>
            <a:b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40g o siwgr</a:t>
            </a:r>
            <a:b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 afal bwyta (pwysau wedi'u paratoi tua 350g)</a:t>
            </a:r>
            <a:b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llwy de o bowdr sbeis cymysg neu sinamon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DULL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Cynheswch y popty i 180°C / 350°F / Nwy 4. 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Rhowch y blawd mewn powlen ac ychwanegwch y braster ato. Rhwbiwch y braster i'r blawd gyda blaenau eich bysedd nes ei fod yn debyg i friwsion bara. Ychwanegwch y ceirch uwd a'r siwgr a’u cymysgu gyda'i gilydd. 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y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Piliwch</a:t>
            </a:r>
            <a: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cy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sleisiwch</a:t>
            </a:r>
            <a: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yr afalau. Rhowch yr afalau mewn dysgl bopty, ychwanegwch y sbeis neu'r sinamon a’u cymysgu gyda'i gilydd. 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Rhowch y cymysgedd briwsion dros yr afal a rhowch y crymbl yn y popty am 30 i 35 munud nes bod y ffrwyth yn feddal a'r briwsion wedi brownio. 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b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Canllaw prisiau (yn seiliedig ar brisiau 2023) llai na 63c y dogn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Llysieuol ✓</a:t>
            </a:r>
            <a:b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Fegan</a:t>
            </a:r>
            <a: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os yw'r taeniad braster llysiau yn un </a:t>
            </a:r>
            <a:r>
              <a:rPr lang="cy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fegan</a:t>
            </a:r>
            <a: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✓</a:t>
            </a:r>
            <a:b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Heb gynnyrch llaeth os yw'r taeniad braster llysiau yn gynnyrch heb laeth ✓</a:t>
            </a:r>
            <a:b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Heb wyau ✓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396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A8F2CB-DB33-CB91-CB23-6962BDB8BE24}"/>
              </a:ext>
            </a:extLst>
          </p:cNvPr>
          <p:cNvSpPr txBox="1"/>
          <p:nvPr/>
        </p:nvSpPr>
        <p:spPr>
          <a:xfrm>
            <a:off x="4276966" y="1950287"/>
            <a:ext cx="3414021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>
                <a:solidFill>
                  <a:srgbClr val="15518B"/>
                </a:solidFill>
                <a:latin typeface="Ubuntu"/>
                <a:cs typeface="Calibri"/>
              </a:rPr>
              <a:t> </a:t>
            </a:r>
            <a:r>
              <a:rPr lang="cy-GB" sz="2800" b="1" dirty="0">
                <a:solidFill>
                  <a:srgbClr val="15518B"/>
                </a:solidFill>
                <a:latin typeface="Ubuntu"/>
                <a:cs typeface="Calibri"/>
              </a:rPr>
              <a:t>Sut mae’r canlynol yn dylanwadu arnom? </a:t>
            </a:r>
          </a:p>
          <a:p>
            <a:endParaRPr lang="en-US" sz="2200" dirty="0">
              <a:solidFill>
                <a:srgbClr val="15518B"/>
              </a:solidFill>
              <a:cs typeface="Calibri"/>
            </a:endParaRPr>
          </a:p>
        </p:txBody>
      </p:sp>
      <p:pic>
        <p:nvPicPr>
          <p:cNvPr id="4" name="Picture 3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102DFAB0-9112-5B02-D617-5BAAC701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240000">
            <a:off x="833437" y="1245508"/>
            <a:ext cx="3077483" cy="24892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D6BE1F-8507-41D9-F852-F56CC189FC86}"/>
              </a:ext>
            </a:extLst>
          </p:cNvPr>
          <p:cNvSpPr txBox="1"/>
          <p:nvPr/>
        </p:nvSpPr>
        <p:spPr>
          <a:xfrm rot="-420000">
            <a:off x="1008478" y="1787984"/>
            <a:ext cx="29609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y-GB" sz="3200" b="1" dirty="0">
                <a:solidFill>
                  <a:srgbClr val="15518B"/>
                </a:solidFill>
                <a:latin typeface="Ubuntu"/>
              </a:rPr>
              <a:t>Alergeddau?</a:t>
            </a:r>
          </a:p>
        </p:txBody>
      </p:sp>
      <p:pic>
        <p:nvPicPr>
          <p:cNvPr id="10" name="Picture 9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EB81A049-0ACD-8901-78EE-29A523041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60000">
            <a:off x="8181293" y="1127579"/>
            <a:ext cx="3077483" cy="24892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1CB66E-4212-2E78-1F93-BD87E4C4BFA2}"/>
              </a:ext>
            </a:extLst>
          </p:cNvPr>
          <p:cNvSpPr txBox="1"/>
          <p:nvPr/>
        </p:nvSpPr>
        <p:spPr>
          <a:xfrm rot="480000">
            <a:off x="8468331" y="1757060"/>
            <a:ext cx="304674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y-GB" sz="3200" b="1" dirty="0">
                <a:solidFill>
                  <a:srgbClr val="15518B"/>
                </a:solidFill>
                <a:latin typeface="Ubuntu"/>
              </a:rPr>
              <a:t>Amser Teulu?</a:t>
            </a:r>
          </a:p>
        </p:txBody>
      </p:sp>
      <p:pic>
        <p:nvPicPr>
          <p:cNvPr id="12" name="Picture 11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A62C4A64-DAC3-600B-4F2A-65D8E3123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4226183" y="3848489"/>
            <a:ext cx="3578799" cy="29203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A2EF25-BC89-37E6-24AB-B8A8444797B7}"/>
              </a:ext>
            </a:extLst>
          </p:cNvPr>
          <p:cNvSpPr txBox="1"/>
          <p:nvPr/>
        </p:nvSpPr>
        <p:spPr>
          <a:xfrm rot="-180000">
            <a:off x="4616738" y="4397634"/>
            <a:ext cx="296091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y-GB" sz="2400" b="1" dirty="0">
                <a:solidFill>
                  <a:srgbClr val="15518B"/>
                </a:solidFill>
                <a:latin typeface="Ubuntu"/>
              </a:rPr>
              <a:t>Ydy’r bwyd yn hwyl i’w wneud?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C9AA07-682A-A2FC-425F-CCCEBBA90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10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0E0DED-3429-1BE8-AB31-28736D4215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710" y="2326106"/>
            <a:ext cx="10993651" cy="42752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y-GB" sz="1800" b="0" dirty="0">
                <a:latin typeface="Ubuntu"/>
                <a:cs typeface="Calibri"/>
              </a:rPr>
              <a:t>Mae llawer o ryseitiau a syniadau ar gyfer paratoi bwyd ar gael ar-lein.</a:t>
            </a:r>
            <a:r>
              <a:rPr lang="cy-GB" sz="1800" b="0" dirty="0">
                <a:solidFill>
                  <a:srgbClr val="15518B"/>
                </a:solidFill>
                <a:latin typeface="Ubuntu"/>
                <a:cs typeface="Calibri"/>
              </a:rPr>
              <a:t> Dyma rai gwefannau sy’n cynnwys gwybodaeth am ryseitiau iach neu syniadau ar gyfer cinio canol dydd a byrbrydau:</a:t>
            </a:r>
            <a:endParaRPr lang="cy-GB" sz="1800" dirty="0">
              <a:solidFill>
                <a:srgbClr val="15518B"/>
              </a:solidFill>
              <a:cs typeface="Calibri"/>
            </a:endParaRPr>
          </a:p>
          <a:p>
            <a:r>
              <a:rPr lang="en-US" sz="1800" b="0" dirty="0">
                <a:latin typeface="Ubuntu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Ryseitiau Iachus – Sgiliau Maeth am Oes®</a:t>
            </a:r>
            <a:endParaRPr lang="en-US" sz="1800" dirty="0">
              <a:latin typeface="Ubuntu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cy-GB" sz="1800" b="0" dirty="0">
                <a:latin typeface="Ubuntu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Ryseitiau - Teuluoedd Iachach </a:t>
            </a:r>
            <a:r>
              <a:rPr lang="en-US" sz="1800" b="0" dirty="0">
                <a:latin typeface="Ubuntu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GIG (www.nhs.uk)</a:t>
            </a:r>
            <a:r>
              <a:rPr lang="en-US" sz="1800" dirty="0">
                <a:latin typeface="Ubuntu"/>
                <a:cs typeface="Calibri"/>
              </a:rPr>
              <a:t> </a:t>
            </a:r>
            <a:endParaRPr lang="en-US" sz="1800" dirty="0"/>
          </a:p>
          <a:p>
            <a:r>
              <a:rPr lang="en-US" sz="1800" b="0" dirty="0">
                <a:solidFill>
                  <a:schemeClr val="tx2"/>
                </a:solidFill>
                <a:latin typeface="Ubuntu"/>
                <a:cs typeface="Segoe 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https://www.bhf.org.uk/informationsupport/support/healthy-living/healthy-eating/recipe-finder</a:t>
            </a:r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b="0" dirty="0">
                <a:solidFill>
                  <a:schemeClr val="tx2"/>
                </a:solidFill>
                <a:latin typeface="Ubuntu"/>
                <a:cs typeface="Segoe 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https://www.firststepsnutrition.org/reports-gallery-1/vtn8vy3cjvpjn8fap1dz3we9u5uny1</a:t>
            </a:r>
            <a:r>
              <a:rPr lang="en-US" sz="1800" b="0" dirty="0">
                <a:solidFill>
                  <a:schemeClr val="tx2"/>
                </a:solidFill>
                <a:latin typeface="Ubuntu"/>
                <a:cs typeface="Segoe UI"/>
              </a:rPr>
              <a:t> </a:t>
            </a:r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b="0" dirty="0">
                <a:solidFill>
                  <a:schemeClr val="tx2"/>
                </a:solidFill>
                <a:latin typeface="Ubuntu"/>
                <a:cs typeface="Segoe U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https://www.bda.uk.com/food-health/lets-get-cooking/recipes/all-recipes.html</a:t>
            </a:r>
            <a:endParaRPr lang="en-US" sz="1800" b="0" dirty="0">
              <a:solidFill>
                <a:schemeClr val="tx2"/>
              </a:solidFill>
              <a:cs typeface="Segoe UI"/>
            </a:endParaRPr>
          </a:p>
          <a:p>
            <a:endParaRPr lang="en-US" sz="1800" b="0" dirty="0">
              <a:solidFill>
                <a:schemeClr val="tx2"/>
              </a:solidFill>
              <a:latin typeface="Ubuntu"/>
              <a:cs typeface="Segoe UI"/>
            </a:endParaRPr>
          </a:p>
          <a:p>
            <a:r>
              <a:rPr lang="en-US" sz="1800" b="0" dirty="0">
                <a:latin typeface="Ubuntu"/>
                <a:cs typeface="Segoe U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Cyrsiau bwyd a maetheg - Bwrdd Iechyd Prifysgol Betsi Cadwaladr</a:t>
            </a:r>
            <a:endParaRPr lang="en-US" sz="1800" dirty="0">
              <a:latin typeface="Ubuntu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900" b="0" dirty="0">
              <a:solidFill>
                <a:srgbClr val="285087"/>
              </a:solidFill>
              <a:cs typeface="Segoe UI"/>
            </a:endParaRPr>
          </a:p>
          <a:p>
            <a:endParaRPr lang="en-US" dirty="0">
              <a:solidFill>
                <a:srgbClr val="15518B"/>
              </a:solidFill>
              <a:cs typeface="Calibri"/>
            </a:endParaRPr>
          </a:p>
          <a:p>
            <a:endParaRPr lang="en-US" sz="2000" dirty="0">
              <a:solidFill>
                <a:srgbClr val="FF5D0C"/>
              </a:solidFill>
              <a:cs typeface="Calibri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B23993-B36D-138C-4C22-870DE2C302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79" y="1536654"/>
            <a:ext cx="6081404" cy="59508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Ubuntu"/>
              </a:rPr>
              <a:t> </a:t>
            </a:r>
            <a:r>
              <a:rPr lang="cy-GB" sz="3200" b="1" dirty="0">
                <a:latin typeface="Ubuntu"/>
              </a:rPr>
              <a:t>Ryseitiau Iach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6ED26C-0A4C-04DD-11C8-F15DE4EC7C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29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67C87D-D479-CDB1-4ED3-582FF7BABB23}"/>
              </a:ext>
            </a:extLst>
          </p:cNvPr>
          <p:cNvSpPr txBox="1"/>
          <p:nvPr/>
        </p:nvSpPr>
        <p:spPr>
          <a:xfrm>
            <a:off x="199985" y="842029"/>
            <a:ext cx="11703055" cy="538609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/>
            <a:r>
              <a:rPr lang="cy-GB" sz="2000" b="1" dirty="0">
                <a:solidFill>
                  <a:schemeClr val="tx2"/>
                </a:solidFill>
                <a:latin typeface="Ubuntu"/>
                <a:cs typeface="Calibri"/>
              </a:rPr>
              <a:t>Awgrymiadau posibl ar gyfer dysgu pellach</a:t>
            </a:r>
            <a:endParaRPr lang="cy-GB" dirty="0">
              <a:solidFill>
                <a:schemeClr val="tx2"/>
              </a:solidFill>
            </a:endParaRPr>
          </a:p>
          <a:p>
            <a:pPr marL="228600" indent="-228600"/>
            <a:endParaRPr lang="cy-GB" b="1" dirty="0">
              <a:solidFill>
                <a:schemeClr val="tx2"/>
              </a:solidFill>
              <a:latin typeface="Ubuntu" panose="020B0504030602030204" pitchFamily="34" charset="0"/>
              <a:ea typeface="Calibri"/>
              <a:cs typeface="Calibri"/>
            </a:endParaRPr>
          </a:p>
          <a:p>
            <a:r>
              <a:rPr lang="cy-GB" dirty="0">
                <a:solidFill>
                  <a:schemeClr val="accent1"/>
                </a:solidFill>
                <a:latin typeface="Ubuntu" panose="020B0504030602030204" pitchFamily="34" charset="0"/>
              </a:rPr>
              <a:t>Rhannwch y dysgwyr yn grwpiau bach a rhowch rysáit syml a chyfarwydd iddyn nhw (e.e., cwcis â darnau siocled, pitsa, pasta wedi'i bobi). Gofynnwch i bob grŵp </a:t>
            </a:r>
            <a:r>
              <a:rPr lang="cy-GB" b="1" dirty="0">
                <a:solidFill>
                  <a:schemeClr val="accent1"/>
                </a:solidFill>
                <a:latin typeface="Ubuntu" panose="020B0504030602030204" pitchFamily="34" charset="0"/>
              </a:rPr>
              <a:t>addasu'r rysáit i'w gwneud yn iachach.</a:t>
            </a:r>
            <a:r>
              <a:rPr lang="cy-GB" dirty="0">
                <a:solidFill>
                  <a:schemeClr val="accent1"/>
                </a:solidFill>
                <a:latin typeface="Ubuntu" panose="020B0504030602030204" pitchFamily="34" charset="0"/>
              </a:rPr>
              <a:t> Anogwch nhw i feddwl am y canlynol:</a:t>
            </a:r>
            <a:endParaRPr lang="en-GB" dirty="0">
              <a:solidFill>
                <a:schemeClr val="accent1"/>
              </a:solidFill>
              <a:latin typeface="Ubuntu" panose="020B0504030602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y-GB" dirty="0">
                <a:solidFill>
                  <a:schemeClr val="accent1"/>
                </a:solidFill>
                <a:latin typeface="Ubuntu" panose="020B0504030602030204" pitchFamily="34" charset="0"/>
              </a:rPr>
              <a:t>Cynnwys mwy o ffrwythau a llysiau</a:t>
            </a:r>
            <a:endParaRPr lang="en-GB" dirty="0">
              <a:solidFill>
                <a:schemeClr val="accent1"/>
              </a:solidFill>
              <a:latin typeface="Ubuntu" panose="020B0504030602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y-GB" dirty="0">
                <a:solidFill>
                  <a:schemeClr val="accent1"/>
                </a:solidFill>
                <a:latin typeface="Ubuntu" panose="020B0504030602030204" pitchFamily="34" charset="0"/>
              </a:rPr>
              <a:t>Lleihau braster dirlawn</a:t>
            </a:r>
            <a:endParaRPr lang="en-GB" dirty="0">
              <a:solidFill>
                <a:schemeClr val="accent1"/>
              </a:solidFill>
              <a:latin typeface="Ubuntu" panose="020B0504030602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y-GB" dirty="0">
                <a:solidFill>
                  <a:schemeClr val="accent1"/>
                </a:solidFill>
                <a:latin typeface="Ubuntu" panose="020B0504030602030204" pitchFamily="34" charset="0"/>
              </a:rPr>
              <a:t>Cynnwys mwy o ffeibr dietegol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y-GB" dirty="0">
              <a:solidFill>
                <a:schemeClr val="accent1"/>
              </a:solidFill>
              <a:latin typeface="Ubuntu" panose="020B0504030602030204" pitchFamily="34" charset="0"/>
            </a:endParaRPr>
          </a:p>
          <a:p>
            <a:r>
              <a:rPr lang="cy-GB" b="1" dirty="0">
                <a:solidFill>
                  <a:schemeClr val="accent1"/>
                </a:solidFill>
                <a:latin typeface="Ubuntu" panose="020B0504030602030204" pitchFamily="34" charset="0"/>
              </a:rPr>
              <a:t>Enghreifftiau:</a:t>
            </a:r>
            <a:endParaRPr lang="en-GB" dirty="0">
              <a:solidFill>
                <a:schemeClr val="accent1"/>
              </a:solidFill>
              <a:latin typeface="Ubuntu" panose="020B0504030602030204" pitchFamily="34" charset="0"/>
            </a:endParaRPr>
          </a:p>
          <a:p>
            <a:r>
              <a:rPr lang="cy-GB" b="1" dirty="0">
                <a:solidFill>
                  <a:schemeClr val="accent1"/>
                </a:solidFill>
                <a:latin typeface="Ubuntu" panose="020B0504030602030204" pitchFamily="34" charset="0"/>
              </a:rPr>
              <a:t>Pitsa iach</a:t>
            </a:r>
            <a:r>
              <a:rPr lang="cy-GB" dirty="0">
                <a:solidFill>
                  <a:schemeClr val="accent1"/>
                </a:solidFill>
                <a:latin typeface="Ubuntu" panose="020B0504030602030204" pitchFamily="34" charset="0"/>
              </a:rPr>
              <a:t>: Cyfnewidiwch flawd gwyn am grystyn gwenith cyflawn neu flodfresych, defnyddiwch lai o gaws, ychwanegwch mwy o lysiau.</a:t>
            </a:r>
            <a:endParaRPr lang="en-GB" dirty="0">
              <a:solidFill>
                <a:schemeClr val="accent1"/>
              </a:solidFill>
              <a:latin typeface="Ubuntu" panose="020B0504030602030204" pitchFamily="34" charset="0"/>
            </a:endParaRPr>
          </a:p>
          <a:p>
            <a:r>
              <a:rPr lang="cy-GB" b="1" dirty="0">
                <a:solidFill>
                  <a:schemeClr val="accent1"/>
                </a:solidFill>
                <a:latin typeface="Ubuntu" panose="020B0504030602030204" pitchFamily="34" charset="0"/>
              </a:rPr>
              <a:t>Cwcis:</a:t>
            </a:r>
            <a:r>
              <a:rPr lang="cy-GB" dirty="0">
                <a:solidFill>
                  <a:schemeClr val="accent1"/>
                </a:solidFill>
                <a:latin typeface="Ubuntu" panose="020B0504030602030204" pitchFamily="34" charset="0"/>
              </a:rPr>
              <a:t> Ychwanegwch geirch neu flawd cyflawn er mwyn cynnwys mwy o ffeibr, cymysgwch ffrwythau sych i mewn i leihau'r angen am ddarnau siocled.</a:t>
            </a:r>
            <a:endParaRPr lang="en-GB" dirty="0">
              <a:solidFill>
                <a:schemeClr val="accent1"/>
              </a:solidFill>
              <a:latin typeface="Ubuntu" panose="020B0504030602030204" pitchFamily="34" charset="0"/>
            </a:endParaRPr>
          </a:p>
          <a:p>
            <a:r>
              <a:rPr lang="cy-GB" b="1" dirty="0">
                <a:solidFill>
                  <a:schemeClr val="accent1"/>
                </a:solidFill>
                <a:latin typeface="Ubuntu" panose="020B0504030602030204" pitchFamily="34" charset="0"/>
              </a:rPr>
              <a:t>Pasta wedi’i bobi</a:t>
            </a:r>
            <a:r>
              <a:rPr lang="cy-GB" dirty="0">
                <a:solidFill>
                  <a:schemeClr val="accent1"/>
                </a:solidFill>
                <a:latin typeface="Ubuntu" panose="020B0504030602030204" pitchFamily="34" charset="0"/>
              </a:rPr>
              <a:t>: Ychwanegwch lysiau ychwanegol fel sbigoglys, pys, tomatos neu gourgette a defnyddiwch basta gwenith cyflawn am fwy o ffeibr</a:t>
            </a:r>
            <a:endParaRPr lang="en-GB" dirty="0">
              <a:solidFill>
                <a:schemeClr val="accent1"/>
              </a:solidFill>
              <a:latin typeface="Ubuntu" panose="020B0504030602030204" pitchFamily="34" charset="0"/>
            </a:endParaRPr>
          </a:p>
          <a:p>
            <a:r>
              <a:rPr lang="cy-GB" b="1" dirty="0">
                <a:solidFill>
                  <a:schemeClr val="accent1"/>
                </a:solidFill>
                <a:latin typeface="Ubuntu" panose="020B0504030602030204" pitchFamily="34" charset="0"/>
              </a:rPr>
              <a:t>Trafodaeth:</a:t>
            </a:r>
            <a:r>
              <a:rPr lang="cy-GB" dirty="0">
                <a:solidFill>
                  <a:schemeClr val="accent1"/>
                </a:solidFill>
                <a:latin typeface="Ubuntu" panose="020B0504030602030204" pitchFamily="34" charset="0"/>
              </a:rPr>
              <a:t> Mae pob grŵp yn cyflwyno ei rysáit wedi'i haddasu ac yn egluro:</a:t>
            </a:r>
            <a:endParaRPr lang="en-GB" dirty="0">
              <a:solidFill>
                <a:schemeClr val="accent1"/>
              </a:solidFill>
              <a:latin typeface="Ubuntu" panose="020B0504030602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y-GB" dirty="0">
                <a:solidFill>
                  <a:schemeClr val="accent1"/>
                </a:solidFill>
                <a:latin typeface="Ubuntu" panose="020B0504030602030204" pitchFamily="34" charset="0"/>
              </a:rPr>
              <a:t>Sut mae eu newidiadau'n gwella iechyd (e.e. mwy o ffeibr, llai o fraster dirlawn)</a:t>
            </a:r>
            <a:endParaRPr lang="en-GB" dirty="0">
              <a:solidFill>
                <a:schemeClr val="accent1"/>
              </a:solidFill>
              <a:latin typeface="Ubuntu" panose="020B05040306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dirty="0">
                <a:solidFill>
                  <a:schemeClr val="accent1"/>
                </a:solidFill>
                <a:latin typeface="Ubuntu" panose="020B0504030602030204" pitchFamily="34" charset="0"/>
              </a:rPr>
              <a:t>Unrhyw heriau a wynebwyd ganddynt wrth addasu'r rysáit</a:t>
            </a:r>
            <a:endParaRPr lang="en-US" sz="1600" dirty="0">
              <a:solidFill>
                <a:schemeClr val="accent1"/>
              </a:solidFill>
              <a:latin typeface="Ubuntu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BE8FB8-9A43-2C80-65B9-BBCD0CBCD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43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781E93-A109-2533-FB87-9E4D3AECC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0003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0E0DED-3429-1BE8-AB31-28736D4215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79" y="2328413"/>
            <a:ext cx="11438150" cy="42752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y-GB" sz="2000" b="0" dirty="0">
                <a:latin typeface="Ubuntu"/>
                <a:cs typeface="Calibri"/>
              </a:rPr>
              <a:t>Mae sgiliau bwyd, gan gynnwys cynllunio, cyllidebu, siopa, paratoi a choginio yn bwysig er mwyn i ni gynnwys bwyd fel rhan iach, gadarnhaol a llawn hwyl o fywyd.   </a:t>
            </a:r>
            <a:endParaRPr lang="cy-GB" sz="2000" b="0" dirty="0">
              <a:latin typeface="Ubuntu"/>
            </a:endParaRPr>
          </a:p>
          <a:p>
            <a:endParaRPr lang="cy-GB" sz="2000" b="0" dirty="0"/>
          </a:p>
          <a:p>
            <a:r>
              <a:rPr lang="cy-GB" sz="2000" b="0" dirty="0"/>
              <a:t>Gall y dewisiadau bwyd sydd ar gael i ni a faint maen nhw'n ei gostio ei gwneud hi'n anoddach neu'n haws sicrhau deiet cytbwys oherwydd eu bod yn dylanwadu ar ba fwyd a diod y gallwn ni gael mynediad atynt. </a:t>
            </a:r>
            <a:r>
              <a:rPr lang="cy-GB" sz="2000" b="0" dirty="0">
                <a:latin typeface="Ubuntu"/>
                <a:cs typeface="Calibri"/>
              </a:rPr>
              <a:t> </a:t>
            </a:r>
            <a:endParaRPr lang="cy-GB" sz="2000" b="0" dirty="0">
              <a:latin typeface="Ubuntu"/>
            </a:endParaRPr>
          </a:p>
          <a:p>
            <a:endParaRPr lang="en-US" sz="2000" b="0" dirty="0">
              <a:solidFill>
                <a:srgbClr val="15518B"/>
              </a:solidFill>
              <a:cs typeface="Calibri"/>
            </a:endParaRPr>
          </a:p>
          <a:p>
            <a:r>
              <a:rPr lang="cy-GB" sz="2000" b="0" dirty="0"/>
              <a:t>Ar y sleidiau canlynol, trafodwch beth fyddai'n dylanwadu arnoch chi wrth ddewis naill ai'r bwyd cartref neu'r opsiynau wedi'u prosesu o'r siop gan ddefnyddio'r cwestiynau a ddarperir.  </a:t>
            </a:r>
          </a:p>
          <a:p>
            <a:endParaRPr lang="cy-GB" sz="2000" b="0" dirty="0"/>
          </a:p>
          <a:p>
            <a:r>
              <a:rPr lang="cy-GB" sz="2000" dirty="0">
                <a:solidFill>
                  <a:srgbClr val="15518B"/>
                </a:solidFill>
                <a:latin typeface="Ubuntu"/>
                <a:cs typeface="Calibri"/>
              </a:rPr>
              <a:t>Pa un fyddech chi’n ei ddewis a pham?</a:t>
            </a:r>
            <a:endParaRPr lang="cy-GB" sz="2000" dirty="0">
              <a:solidFill>
                <a:srgbClr val="15518B"/>
              </a:solidFill>
              <a:cs typeface="Calibri"/>
            </a:endParaRPr>
          </a:p>
          <a:p>
            <a:endParaRPr lang="en-US" sz="2200" b="0" strike="sngStrike" dirty="0">
              <a:solidFill>
                <a:srgbClr val="15518B"/>
              </a:solidFill>
              <a:latin typeface="Ubuntu"/>
              <a:cs typeface="Calibri"/>
            </a:endParaRPr>
          </a:p>
          <a:p>
            <a:endParaRPr lang="en-US" sz="2200" b="0" strike="sngStrike" dirty="0">
              <a:solidFill>
                <a:srgbClr val="15518B"/>
              </a:solidFill>
              <a:cs typeface="Calibri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B23993-B36D-138C-4C22-870DE2C302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79" y="1313862"/>
            <a:ext cx="7456888" cy="921651"/>
          </a:xfrm>
        </p:spPr>
        <p:txBody>
          <a:bodyPr>
            <a:noAutofit/>
          </a:bodyPr>
          <a:lstStyle/>
          <a:p>
            <a:r>
              <a:rPr lang="cy-GB" sz="3200" b="1" dirty="0">
                <a:latin typeface="Ubuntu"/>
              </a:rPr>
              <a:t>Cymharu a Chyferbynnu Ryseitiau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5E6D93-6B04-57DF-B682-333C38E0C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00" y="6324993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66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F12BF59-A47D-2988-0180-9C21651B561D}"/>
              </a:ext>
            </a:extLst>
          </p:cNvPr>
          <p:cNvSpPr txBox="1"/>
          <p:nvPr/>
        </p:nvSpPr>
        <p:spPr>
          <a:xfrm>
            <a:off x="5819684" y="5714504"/>
            <a:ext cx="637177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FSN Eating well recipe book_Oct 2023_DIGITAL.pdf</a:t>
            </a:r>
            <a:r>
              <a:rPr lang="en-US" sz="1400" dirty="0">
                <a:solidFill>
                  <a:srgbClr val="000000"/>
                </a:solidFill>
                <a:latin typeface="Ubuntu"/>
                <a:ea typeface="+mn-lt"/>
                <a:cs typeface="+mn-lt"/>
              </a:rPr>
              <a:t> 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BEDCC-BEC0-93E3-C483-E9BDB3B5F273}"/>
              </a:ext>
            </a:extLst>
          </p:cNvPr>
          <p:cNvSpPr txBox="1"/>
          <p:nvPr/>
        </p:nvSpPr>
        <p:spPr>
          <a:xfrm>
            <a:off x="284645" y="4329165"/>
            <a:ext cx="5587284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chemeClr val="accent1"/>
                </a:solidFill>
                <a:latin typeface="Ubuntu"/>
              </a:rPr>
              <a:t>Cynhwysion</a:t>
            </a:r>
            <a:endParaRPr lang="en-US" sz="1400" b="1" dirty="0">
              <a:solidFill>
                <a:schemeClr val="accent1"/>
              </a:solidFill>
              <a:latin typeface="Ubuntu"/>
            </a:endParaRPr>
          </a:p>
          <a:p>
            <a:r>
              <a:rPr lang="en-US" sz="1400" dirty="0" err="1">
                <a:solidFill>
                  <a:schemeClr val="accent1"/>
                </a:solidFill>
                <a:latin typeface="Ubuntu"/>
              </a:rPr>
              <a:t>Dŵr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Tatws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(23%),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Cennin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(8%),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Nionod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(7%),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Hufen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Chwipio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(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Llaeth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),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Blawd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Corn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wedi'i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Addasu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Blawd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Corn, Halen,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Pupur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Du</a:t>
            </a:r>
          </a:p>
          <a:p>
            <a:r>
              <a:rPr lang="en-US" sz="1400" b="1" dirty="0" err="1">
                <a:solidFill>
                  <a:schemeClr val="accent1"/>
                </a:solidFill>
                <a:latin typeface="Ubuntu"/>
              </a:rPr>
              <a:t>Gwybodaeth</a:t>
            </a:r>
            <a:r>
              <a:rPr lang="en-US" sz="1400" b="1" dirty="0">
                <a:solidFill>
                  <a:schemeClr val="accent1"/>
                </a:solidFill>
                <a:latin typeface="Ubuntu"/>
              </a:rPr>
              <a:t> am </a:t>
            </a:r>
            <a:r>
              <a:rPr lang="en-US" sz="1400" b="1" dirty="0" err="1">
                <a:solidFill>
                  <a:schemeClr val="accent1"/>
                </a:solidFill>
                <a:latin typeface="Ubuntu"/>
              </a:rPr>
              <a:t>Alergeddau</a:t>
            </a:r>
            <a:r>
              <a:rPr lang="en-US" sz="1400" b="1" dirty="0">
                <a:solidFill>
                  <a:schemeClr val="accent1"/>
                </a:solidFill>
                <a:latin typeface="Ubuntu"/>
              </a:rPr>
              <a:t>:</a:t>
            </a:r>
          </a:p>
          <a:p>
            <a:r>
              <a:rPr lang="en-US" sz="1400" dirty="0">
                <a:solidFill>
                  <a:schemeClr val="accent1"/>
                </a:solidFill>
                <a:latin typeface="Ubuntu"/>
              </a:rPr>
              <a:t>Yn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cynnwys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llaeth</a:t>
            </a:r>
            <a:endParaRPr lang="en-US" sz="1400" dirty="0">
              <a:solidFill>
                <a:schemeClr val="accent1"/>
              </a:solidFill>
              <a:latin typeface="Ubuntu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533028-B1ED-73B7-0E6C-CC0BD811DD5F}"/>
              </a:ext>
            </a:extLst>
          </p:cNvPr>
          <p:cNvSpPr/>
          <p:nvPr/>
        </p:nvSpPr>
        <p:spPr>
          <a:xfrm>
            <a:off x="255896" y="943970"/>
            <a:ext cx="5561462" cy="4662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Heinz Potato &amp; Leek Soup Image 1">
            <a:extLst>
              <a:ext uri="{FF2B5EF4-FFF2-40B4-BE49-F238E27FC236}">
                <a16:creationId xmlns:a16="http://schemas.microsoft.com/office/drawing/2014/main" id="{AD440855-7FE0-4377-BE61-1421011EA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8" r="-278" b="-982"/>
          <a:stretch/>
        </p:blipFill>
        <p:spPr>
          <a:xfrm>
            <a:off x="406643" y="967302"/>
            <a:ext cx="2371687" cy="23286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BF286C-91B2-2302-8C98-838EDE010734}"/>
              </a:ext>
            </a:extLst>
          </p:cNvPr>
          <p:cNvSpPr txBox="1"/>
          <p:nvPr/>
        </p:nvSpPr>
        <p:spPr>
          <a:xfrm>
            <a:off x="2790967" y="948519"/>
            <a:ext cx="2993408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Ubuntu"/>
                <a:ea typeface="Source Sans Pro"/>
              </a:rPr>
              <a:t>£1.70</a:t>
            </a:r>
          </a:p>
          <a:p>
            <a:r>
              <a:rPr lang="en-US" sz="1400" b="1" dirty="0">
                <a:solidFill>
                  <a:schemeClr val="accent1"/>
                </a:solidFill>
                <a:latin typeface="Ubuntu"/>
                <a:ea typeface="Source Sans Pro"/>
              </a:rPr>
              <a:t>(42.5p/100g)</a:t>
            </a:r>
          </a:p>
          <a:p>
            <a:endParaRPr lang="en-US" sz="1400" b="1" dirty="0">
              <a:solidFill>
                <a:schemeClr val="accent1"/>
              </a:solidFill>
              <a:latin typeface="Ubuntu"/>
              <a:ea typeface="Source Sans Pro"/>
            </a:endParaRPr>
          </a:p>
          <a:p>
            <a:r>
              <a:rPr lang="en-US" sz="1400" b="1" dirty="0" err="1">
                <a:solidFill>
                  <a:schemeClr val="accent1"/>
                </a:solidFill>
                <a:latin typeface="Ubuntu"/>
                <a:ea typeface="Source Sans Pro"/>
              </a:rPr>
              <a:t>Canllawiau</a:t>
            </a:r>
            <a:r>
              <a:rPr lang="en-US" sz="1400" b="1" dirty="0">
                <a:solidFill>
                  <a:schemeClr val="accent1"/>
                </a:solidFill>
                <a:latin typeface="Ubuntu"/>
                <a:ea typeface="Source Sans Pro"/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  <a:latin typeface="Ubuntu"/>
                <a:ea typeface="Source Sans Pro"/>
              </a:rPr>
              <a:t>Coginio</a:t>
            </a:r>
            <a:r>
              <a:rPr lang="en-US" sz="1400" b="1" dirty="0">
                <a:solidFill>
                  <a:schemeClr val="accent1"/>
                </a:solidFill>
                <a:latin typeface="Ubuntu"/>
                <a:ea typeface="Source Sans Pro"/>
              </a:rPr>
              <a:t>:</a:t>
            </a:r>
          </a:p>
          <a:p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Hob -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Coginio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o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dymheredd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yr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aer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: HOB: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Cynheswch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yn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ysgafn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mewn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padell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.</a:t>
            </a:r>
          </a:p>
          <a:p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Microdon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- O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dymheredd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yr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aer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850W: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Defnyddiwch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bowlen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â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chaead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sy'n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addas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ar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gyfer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microdon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.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Cynheswch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am 2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funud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trowch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.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Cynheswch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am 1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funud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arall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.</a:t>
            </a:r>
          </a:p>
          <a:p>
            <a:endParaRPr lang="en-US" sz="1400" dirty="0">
              <a:solidFill>
                <a:schemeClr val="accent1"/>
              </a:solidFill>
              <a:latin typeface="Ubuntu"/>
              <a:ea typeface="Source Sans Pro"/>
            </a:endParaRPr>
          </a:p>
          <a:p>
            <a:endParaRPr lang="en-US" sz="1400" b="1" dirty="0">
              <a:solidFill>
                <a:schemeClr val="accent1"/>
              </a:solidFill>
              <a:latin typeface="Ubuntu"/>
              <a:ea typeface="Source Sans Pro"/>
            </a:endParaRPr>
          </a:p>
          <a:p>
            <a:endParaRPr lang="en-US" sz="1400" dirty="0">
              <a:solidFill>
                <a:schemeClr val="accent1"/>
              </a:solidFill>
              <a:latin typeface="Ubuntu"/>
              <a:ea typeface="Source Sans Pro"/>
            </a:endParaRPr>
          </a:p>
          <a:p>
            <a:endParaRPr lang="en-US" sz="1400" b="1" dirty="0">
              <a:solidFill>
                <a:schemeClr val="accent1"/>
              </a:solidFill>
              <a:latin typeface="Ubuntu"/>
              <a:ea typeface="Source Sans Pro"/>
            </a:endParaRPr>
          </a:p>
          <a:p>
            <a:endParaRPr lang="en-US" sz="1400" b="1" dirty="0">
              <a:solidFill>
                <a:schemeClr val="accent1"/>
              </a:solidFill>
              <a:latin typeface="Ubuntu"/>
              <a:ea typeface="Source Sans Pr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463E64-1238-A5D5-DBFD-D44C165D59C9}"/>
              </a:ext>
            </a:extLst>
          </p:cNvPr>
          <p:cNvSpPr txBox="1"/>
          <p:nvPr/>
        </p:nvSpPr>
        <p:spPr>
          <a:xfrm>
            <a:off x="254895" y="5713862"/>
            <a:ext cx="550091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Heinz Potato &amp; Leek Soup - ASDA Groceries</a:t>
            </a:r>
            <a:endParaRPr lang="en-US" sz="1400" dirty="0">
              <a:solidFill>
                <a:schemeClr val="accent1"/>
              </a:solidFill>
              <a:latin typeface="Ubuntu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DF75FA-3A9A-CAFD-5804-88634AFFB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444985-9E02-85F0-78C1-4F6E733D3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17" y="6303727"/>
            <a:ext cx="1619476" cy="3715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70F103-060C-9328-F8D2-CBA0D5F8A900}"/>
              </a:ext>
            </a:extLst>
          </p:cNvPr>
          <p:cNvSpPr txBox="1"/>
          <p:nvPr/>
        </p:nvSpPr>
        <p:spPr>
          <a:xfrm>
            <a:off x="6185140" y="266514"/>
            <a:ext cx="617387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400" b="1" dirty="0"/>
              <a:t>Cawl cennin, tatws a phys</a:t>
            </a:r>
            <a:endParaRPr lang="en-GB" sz="1400" dirty="0"/>
          </a:p>
          <a:p>
            <a:r>
              <a:rPr lang="cy-GB" sz="1400" dirty="0"/>
              <a:t>Mae'r rysáit hon yn gwneud 4 dogn maint oedolyn.</a:t>
            </a:r>
            <a:endParaRPr lang="en-GB" sz="1400" dirty="0"/>
          </a:p>
          <a:p>
            <a:r>
              <a:rPr lang="cy-GB" sz="1400" b="1" dirty="0"/>
              <a:t>CYNHWYSION</a:t>
            </a:r>
            <a:endParaRPr lang="en-GB" sz="1400" dirty="0"/>
          </a:p>
          <a:p>
            <a:r>
              <a:rPr lang="cy-GB" sz="1400" dirty="0"/>
              <a:t>1½ llwy fwrdd o olew llysiau</a:t>
            </a:r>
            <a:br>
              <a:rPr lang="cy-GB" sz="1400" dirty="0"/>
            </a:br>
            <a:r>
              <a:rPr lang="cy-GB" sz="1400" dirty="0"/>
              <a:t>2–3 cenhinen fawr, wedi'u golchi a'u sleisio (tua 250g o bwysau wedi'i baratoi)</a:t>
            </a:r>
            <a:br>
              <a:rPr lang="cy-GB" sz="1400" dirty="0"/>
            </a:br>
            <a:r>
              <a:rPr lang="cy-GB" sz="1400" dirty="0"/>
              <a:t>2 daten fawr, wedi'u golchi a'u deisio, gyda'r croen arnynt (tua 400g o bwysau wedi'u paratoi)</a:t>
            </a:r>
            <a:br>
              <a:rPr lang="cy-GB" sz="1400" dirty="0"/>
            </a:br>
            <a:r>
              <a:rPr lang="cy-GB" sz="1400" dirty="0"/>
              <a:t>400ml o ddŵr</a:t>
            </a:r>
            <a:br>
              <a:rPr lang="cy-GB" sz="1400" dirty="0"/>
            </a:br>
            <a:r>
              <a:rPr lang="cy-GB" sz="1400" dirty="0"/>
              <a:t>1 llwy de o bowdr </a:t>
            </a:r>
            <a:r>
              <a:rPr lang="cy-GB" sz="1400" dirty="0" err="1"/>
              <a:t>bouillon</a:t>
            </a:r>
            <a:br>
              <a:rPr lang="cy-GB" sz="1400" dirty="0"/>
            </a:br>
            <a:r>
              <a:rPr lang="cy-GB" sz="1400" dirty="0"/>
              <a:t>1 llwy de o berlysiau cymysg sych neu 1 llwy fwrdd o bersli ffres, wedi'i dorri'n fân</a:t>
            </a:r>
            <a:br>
              <a:rPr lang="cy-GB" sz="1400" dirty="0"/>
            </a:br>
            <a:r>
              <a:rPr lang="cy-GB" sz="1400" dirty="0"/>
              <a:t>600ml o laeth hanner sgim</a:t>
            </a:r>
            <a:br>
              <a:rPr lang="cy-GB" sz="1400" dirty="0"/>
            </a:br>
            <a:r>
              <a:rPr lang="cy-GB" sz="1400" dirty="0"/>
              <a:t>200g o bys wedi'u rhewi</a:t>
            </a:r>
            <a:endParaRPr lang="en-GB" sz="1400" dirty="0"/>
          </a:p>
          <a:p>
            <a:r>
              <a:rPr lang="cy-GB" sz="1400" b="1" dirty="0"/>
              <a:t>DULL</a:t>
            </a:r>
            <a:endParaRPr lang="en-GB" sz="1400" dirty="0"/>
          </a:p>
          <a:p>
            <a:pPr lvl="0"/>
            <a:r>
              <a:rPr lang="cy-GB" sz="1400" dirty="0"/>
              <a:t>Cynheswch yr olew mewn padell fawr, ychwanegwch y cennin a'r tatws, a choginiwch am tua 5 munud. </a:t>
            </a:r>
            <a:endParaRPr lang="en-GB" sz="1400" dirty="0"/>
          </a:p>
          <a:p>
            <a:pPr lvl="0"/>
            <a:r>
              <a:rPr lang="cy-GB" sz="1400" dirty="0"/>
              <a:t>Ychwanegwch y dŵr, powdr </a:t>
            </a:r>
            <a:r>
              <a:rPr lang="cy-GB" sz="1400" dirty="0" err="1"/>
              <a:t>bouillon</a:t>
            </a:r>
            <a:r>
              <a:rPr lang="cy-GB" sz="1400" dirty="0"/>
              <a:t> a'r perlysiau a mudferwch nes bod y llysiau'n feddal. </a:t>
            </a:r>
            <a:endParaRPr lang="en-GB" sz="1400" dirty="0"/>
          </a:p>
          <a:p>
            <a:pPr lvl="0"/>
            <a:r>
              <a:rPr lang="cy-GB" sz="1400" dirty="0"/>
              <a:t>Ychwanegwch y llaeth a'r pys a chynheswch drwyddo nes bod y pys wedi'u coginio. </a:t>
            </a:r>
            <a:endParaRPr lang="en-GB" sz="1400" dirty="0"/>
          </a:p>
          <a:p>
            <a:pPr lvl="0"/>
            <a:r>
              <a:rPr lang="cy-GB" sz="1400" dirty="0"/>
              <a:t>Hidlwch, stwnsiwch neu </a:t>
            </a:r>
            <a:r>
              <a:rPr lang="cy-GB" sz="1400" dirty="0" err="1"/>
              <a:t>flendiwch</a:t>
            </a:r>
            <a:r>
              <a:rPr lang="cy-GB" sz="1400" dirty="0"/>
              <a:t> y cawl (neu gadewch ef fel y mae). </a:t>
            </a:r>
            <a:endParaRPr lang="en-GB" sz="1400" dirty="0"/>
          </a:p>
          <a:p>
            <a:br>
              <a:rPr lang="cy-GB" sz="1400" dirty="0"/>
            </a:br>
            <a:r>
              <a:rPr lang="cy-GB" sz="1400" dirty="0"/>
              <a:t>Canllaw prisiau (yn seiliedig ar brisiau 2023) llai na 63c y dogn</a:t>
            </a:r>
            <a:endParaRPr lang="en-GB" sz="1400" dirty="0"/>
          </a:p>
          <a:p>
            <a:r>
              <a:rPr lang="cy-GB" sz="1400" dirty="0"/>
              <a:t>Llysieuol ✓</a:t>
            </a:r>
            <a:br>
              <a:rPr lang="cy-GB" sz="1400" dirty="0"/>
            </a:br>
            <a:r>
              <a:rPr lang="cy-GB" sz="1400" dirty="0"/>
              <a:t>Heb glwten ✓</a:t>
            </a:r>
            <a:br>
              <a:rPr lang="cy-GB" sz="1400" dirty="0"/>
            </a:br>
            <a:r>
              <a:rPr lang="cy-GB" sz="1400" dirty="0"/>
              <a:t>Heb wyau ✓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817705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8CAC4F0-3831-EC4E-E9B4-2F30D7E7D415}"/>
              </a:ext>
            </a:extLst>
          </p:cNvPr>
          <p:cNvSpPr txBox="1"/>
          <p:nvPr/>
        </p:nvSpPr>
        <p:spPr>
          <a:xfrm>
            <a:off x="4391266" y="2283262"/>
            <a:ext cx="341402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y-GB" sz="2800" b="1" dirty="0">
                <a:solidFill>
                  <a:srgbClr val="15518B"/>
                </a:solidFill>
                <a:latin typeface="Ubuntu"/>
                <a:cs typeface="Calibri"/>
              </a:rPr>
              <a:t>Beth sydd wedi dylanwadu ar eich dewis?</a:t>
            </a:r>
          </a:p>
        </p:txBody>
      </p:sp>
      <p:pic>
        <p:nvPicPr>
          <p:cNvPr id="2" name="Picture 1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4C8419BF-8804-50B8-B7DE-270211DE7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08" y="1127579"/>
            <a:ext cx="3077483" cy="24892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241294-0F2B-CCD1-55B8-2A44BA2CB2CE}"/>
              </a:ext>
            </a:extLst>
          </p:cNvPr>
          <p:cNvSpPr txBox="1"/>
          <p:nvPr/>
        </p:nvSpPr>
        <p:spPr>
          <a:xfrm rot="-420000">
            <a:off x="1689293" y="1757006"/>
            <a:ext cx="166370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15518B"/>
                </a:solidFill>
                <a:latin typeface="Ubuntu"/>
              </a:rPr>
              <a:t>Cost?</a:t>
            </a:r>
          </a:p>
        </p:txBody>
      </p:sp>
      <p:pic>
        <p:nvPicPr>
          <p:cNvPr id="4" name="Picture 3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1E11DFFA-630E-9C46-99F4-DE27E2E1E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">
            <a:off x="8353649" y="1136650"/>
            <a:ext cx="3077483" cy="24892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1A43A6-2793-37B6-1823-A25C1D597E47}"/>
              </a:ext>
            </a:extLst>
          </p:cNvPr>
          <p:cNvSpPr txBox="1"/>
          <p:nvPr/>
        </p:nvSpPr>
        <p:spPr>
          <a:xfrm rot="540000">
            <a:off x="9264458" y="1808774"/>
            <a:ext cx="18269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y-GB" sz="3600" b="1" dirty="0">
                <a:solidFill>
                  <a:srgbClr val="15518B"/>
                </a:solidFill>
                <a:latin typeface="Ubuntu"/>
              </a:rPr>
              <a:t>Blas</a:t>
            </a:r>
            <a:r>
              <a:rPr lang="en-US" sz="3600" b="1" dirty="0">
                <a:solidFill>
                  <a:srgbClr val="15518B"/>
                </a:solidFill>
                <a:latin typeface="Ubuntu"/>
              </a:rPr>
              <a:t>?</a:t>
            </a:r>
          </a:p>
        </p:txBody>
      </p:sp>
      <p:pic>
        <p:nvPicPr>
          <p:cNvPr id="12" name="Picture 11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96857440-7925-9424-0D5F-90A2F3D6A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0000">
            <a:off x="4688791" y="3821792"/>
            <a:ext cx="3077483" cy="24892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F6EDFA-E957-E97B-A33B-65C4D4862F26}"/>
              </a:ext>
            </a:extLst>
          </p:cNvPr>
          <p:cNvSpPr txBox="1"/>
          <p:nvPr/>
        </p:nvSpPr>
        <p:spPr>
          <a:xfrm rot="-120000">
            <a:off x="5538008" y="4432479"/>
            <a:ext cx="150041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y-GB" sz="2800" b="1" dirty="0">
                <a:solidFill>
                  <a:srgbClr val="15518B"/>
                </a:solidFill>
                <a:latin typeface="Ubuntu"/>
              </a:rPr>
              <a:t>Amser?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E27E78-597C-EC8B-B2BE-5D6F9F0B4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58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F12BF59-A47D-2988-0180-9C21651B561D}"/>
              </a:ext>
            </a:extLst>
          </p:cNvPr>
          <p:cNvSpPr txBox="1"/>
          <p:nvPr/>
        </p:nvSpPr>
        <p:spPr>
          <a:xfrm>
            <a:off x="5892255" y="5714504"/>
            <a:ext cx="513805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FSN Eating well recipe book_Oct 2023_DIGITAL.pdf</a:t>
            </a:r>
            <a:r>
              <a:rPr lang="en-US" sz="1400" dirty="0">
                <a:solidFill>
                  <a:srgbClr val="000000"/>
                </a:solidFill>
                <a:latin typeface="Ubuntu"/>
                <a:ea typeface="+mn-lt"/>
                <a:cs typeface="+mn-lt"/>
              </a:rPr>
              <a:t> 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BEDCC-BEC0-93E3-C483-E9BDB3B5F273}"/>
              </a:ext>
            </a:extLst>
          </p:cNvPr>
          <p:cNvSpPr txBox="1"/>
          <p:nvPr/>
        </p:nvSpPr>
        <p:spPr>
          <a:xfrm>
            <a:off x="253174" y="3503553"/>
            <a:ext cx="5646660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chemeClr val="accent1"/>
                </a:solidFill>
                <a:latin typeface="Ubuntu"/>
              </a:rPr>
              <a:t>Cynhwysion</a:t>
            </a:r>
            <a:endParaRPr lang="en-US" sz="1400" b="1" dirty="0">
              <a:solidFill>
                <a:schemeClr val="accent1"/>
              </a:solidFill>
              <a:latin typeface="Ubuntu"/>
            </a:endParaRPr>
          </a:p>
          <a:p>
            <a:r>
              <a:rPr lang="en-US" sz="1400" dirty="0" err="1">
                <a:solidFill>
                  <a:schemeClr val="accent1"/>
                </a:solidFill>
                <a:latin typeface="Ubuntu"/>
              </a:rPr>
              <a:t>Dŵr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Tatws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(20%),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Cennin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(10%), Surop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Glwcos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Olew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Palmwydd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, Halen,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Lactos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(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Llaeth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), Rhin Burum (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yn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cynnwys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Haidd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),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Sylweddau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Gwella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Blas (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Monosodiwm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Glwtamad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Disodiwm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5'-Riboniwcleotidau),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Proteinau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Llaeth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Emylsyddion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(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Esterau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Asid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Sitrig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Mono- a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Diglyseridau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Asidau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Brasterog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, Mono- a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Diglyseridau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Asidau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Brasterog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),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cyflasynnau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(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yn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cynnwys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Llaeth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)</a:t>
            </a:r>
          </a:p>
          <a:p>
            <a:r>
              <a:rPr lang="en-US" sz="1400" b="1" dirty="0" err="1">
                <a:solidFill>
                  <a:schemeClr val="accent1"/>
                </a:solidFill>
                <a:latin typeface="Ubuntu"/>
              </a:rPr>
              <a:t>Gwybodaeth</a:t>
            </a:r>
            <a:r>
              <a:rPr lang="en-US" sz="1400" b="1" dirty="0">
                <a:solidFill>
                  <a:schemeClr val="accent1"/>
                </a:solidFill>
                <a:latin typeface="Ubuntu"/>
              </a:rPr>
              <a:t> am </a:t>
            </a:r>
            <a:r>
              <a:rPr lang="en-US" sz="1400" b="1" dirty="0" err="1">
                <a:solidFill>
                  <a:schemeClr val="accent1"/>
                </a:solidFill>
                <a:latin typeface="Ubuntu"/>
              </a:rPr>
              <a:t>Alergeddau</a:t>
            </a:r>
            <a:r>
              <a:rPr lang="en-US" sz="1400" b="1" dirty="0">
                <a:solidFill>
                  <a:schemeClr val="accent1"/>
                </a:solidFill>
                <a:latin typeface="Ubuntu"/>
              </a:rPr>
              <a:t>:</a:t>
            </a:r>
          </a:p>
          <a:p>
            <a:r>
              <a:rPr lang="en-US" sz="1400" dirty="0">
                <a:solidFill>
                  <a:schemeClr val="accent1"/>
                </a:solidFill>
                <a:latin typeface="Ubuntu"/>
              </a:rPr>
              <a:t>Yn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cynnwys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llaeth</a:t>
            </a:r>
            <a:r>
              <a:rPr lang="en-US" sz="1400" dirty="0">
                <a:solidFill>
                  <a:schemeClr val="accent1"/>
                </a:solidFill>
                <a:latin typeface="Ubuntu"/>
              </a:rPr>
              <a:t> a </a:t>
            </a:r>
            <a:r>
              <a:rPr lang="en-US" sz="1400" dirty="0" err="1">
                <a:solidFill>
                  <a:schemeClr val="accent1"/>
                </a:solidFill>
                <a:latin typeface="Ubuntu"/>
              </a:rPr>
              <a:t>haidd</a:t>
            </a:r>
            <a:endParaRPr lang="en-US" sz="1400" dirty="0">
              <a:solidFill>
                <a:schemeClr val="accent1"/>
              </a:solidFill>
              <a:latin typeface="Ubuntu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533028-B1ED-73B7-0E6C-CC0BD811DD5F}"/>
              </a:ext>
            </a:extLst>
          </p:cNvPr>
          <p:cNvSpPr/>
          <p:nvPr/>
        </p:nvSpPr>
        <p:spPr>
          <a:xfrm>
            <a:off x="255896" y="943970"/>
            <a:ext cx="5561462" cy="4662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BF286C-91B2-2302-8C98-838EDE010734}"/>
              </a:ext>
            </a:extLst>
          </p:cNvPr>
          <p:cNvSpPr txBox="1"/>
          <p:nvPr/>
        </p:nvSpPr>
        <p:spPr>
          <a:xfrm>
            <a:off x="2790967" y="948519"/>
            <a:ext cx="2993408" cy="2985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Ubuntu"/>
                <a:ea typeface="Source Sans Pro"/>
              </a:rPr>
              <a:t>£1.60</a:t>
            </a:r>
          </a:p>
          <a:p>
            <a:r>
              <a:rPr lang="en-US" b="1" dirty="0">
                <a:solidFill>
                  <a:schemeClr val="accent1"/>
                </a:solidFill>
                <a:latin typeface="Ubuntu"/>
                <a:ea typeface="Source Sans Pro"/>
              </a:rPr>
              <a:t>(1.50/100g)</a:t>
            </a:r>
          </a:p>
          <a:p>
            <a:endParaRPr lang="en-US" b="1" dirty="0">
              <a:solidFill>
                <a:schemeClr val="accent1"/>
              </a:solidFill>
              <a:latin typeface="Ubuntu"/>
              <a:ea typeface="Source Sans Pro"/>
            </a:endParaRPr>
          </a:p>
          <a:p>
            <a:r>
              <a:rPr lang="en-US" sz="1400" b="1" dirty="0" err="1">
                <a:solidFill>
                  <a:schemeClr val="accent1"/>
                </a:solidFill>
                <a:latin typeface="Ubuntu"/>
                <a:ea typeface="Source Sans Pro"/>
              </a:rPr>
              <a:t>Canllawiau</a:t>
            </a:r>
            <a:r>
              <a:rPr lang="en-US" sz="1400" b="1" dirty="0">
                <a:solidFill>
                  <a:schemeClr val="accent1"/>
                </a:solidFill>
                <a:latin typeface="Ubuntu"/>
                <a:ea typeface="Source Sans Pro"/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  <a:latin typeface="Ubuntu"/>
                <a:ea typeface="Source Sans Pro"/>
              </a:rPr>
              <a:t>Coginio</a:t>
            </a:r>
            <a:r>
              <a:rPr lang="en-US" sz="1400" b="1" dirty="0">
                <a:solidFill>
                  <a:schemeClr val="accent1"/>
                </a:solidFill>
                <a:latin typeface="Ubuntu"/>
                <a:ea typeface="Source Sans Pro"/>
              </a:rPr>
              <a:t>:</a:t>
            </a:r>
          </a:p>
          <a:p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1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Gwagiwch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becyn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i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mewn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i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gwpan</a:t>
            </a:r>
            <a:endParaRPr lang="en-US" sz="1400" dirty="0">
              <a:solidFill>
                <a:schemeClr val="accent1"/>
              </a:solidFill>
              <a:latin typeface="Ubuntu"/>
              <a:ea typeface="Source Sans Pro"/>
            </a:endParaRPr>
          </a:p>
          <a:p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2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Ychwanegwch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230ml o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ddŵr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berwedig</a:t>
            </a:r>
            <a:endParaRPr lang="en-US" sz="1400" dirty="0">
              <a:solidFill>
                <a:schemeClr val="accent1"/>
              </a:solidFill>
              <a:latin typeface="Ubuntu"/>
              <a:ea typeface="Source Sans Pro"/>
            </a:endParaRPr>
          </a:p>
          <a:p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3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Cymysgwch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yn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dda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arhoswch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ychydig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Source Sans Pro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Source Sans Pro"/>
              </a:rPr>
              <a:t>eiliadau</a:t>
            </a:r>
            <a:endParaRPr lang="en-US" sz="1400" dirty="0">
              <a:solidFill>
                <a:schemeClr val="accent1"/>
              </a:solidFill>
              <a:latin typeface="Ubuntu"/>
              <a:ea typeface="Source Sans Pro"/>
            </a:endParaRPr>
          </a:p>
          <a:p>
            <a:endParaRPr lang="en-US" sz="1400" dirty="0">
              <a:solidFill>
                <a:schemeClr val="accent1"/>
              </a:solidFill>
              <a:latin typeface="Ubuntu"/>
              <a:ea typeface="Source Sans Pro"/>
            </a:endParaRPr>
          </a:p>
          <a:p>
            <a:endParaRPr lang="en-US" b="1" dirty="0">
              <a:solidFill>
                <a:schemeClr val="accent1"/>
              </a:solidFill>
              <a:latin typeface="Ubuntu"/>
              <a:ea typeface="Source Sans Pro"/>
            </a:endParaRPr>
          </a:p>
          <a:p>
            <a:endParaRPr lang="en-US" b="1" dirty="0">
              <a:solidFill>
                <a:schemeClr val="accent1"/>
              </a:solidFill>
              <a:latin typeface="Ubuntu"/>
              <a:ea typeface="Source Sans Pr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463E64-1238-A5D5-DBFD-D44C165D59C9}"/>
              </a:ext>
            </a:extLst>
          </p:cNvPr>
          <p:cNvSpPr txBox="1"/>
          <p:nvPr/>
        </p:nvSpPr>
        <p:spPr>
          <a:xfrm>
            <a:off x="254895" y="5713862"/>
            <a:ext cx="564605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Batchelors Cup a Soup, Potato &amp; Leek x4 107g | Sainsbury's (sainsburys.co.uk)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" name="Picture 1" descr="Click to zoom in">
            <a:extLst>
              <a:ext uri="{FF2B5EF4-FFF2-40B4-BE49-F238E27FC236}">
                <a16:creationId xmlns:a16="http://schemas.microsoft.com/office/drawing/2014/main" id="{35A8B29F-7B40-86C3-3EF3-69B51B9A69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48" r="9470" b="177"/>
          <a:stretch/>
        </p:blipFill>
        <p:spPr>
          <a:xfrm>
            <a:off x="431303" y="1063830"/>
            <a:ext cx="1886361" cy="2360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89DF25-B096-F430-2F2A-992E963D5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BA247D-72D5-E451-499A-F39B8E195329}"/>
              </a:ext>
            </a:extLst>
          </p:cNvPr>
          <p:cNvSpPr txBox="1"/>
          <p:nvPr/>
        </p:nvSpPr>
        <p:spPr>
          <a:xfrm>
            <a:off x="5899834" y="389969"/>
            <a:ext cx="617387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400" b="1" dirty="0"/>
              <a:t>Cawl cennin, tatws a phys</a:t>
            </a:r>
            <a:endParaRPr lang="en-GB" sz="1400" dirty="0"/>
          </a:p>
          <a:p>
            <a:r>
              <a:rPr lang="cy-GB" sz="1400" dirty="0"/>
              <a:t>Mae'r rysáit hon yn gwneud 4 dogn maint oedolyn.</a:t>
            </a:r>
            <a:endParaRPr lang="en-GB" sz="1400" dirty="0"/>
          </a:p>
          <a:p>
            <a:r>
              <a:rPr lang="cy-GB" sz="1400" b="1" dirty="0"/>
              <a:t>CYNHWYSION</a:t>
            </a:r>
            <a:endParaRPr lang="en-GB" sz="1400" dirty="0"/>
          </a:p>
          <a:p>
            <a:r>
              <a:rPr lang="cy-GB" sz="1400" dirty="0"/>
              <a:t>1½ llwy fwrdd o olew llysiau</a:t>
            </a:r>
            <a:br>
              <a:rPr lang="cy-GB" sz="1400" dirty="0"/>
            </a:br>
            <a:r>
              <a:rPr lang="cy-GB" sz="1400" dirty="0"/>
              <a:t>2–3 cenhinen fawr, wedi'u golchi a'u sleisio (tua 250g o bwysau wedi'i baratoi)</a:t>
            </a:r>
            <a:br>
              <a:rPr lang="cy-GB" sz="1400" dirty="0"/>
            </a:br>
            <a:r>
              <a:rPr lang="cy-GB" sz="1400" dirty="0"/>
              <a:t>2 daten fawr, wedi'u golchi a'u deisio, gyda'r croen arnynt (tua 400g o bwysau wedi'u paratoi)</a:t>
            </a:r>
            <a:br>
              <a:rPr lang="cy-GB" sz="1400" dirty="0"/>
            </a:br>
            <a:r>
              <a:rPr lang="cy-GB" sz="1400" dirty="0"/>
              <a:t>400ml o ddŵr</a:t>
            </a:r>
            <a:br>
              <a:rPr lang="cy-GB" sz="1400" dirty="0"/>
            </a:br>
            <a:r>
              <a:rPr lang="cy-GB" sz="1400" dirty="0"/>
              <a:t>1 llwy de o bowdr </a:t>
            </a:r>
            <a:r>
              <a:rPr lang="cy-GB" sz="1400" dirty="0" err="1"/>
              <a:t>bouillon</a:t>
            </a:r>
            <a:br>
              <a:rPr lang="cy-GB" sz="1400" dirty="0"/>
            </a:br>
            <a:r>
              <a:rPr lang="cy-GB" sz="1400" dirty="0"/>
              <a:t>1 llwy de o berlysiau cymysg sych neu 1 llwy fwrdd o bersli ffres, wedi'i dorri'n fân</a:t>
            </a:r>
            <a:br>
              <a:rPr lang="cy-GB" sz="1400" dirty="0"/>
            </a:br>
            <a:r>
              <a:rPr lang="cy-GB" sz="1400" dirty="0"/>
              <a:t>600ml o laeth hanner sgim</a:t>
            </a:r>
            <a:br>
              <a:rPr lang="cy-GB" sz="1400" dirty="0"/>
            </a:br>
            <a:r>
              <a:rPr lang="cy-GB" sz="1400" dirty="0"/>
              <a:t>200g o bys wedi'u rhewi</a:t>
            </a:r>
            <a:endParaRPr lang="en-GB" sz="1400" dirty="0"/>
          </a:p>
          <a:p>
            <a:r>
              <a:rPr lang="cy-GB" sz="1400" b="1" dirty="0"/>
              <a:t>DULL</a:t>
            </a:r>
            <a:endParaRPr lang="en-GB" sz="1400" dirty="0"/>
          </a:p>
          <a:p>
            <a:pPr lvl="0"/>
            <a:r>
              <a:rPr lang="cy-GB" sz="1400" dirty="0"/>
              <a:t>Cynheswch yr olew mewn padell fawr, ychwanegwch y cennin a'r tatws, a choginiwch am tua 5 munud. </a:t>
            </a:r>
            <a:endParaRPr lang="en-GB" sz="1400" dirty="0"/>
          </a:p>
          <a:p>
            <a:pPr lvl="0"/>
            <a:r>
              <a:rPr lang="cy-GB" sz="1400" dirty="0"/>
              <a:t>Ychwanegwch y dŵr, powdr </a:t>
            </a:r>
            <a:r>
              <a:rPr lang="cy-GB" sz="1400" dirty="0" err="1"/>
              <a:t>bouillon</a:t>
            </a:r>
            <a:r>
              <a:rPr lang="cy-GB" sz="1400" dirty="0"/>
              <a:t> a'r perlysiau a mudferwch nes bod y llysiau'n feddal. </a:t>
            </a:r>
            <a:endParaRPr lang="en-GB" sz="1400" dirty="0"/>
          </a:p>
          <a:p>
            <a:pPr lvl="0"/>
            <a:r>
              <a:rPr lang="cy-GB" sz="1400" dirty="0"/>
              <a:t>Ychwanegwch y llaeth a'r pys a chynheswch drwyddo nes bod y pys wedi'u coginio. </a:t>
            </a:r>
            <a:endParaRPr lang="en-GB" sz="1400" dirty="0"/>
          </a:p>
          <a:p>
            <a:pPr lvl="0"/>
            <a:r>
              <a:rPr lang="cy-GB" sz="1400" dirty="0"/>
              <a:t>Hidlwch, stwnsiwch neu </a:t>
            </a:r>
            <a:r>
              <a:rPr lang="cy-GB" sz="1400" dirty="0" err="1"/>
              <a:t>flendiwch</a:t>
            </a:r>
            <a:r>
              <a:rPr lang="cy-GB" sz="1400" dirty="0"/>
              <a:t> y cawl (neu gadewch ef fel y mae). </a:t>
            </a:r>
            <a:endParaRPr lang="en-GB" sz="1400" dirty="0"/>
          </a:p>
          <a:p>
            <a:br>
              <a:rPr lang="cy-GB" sz="1400" dirty="0"/>
            </a:br>
            <a:r>
              <a:rPr lang="cy-GB" sz="1400" dirty="0"/>
              <a:t>Canllaw prisiau (yn seiliedig ar brisiau 2023) llai na 63c y dogn</a:t>
            </a:r>
            <a:endParaRPr lang="en-GB" sz="1400" dirty="0"/>
          </a:p>
          <a:p>
            <a:r>
              <a:rPr lang="cy-GB" sz="1400" dirty="0"/>
              <a:t>Llysieuol ✓</a:t>
            </a:r>
            <a:br>
              <a:rPr lang="cy-GB" sz="1400" dirty="0"/>
            </a:br>
            <a:r>
              <a:rPr lang="cy-GB" sz="1400" dirty="0"/>
              <a:t>Heb glwten ✓</a:t>
            </a:r>
            <a:br>
              <a:rPr lang="cy-GB" sz="1400" dirty="0"/>
            </a:br>
            <a:r>
              <a:rPr lang="cy-GB" sz="1400" dirty="0"/>
              <a:t>Heb wyau ✓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46529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8B4246-F894-056C-1867-E2F65E605F01}"/>
              </a:ext>
            </a:extLst>
          </p:cNvPr>
          <p:cNvSpPr txBox="1"/>
          <p:nvPr/>
        </p:nvSpPr>
        <p:spPr>
          <a:xfrm>
            <a:off x="4382195" y="1793405"/>
            <a:ext cx="3414021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>
                <a:solidFill>
                  <a:srgbClr val="15518B"/>
                </a:solidFill>
                <a:latin typeface="Ubuntu"/>
                <a:cs typeface="Calibri"/>
              </a:rPr>
              <a:t> </a:t>
            </a:r>
            <a:r>
              <a:rPr lang="cy-GB" sz="2800" b="1" dirty="0">
                <a:solidFill>
                  <a:srgbClr val="15518B"/>
                </a:solidFill>
                <a:latin typeface="Ubuntu"/>
                <a:cs typeface="Calibri"/>
              </a:rPr>
              <a:t>Sut mae’r canlynol yn dylanwadu arnom? </a:t>
            </a:r>
          </a:p>
          <a:p>
            <a:endParaRPr lang="en-US" sz="2200" dirty="0">
              <a:solidFill>
                <a:srgbClr val="15518B"/>
              </a:solidFill>
              <a:cs typeface="Calibri"/>
            </a:endParaRPr>
          </a:p>
        </p:txBody>
      </p:sp>
      <p:pic>
        <p:nvPicPr>
          <p:cNvPr id="4" name="Picture 3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DF9677D5-DF0A-312C-C4B0-88C17F3BE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08" y="1127579"/>
            <a:ext cx="3077483" cy="24892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200B89-C557-EE73-97DB-AA4AEED02391}"/>
              </a:ext>
            </a:extLst>
          </p:cNvPr>
          <p:cNvSpPr txBox="1"/>
          <p:nvPr/>
        </p:nvSpPr>
        <p:spPr>
          <a:xfrm rot="-420000">
            <a:off x="970026" y="1717675"/>
            <a:ext cx="29609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y-GB" sz="3200" b="1" dirty="0">
                <a:solidFill>
                  <a:srgbClr val="15518B"/>
                </a:solidFill>
                <a:latin typeface="Ubuntu"/>
              </a:rPr>
              <a:t>Cyfleustra?</a:t>
            </a:r>
          </a:p>
        </p:txBody>
      </p:sp>
      <p:pic>
        <p:nvPicPr>
          <p:cNvPr id="10" name="Picture 9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D394FE63-A3D7-DE0A-A89C-C00234F8C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60000">
            <a:off x="8208507" y="1000578"/>
            <a:ext cx="3077483" cy="24892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F2DE2E-479E-9E00-7DBC-FFCFAB35E629}"/>
              </a:ext>
            </a:extLst>
          </p:cNvPr>
          <p:cNvSpPr txBox="1"/>
          <p:nvPr/>
        </p:nvSpPr>
        <p:spPr>
          <a:xfrm rot="480000">
            <a:off x="8580954" y="1690459"/>
            <a:ext cx="29609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15518B"/>
                </a:solidFill>
                <a:latin typeface="Ubuntu"/>
              </a:rPr>
              <a:t>Cynhwysion?</a:t>
            </a:r>
          </a:p>
        </p:txBody>
      </p:sp>
      <p:pic>
        <p:nvPicPr>
          <p:cNvPr id="12" name="Picture 11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7DAA4A68-75D9-2A83-7A2D-3544BD256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0000">
            <a:off x="4616220" y="3576863"/>
            <a:ext cx="3077483" cy="24892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F417BC-4D46-FE92-A9D1-662C0602AF3A}"/>
              </a:ext>
            </a:extLst>
          </p:cNvPr>
          <p:cNvSpPr txBox="1"/>
          <p:nvPr/>
        </p:nvSpPr>
        <p:spPr>
          <a:xfrm rot="-240000">
            <a:off x="5043095" y="3961878"/>
            <a:ext cx="296091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15518B"/>
                </a:solidFill>
                <a:latin typeface="Ubuntu"/>
              </a:rPr>
              <a:t>Offer </a:t>
            </a:r>
          </a:p>
          <a:p>
            <a:r>
              <a:rPr lang="en-US" sz="3200" b="1" dirty="0">
                <a:solidFill>
                  <a:srgbClr val="15518B"/>
                </a:solidFill>
                <a:latin typeface="Ubuntu"/>
              </a:rPr>
              <a:t>coginio?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8FBE76-D022-28E7-00C0-B1F2ADCFA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52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F12BF59-A47D-2988-0180-9C21651B561D}"/>
              </a:ext>
            </a:extLst>
          </p:cNvPr>
          <p:cNvSpPr txBox="1"/>
          <p:nvPr/>
        </p:nvSpPr>
        <p:spPr>
          <a:xfrm>
            <a:off x="6636519" y="6239970"/>
            <a:ext cx="549184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FSN Eating well recipe book_Oct 2023_DIGITAL.pdf</a:t>
            </a:r>
            <a:r>
              <a:rPr lang="en-US" sz="1200" dirty="0">
                <a:solidFill>
                  <a:srgbClr val="000000"/>
                </a:solidFill>
                <a:latin typeface="Ubuntu"/>
                <a:ea typeface="+mn-lt"/>
                <a:cs typeface="+mn-lt"/>
              </a:rPr>
              <a:t> 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BEDCC-BEC0-93E3-C483-E9BDB3B5F273}"/>
              </a:ext>
            </a:extLst>
          </p:cNvPr>
          <p:cNvSpPr txBox="1"/>
          <p:nvPr/>
        </p:nvSpPr>
        <p:spPr>
          <a:xfrm>
            <a:off x="120393" y="4022853"/>
            <a:ext cx="6110448" cy="21544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 err="1">
                <a:solidFill>
                  <a:schemeClr val="accent1"/>
                </a:solidFill>
                <a:latin typeface="Ubuntu"/>
                <a:cs typeface="Arial"/>
              </a:rPr>
              <a:t>Cynhwysion</a:t>
            </a:r>
            <a:endParaRPr lang="en-US" sz="1200" b="1" dirty="0">
              <a:solidFill>
                <a:schemeClr val="accent1"/>
              </a:solidFill>
              <a:latin typeface="Ubuntu"/>
              <a:cs typeface="Arial"/>
            </a:endParaRPr>
          </a:p>
          <a:p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Dŵr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,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Blawd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Gwenith (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yn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cynnwys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: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Blawd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Gwenith,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Calsiwm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Carbonad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,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Haearn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,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Niasin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, Thiamin),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Margarîn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(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yn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cynnwys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: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Brasterau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ac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Olewau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Palmwydd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a Had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Rêp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,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Dŵr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, Halen),</a:t>
            </a:r>
          </a:p>
          <a:p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Cyw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iâr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(18%) (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yn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cynnwys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: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Cyw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Iâr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,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Startsh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Corn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wedi'i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Addasu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, Halen),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Madarch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(5%),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Startsh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India-Corn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wedi'i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Addasu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, Stoc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Cyw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Iâr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,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Hufen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Dwbl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(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yn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cynnwys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: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Llaeth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), Halen,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Sylwedd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Gwella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Blas: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Monosodiwm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Glwtamad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,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Powdwr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Nionyn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,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Pupur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Gwyn,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Menyn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(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Llaeth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), Protein Gwenith</a:t>
            </a:r>
          </a:p>
          <a:p>
            <a:r>
              <a:rPr lang="en-US" sz="1200" b="1" dirty="0" err="1">
                <a:solidFill>
                  <a:schemeClr val="accent1"/>
                </a:solidFill>
                <a:latin typeface="Ubuntu"/>
                <a:cs typeface="Arial"/>
              </a:rPr>
              <a:t>Gwybodaeth</a:t>
            </a:r>
            <a:r>
              <a:rPr lang="en-US" sz="1200" b="1" dirty="0">
                <a:solidFill>
                  <a:schemeClr val="accent1"/>
                </a:solidFill>
                <a:latin typeface="Ubuntu"/>
                <a:cs typeface="Arial"/>
              </a:rPr>
              <a:t> am </a:t>
            </a:r>
            <a:r>
              <a:rPr lang="en-US" sz="1200" b="1" dirty="0" err="1">
                <a:solidFill>
                  <a:schemeClr val="accent1"/>
                </a:solidFill>
                <a:latin typeface="Ubuntu"/>
                <a:cs typeface="Arial"/>
              </a:rPr>
              <a:t>Alergeddau</a:t>
            </a:r>
            <a:r>
              <a:rPr lang="en-US" sz="1200" b="1" dirty="0">
                <a:solidFill>
                  <a:schemeClr val="accent1"/>
                </a:solidFill>
                <a:latin typeface="Ubuntu"/>
                <a:cs typeface="Arial"/>
              </a:rPr>
              <a:t>:</a:t>
            </a:r>
          </a:p>
          <a:p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Yn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cynnwys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llaeth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. Gall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hefyd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gynnwys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(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olion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 o):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cs typeface="Arial"/>
              </a:rPr>
              <a:t>Haidd</a:t>
            </a:r>
            <a:r>
              <a:rPr lang="en-US" sz="1200" dirty="0">
                <a:solidFill>
                  <a:schemeClr val="accent1"/>
                </a:solidFill>
                <a:latin typeface="Ubuntu"/>
                <a:cs typeface="Arial"/>
              </a:rPr>
              <a:t>, Soia.</a:t>
            </a:r>
          </a:p>
          <a:p>
            <a:endParaRPr lang="en-US" sz="1400" dirty="0">
              <a:solidFill>
                <a:schemeClr val="accent1"/>
              </a:solidFill>
              <a:latin typeface="Ubuntu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533028-B1ED-73B7-0E6C-CC0BD811DD5F}"/>
              </a:ext>
            </a:extLst>
          </p:cNvPr>
          <p:cNvSpPr/>
          <p:nvPr/>
        </p:nvSpPr>
        <p:spPr>
          <a:xfrm>
            <a:off x="123468" y="1000295"/>
            <a:ext cx="6107373" cy="50505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BF286C-91B2-2302-8C98-838EDE010734}"/>
              </a:ext>
            </a:extLst>
          </p:cNvPr>
          <p:cNvSpPr txBox="1"/>
          <p:nvPr/>
        </p:nvSpPr>
        <p:spPr>
          <a:xfrm>
            <a:off x="2691070" y="1150203"/>
            <a:ext cx="3482802" cy="27084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£2.00</a:t>
            </a:r>
            <a:endParaRPr lang="en-US" sz="1200" b="1" dirty="0">
              <a:solidFill>
                <a:schemeClr val="accent1"/>
              </a:solidFill>
              <a:latin typeface="Ubuntu"/>
              <a:ea typeface="+mn-lt"/>
              <a:cs typeface="Arial"/>
            </a:endParaRPr>
          </a:p>
          <a:p>
            <a:r>
              <a:rPr lang="en-US" sz="1200" b="1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94c / 100g</a:t>
            </a:r>
            <a:endParaRPr lang="en-US" sz="1200" dirty="0">
              <a:solidFill>
                <a:schemeClr val="accent1"/>
              </a:solidFill>
              <a:latin typeface="Ubuntu"/>
              <a:ea typeface="Source Sans Pro"/>
              <a:cs typeface="Arial"/>
            </a:endParaRPr>
          </a:p>
          <a:p>
            <a:r>
              <a:rPr lang="en-US" sz="1200" b="1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Coginio</a:t>
            </a:r>
            <a:r>
              <a:rPr lang="en-US" sz="1200" b="1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b="1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yn</a:t>
            </a:r>
            <a:r>
              <a:rPr lang="en-US" sz="1200" b="1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y </a:t>
            </a:r>
            <a:r>
              <a:rPr lang="en-US" sz="1200" b="1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popty</a:t>
            </a:r>
            <a:r>
              <a:rPr lang="en-US" sz="1200" b="1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: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O’r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rhewgell</a:t>
            </a:r>
            <a:endParaRPr lang="en-US" sz="1200" dirty="0">
              <a:solidFill>
                <a:schemeClr val="accent1"/>
              </a:solidFill>
              <a:latin typeface="Ubuntu"/>
              <a:ea typeface="Source Sans Pro"/>
              <a:cs typeface="Arial"/>
            </a:endParaRPr>
          </a:p>
          <a:p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Mewn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popty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nwy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/ â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chymorth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ffan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a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gynheswyd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ymlaen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llaw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:</a:t>
            </a:r>
          </a:p>
          <a:p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Cynheswch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am 50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munud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ar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180°C/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nwy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marc 6.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O’r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oergell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: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Mewn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popty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nwy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/â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chymorth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ffan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a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gynheswyd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ymlaen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llaw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:</a:t>
            </a:r>
          </a:p>
          <a:p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Cynheswch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am 25-30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munud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ar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190°C/marc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nwy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6 1/2.</a:t>
            </a:r>
          </a:p>
          <a:p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Er bod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gofal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dyladwy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yn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cael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ei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gymryd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wrth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baratoi'r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cynnyrch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hwn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, gall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gynnwys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esgyrn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cyw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iâr</a:t>
            </a:r>
            <a:r>
              <a:rPr lang="en-US" sz="1200" dirty="0">
                <a:solidFill>
                  <a:schemeClr val="accent1"/>
                </a:solidFill>
                <a:latin typeface="Ubuntu"/>
                <a:ea typeface="Source Sans Pro"/>
                <a:cs typeface="Arial"/>
              </a:rPr>
              <a:t>.</a:t>
            </a:r>
          </a:p>
          <a:p>
            <a:endParaRPr lang="en-US" sz="1400" dirty="0">
              <a:solidFill>
                <a:schemeClr val="accent1"/>
              </a:solidFill>
              <a:latin typeface="Ubuntu"/>
              <a:ea typeface="Source Sans Pro"/>
              <a:cs typeface="Arial"/>
            </a:endParaRPr>
          </a:p>
        </p:txBody>
      </p:sp>
      <p:pic>
        <p:nvPicPr>
          <p:cNvPr id="5" name="Picture 4" descr="Click to zoom out">
            <a:extLst>
              <a:ext uri="{FF2B5EF4-FFF2-40B4-BE49-F238E27FC236}">
                <a16:creationId xmlns:a16="http://schemas.microsoft.com/office/drawing/2014/main" id="{4C1916EA-3DCF-4775-D27E-F6D4C8018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60" y="1088401"/>
            <a:ext cx="2345141" cy="2367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EFB202-3B1E-566C-487F-657AFED2D5A7}"/>
              </a:ext>
            </a:extLst>
          </p:cNvPr>
          <p:cNvSpPr txBox="1"/>
          <p:nvPr/>
        </p:nvSpPr>
        <p:spPr>
          <a:xfrm>
            <a:off x="1976163" y="6239329"/>
            <a:ext cx="466119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Pukka Pies Chicken &amp; Mushroom Pie 212g | Sainsbury's (sainsburys.co.uk)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90AC4E-821A-8A9E-FEC4-4FE1D718B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1BD382-336B-A8FA-90F6-4187576ADAAA}"/>
              </a:ext>
            </a:extLst>
          </p:cNvPr>
          <p:cNvSpPr txBox="1"/>
          <p:nvPr/>
        </p:nvSpPr>
        <p:spPr>
          <a:xfrm>
            <a:off x="6519346" y="46117"/>
            <a:ext cx="5549186" cy="6257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1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Pastai cyw iâr a madarch</a:t>
            </a:r>
            <a:endParaRPr lang="en-GB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Mae'r rysáit hon yn gwneud 4 dogn maint oedolyn.</a:t>
            </a:r>
            <a:endParaRPr lang="en-GB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1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CYNHWYSION</a:t>
            </a:r>
            <a:endParaRPr lang="en-GB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1.4kg (1,400g) o datws, wedi'u golchi a'u deisio, neu wedi'u plicio a'u deisio</a:t>
            </a:r>
            <a:b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100ml o laeth hanner sgim</a:t>
            </a:r>
            <a:b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llwy fwrdd o olew llysiau</a:t>
            </a:r>
            <a:b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winwnsyn bach, wedi'i blicio a'i ddeisio</a:t>
            </a:r>
            <a:b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250g o fadarch, wedi'u deisio</a:t>
            </a:r>
            <a:b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300g o gyw iâr wedi'i goginio, wedi'i ddeisio neu wedi'i dorri’n ddarnau bach</a:t>
            </a:r>
            <a:b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20g o flawd corn</a:t>
            </a:r>
            <a:b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 lwy fwrdd o ddŵr</a:t>
            </a:r>
            <a:b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200g o gaws meddal braster isel</a:t>
            </a:r>
            <a:endParaRPr lang="en-GB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1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DULL</a:t>
            </a:r>
            <a:endParaRPr lang="en-GB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Berwch y tatws mewn dŵr am tua 15 munud nes eu bod yn dyner. Draeniwch yn dda. Ychwanegwch y llaeth hanner sgim at y tatws a'u stwnsio i'r </a:t>
            </a:r>
            <a:r>
              <a:rPr lang="cy-GB" sz="1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tewychedd</a:t>
            </a:r>
            <a: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ddymunir. </a:t>
            </a:r>
            <a:endParaRPr lang="en-GB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Mewn padell fawr, cynheswch yr olew llysiau a ffriwch y winwnsyn wedi'i ddeisio am sawl munud i feddalu. </a:t>
            </a:r>
            <a:endParaRPr lang="en-GB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Ychwanegwch y madarch wedi'u deisio a'r cyw iâr a choginiwch am 5 munud i feddalu'r madarch. </a:t>
            </a:r>
            <a:endParaRPr lang="en-GB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Ychwanegwch y caws meddal a'i droi'n dda. </a:t>
            </a:r>
            <a:endParaRPr lang="en-GB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Cymysgwch y blawd corn gyda 2 lwy fwrdd o ddŵr i wneud past llyfn ac ychwanegwch at y cymysgedd, gan ei droi. Dewch ag ef i'r berw a choginiwch am ychydig funudau i dewychu'r cymysgedd. </a:t>
            </a:r>
            <a:endParaRPr lang="en-GB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Rhowch y llenwad cyw iâr a madarch mewn dysgl bopty a rhowch y tatws stwnsh ar ben y cyfan. Os yw'r tatws a'r llenwad yn dal yn boeth, </a:t>
            </a:r>
            <a:r>
              <a:rPr lang="cy-GB" sz="1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griliwch</a:t>
            </a:r>
            <a: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y tatws stwnsh ar ben y pastai cyn ei weini. Fel arall, cynheswch y pastai drwyddo mewn popty poeth (180°C / 350°F / Nwy 4) am tua 10 i 15 munud. </a:t>
            </a:r>
            <a:endParaRPr lang="en-GB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Canllaw prisiau (yn seiliedig ar brisiau 2023) = £1 i £4 y dogn</a:t>
            </a:r>
            <a:endParaRPr lang="en-GB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Heb glwten ✓</a:t>
            </a:r>
            <a:b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Heb wyau ✓</a:t>
            </a:r>
            <a:endParaRPr lang="en-GB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959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14801B63-9BA0-D3D0-EFCE-84A5D52155F6}"/>
              </a:ext>
            </a:extLst>
          </p:cNvPr>
          <p:cNvSpPr txBox="1"/>
          <p:nvPr/>
        </p:nvSpPr>
        <p:spPr>
          <a:xfrm>
            <a:off x="4238973" y="1900020"/>
            <a:ext cx="3414021" cy="172354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 dirty="0">
                <a:solidFill>
                  <a:srgbClr val="15518B"/>
                </a:solidFill>
                <a:latin typeface="Ubuntu"/>
                <a:cs typeface="Calibri"/>
              </a:rPr>
              <a:t> </a:t>
            </a:r>
            <a:r>
              <a:rPr lang="cy-GB" sz="2800" b="1" dirty="0">
                <a:solidFill>
                  <a:srgbClr val="15518B"/>
                </a:solidFill>
                <a:latin typeface="Ubuntu"/>
                <a:cs typeface="Calibri"/>
              </a:rPr>
              <a:t>Sut mae’r canlynol yn dylanwadu arnom?</a:t>
            </a:r>
            <a:r>
              <a:rPr lang="cy-GB" sz="2200" b="1" dirty="0">
                <a:solidFill>
                  <a:srgbClr val="15518B"/>
                </a:solidFill>
                <a:latin typeface="Ubuntu"/>
                <a:cs typeface="Calibri"/>
              </a:rPr>
              <a:t> </a:t>
            </a:r>
          </a:p>
          <a:p>
            <a:endParaRPr lang="en-US" sz="2200" dirty="0">
              <a:solidFill>
                <a:srgbClr val="15518B"/>
              </a:solidFill>
              <a:cs typeface="Calibri"/>
            </a:endParaRPr>
          </a:p>
        </p:txBody>
      </p:sp>
      <p:pic>
        <p:nvPicPr>
          <p:cNvPr id="3" name="Picture 2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4CDE9946-D42D-318B-05E9-C4CC6CEA5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300000">
            <a:off x="833436" y="1000578"/>
            <a:ext cx="3077483" cy="24892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1C943F-5EAD-257B-228D-1F9F0E79527E}"/>
              </a:ext>
            </a:extLst>
          </p:cNvPr>
          <p:cNvSpPr txBox="1"/>
          <p:nvPr/>
        </p:nvSpPr>
        <p:spPr>
          <a:xfrm rot="-780000">
            <a:off x="1651654" y="1621430"/>
            <a:ext cx="14459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15518B"/>
                </a:solidFill>
                <a:latin typeface="Ubuntu"/>
              </a:rPr>
              <a:t>Cost?</a:t>
            </a:r>
          </a:p>
        </p:txBody>
      </p:sp>
      <p:pic>
        <p:nvPicPr>
          <p:cNvPr id="10" name="Picture 9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27E06DE6-C480-A6D3-57AE-6A2AE68EF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20000">
            <a:off x="8145007" y="782862"/>
            <a:ext cx="3077483" cy="24892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FAE719-491E-5744-2D31-83A0ACFA2406}"/>
              </a:ext>
            </a:extLst>
          </p:cNvPr>
          <p:cNvSpPr txBox="1"/>
          <p:nvPr/>
        </p:nvSpPr>
        <p:spPr>
          <a:xfrm rot="540000">
            <a:off x="9044868" y="1394643"/>
            <a:ext cx="14459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y-GB" sz="3600" b="1" dirty="0">
                <a:solidFill>
                  <a:srgbClr val="15518B"/>
                </a:solidFill>
                <a:latin typeface="Ubuntu"/>
              </a:rPr>
              <a:t>Sgil?</a:t>
            </a:r>
          </a:p>
        </p:txBody>
      </p:sp>
      <p:pic>
        <p:nvPicPr>
          <p:cNvPr id="12" name="Picture 11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5A012AC3-5C96-C59A-ABD6-83FF72EEB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0000">
            <a:off x="4616220" y="3631289"/>
            <a:ext cx="3077483" cy="24892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5260B3-9A5A-5218-5D74-EBAD493DCF70}"/>
              </a:ext>
            </a:extLst>
          </p:cNvPr>
          <p:cNvSpPr txBox="1"/>
          <p:nvPr/>
        </p:nvSpPr>
        <p:spPr>
          <a:xfrm>
            <a:off x="5443510" y="4233999"/>
            <a:ext cx="156391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y-GB" sz="2800" b="1" dirty="0">
                <a:solidFill>
                  <a:srgbClr val="15518B"/>
                </a:solidFill>
                <a:latin typeface="Ubuntu"/>
              </a:rPr>
              <a:t>Amser?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FA7861-B246-39E3-D8D8-14EDF538D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27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F12BF59-A47D-2988-0180-9C21651B561D}"/>
              </a:ext>
            </a:extLst>
          </p:cNvPr>
          <p:cNvSpPr txBox="1"/>
          <p:nvPr/>
        </p:nvSpPr>
        <p:spPr>
          <a:xfrm>
            <a:off x="9277658" y="5919220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FSN Eating well recipe book_Oct 2023_DIGITAL.pdf</a:t>
            </a:r>
            <a:r>
              <a:rPr lang="en-US" sz="1400" dirty="0">
                <a:solidFill>
                  <a:srgbClr val="000000"/>
                </a:solidFill>
                <a:latin typeface="Ubuntu"/>
                <a:ea typeface="+mn-lt"/>
                <a:cs typeface="+mn-lt"/>
              </a:rPr>
              <a:t> 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BEDCC-BEC0-93E3-C483-E9BDB3B5F273}"/>
              </a:ext>
            </a:extLst>
          </p:cNvPr>
          <p:cNvSpPr txBox="1"/>
          <p:nvPr/>
        </p:nvSpPr>
        <p:spPr>
          <a:xfrm>
            <a:off x="359519" y="3525413"/>
            <a:ext cx="549629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solidFill>
                  <a:schemeClr val="accent1"/>
                </a:solidFill>
                <a:latin typeface="Ubuntu"/>
                <a:cs typeface="Arial"/>
              </a:rPr>
              <a:t>Cynhwysion</a:t>
            </a:r>
            <a:endParaRPr lang="en-US" sz="1600" b="1" dirty="0">
              <a:solidFill>
                <a:schemeClr val="accent1"/>
              </a:solidFill>
              <a:latin typeface="Ubuntu"/>
              <a:cs typeface="Arial"/>
            </a:endParaRPr>
          </a:p>
          <a:p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Pasta </a:t>
            </a:r>
            <a:r>
              <a:rPr lang="en-US" sz="1600" dirty="0" err="1">
                <a:solidFill>
                  <a:schemeClr val="accent1"/>
                </a:solidFill>
                <a:latin typeface="Ubuntu"/>
                <a:cs typeface="Arial"/>
              </a:rPr>
              <a:t>Sbageti</a:t>
            </a:r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Ubuntu"/>
                <a:cs typeface="Arial"/>
              </a:rPr>
              <a:t>wedi'i</a:t>
            </a:r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Ubuntu"/>
                <a:cs typeface="Arial"/>
              </a:rPr>
              <a:t>Goginio</a:t>
            </a:r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 (</a:t>
            </a:r>
            <a:r>
              <a:rPr lang="en-US" sz="1600" dirty="0" err="1">
                <a:solidFill>
                  <a:schemeClr val="accent1"/>
                </a:solidFill>
                <a:latin typeface="Ubuntu"/>
                <a:cs typeface="Arial"/>
              </a:rPr>
              <a:t>Dŵr</a:t>
            </a:r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, Semolina Gwenith Caled), Cig </a:t>
            </a:r>
            <a:r>
              <a:rPr lang="en-US" sz="1600" dirty="0" err="1">
                <a:solidFill>
                  <a:schemeClr val="accent1"/>
                </a:solidFill>
                <a:latin typeface="Ubuntu"/>
                <a:cs typeface="Arial"/>
              </a:rPr>
              <a:t>Eidion</a:t>
            </a:r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 o </a:t>
            </a:r>
            <a:r>
              <a:rPr lang="en-US" sz="1600" dirty="0" err="1">
                <a:solidFill>
                  <a:schemeClr val="accent1"/>
                </a:solidFill>
                <a:latin typeface="Ubuntu"/>
                <a:cs typeface="Arial"/>
              </a:rPr>
              <a:t>Brydain</a:t>
            </a:r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 (20%), Tomato, </a:t>
            </a:r>
            <a:r>
              <a:rPr lang="en-US" sz="1600" dirty="0" err="1">
                <a:solidFill>
                  <a:schemeClr val="accent1"/>
                </a:solidFill>
                <a:latin typeface="Ubuntu"/>
                <a:cs typeface="Arial"/>
              </a:rPr>
              <a:t>Dŵr</a:t>
            </a:r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Ubuntu"/>
                <a:cs typeface="Arial"/>
              </a:rPr>
              <a:t>Nionyn</a:t>
            </a:r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Ubuntu"/>
                <a:cs typeface="Arial"/>
              </a:rPr>
              <a:t>Madarch</a:t>
            </a:r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, Gwin Coch (3%), </a:t>
            </a:r>
            <a:r>
              <a:rPr lang="en-US" sz="1600" dirty="0" err="1">
                <a:solidFill>
                  <a:schemeClr val="accent1"/>
                </a:solidFill>
                <a:latin typeface="Ubuntu"/>
                <a:cs typeface="Arial"/>
              </a:rPr>
              <a:t>Piwrî</a:t>
            </a:r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 Tomato, Moron, </a:t>
            </a:r>
            <a:r>
              <a:rPr lang="en-US" sz="1600" dirty="0" err="1">
                <a:solidFill>
                  <a:schemeClr val="accent1"/>
                </a:solidFill>
                <a:latin typeface="Ubuntu"/>
                <a:cs typeface="Arial"/>
              </a:rPr>
              <a:t>Blawd</a:t>
            </a:r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 Corn, </a:t>
            </a:r>
            <a:r>
              <a:rPr lang="en-US" sz="1600" dirty="0" err="1">
                <a:solidFill>
                  <a:schemeClr val="accent1"/>
                </a:solidFill>
                <a:latin typeface="Ubuntu"/>
                <a:cs typeface="Arial"/>
              </a:rPr>
              <a:t>Piwrî</a:t>
            </a:r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Ubuntu"/>
                <a:cs typeface="Arial"/>
              </a:rPr>
              <a:t>Garlleg</a:t>
            </a:r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Ubuntu"/>
                <a:cs typeface="Arial"/>
              </a:rPr>
              <a:t>Siwgr</a:t>
            </a:r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, Stoc Cig </a:t>
            </a:r>
            <a:r>
              <a:rPr lang="en-US" sz="1600" dirty="0" err="1">
                <a:solidFill>
                  <a:schemeClr val="accent1"/>
                </a:solidFill>
                <a:latin typeface="Ubuntu"/>
                <a:cs typeface="Arial"/>
              </a:rPr>
              <a:t>Eidion</a:t>
            </a:r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 (</a:t>
            </a:r>
            <a:r>
              <a:rPr lang="en-US" sz="1600" dirty="0" err="1">
                <a:solidFill>
                  <a:schemeClr val="accent1"/>
                </a:solidFill>
                <a:latin typeface="Ubuntu"/>
                <a:cs typeface="Arial"/>
              </a:rPr>
              <a:t>Dŵr</a:t>
            </a:r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, Rhin Cig </a:t>
            </a:r>
            <a:r>
              <a:rPr lang="en-US" sz="1600" dirty="0" err="1">
                <a:solidFill>
                  <a:schemeClr val="accent1"/>
                </a:solidFill>
                <a:latin typeface="Ubuntu"/>
                <a:cs typeface="Arial"/>
              </a:rPr>
              <a:t>Eidion</a:t>
            </a:r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, Halen, Rhin Burum), Halen, </a:t>
            </a:r>
            <a:r>
              <a:rPr lang="en-US" sz="1600" dirty="0" err="1">
                <a:solidFill>
                  <a:schemeClr val="accent1"/>
                </a:solidFill>
                <a:latin typeface="Ubuntu"/>
                <a:cs typeface="Arial"/>
              </a:rPr>
              <a:t>Olew</a:t>
            </a:r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 Had </a:t>
            </a:r>
            <a:r>
              <a:rPr lang="en-US" sz="1600" dirty="0" err="1">
                <a:solidFill>
                  <a:schemeClr val="accent1"/>
                </a:solidFill>
                <a:latin typeface="Ubuntu"/>
                <a:cs typeface="Arial"/>
              </a:rPr>
              <a:t>Rêp</a:t>
            </a:r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, Oregano, </a:t>
            </a:r>
            <a:r>
              <a:rPr lang="en-US" sz="1600" dirty="0" err="1">
                <a:solidFill>
                  <a:schemeClr val="accent1"/>
                </a:solidFill>
                <a:latin typeface="Ubuntu"/>
                <a:cs typeface="Arial"/>
              </a:rPr>
              <a:t>Pupur</a:t>
            </a:r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 Du, </a:t>
            </a:r>
            <a:r>
              <a:rPr lang="en-US" sz="1600" dirty="0" err="1">
                <a:solidFill>
                  <a:schemeClr val="accent1"/>
                </a:solidFill>
                <a:latin typeface="Ubuntu"/>
                <a:cs typeface="Arial"/>
              </a:rPr>
              <a:t>Rhosmari</a:t>
            </a:r>
            <a:endParaRPr lang="en-US" sz="1600" dirty="0">
              <a:solidFill>
                <a:schemeClr val="accent1"/>
              </a:solidFill>
              <a:latin typeface="Ubuntu"/>
              <a:cs typeface="Arial"/>
            </a:endParaRPr>
          </a:p>
          <a:p>
            <a:r>
              <a:rPr lang="en-US" sz="1600" b="1" dirty="0" err="1">
                <a:solidFill>
                  <a:schemeClr val="accent1"/>
                </a:solidFill>
                <a:latin typeface="Ubuntu"/>
                <a:cs typeface="Arial"/>
              </a:rPr>
              <a:t>Gwybodaeth</a:t>
            </a:r>
            <a:r>
              <a:rPr lang="en-US" sz="1600" b="1" dirty="0">
                <a:solidFill>
                  <a:schemeClr val="accent1"/>
                </a:solidFill>
                <a:latin typeface="Ubuntu"/>
                <a:cs typeface="Arial"/>
              </a:rPr>
              <a:t> am </a:t>
            </a:r>
            <a:r>
              <a:rPr lang="en-US" sz="1600" b="1" dirty="0" err="1">
                <a:solidFill>
                  <a:schemeClr val="accent1"/>
                </a:solidFill>
                <a:latin typeface="Ubuntu"/>
                <a:cs typeface="Arial"/>
              </a:rPr>
              <a:t>Alergeddau</a:t>
            </a:r>
            <a:r>
              <a:rPr lang="en-US" sz="1600" b="1" dirty="0">
                <a:solidFill>
                  <a:schemeClr val="accent1"/>
                </a:solidFill>
                <a:latin typeface="Ubuntu"/>
                <a:cs typeface="Arial"/>
              </a:rPr>
              <a:t>:</a:t>
            </a:r>
          </a:p>
          <a:p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Yn </a:t>
            </a:r>
            <a:r>
              <a:rPr lang="en-US" sz="1600" dirty="0" err="1">
                <a:solidFill>
                  <a:schemeClr val="accent1"/>
                </a:solidFill>
                <a:latin typeface="Ubuntu"/>
                <a:cs typeface="Arial"/>
              </a:rPr>
              <a:t>cynnwys</a:t>
            </a:r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Ubuntu"/>
                <a:cs typeface="Arial"/>
              </a:rPr>
              <a:t>gwenith</a:t>
            </a:r>
            <a:r>
              <a:rPr lang="en-US" sz="1600" dirty="0">
                <a:solidFill>
                  <a:schemeClr val="accent1"/>
                </a:solidFill>
                <a:latin typeface="Ubuntu"/>
                <a:cs typeface="Arial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533028-B1ED-73B7-0E6C-CC0BD811DD5F}"/>
              </a:ext>
            </a:extLst>
          </p:cNvPr>
          <p:cNvSpPr/>
          <p:nvPr/>
        </p:nvSpPr>
        <p:spPr>
          <a:xfrm>
            <a:off x="358253" y="807493"/>
            <a:ext cx="5743432" cy="5004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BF286C-91B2-2302-8C98-838EDE010734}"/>
              </a:ext>
            </a:extLst>
          </p:cNvPr>
          <p:cNvSpPr txBox="1"/>
          <p:nvPr/>
        </p:nvSpPr>
        <p:spPr>
          <a:xfrm>
            <a:off x="2950191" y="812041"/>
            <a:ext cx="3118513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£3.30</a:t>
            </a:r>
          </a:p>
          <a:p>
            <a:r>
              <a:rPr lang="en-US" sz="1400" b="1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£8.25 / kg</a:t>
            </a:r>
          </a:p>
          <a:p>
            <a:r>
              <a:rPr lang="en-US" sz="1400" b="1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Cyfarwyddiadau</a:t>
            </a:r>
            <a:r>
              <a:rPr lang="en-US" sz="1400" b="1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: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Coginio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yn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y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popty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o'r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oergell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: 190°C /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Ffan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170°C /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Nwy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5. 30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munud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.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O'r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rhewgell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: 190°C /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Ffan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170°C /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Nwy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5. 50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munud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.</a:t>
            </a:r>
          </a:p>
          <a:p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Microdon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pŵer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llawn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o'r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oergell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: 800w 4m 30e / 900w 4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munud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.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O'r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rhewgell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: 800w 7m 30e / 900w 7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munud</a:t>
            </a:r>
            <a:endParaRPr lang="en-US" sz="1400" dirty="0">
              <a:solidFill>
                <a:schemeClr val="accent1"/>
              </a:solidFill>
              <a:latin typeface="Ubuntu"/>
              <a:ea typeface="+mn-lt"/>
              <a:cs typeface="+mn-lt"/>
            </a:endParaRPr>
          </a:p>
          <a:p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Cymysgwch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yn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drylwyr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cyn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gweini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.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Gwiriwch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fod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y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bwyd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yn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chwilboeth</a:t>
            </a:r>
            <a:r>
              <a:rPr lang="en-US" sz="14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. </a:t>
            </a:r>
          </a:p>
        </p:txBody>
      </p:sp>
      <p:pic>
        <p:nvPicPr>
          <p:cNvPr id="4" name="Picture 3" descr="Sainsbury's Spaghetti Bolognese Ready Meal For 1 400g">
            <a:extLst>
              <a:ext uri="{FF2B5EF4-FFF2-40B4-BE49-F238E27FC236}">
                <a16:creationId xmlns:a16="http://schemas.microsoft.com/office/drawing/2014/main" id="{63EB411C-2D2A-A4D0-DDC7-27452400B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17" y="806355"/>
            <a:ext cx="2583976" cy="25726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24BC0-A3EE-F5C6-B513-B9F7FEE33368}"/>
              </a:ext>
            </a:extLst>
          </p:cNvPr>
          <p:cNvSpPr txBox="1"/>
          <p:nvPr/>
        </p:nvSpPr>
        <p:spPr>
          <a:xfrm>
            <a:off x="3098042" y="5918579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Sainsbury's Spaghetti Bolognese Ready Meal For 1 400g | Sainsbury's (sainsburys.co.uk)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8E28EC-46F6-6228-4A13-62FE79D1B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796A2A-285F-1C7C-09F0-CAAE5024CD6F}"/>
              </a:ext>
            </a:extLst>
          </p:cNvPr>
          <p:cNvSpPr txBox="1"/>
          <p:nvPr/>
        </p:nvSpPr>
        <p:spPr>
          <a:xfrm>
            <a:off x="6123298" y="415560"/>
            <a:ext cx="6094562" cy="5640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Sbageti gyda saws </a:t>
            </a:r>
            <a:r>
              <a:rPr lang="cy-GB" sz="11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Bolognese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Mae'r rysáit hon yn gwneud 4 dogn maint oedolyn.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CYNHWYSION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200g o gig eidion mâl heb lawer o fraster</a:t>
            </a:r>
            <a:b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winwnsyn bach, wedi'i blicio a'i ddeisio</a:t>
            </a:r>
            <a:b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foronen ganolig, wedi'i phlicio a'i gratio</a:t>
            </a:r>
            <a:b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llwy de o biwrî garlleg neu 1 ewin garlleg, wedi'i falu</a:t>
            </a:r>
            <a:b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llwy de o bowdr </a:t>
            </a:r>
            <a:r>
              <a:rPr lang="cy-GB" sz="11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bouillon</a:t>
            </a:r>
            <a:b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llwy de o berlysiau cymysg sych</a:t>
            </a:r>
            <a:b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tun mawr (400g) o domatos wedi'u torri</a:t>
            </a:r>
            <a:b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75g o </a:t>
            </a:r>
            <a:r>
              <a:rPr lang="cy-GB" sz="11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geirch</a:t>
            </a:r>
            <a: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uwd</a:t>
            </a:r>
            <a:b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200ml o ddŵr</a:t>
            </a:r>
            <a:b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450g o sbageti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DULL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Ffriwch y cig mâl yn sych gyda'r winwnsyn, y foronen, y garlleg, y powdr </a:t>
            </a:r>
            <a:r>
              <a:rPr lang="cy-GB" sz="11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bouillon</a:t>
            </a:r>
            <a: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a'r perlysiau cymysg nes bod y cig mâl wedi brownio. 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Ychwanegwch y tomatos, y ceirch a'r dŵr a mudferwch yn ysgafn am 15 i 20 munud gyda chaead ymlaen nes bod y cig a'r llysiau wedi'u coginio. 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 bod y saws </a:t>
            </a:r>
            <a:r>
              <a:rPr lang="cy-GB" sz="11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Bolognese</a:t>
            </a:r>
            <a: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yn coginio, berwch y sbageti mewn dŵr nes ei fod yn dyner (gweler tudalen 61), ac yna draeniwch. 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Gweinwch y saws </a:t>
            </a:r>
            <a:r>
              <a:rPr lang="cy-GB" sz="11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Bolognese</a:t>
            </a:r>
            <a: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dros y pasta. 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b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Canllaw prisiau (yn seiliedig ar brisiau 2023) llai na 63c y dogn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Heb gynnyrch llaeth ✓</a:t>
            </a:r>
            <a:b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cy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Heb wyau os yw'r sbageti heb wyau ✓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296996"/>
      </p:ext>
    </p:extLst>
  </p:cSld>
  <p:clrMapOvr>
    <a:masterClrMapping/>
  </p:clrMapOvr>
</p:sld>
</file>

<file path=ppt/theme/theme1.xml><?xml version="1.0" encoding="utf-8"?>
<a:theme xmlns:a="http://schemas.openxmlformats.org/drawingml/2006/main" name="PHW - Master Deck - Orange">
  <a:themeElements>
    <a:clrScheme name="PHW - Health &amp; Wellbeing Resources">
      <a:dk1>
        <a:srgbClr val="000000"/>
      </a:dk1>
      <a:lt1>
        <a:srgbClr val="FFFFFF"/>
      </a:lt1>
      <a:dk2>
        <a:srgbClr val="285087"/>
      </a:dk2>
      <a:lt2>
        <a:srgbClr val="E8E8E8"/>
      </a:lt2>
      <a:accent1>
        <a:srgbClr val="15518B"/>
      </a:accent1>
      <a:accent2>
        <a:srgbClr val="24FFC0"/>
      </a:accent2>
      <a:accent3>
        <a:srgbClr val="E8FF3E"/>
      </a:accent3>
      <a:accent4>
        <a:srgbClr val="FF5D0C"/>
      </a:accent4>
      <a:accent5>
        <a:srgbClr val="C288FF"/>
      </a:accent5>
      <a:accent6>
        <a:srgbClr val="E0E0E0"/>
      </a:accent6>
      <a:hlink>
        <a:srgbClr val="E8FF3E"/>
      </a:hlink>
      <a:folHlink>
        <a:srgbClr val="24FF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A702A496B7D7449F457C941AEC0CCB" ma:contentTypeVersion="12" ma:contentTypeDescription="Create a new document." ma:contentTypeScope="" ma:versionID="fb6fad9976468a2a6f39f5d098182537">
  <xsd:schema xmlns:xsd="http://www.w3.org/2001/XMLSchema" xmlns:xs="http://www.w3.org/2001/XMLSchema" xmlns:p="http://schemas.microsoft.com/office/2006/metadata/properties" xmlns:ns1="http://schemas.microsoft.com/sharepoint/v3" xmlns:ns2="78b794fc-fa86-49b4-bf1d-df668ee03484" targetNamespace="http://schemas.microsoft.com/office/2006/metadata/properties" ma:root="true" ma:fieldsID="2f8702880030ad90070da29d51a5ee77" ns1:_="" ns2:_="">
    <xsd:import namespace="http://schemas.microsoft.com/sharepoint/v3"/>
    <xsd:import namespace="78b794fc-fa86-49b4-bf1d-df668ee03484"/>
    <xsd:element name="properties">
      <xsd:complexType>
        <xsd:sequence>
          <xsd:element name="documentManagement">
            <xsd:complexType>
              <xsd:all>
                <xsd:element ref="ns2:Project" minOccurs="0"/>
                <xsd:element ref="ns2:WorkCategory" minOccurs="0"/>
                <xsd:element ref="ns2:DocumentType"/>
                <xsd:element ref="ns2:Meeting" minOccurs="0"/>
                <xsd:element ref="ns2:MeetingDate" minOccurs="0"/>
                <xsd:element ref="ns2:Topic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b794fc-fa86-49b4-bf1d-df668ee03484" elementFormDefault="qualified">
    <xsd:import namespace="http://schemas.microsoft.com/office/2006/documentManagement/types"/>
    <xsd:import namespace="http://schemas.microsoft.com/office/infopath/2007/PartnerControls"/>
    <xsd:element name="Project" ma:index="8" nillable="true" ma:displayName="Project" ma:format="Dropdown" ma:internalName="Project">
      <xsd:simpleType>
        <xsd:restriction base="dms:Choice">
          <xsd:enumeration value="Gambling/Digital health"/>
          <xsd:enumeration value="Health Literacy"/>
          <xsd:enumeration value="Tobacco"/>
          <xsd:enumeration value="Sleep"/>
          <xsd:enumeration value="Healthy Relationships"/>
          <xsd:enumeration value="Food and Nutrition"/>
          <xsd:enumeration value="Vaping"/>
        </xsd:restriction>
      </xsd:simpleType>
    </xsd:element>
    <xsd:element name="WorkCategory" ma:index="9" nillable="true" ma:displayName="Work Category" ma:format="Dropdown" ma:internalName="WorkCategory">
      <xsd:simpleType>
        <xsd:restriction base="dms:Choice">
          <xsd:enumeration value="Data identification, collation or analysis"/>
          <xsd:enumeration value="Evidence synthesis"/>
          <xsd:enumeration value="Intervention Development"/>
          <xsd:enumeration value="Research or Evaluation"/>
          <xsd:enumeration value="Monitoring and reporting"/>
          <xsd:enumeration value="Communication"/>
          <xsd:enumeration value="Stakeholder engagement"/>
          <xsd:enumeration value="Planning"/>
          <xsd:enumeration value="Policy or service review"/>
          <xsd:enumeration value="Operational Delivery"/>
          <xsd:enumeration value="Programme or Project Management"/>
          <xsd:enumeration value="Social Marketing"/>
          <xsd:enumeration value="Training"/>
          <xsd:enumeration value="Meeting"/>
          <xsd:enumeration value="Finance"/>
          <xsd:enumeration value="Procurement"/>
          <xsd:enumeration value="Events"/>
          <xsd:enumeration value="Research"/>
        </xsd:restriction>
      </xsd:simpleType>
    </xsd:element>
    <xsd:element name="DocumentType" ma:index="10" ma:displayName="Document Type" ma:format="Dropdown" ma:internalName="DocumentType">
      <xsd:simpleType>
        <xsd:restriction base="dms:Choice">
          <xsd:enumeration value="Report"/>
          <xsd:enumeration value="Standards"/>
          <xsd:enumeration value="Data"/>
          <xsd:enumeration value="Project Plan"/>
          <xsd:enumeration value="Protocol"/>
          <xsd:enumeration value="Correspondence"/>
          <xsd:enumeration value="Minutes"/>
          <xsd:enumeration value="SOP"/>
          <xsd:enumeration value="Agenda"/>
          <xsd:enumeration value="Meeting Documentation"/>
          <xsd:enumeration value="Project Brief"/>
          <xsd:enumeration value="Business Case"/>
          <xsd:enumeration value="Performance Report"/>
          <xsd:enumeration value="Briefing"/>
          <xsd:enumeration value="Evidence"/>
          <xsd:enumeration value="Presentation"/>
        </xsd:restriction>
      </xsd:simpleType>
    </xsd:element>
    <xsd:element name="Meeting" ma:index="11" nillable="true" ma:displayName="Meeting" ma:format="Dropdown" ma:internalName="Meeting">
      <xsd:simpleType>
        <xsd:restriction base="dms:Text">
          <xsd:maxLength value="255"/>
        </xsd:restriction>
      </xsd:simpleType>
    </xsd:element>
    <xsd:element name="MeetingDate" ma:index="12" nillable="true" ma:displayName="Meeting Date" ma:format="DateOnly" ma:internalName="MeetingDate">
      <xsd:simpleType>
        <xsd:restriction base="dms:DateTime"/>
      </xsd:simpleType>
    </xsd:element>
    <xsd:element name="Topic" ma:index="13" ma:displayName="Topic" ma:format="Dropdown" ma:internalName="Topic">
      <xsd:simpleType>
        <xsd:restriction base="dms:Choice">
          <xsd:enumeration value="WNHWPS"/>
          <xsd:enumeration value="WSAEMWB"/>
          <xsd:enumeration value="Curriculum"/>
          <xsd:enumeration value="HSPSS"/>
          <xsd:enumeration value="JustB"/>
          <xsd:enumeration value="Cross-Programme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ocumentType xmlns="78b794fc-fa86-49b4-bf1d-df668ee03484">Presentation</DocumentType>
    <MeetingDate xmlns="78b794fc-fa86-49b4-bf1d-df668ee03484" xsi:nil="true"/>
    <Topic xmlns="78b794fc-fa86-49b4-bf1d-df668ee03484">Curriculum</Topic>
    <_ip_UnifiedCompliancePolicyProperties xmlns="http://schemas.microsoft.com/sharepoint/v3" xsi:nil="true"/>
    <Project xmlns="78b794fc-fa86-49b4-bf1d-df668ee03484">Food and Nutrition</Project>
    <Meeting xmlns="78b794fc-fa86-49b4-bf1d-df668ee03484" xsi:nil="true"/>
    <WorkCategory xmlns="78b794fc-fa86-49b4-bf1d-df668ee0348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3A0007-5745-4114-A657-A60AC48AA0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8b794fc-fa86-49b4-bf1d-df668ee03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86DA86-E1FB-44EE-B0F0-78AE5479C1BE}">
  <ds:schemaRefs>
    <ds:schemaRef ds:uri="http://schemas.microsoft.com/office/2006/documentManagement/types"/>
    <ds:schemaRef ds:uri="78b794fc-fa86-49b4-bf1d-df668ee03484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infopath/2007/PartnerControls"/>
    <ds:schemaRef ds:uri="http://schemas.microsoft.com/sharepoint/v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772CF89-D81E-4226-8067-2255C6B4F3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2691</Words>
  <Application>Microsoft Office PowerPoint</Application>
  <PresentationFormat>Widescreen</PresentationFormat>
  <Paragraphs>192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Arial</vt:lpstr>
      <vt:lpstr>Calibri</vt:lpstr>
      <vt:lpstr>Segoe UI</vt:lpstr>
      <vt:lpstr>Ubuntu</vt:lpstr>
      <vt:lpstr>Verdana</vt:lpstr>
      <vt:lpstr>PHW - Master Deck - Orange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</dc:creator>
  <cp:lastModifiedBy>Brenda Basweti (Public Health Wales - Matrix House)</cp:lastModifiedBy>
  <cp:revision>136</cp:revision>
  <dcterms:created xsi:type="dcterms:W3CDTF">2024-01-29T16:09:21Z</dcterms:created>
  <dcterms:modified xsi:type="dcterms:W3CDTF">2026-04-20T16:54:21Z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228500</vt:r8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Reviewd">
    <vt:bool>false</vt:bool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MediaServiceImageTags">
    <vt:lpwstr/>
  </property>
  <property fmtid="{D5CDD505-2E9C-101B-9397-08002B2CF9AE}" pid="11" name="ContentTypeId">
    <vt:lpwstr>0x0101004DA702A496B7D7449F457C941AEC0CCB</vt:lpwstr>
  </property>
</Properties>
</file>