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25"/>
  </p:notesMasterIdLst>
  <p:sldIdLst>
    <p:sldId id="313" r:id="rId5"/>
    <p:sldId id="259" r:id="rId6"/>
    <p:sldId id="276" r:id="rId7"/>
    <p:sldId id="277" r:id="rId8"/>
    <p:sldId id="278" r:id="rId9"/>
    <p:sldId id="289" r:id="rId10"/>
    <p:sldId id="279" r:id="rId11"/>
    <p:sldId id="286" r:id="rId12"/>
    <p:sldId id="281" r:id="rId13"/>
    <p:sldId id="287" r:id="rId14"/>
    <p:sldId id="282" r:id="rId15"/>
    <p:sldId id="288" r:id="rId16"/>
    <p:sldId id="283" r:id="rId17"/>
    <p:sldId id="293" r:id="rId18"/>
    <p:sldId id="290" r:id="rId19"/>
    <p:sldId id="291" r:id="rId20"/>
    <p:sldId id="284" r:id="rId21"/>
    <p:sldId id="292" r:id="rId22"/>
    <p:sldId id="304" r:id="rId23"/>
    <p:sldId id="30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67B11F-970E-24C6-E2A5-5502D013E9F2}" name="Lucy Jayne (Public Health Wales - No. 2 Capital Quarter)" initials="LQ" userId="S::lucy.jayne@wales.nhs.uk::7eb58db9-16aa-42b3-9796-7f97c022edec" providerId="AD"/>
  <p188:author id="{9CEF4D41-7E19-87B1-FCC0-3FB9C95F00ED}" name="Grace Lawson (Public Health Wales - No. 2 Capital Quarter)" initials="GQ" userId="S::grace.lawson@wales.nhs.uk::88c6baf7-06f7-4e16-85cb-71260126bd16" providerId="AD"/>
  <p188:author id="{F4F662A8-3FE8-2DDF-A473-499F5F15D2F2}" name="Lillie Price (Public Health Wales - No. 2 Capital Quarter)" initials="LQ" userId="S::lillie.price@wales.nhs.uk::032d964d-be01-4d8a-8a44-d1d16ba64254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925AE-549C-1123-6411-DF3D5655EBF5}" v="2" dt="2026-04-20T15:03:31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5594" autoAdjust="0"/>
  </p:normalViewPr>
  <p:slideViewPr>
    <p:cSldViewPr snapToGrid="0">
      <p:cViewPr varScale="1">
        <p:scale>
          <a:sx n="74" d="100"/>
          <a:sy n="74" d="100"/>
        </p:scale>
        <p:origin x="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Basweti (Public Health Wales - Matrix House)" userId="b990ae84-a271-4c7f-861a-586df44a9516" providerId="ADAL" clId="{F94B5204-AD79-42E1-B3A0-E1C03B4FE150}"/>
    <pc:docChg chg="undo custSel modSld">
      <pc:chgData name="Brenda Basweti (Public Health Wales - Matrix House)" userId="b990ae84-a271-4c7f-861a-586df44a9516" providerId="ADAL" clId="{F94B5204-AD79-42E1-B3A0-E1C03B4FE150}" dt="2026-04-16T10:48:44.325" v="18" actId="1076"/>
      <pc:docMkLst>
        <pc:docMk/>
      </pc:docMkLst>
      <pc:sldChg chg="addSp delSp modSp mod">
        <pc:chgData name="Brenda Basweti (Public Health Wales - Matrix House)" userId="b990ae84-a271-4c7f-861a-586df44a9516" providerId="ADAL" clId="{F94B5204-AD79-42E1-B3A0-E1C03B4FE150}" dt="2026-04-16T10:48:44.325" v="18" actId="1076"/>
        <pc:sldMkLst>
          <pc:docMk/>
          <pc:sldMk cId="3536452141" sldId="290"/>
        </pc:sldMkLst>
        <pc:picChg chg="add mod">
          <ac:chgData name="Brenda Basweti (Public Health Wales - Matrix House)" userId="b990ae84-a271-4c7f-861a-586df44a9516" providerId="ADAL" clId="{F94B5204-AD79-42E1-B3A0-E1C03B4FE150}" dt="2026-04-16T10:43:46.490" v="11" actId="1076"/>
          <ac:picMkLst>
            <pc:docMk/>
            <pc:sldMk cId="3536452141" sldId="290"/>
            <ac:picMk id="8" creationId="{5BCF7C6C-890F-5A57-5BF6-6D357DEED7FE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16T10:48:44.325" v="18" actId="1076"/>
          <ac:picMkLst>
            <pc:docMk/>
            <pc:sldMk cId="3536452141" sldId="290"/>
            <ac:picMk id="10" creationId="{2E0D8167-B1A0-3EF9-BF7F-51040504D25C}"/>
          </ac:picMkLst>
        </pc:picChg>
      </pc:sldChg>
    </pc:docChg>
  </pc:docChgLst>
  <pc:docChgLst>
    <pc:chgData name="Sophie Flood (Public Health Wales - Matrix House)" userId="S::sophie.flood@wales.nhs.uk::f1b68508-ff1d-4a78-a875-f6aa95017de1" providerId="AD" clId="Web-{433925AE-549C-1123-6411-DF3D5655EBF5}"/>
    <pc:docChg chg="modSld">
      <pc:chgData name="Sophie Flood (Public Health Wales - Matrix House)" userId="S::sophie.flood@wales.nhs.uk::f1b68508-ff1d-4a78-a875-f6aa95017de1" providerId="AD" clId="Web-{433925AE-549C-1123-6411-DF3D5655EBF5}" dt="2026-04-20T15:03:31.750" v="1" actId="1076"/>
      <pc:docMkLst>
        <pc:docMk/>
      </pc:docMkLst>
      <pc:sldChg chg="modSp">
        <pc:chgData name="Sophie Flood (Public Health Wales - Matrix House)" userId="S::sophie.flood@wales.nhs.uk::f1b68508-ff1d-4a78-a875-f6aa95017de1" providerId="AD" clId="Web-{433925AE-549C-1123-6411-DF3D5655EBF5}" dt="2026-04-20T15:03:31.750" v="1" actId="1076"/>
        <pc:sldMkLst>
          <pc:docMk/>
          <pc:sldMk cId="1346289451" sldId="289"/>
        </pc:sldMkLst>
        <pc:spChg chg="mod">
          <ac:chgData name="Sophie Flood (Public Health Wales - Matrix House)" userId="S::sophie.flood@wales.nhs.uk::f1b68508-ff1d-4a78-a875-f6aa95017de1" providerId="AD" clId="Web-{433925AE-549C-1123-6411-DF3D5655EBF5}" dt="2026-04-20T15:03:31.750" v="1" actId="1076"/>
          <ac:spMkLst>
            <pc:docMk/>
            <pc:sldMk cId="1346289451" sldId="289"/>
            <ac:spMk id="5" creationId="{10ED684A-470D-33E1-B92A-699BFB3E001C}"/>
          </ac:spMkLst>
        </pc:spChg>
        <pc:picChg chg="mod">
          <ac:chgData name="Sophie Flood (Public Health Wales - Matrix House)" userId="S::sophie.flood@wales.nhs.uk::f1b68508-ff1d-4a78-a875-f6aa95017de1" providerId="AD" clId="Web-{433925AE-549C-1123-6411-DF3D5655EBF5}" dt="2026-04-20T15:03:21.937" v="0" actId="1076"/>
          <ac:picMkLst>
            <pc:docMk/>
            <pc:sldMk cId="1346289451" sldId="289"/>
            <ac:picMk id="2" creationId="{700BFD7C-760B-A609-1B43-1717C7D3C8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4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2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br>
              <a:rPr lang="cy-GB" noProof="0" dirty="0">
                <a:highlight>
                  <a:srgbClr val="FFFF00"/>
                </a:highlight>
              </a:rPr>
            </a:br>
            <a:endParaRPr lang="cy-GB" noProof="0" dirty="0">
              <a:highlight>
                <a:srgbClr val="FFFF00"/>
              </a:highlight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20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6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47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2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1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noProof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1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701B4431-6E99-FB30-9E4A-E84060F12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15D4-58F0-B835-2EDB-5B041DEA7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9749" y="2620284"/>
            <a:ext cx="3527371" cy="3968293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D62E1EC-A6F5-D23A-565E-A7AF64CD9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E7DE11A-7B6A-14CA-A499-F25F2F9AF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F447B3A-3F6B-32F0-90F8-3CEF5AAF4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37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range curved object on a black background&#10;&#10;Description automatically generated">
            <a:extLst>
              <a:ext uri="{FF2B5EF4-FFF2-40B4-BE49-F238E27FC236}">
                <a16:creationId xmlns:a16="http://schemas.microsoft.com/office/drawing/2014/main" id="{24D3D47D-7075-66E1-8396-F4103DF01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065" b="50000"/>
          <a:stretch>
            <a:fillRect/>
          </a:stretch>
        </p:blipFill>
        <p:spPr>
          <a:xfrm>
            <a:off x="8685957" y="4843391"/>
            <a:ext cx="3113591" cy="20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D5D17FF-AF1C-545F-E3DC-DDD6BD78E5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CF8766FF-E3F7-54FE-61D9-A29B5C42AF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E25F6C2-19E2-B16F-2ECE-F7248C893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B8FB3E-8875-A86C-9BA3-D0129447E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AB91901-4FF0-2D7E-65B2-9DF4E55D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9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F8C3108-99AA-BE1B-0102-55204CAE5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8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75D8DA0-FA5D-E4A4-348F-1B27185447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8264-1EB3-39E9-379D-1E494B0B8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6815D-7426-E4F1-F536-CD871B71713E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88EED20-7E87-4DFD-D9CA-B1A1FAA85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4FA74-24F0-045A-C516-E3564055D3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B3D2668-6A46-5D77-93AC-94BF8FA30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8E733D0-84C6-0B71-429D-6FE9FF42D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3D77F80-4716-8565-12CF-951888358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07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1012884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37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228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49E8-9E1B-97A6-16F5-727C33134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57ECEED-71CF-563E-44EC-80FFD8597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EE91C-570F-B1A8-8A99-CA82C9ED478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A0DC161-F583-C874-FD6C-D41016907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B627C22-1FB4-BAE3-8444-E2668100F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67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7A4B6-E657-EDCC-59CE-FE172E9D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656F4-6DF7-415A-4697-29043258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5691-D849-353F-2C40-B394ED742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2B51D49-EE0F-5642-AE4A-D88F56CE5BD0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902D5-1DEE-9B02-E0A7-6B8BD7EAD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985D-423A-9E41-BE08-22CCE6FC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BF3B2AA-8EE5-0E49-B5D5-F85568A574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8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2" r:id="rId3"/>
    <p:sldLayoutId id="2147483672" r:id="rId4"/>
    <p:sldLayoutId id="2147483667" r:id="rId5"/>
    <p:sldLayoutId id="2147483700" r:id="rId6"/>
    <p:sldLayoutId id="2147483689" r:id="rId7"/>
    <p:sldLayoutId id="2147483690" r:id="rId8"/>
    <p:sldLayoutId id="2147483701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sainsburys.co.uk/gol-ui/product/yoplait-petit-filous-strawberry-frubes-9x40g" TargetMode="External"/><Relationship Id="rId4" Type="http://schemas.openxmlformats.org/officeDocument/2006/relationships/hyperlink" Target="https://www.sainsburys.co.uk/gol-ui/product/yeo-valley-organic-natural-yogurt-4x120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roceries.asda.com/search/vegtables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groceries.asda.com/search/frozen%20vegetable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goodfood.com/recipes/tomato-soup" TargetMode="External"/><Relationship Id="rId2" Type="http://schemas.openxmlformats.org/officeDocument/2006/relationships/hyperlink" Target="https://www.sainsburys.co.uk/gol-ui/product/baxters-favourites--cream-of-tomato-soup-400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nhs.uk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nhs.u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sco.com/groceries/en-GB/products/259154000" TargetMode="External"/><Relationship Id="rId5" Type="http://schemas.openxmlformats.org/officeDocument/2006/relationships/hyperlink" Target="https://www.tesco.com/groceries/en-GB/products/296734865?msockid=3c42b881e6da6ac516e8ac0ce7616b1d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co.com/groceries/en-GB/products/309203408" TargetMode="External"/><Relationship Id="rId2" Type="http://schemas.openxmlformats.org/officeDocument/2006/relationships/hyperlink" Target="https://www.tesco.com/groceries/en-GB/products/25851011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sainsburys.co.uk/gol-ui/product/kingsmill-tasty-wholemeal-medium-bread-800g" TargetMode="External"/><Relationship Id="rId4" Type="http://schemas.openxmlformats.org/officeDocument/2006/relationships/hyperlink" Target="https://www.sainsburys.co.uk/gol-ui/product/kingsmill-extra-thick-toastie-800g?istCompanyId=1e096408-041f-4238-994e-a7cf46bf9413&amp;istFeedId=689af7a8-5842-4d88-be59-1ee5688a81b5&amp;istItemId=mrpxpxlwp&amp;istBid=t&amp;src=ppc&amp;&amp;cmpid=cpc&amp;utm_source=bing&amp;utm_medium=cpc&amp;utm_campaign=391199228&amp;utm_content=shopping&amp;utm_term=%257Bsku%257D&amp;utm_custom1=1197368830535767&amp;utm_custom2=X0585923&amp;msclkid=fe6ea3362a0a18536c88c585a7adbd1d&amp;gclid=fe6ea3362a0a18536c88c585a7adbd1d&amp;gclsrc=3p.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D1B2-43EC-31A1-56FC-9807F0EC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B3AF5-7F06-1CDF-C5C2-4B253B6920F4}"/>
              </a:ext>
            </a:extLst>
          </p:cNvPr>
          <p:cNvSpPr txBox="1"/>
          <p:nvPr/>
        </p:nvSpPr>
        <p:spPr>
          <a:xfrm>
            <a:off x="101218" y="1746382"/>
            <a:ext cx="1160942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dirty="0">
                <a:latin typeface="Ubuntu" panose="020B0504030602030204" pitchFamily="34" charset="0"/>
              </a:rPr>
              <a:t>Mae'r gweithgaredd hwn yn cysylltu â'r Banciau Gwybodaeth canlynol: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1106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Pam mae pobl yn bwyta'r hyn maen nhw'n ei fwyta</a:t>
            </a:r>
            <a:endParaRPr lang="en-GB" sz="2000" dirty="0">
              <a:solidFill>
                <a:srgbClr val="18518A"/>
              </a:solidFill>
              <a:latin typeface="Ubuntu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1106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O ble mae bwyd yn dod</a:t>
            </a:r>
            <a:endParaRPr lang="en-GB" sz="2000" dirty="0">
              <a:solidFill>
                <a:srgbClr val="18518A"/>
              </a:solidFill>
              <a:latin typeface="Ubuntu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1106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Labeli bwyd</a:t>
            </a:r>
            <a:endParaRPr lang="en-GB" sz="2000" dirty="0">
              <a:solidFill>
                <a:srgbClr val="18518A"/>
              </a:solidFill>
              <a:latin typeface="Ubuntu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1106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Deddfau a Rheoliadau</a:t>
            </a:r>
            <a:endParaRPr lang="en-US" sz="2000" dirty="0">
              <a:solidFill>
                <a:srgbClr val="000000"/>
              </a:solidFill>
              <a:latin typeface="Ubuntu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Mae'r gweithgaredd hwn yn archwilio gwneud penderfyniadau ystyriol a meddwl yn feirniadol ynghylch dewisiadau bwyd.</a:t>
            </a:r>
            <a:endParaRPr lang="en-US" sz="2000" dirty="0">
              <a:latin typeface="Ubuntu" panose="020B0504030602030204" pitchFamily="34" charset="0"/>
              <a:ea typeface="Calibri"/>
              <a:cs typeface="Calibri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151333-31CE-D047-3901-E9746858B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64153"/>
              </p:ext>
            </p:extLst>
          </p:nvPr>
        </p:nvGraphicFramePr>
        <p:xfrm>
          <a:off x="97785" y="4165298"/>
          <a:ext cx="11996429" cy="195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603">
                  <a:extLst>
                    <a:ext uri="{9D8B030D-6E8A-4147-A177-3AD203B41FA5}">
                      <a16:colId xmlns:a16="http://schemas.microsoft.com/office/drawing/2014/main" val="4270850206"/>
                    </a:ext>
                  </a:extLst>
                </a:gridCol>
                <a:gridCol w="2302807">
                  <a:extLst>
                    <a:ext uri="{9D8B030D-6E8A-4147-A177-3AD203B41FA5}">
                      <a16:colId xmlns:a16="http://schemas.microsoft.com/office/drawing/2014/main" val="2021095819"/>
                    </a:ext>
                  </a:extLst>
                </a:gridCol>
                <a:gridCol w="2437279">
                  <a:extLst>
                    <a:ext uri="{9D8B030D-6E8A-4147-A177-3AD203B41FA5}">
                      <a16:colId xmlns:a16="http://schemas.microsoft.com/office/drawing/2014/main" val="3723673179"/>
                    </a:ext>
                  </a:extLst>
                </a:gridCol>
                <a:gridCol w="2526914">
                  <a:extLst>
                    <a:ext uri="{9D8B030D-6E8A-4147-A177-3AD203B41FA5}">
                      <a16:colId xmlns:a16="http://schemas.microsoft.com/office/drawing/2014/main" val="1260354662"/>
                    </a:ext>
                  </a:extLst>
                </a:gridCol>
                <a:gridCol w="2378826">
                  <a:extLst>
                    <a:ext uri="{9D8B030D-6E8A-4147-A177-3AD203B41FA5}">
                      <a16:colId xmlns:a16="http://schemas.microsoft.com/office/drawing/2014/main" val="407647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228600" indent="-228600">
                        <a:defRPr b="0" i="0"/>
                      </a:pPr>
                      <a:r>
                        <a:rPr lang="1106" sz="1800" b="1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Disgrifiadau o ddysgu </a:t>
                      </a:r>
                      <a:r>
                        <a:rPr lang="1106" sz="1800" b="0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(posibl)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1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Rwyf wedi datblygu ymwybyddiaeth y gall fy mhenderfyniadau effeithio arnaf i ac ar eraill.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2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Gallaf werthfawrogi y gall fy mhenderfyniadau effeithio arnaf i ac ar eraill, nawr ac yn y dyfodol.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3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adnabod y bydd rhai penderfyniadau rwy’n eu gwneud yn cael effaith hirdymor ar fy mywyd ac ar fywydau pobl eraill.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4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ystyried ffactorau perthnasol a goblygiadau wrth wneud penderfyniadau yn unigol ac ar y cyd.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5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4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Rwy’n gallu gwerthuso ffactorau a goblygiadau, gan gynnwys risg, mewn ffordd feirniadol wrth wneud penderfyniadau yn unigol ac ar y cyd.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62021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3A172-F7A7-E736-682D-27F0D1743C11}"/>
              </a:ext>
            </a:extLst>
          </p:cNvPr>
          <p:cNvSpPr txBox="1">
            <a:spLocks/>
          </p:cNvSpPr>
          <p:nvPr/>
        </p:nvSpPr>
        <p:spPr>
          <a:xfrm>
            <a:off x="101011" y="736902"/>
            <a:ext cx="5527630" cy="837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b="0" i="0"/>
            </a:pPr>
            <a:r>
              <a:rPr lang="1106" sz="4800" b="1" dirty="0">
                <a:latin typeface="Ubuntu"/>
                <a:ea typeface="Verdana"/>
              </a:rPr>
              <a:t>Hwn ne</a:t>
            </a:r>
            <a:r>
              <a:rPr lang="cy-GB" sz="4800" b="1" dirty="0">
                <a:latin typeface="Ubuntu"/>
                <a:ea typeface="Verdana"/>
              </a:rPr>
              <a:t>u Hwnna? </a:t>
            </a:r>
            <a:endParaRPr lang="en-US" sz="4800" dirty="0"/>
          </a:p>
        </p:txBody>
      </p:sp>
      <p:pic>
        <p:nvPicPr>
          <p:cNvPr id="3" name="Picture 2" descr="A person looking at a box in a store&#10;&#10;Description automatically generated">
            <a:extLst>
              <a:ext uri="{FF2B5EF4-FFF2-40B4-BE49-F238E27FC236}">
                <a16:creationId xmlns:a16="http://schemas.microsoft.com/office/drawing/2014/main" id="{E2A4707C-5FFC-212E-7074-CC11745D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21897"/>
            <a:ext cx="3404841" cy="2269894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AB93F-44D4-A327-D1CF-B9ED3D15E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95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493047"/>
            <a:ext cx="6764874" cy="647179"/>
          </a:xfrm>
        </p:spPr>
        <p:txBody>
          <a:bodyPr>
            <a:normAutofit fontScale="87500"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P</a:t>
            </a:r>
            <a:r>
              <a:rPr lang="cy-GB" b="1" dirty="0">
                <a:latin typeface="Ubuntu"/>
              </a:rPr>
              <a:t>’</a:t>
            </a:r>
            <a:r>
              <a:rPr lang="1106" b="1" dirty="0">
                <a:latin typeface="Ubuntu"/>
              </a:rPr>
              <a:t>un fydde</a:t>
            </a:r>
            <a:r>
              <a:rPr lang="cy-GB" b="1" dirty="0">
                <a:latin typeface="Ubuntu"/>
              </a:rPr>
              <a:t>ch chi’n </a:t>
            </a:r>
            <a:r>
              <a:rPr lang="1106" b="1" dirty="0">
                <a:latin typeface="Ubuntu"/>
              </a:rPr>
              <a:t>ei ddewis a pham?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583523"/>
            <a:ext cx="6764874" cy="2781430"/>
          </a:xfrm>
        </p:spPr>
        <p:txBody>
          <a:bodyPr>
            <a:noAutofit/>
          </a:bodyPr>
          <a:lstStyle/>
          <a:p>
            <a:pPr>
              <a:defRPr b="0" i="0"/>
            </a:pPr>
            <a:r>
              <a:rPr lang="cy-GB" sz="2400" dirty="0"/>
              <a:t>Beth yw'r prif wahaniaethau rhwng y cynhyrchion? ​</a:t>
            </a:r>
            <a:endParaRPr lang="en-GB" sz="2400" dirty="0">
              <a:latin typeface="Ubuntu"/>
            </a:endParaRPr>
          </a:p>
          <a:p>
            <a:pPr>
              <a:defRPr b="0" i="0"/>
            </a:pPr>
            <a:endParaRPr lang="en-GB" sz="2400" dirty="0">
              <a:latin typeface="Ubuntu"/>
            </a:endParaRPr>
          </a:p>
          <a:p>
            <a:pPr>
              <a:defRPr b="0" i="0"/>
            </a:pPr>
            <a:r>
              <a:rPr lang="cy-GB" sz="2400" dirty="0"/>
              <a:t>Pa un ydych chi'n meddwl sy'n ddewis iachach? </a:t>
            </a:r>
          </a:p>
          <a:p>
            <a:pPr>
              <a:defRPr b="0" i="0"/>
            </a:pPr>
            <a:endParaRPr lang="en-US" sz="2400" dirty="0">
              <a:latin typeface="Ubuntu"/>
            </a:endParaRPr>
          </a:p>
          <a:p>
            <a:pPr>
              <a:defRPr b="0" i="0"/>
            </a:pPr>
            <a:r>
              <a:rPr lang="1106" sz="2400" dirty="0">
                <a:latin typeface="Ubuntu"/>
              </a:rPr>
              <a:t>Pam </a:t>
            </a:r>
            <a:r>
              <a:rPr lang="cy-GB" sz="2400" dirty="0">
                <a:latin typeface="Ubuntu"/>
              </a:rPr>
              <a:t>ydych chi’n </a:t>
            </a:r>
            <a:r>
              <a:rPr lang="1106" sz="2400" dirty="0">
                <a:latin typeface="Ubuntu"/>
              </a:rPr>
              <a:t>meddwl hyn? </a:t>
            </a:r>
          </a:p>
          <a:p>
            <a:endParaRPr lang="en-US" sz="2400" dirty="0">
              <a:latin typeface="Ubuntu"/>
            </a:endParaRPr>
          </a:p>
          <a:p>
            <a:pPr>
              <a:defRPr b="0" i="0"/>
            </a:pPr>
            <a:r>
              <a:rPr lang="1106" sz="2400" dirty="0">
                <a:latin typeface="Ubuntu"/>
              </a:rPr>
              <a:t>Ble fydden ni'n dod o hyd i'r wybodaeth hon?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1A533E-E94A-CFFF-564C-9EB4413A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8CC14-70A9-F2DC-6DB8-10DB4F1B1AED}"/>
              </a:ext>
            </a:extLst>
          </p:cNvPr>
          <p:cNvSpPr txBox="1"/>
          <p:nvPr/>
        </p:nvSpPr>
        <p:spPr>
          <a:xfrm>
            <a:off x="7276669" y="1942912"/>
            <a:ext cx="4158712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b="1" dirty="0">
                <a:latin typeface="Ubuntu" panose="020B0504030602030204" pitchFamily="34" charset="0"/>
              </a:rPr>
              <a:t>Mae atebion yn cynnwys:</a:t>
            </a:r>
            <a:endParaRPr lang="en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Gwiriwch a chymharwch labeli maeth yn ofalus. ​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Yn yr enghraifft hon, gwiriwch gynnwys ffeibr y bara.</a:t>
            </a:r>
            <a:endParaRPr lang="en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Dewiswch opsiynau sy’n cynnwys mwy o ffeibr lle bo modd.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Mae'r bara cyflawn yn cynnwys mwy o ffeibr na'r bara gwyn, sy’n ei wneud yn ddewis iachach. </a:t>
            </a:r>
            <a:endParaRPr lang="en-US" sz="20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94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74" y="1042157"/>
            <a:ext cx="4432300" cy="669925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>
                <a:solidFill>
                  <a:schemeClr val="tx2"/>
                </a:solidFill>
                <a:latin typeface="Segoe UI"/>
                <a:cs typeface="Segoe UI"/>
              </a:rPr>
              <a:t>Trafod y Cynhyrchion: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E811-7CC4-8FBB-B083-1EBCCE23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252" y="2672024"/>
            <a:ext cx="8712033" cy="2319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 b="0" i="0"/>
            </a:pPr>
            <a:r>
              <a:rPr lang="1106">
                <a:latin typeface="Ubuntu"/>
              </a:rPr>
              <a:t>                                                              </a:t>
            </a:r>
            <a:endParaRPr lang="en-US" dirty="0"/>
          </a:p>
        </p:txBody>
      </p:sp>
      <p:pic>
        <p:nvPicPr>
          <p:cNvPr id="8" name="Picture 7" descr="A green box with white text and daisies&#10;&#10;Description automatically generated">
            <a:extLst>
              <a:ext uri="{FF2B5EF4-FFF2-40B4-BE49-F238E27FC236}">
                <a16:creationId xmlns:a16="http://schemas.microsoft.com/office/drawing/2014/main" id="{6B902CFF-0484-AB8D-7FA5-02FAF87A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94" y="2144256"/>
            <a:ext cx="3475812" cy="2832831"/>
          </a:xfrm>
          <a:prstGeom prst="rect">
            <a:avLst/>
          </a:prstGeom>
        </p:spPr>
      </p:pic>
      <p:pic>
        <p:nvPicPr>
          <p:cNvPr id="9" name="Picture 8" descr="A box of candy with a cartoon character&#10;&#10;Description automatically generated">
            <a:extLst>
              <a:ext uri="{FF2B5EF4-FFF2-40B4-BE49-F238E27FC236}">
                <a16:creationId xmlns:a16="http://schemas.microsoft.com/office/drawing/2014/main" id="{9D7D83B1-E3EE-77E5-5EB1-5B484611B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300" y="2086122"/>
            <a:ext cx="4450144" cy="2946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E6875-43B7-F45C-1980-9B05AE61232A}"/>
              </a:ext>
            </a:extLst>
          </p:cNvPr>
          <p:cNvSpPr txBox="1"/>
          <p:nvPr/>
        </p:nvSpPr>
        <p:spPr>
          <a:xfrm>
            <a:off x="8861918" y="5706102"/>
            <a:ext cx="3101446" cy="915314"/>
          </a:xfrm>
          <a:prstGeom prst="rect">
            <a:avLst/>
          </a:prstGeom>
          <a:solidFill>
            <a:schemeClr val="tx2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bg1"/>
                </a:solidFill>
                <a:cs typeface="Calibri"/>
              </a:rPr>
              <a:t>Ewch i'r adran 'honiadau am faeth' yn y Banc Gwybodaeth 'Y Deddfau </a:t>
            </a:r>
            <a:r>
              <a:rPr lang="cy-GB" dirty="0">
                <a:solidFill>
                  <a:schemeClr val="bg1"/>
                </a:solidFill>
                <a:cs typeface="Calibri"/>
              </a:rPr>
              <a:t>a’r </a:t>
            </a:r>
            <a:r>
              <a:rPr lang="1106">
                <a:solidFill>
                  <a:schemeClr val="bg1"/>
                </a:solidFill>
                <a:cs typeface="Calibri"/>
              </a:rPr>
              <a:t>Rheoliadau'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B72DB-ECA5-9607-F343-BECD5031CDA4}"/>
              </a:ext>
            </a:extLst>
          </p:cNvPr>
          <p:cNvSpPr txBox="1"/>
          <p:nvPr/>
        </p:nvSpPr>
        <p:spPr>
          <a:xfrm>
            <a:off x="361043" y="5187042"/>
            <a:ext cx="3209048" cy="64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tx2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Yeo Valley Organic Natural Yogurt 4x110g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88396-0320-E1AD-A20A-E141D2F5490C}"/>
              </a:ext>
            </a:extLst>
          </p:cNvPr>
          <p:cNvSpPr txBox="1"/>
          <p:nvPr/>
        </p:nvSpPr>
        <p:spPr>
          <a:xfrm>
            <a:off x="4725355" y="5217122"/>
            <a:ext cx="2745943" cy="64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tx2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Frubes Kids Strawberry Yoghurt Tubes 9x37g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9D7DB0-4AC9-FAC7-1606-A9AB3FE73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669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76AB-494F-B863-28A9-D5E4F6A4E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919390"/>
            <a:ext cx="7391480" cy="647179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P</a:t>
            </a:r>
            <a:r>
              <a:rPr lang="cy-GB" b="1" dirty="0">
                <a:latin typeface="Ubuntu"/>
              </a:rPr>
              <a:t>’u</a:t>
            </a:r>
            <a:r>
              <a:rPr lang="1106" b="1" dirty="0">
                <a:latin typeface="Ubuntu"/>
              </a:rPr>
              <a:t>n fydde</a:t>
            </a:r>
            <a:r>
              <a:rPr lang="cy-GB" b="1" dirty="0">
                <a:latin typeface="Ubuntu"/>
              </a:rPr>
              <a:t>ch chi’n e</a:t>
            </a:r>
            <a:r>
              <a:rPr lang="1106" b="1" dirty="0">
                <a:latin typeface="Ubuntu"/>
              </a:rPr>
              <a:t>i ddewis a pham?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74773-C41E-93C3-D659-894F17454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60" y="1566569"/>
            <a:ext cx="7089740" cy="40654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 b="0" i="0"/>
            </a:pPr>
            <a:r>
              <a:rPr lang="1106" dirty="0">
                <a:latin typeface="Ubuntu"/>
              </a:rPr>
              <a:t>Pwy y</a:t>
            </a:r>
            <a:r>
              <a:rPr lang="cy-GB" dirty="0">
                <a:latin typeface="Ubuntu"/>
              </a:rPr>
              <a:t>w</a:t>
            </a:r>
            <a:r>
              <a:rPr lang="1106" dirty="0">
                <a:latin typeface="Ubuntu"/>
              </a:rPr>
              <a:t> cynulleidfa darged y mathau gwahanol hyn o iogwrt?</a:t>
            </a:r>
            <a:endParaRPr lang="en-US" strike="sngStrike" dirty="0">
              <a:latin typeface="Ubuntu"/>
            </a:endParaRPr>
          </a:p>
          <a:p>
            <a:endParaRPr lang="en-US" dirty="0">
              <a:latin typeface="Ubuntu"/>
            </a:endParaRPr>
          </a:p>
          <a:p>
            <a:pPr>
              <a:defRPr b="0" i="0"/>
            </a:pPr>
            <a:r>
              <a:rPr lang="1106" dirty="0">
                <a:latin typeface="Ubuntu"/>
              </a:rPr>
              <a:t>Ydy'r deunydd pecynnu yn ei gwneud hi'n hawdd gwybod p</a:t>
            </a:r>
            <a:r>
              <a:rPr lang="cy-GB" dirty="0">
                <a:latin typeface="Ubuntu"/>
              </a:rPr>
              <a:t>’un yw’r </a:t>
            </a:r>
            <a:r>
              <a:rPr lang="1106" dirty="0">
                <a:latin typeface="Ubuntu"/>
              </a:rPr>
              <a:t>dewis iachach?</a:t>
            </a:r>
            <a:endParaRPr lang="en-US" dirty="0"/>
          </a:p>
          <a:p>
            <a:endParaRPr lang="en-US" dirty="0"/>
          </a:p>
          <a:p>
            <a:pPr>
              <a:defRPr b="0" i="0"/>
            </a:pPr>
            <a:r>
              <a:rPr lang="1106" dirty="0">
                <a:latin typeface="Ubuntu"/>
              </a:rPr>
              <a:t>Beth </a:t>
            </a:r>
            <a:r>
              <a:rPr lang="cy-GB" dirty="0">
                <a:latin typeface="Ubuntu"/>
              </a:rPr>
              <a:t>yw’r </a:t>
            </a:r>
            <a:r>
              <a:rPr lang="1106" dirty="0">
                <a:latin typeface="Ubuntu"/>
              </a:rPr>
              <a:t>prif wahaniaethau rhwng y ddau iogwrt yn </a:t>
            </a:r>
            <a:r>
              <a:rPr lang="cy-GB" dirty="0">
                <a:latin typeface="Ubuntu"/>
              </a:rPr>
              <a:t>eich b</a:t>
            </a:r>
            <a:r>
              <a:rPr lang="1106" dirty="0">
                <a:latin typeface="Ubuntu"/>
              </a:rPr>
              <a:t>arn </a:t>
            </a:r>
            <a:r>
              <a:rPr lang="cy-GB" dirty="0">
                <a:latin typeface="Ubuntu"/>
              </a:rPr>
              <a:t>ch</a:t>
            </a:r>
            <a:r>
              <a:rPr lang="1106" dirty="0">
                <a:latin typeface="Ubuntu"/>
              </a:rPr>
              <a:t>i? </a:t>
            </a:r>
          </a:p>
          <a:p>
            <a:endParaRPr lang="en-US" dirty="0"/>
          </a:p>
          <a:p>
            <a:pPr>
              <a:defRPr b="0" i="0"/>
            </a:pPr>
            <a:r>
              <a:rPr lang="1106" dirty="0">
                <a:latin typeface="Ubuntu"/>
              </a:rPr>
              <a:t>Pa iogwrt sy'n cynnwys mwy o siwgr yn </a:t>
            </a:r>
            <a:r>
              <a:rPr lang="cy-GB" dirty="0">
                <a:latin typeface="Ubuntu"/>
              </a:rPr>
              <a:t>eich b</a:t>
            </a:r>
            <a:r>
              <a:rPr lang="1106" dirty="0">
                <a:latin typeface="Ubuntu"/>
              </a:rPr>
              <a:t>arn </a:t>
            </a:r>
            <a:r>
              <a:rPr lang="cy-GB" dirty="0">
                <a:latin typeface="Ubuntu"/>
              </a:rPr>
              <a:t>chi</a:t>
            </a:r>
            <a:r>
              <a:rPr lang="1106" dirty="0">
                <a:latin typeface="Ubuntu"/>
              </a:rPr>
              <a:t>? </a:t>
            </a:r>
            <a:endParaRPr lang="en-GB" dirty="0">
              <a:latin typeface="Ubuntu"/>
            </a:endParaRPr>
          </a:p>
          <a:p>
            <a:pPr>
              <a:defRPr b="0" i="0"/>
            </a:pPr>
            <a:endParaRPr lang="en-US" dirty="0"/>
          </a:p>
          <a:p>
            <a:r>
              <a:rPr lang="cy-GB" dirty="0"/>
              <a:t>A ydych chi erioed wedi gweld iogwrt plaen naturiol yn cael ei werthu mewn tybiau maint bocs cinio cyfleus?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7955B3-093A-6CB5-1256-0CD09F8CE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06C65-E97A-AB82-4A0D-5BD350D87F66}"/>
              </a:ext>
            </a:extLst>
          </p:cNvPr>
          <p:cNvSpPr txBox="1"/>
          <p:nvPr/>
        </p:nvSpPr>
        <p:spPr>
          <a:xfrm>
            <a:off x="7535542" y="765944"/>
            <a:ext cx="4516679" cy="5909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b="1" dirty="0">
                <a:latin typeface="Ubuntu" panose="020B0504030602030204" pitchFamily="34" charset="0"/>
              </a:rPr>
              <a:t>Wrth edrych ar y dewis o iogwrt:</a:t>
            </a:r>
            <a:endParaRPr lang="en-GB" dirty="0">
              <a:latin typeface="Ubuntu" panose="020B0504030602030204" pitchFamily="34" charset="0"/>
            </a:endParaRPr>
          </a:p>
          <a:p>
            <a:r>
              <a:rPr lang="cy-GB" dirty="0">
                <a:latin typeface="Ubuntu" panose="020B0504030602030204" pitchFamily="34" charset="0"/>
              </a:rPr>
              <a:t>Gwiriwch a chymharwch labeli maeth, yn enwedig o ran cynnwys siwgr, gan ei bod yn syndod bod nifer o iogyrtiau yn cynnwys llawer o siwgr.</a:t>
            </a:r>
            <a:endParaRPr lang="en-GB" dirty="0">
              <a:latin typeface="Ubuntu" panose="020B0504030602030204" pitchFamily="34" charset="0"/>
            </a:endParaRPr>
          </a:p>
          <a:p>
            <a:r>
              <a:rPr lang="cy-GB" dirty="0">
                <a:latin typeface="Ubuntu" panose="020B0504030602030204" pitchFamily="34" charset="0"/>
              </a:rPr>
              <a:t>Dewiswch gynhyrchion sy’n cynnwys llai o siwgr lle bynnag y bo modd.​</a:t>
            </a:r>
          </a:p>
          <a:p>
            <a:endParaRPr lang="en-US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b="1" dirty="0">
                <a:latin typeface="Ubuntu" panose="020B0504030602030204" pitchFamily="34" charset="0"/>
              </a:rPr>
              <a:t>Marchnata yn erbyn Maeth</a:t>
            </a:r>
            <a:endParaRPr lang="en-GB" dirty="0">
              <a:latin typeface="Ubuntu" panose="020B0504030602030204" pitchFamily="34" charset="0"/>
            </a:endParaRPr>
          </a:p>
          <a:p>
            <a:r>
              <a:rPr lang="cy-GB" dirty="0">
                <a:latin typeface="Ubuntu" panose="020B0504030602030204" pitchFamily="34" charset="0"/>
              </a:rPr>
              <a:t>Gall negeseuon ar flaen pecynnau fod yn gamarweiniol.</a:t>
            </a:r>
            <a:endParaRPr lang="en-GB" dirty="0">
              <a:latin typeface="Ubuntu" panose="020B0504030602030204" pitchFamily="34" charset="0"/>
            </a:endParaRPr>
          </a:p>
          <a:p>
            <a:r>
              <a:rPr lang="cy-GB" dirty="0">
                <a:latin typeface="Ubuntu" panose="020B0504030602030204" pitchFamily="34" charset="0"/>
              </a:rPr>
              <a:t>Er enghraifft, mae gan Frubes becyn lliwgar ac maent yn cael eu hyrwyddo fel ffynhonnell dda o galsiwm a fitamin D, sy'n apelio at blant. Ond maen nhw'n cynnwys llawer o siwgr.</a:t>
            </a:r>
          </a:p>
          <a:p>
            <a:endParaRPr lang="en-US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dirty="0">
                <a:latin typeface="Ubuntu" panose="020B0504030602030204" pitchFamily="34" charset="0"/>
              </a:rPr>
              <a:t>Mae iogwrt naturiol hefyd yn cynnwys calsiwm a fitamin D, ond nid yw’n cynnwys llawer o siwgr, sy'n ei wneud yn opsiwn iachach.</a:t>
            </a:r>
            <a:endParaRPr lang="en-US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10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973" y="876830"/>
            <a:ext cx="7274679" cy="823157"/>
          </a:xfrm>
        </p:spPr>
        <p:txBody>
          <a:bodyPr>
            <a:noAutofit/>
          </a:bodyPr>
          <a:lstStyle/>
          <a:p>
            <a:pPr>
              <a:defRPr b="0" i="0"/>
            </a:pPr>
            <a:r>
              <a:rPr lang="1106" sz="2800" b="1" dirty="0">
                <a:solidFill>
                  <a:schemeClr val="tx2"/>
                </a:solidFill>
                <a:latin typeface="Segoe UI"/>
                <a:cs typeface="Segoe UI"/>
              </a:rPr>
              <a:t>Trafod y Cynhyrchion: Cynnyrch wedi'i rewi o'i gymharu â chynnyrch ffres 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Picture 5" descr="A group of bags of vegetables&#10;&#10;Description automatically generated">
            <a:extLst>
              <a:ext uri="{FF2B5EF4-FFF2-40B4-BE49-F238E27FC236}">
                <a16:creationId xmlns:a16="http://schemas.microsoft.com/office/drawing/2014/main" id="{30D04AD1-4A03-E01C-12AE-FEEE6AFB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5" y="1902202"/>
            <a:ext cx="2699656" cy="2739118"/>
          </a:xfrm>
          <a:prstGeom prst="rect">
            <a:avLst/>
          </a:prstGeom>
        </p:spPr>
      </p:pic>
      <p:pic>
        <p:nvPicPr>
          <p:cNvPr id="8" name="Picture 7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1AA5A494-5834-8496-0F6A-8E896513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353" y="3037493"/>
            <a:ext cx="1980746" cy="1611539"/>
          </a:xfrm>
          <a:prstGeom prst="rect">
            <a:avLst/>
          </a:prstGeom>
        </p:spPr>
      </p:pic>
      <p:pic>
        <p:nvPicPr>
          <p:cNvPr id="9" name="Picture 8" descr="A broccoli on a white background&#10;&#10;Description automatically generated">
            <a:extLst>
              <a:ext uri="{FF2B5EF4-FFF2-40B4-BE49-F238E27FC236}">
                <a16:creationId xmlns:a16="http://schemas.microsoft.com/office/drawing/2014/main" id="{9EADE670-3746-783A-8C1D-EE33C104A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792" y="2642733"/>
            <a:ext cx="1874157" cy="1599747"/>
          </a:xfrm>
          <a:prstGeom prst="rect">
            <a:avLst/>
          </a:prstGeom>
        </p:spPr>
      </p:pic>
      <p:pic>
        <p:nvPicPr>
          <p:cNvPr id="10" name="Picture 9" descr="A package of blueberries&#10;&#10;Description automatically generated">
            <a:extLst>
              <a:ext uri="{FF2B5EF4-FFF2-40B4-BE49-F238E27FC236}">
                <a16:creationId xmlns:a16="http://schemas.microsoft.com/office/drawing/2014/main" id="{58F48DDB-EEAA-AD31-758C-17611749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33" t="6504"/>
          <a:stretch>
            <a:fillRect/>
          </a:stretch>
        </p:blipFill>
        <p:spPr>
          <a:xfrm>
            <a:off x="2301801" y="1773083"/>
            <a:ext cx="1150921" cy="1736576"/>
          </a:xfrm>
          <a:prstGeom prst="rect">
            <a:avLst/>
          </a:prstGeom>
        </p:spPr>
      </p:pic>
      <p:pic>
        <p:nvPicPr>
          <p:cNvPr id="11" name="Picture 10" descr="A container of blueberries&#10;&#10;Description automatically generated">
            <a:extLst>
              <a:ext uri="{FF2B5EF4-FFF2-40B4-BE49-F238E27FC236}">
                <a16:creationId xmlns:a16="http://schemas.microsoft.com/office/drawing/2014/main" id="{F986A731-D03C-90EA-A97F-E8D0E2B81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177" y="1846640"/>
            <a:ext cx="1860098" cy="1426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C86FC-8687-B159-AE57-73E605815F9E}"/>
              </a:ext>
            </a:extLst>
          </p:cNvPr>
          <p:cNvSpPr txBox="1"/>
          <p:nvPr/>
        </p:nvSpPr>
        <p:spPr>
          <a:xfrm>
            <a:off x="1194660" y="4851400"/>
            <a:ext cx="2748689" cy="36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b="1">
                <a:solidFill>
                  <a:schemeClr val="tx2"/>
                </a:solidFill>
                <a:latin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Wedi'i rewi </a:t>
            </a:r>
            <a:endParaRPr lang="en-US" b="1" dirty="0">
              <a:solidFill>
                <a:schemeClr val="tx2"/>
              </a:solidFill>
              <a:latin typeface="Ubuntu"/>
              <a:cs typeface="Calibri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10D94-5FDC-92A8-3B69-C6AEADC26B33}"/>
              </a:ext>
            </a:extLst>
          </p:cNvPr>
          <p:cNvSpPr txBox="1"/>
          <p:nvPr/>
        </p:nvSpPr>
        <p:spPr>
          <a:xfrm>
            <a:off x="5108425" y="4851401"/>
            <a:ext cx="2748689" cy="36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b="1">
                <a:solidFill>
                  <a:schemeClr val="tx2"/>
                </a:solidFill>
                <a:latin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51C2E-CFF3-4028-96F6-0B73922E2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531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76AB-494F-B863-28A9-D5E4F6A4E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906033"/>
            <a:ext cx="6593195" cy="647179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Beth yw'r gwahaniaeth?  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74773-C41E-93C3-D659-894F17454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151344"/>
            <a:ext cx="8151314" cy="332463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6619A86-F4B4-3FC0-DEDC-F362BA27FE3E}"/>
              </a:ext>
            </a:extLst>
          </p:cNvPr>
          <p:cNvSpPr txBox="1"/>
          <p:nvPr/>
        </p:nvSpPr>
        <p:spPr>
          <a:xfrm>
            <a:off x="139779" y="1766683"/>
            <a:ext cx="7171600" cy="3324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dirty="0"/>
              <a:t>Ydych chi'n meddwl bod un yn iachach na'r llall? </a:t>
            </a:r>
          </a:p>
          <a:p>
            <a:endParaRPr lang="en-US" sz="2600" dirty="0"/>
          </a:p>
          <a:p>
            <a:pPr>
              <a:defRPr b="0" i="0"/>
            </a:pPr>
            <a:r>
              <a:rPr lang="1106" sz="2600" dirty="0">
                <a:latin typeface="Ubuntu"/>
              </a:rPr>
              <a:t>Beth y</a:t>
            </a:r>
            <a:r>
              <a:rPr lang="cy-GB" sz="2600" dirty="0">
                <a:latin typeface="Ubuntu"/>
              </a:rPr>
              <a:t>w</a:t>
            </a:r>
            <a:r>
              <a:rPr lang="1106" sz="2600" dirty="0">
                <a:latin typeface="Ubuntu"/>
              </a:rPr>
              <a:t> manteision ffrwythau a llysiau wedi'u rhewi? </a:t>
            </a:r>
            <a:endParaRPr lang="en-US" sz="2600" dirty="0"/>
          </a:p>
          <a:p>
            <a:endParaRPr lang="en-US" sz="2600" dirty="0"/>
          </a:p>
          <a:p>
            <a:pPr>
              <a:defRPr b="0" i="0"/>
            </a:pPr>
            <a:r>
              <a:rPr lang="cy-GB" sz="2600" dirty="0"/>
              <a:t>Beth yw'r gwahaniaeth o ran y gost yn eich barn chi? ​</a:t>
            </a:r>
          </a:p>
          <a:p>
            <a:pPr>
              <a:defRPr b="0" i="0"/>
            </a:pPr>
            <a:endParaRPr lang="en-US" sz="2600" dirty="0"/>
          </a:p>
          <a:p>
            <a:pPr>
              <a:defRPr b="0" i="0"/>
            </a:pPr>
            <a:r>
              <a:rPr lang="cy-GB" sz="2600" dirty="0"/>
              <a:t>Pa un fyddech chi'n ei ddewis? Pam?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3BADC-CF94-46FB-246C-4D891D09237E}"/>
              </a:ext>
            </a:extLst>
          </p:cNvPr>
          <p:cNvSpPr txBox="1"/>
          <p:nvPr/>
        </p:nvSpPr>
        <p:spPr>
          <a:xfrm>
            <a:off x="1098698" y="5003752"/>
            <a:ext cx="3130502" cy="915314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bg1"/>
                </a:solidFill>
                <a:cs typeface="Calibri"/>
              </a:rPr>
              <a:t>Mae awgrymiadau da ar gael yn y Banc Gwybodaeth ‘O </a:t>
            </a:r>
            <a:r>
              <a:rPr lang="cy-GB" dirty="0">
                <a:solidFill>
                  <a:schemeClr val="bg1"/>
                </a:solidFill>
                <a:cs typeface="Calibri"/>
              </a:rPr>
              <a:t>b</a:t>
            </a:r>
            <a:r>
              <a:rPr lang="1106" dirty="0">
                <a:solidFill>
                  <a:schemeClr val="bg1"/>
                </a:solidFill>
                <a:cs typeface="Calibri"/>
              </a:rPr>
              <a:t>le mae bwyd yn dod'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4BB1A-243D-6741-FB25-8FBD25E5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9CA65-62B4-B29A-E88A-4D502E5100F1}"/>
              </a:ext>
            </a:extLst>
          </p:cNvPr>
          <p:cNvSpPr txBox="1"/>
          <p:nvPr/>
        </p:nvSpPr>
        <p:spPr>
          <a:xfrm>
            <a:off x="7311379" y="305067"/>
            <a:ext cx="4378272" cy="6247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dirty="0">
                <a:latin typeface="Ubuntu" panose="020B0504030602030204" pitchFamily="34" charset="0"/>
              </a:rPr>
              <a:t>Mae ffrwythau a llysiau ffres ac wedi'u rhewi ill dau yn cyfrif tuag at 5 y Dydd.</a:t>
            </a:r>
          </a:p>
          <a:p>
            <a:endParaRPr lang="cy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Nid yw un yn iachach na'r llall.</a:t>
            </a:r>
            <a:endParaRPr lang="en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Gall opsiynau wedi'u rhewi fod yn fwy darbodus.</a:t>
            </a:r>
          </a:p>
          <a:p>
            <a:endParaRPr lang="en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Maent yn aml yn rhatach, gellir eu storio am gyfnod hwy a gallant helpu i leihau gwastraff bwyd.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 prynu cynnyrch ffres yn eu tymor yn ffordd arall o gael ffrwythau a llysiau am gost is.</a:t>
            </a:r>
          </a:p>
          <a:p>
            <a:endParaRPr lang="en-GB" sz="2000" dirty="0">
              <a:latin typeface="Ubuntu" panose="020B0504030602030204" pitchFamily="34" charset="0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Cofiwch fod ffrwythau a llysiau ffres, wedi'u rhewi, mewn tun (mewn sudd) a sych i gyd yn cyfrif tuag at eich 5 y Dydd.</a:t>
            </a:r>
            <a:endParaRPr lang="en-US" sz="20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81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521" y="682911"/>
            <a:ext cx="4432300" cy="669925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>
                <a:solidFill>
                  <a:schemeClr val="tx2"/>
                </a:solidFill>
                <a:latin typeface="Ubuntu"/>
                <a:cs typeface="Segoe UI"/>
              </a:rPr>
              <a:t>Labeli Bwyd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A32C5-A88B-79B2-8989-853A8549A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2521" y="1355225"/>
            <a:ext cx="6972299" cy="35854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 b="0" i="0"/>
            </a:pPr>
            <a:r>
              <a:rPr lang="cy-GB" dirty="0"/>
              <a:t>Dyma 2 label o gynhyrchion tebyg, pa un sydd iachach?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E811-7CC4-8FBB-B083-1EBCCE23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2521" y="1919637"/>
            <a:ext cx="6710362" cy="363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 b="0" i="0"/>
            </a:pPr>
            <a:r>
              <a:rPr lang="1106" b="1">
                <a:latin typeface="Ubuntu"/>
              </a:rPr>
              <a:t>Opsiwn 1: </a:t>
            </a:r>
            <a:endParaRPr lang="en-US" b="1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B0BABF5-F659-904F-1885-1B1F5458B264}"/>
              </a:ext>
            </a:extLst>
          </p:cNvPr>
          <p:cNvSpPr txBox="1"/>
          <p:nvPr/>
        </p:nvSpPr>
        <p:spPr>
          <a:xfrm>
            <a:off x="207070" y="4187440"/>
            <a:ext cx="6710362" cy="3631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0" i="0"/>
            </a:pPr>
            <a:r>
              <a:rPr lang="1106" b="1">
                <a:latin typeface="Ubuntu"/>
              </a:rPr>
              <a:t>Opsiwn 2:</a:t>
            </a:r>
            <a:r>
              <a:rPr lang="1106" b="0">
                <a:latin typeface="Ubuntu"/>
              </a:rPr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50E87B-F87C-B5E3-B14A-D14EEBEC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90DC2-6CC0-C375-3FD6-785B44A0DAD0}"/>
              </a:ext>
            </a:extLst>
          </p:cNvPr>
          <p:cNvSpPr txBox="1"/>
          <p:nvPr/>
        </p:nvSpPr>
        <p:spPr>
          <a:xfrm>
            <a:off x="9143999" y="5056322"/>
            <a:ext cx="246681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400" dirty="0">
                <a:latin typeface="Ubuntu" panose="020B0504030602030204" pitchFamily="34" charset="0"/>
              </a:rPr>
              <a:t>Mae opsiwn un cynnwys mwy o siwgr a halen.</a:t>
            </a:r>
            <a:endParaRPr lang="en-US" sz="2400" dirty="0">
              <a:latin typeface="Ubuntu" panose="020B05040306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F7C6C-890F-5A57-5BF6-6D357DEE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3" y="1713772"/>
            <a:ext cx="3456049" cy="2304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D8167-B1A0-3EF9-BF7F-51040504D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3" y="4115570"/>
            <a:ext cx="3446972" cy="22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52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1048205"/>
            <a:ext cx="4432300" cy="669925"/>
          </a:xfrm>
        </p:spPr>
        <p:txBody>
          <a:bodyPr/>
          <a:lstStyle/>
          <a:p>
            <a:pPr>
              <a:defRPr b="0" i="0"/>
            </a:pPr>
            <a:r>
              <a:rPr lang="1106" b="1">
                <a:latin typeface="Ubuntu"/>
              </a:rPr>
              <a:t>Labeli Bwyd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027458"/>
            <a:ext cx="7685016" cy="3576466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cy-GB" sz="2400" dirty="0">
                <a:latin typeface="Ubuntu"/>
              </a:rPr>
              <a:t>Beth wnaeth eich taro chi </a:t>
            </a:r>
            <a:r>
              <a:rPr lang="1106" sz="2400" dirty="0">
                <a:latin typeface="Ubuntu"/>
              </a:rPr>
              <a:t>am y ddau label bwyd? </a:t>
            </a:r>
            <a:endParaRPr lang="en-US" sz="2400" dirty="0"/>
          </a:p>
          <a:p>
            <a:endParaRPr lang="en-US" sz="2400" dirty="0"/>
          </a:p>
          <a:p>
            <a:pPr>
              <a:defRPr b="0" i="0"/>
            </a:pPr>
            <a:r>
              <a:rPr lang="cy-GB" sz="2400" dirty="0"/>
              <a:t>Pa un ydych chi'n meddwl allai fod yn ddewis iachach?</a:t>
            </a:r>
          </a:p>
          <a:p>
            <a:pPr>
              <a:defRPr b="0" i="0"/>
            </a:pPr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Pam felly? 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C3C30-3BF5-614E-01AA-18E23119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58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933" y="1286770"/>
            <a:ext cx="6319157" cy="669925"/>
          </a:xfrm>
        </p:spPr>
        <p:txBody>
          <a:bodyPr>
            <a:noAutofit/>
          </a:bodyPr>
          <a:lstStyle/>
          <a:p>
            <a:pPr>
              <a:defRPr b="0" i="0"/>
            </a:pPr>
            <a:r>
              <a:rPr lang="1106" b="1">
                <a:latin typeface="Ubuntu"/>
                <a:cs typeface="Segoe UI"/>
              </a:rPr>
              <a:t>Smwddi neu Ffrwyth Cyflawn?</a:t>
            </a:r>
          </a:p>
        </p:txBody>
      </p:sp>
      <p:pic>
        <p:nvPicPr>
          <p:cNvPr id="10" name="Picture 9" descr="Bananas Smoothie 250ml ...">
            <a:extLst>
              <a:ext uri="{FF2B5EF4-FFF2-40B4-BE49-F238E27FC236}">
                <a16:creationId xmlns:a16="http://schemas.microsoft.com/office/drawing/2014/main" id="{72BA8320-47E0-61CE-2E1D-7DF49330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99" y="2263063"/>
            <a:ext cx="1066801" cy="3076122"/>
          </a:xfrm>
          <a:prstGeom prst="rect">
            <a:avLst/>
          </a:prstGeom>
        </p:spPr>
      </p:pic>
      <p:pic>
        <p:nvPicPr>
          <p:cNvPr id="11" name="Picture 10" descr="Strawberry Banana">
            <a:extLst>
              <a:ext uri="{FF2B5EF4-FFF2-40B4-BE49-F238E27FC236}">
                <a16:creationId xmlns:a16="http://schemas.microsoft.com/office/drawing/2014/main" id="{E3D19761-4199-B9D6-011B-0D5AF50F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39" y="2494193"/>
            <a:ext cx="2572506" cy="2617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B44E7B-E02C-CFC6-2D98-D64818A62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753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79" y="770833"/>
            <a:ext cx="6794421" cy="669925"/>
          </a:xfrm>
        </p:spPr>
        <p:txBody>
          <a:bodyPr>
            <a:normAutofit fontScale="85000" lnSpcReduction="10000"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Smwddi o'i gymharu â Ffrwyth Cyflawn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1703010"/>
            <a:ext cx="7068160" cy="43384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 b="0" i="0"/>
            </a:pPr>
            <a:r>
              <a:rPr lang="cy-GB" sz="2400" dirty="0"/>
              <a:t>Pa un o'r cynhyrchion hyn fyddech chi'n meddwl sy'n ddewis iachach?</a:t>
            </a:r>
          </a:p>
          <a:p>
            <a:pPr>
              <a:defRPr b="0" i="0"/>
            </a:pPr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Pam felly? </a:t>
            </a:r>
          </a:p>
          <a:p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P</a:t>
            </a:r>
            <a:r>
              <a:rPr lang="cy-GB" sz="2400" dirty="0">
                <a:latin typeface="Ubuntu"/>
              </a:rPr>
              <a:t>’un</a:t>
            </a:r>
            <a:r>
              <a:rPr lang="1106" sz="2400" dirty="0">
                <a:latin typeface="Ubuntu"/>
              </a:rPr>
              <a:t> sydd â mwy o siwgr? </a:t>
            </a:r>
          </a:p>
          <a:p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Pa gynnyrch sydd â mwy o ffibr yn </a:t>
            </a:r>
            <a:r>
              <a:rPr lang="cy-GB" sz="2400" dirty="0">
                <a:latin typeface="Ubuntu"/>
              </a:rPr>
              <a:t>eich barn ch</a:t>
            </a:r>
            <a:r>
              <a:rPr lang="1106" sz="2400" dirty="0">
                <a:latin typeface="Ubuntu"/>
              </a:rPr>
              <a:t>i?</a:t>
            </a:r>
            <a:endParaRPr lang="en-US" sz="2400" dirty="0"/>
          </a:p>
          <a:p>
            <a:endParaRPr lang="en-US" sz="2400" dirty="0"/>
          </a:p>
          <a:p>
            <a:pPr>
              <a:defRPr b="0" i="0"/>
            </a:pPr>
            <a:r>
              <a:rPr lang="cy-GB" sz="2400" dirty="0"/>
              <a:t>Faint o'ch 5 y Dydd sydd yn y smwddi?</a:t>
            </a:r>
            <a:endParaRPr lang="1106" sz="2400" dirty="0">
              <a:latin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DD63D-973B-D486-E6F1-0C129038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2529B-CDC7-25B9-887B-77D4B8BCAA96}"/>
              </a:ext>
            </a:extLst>
          </p:cNvPr>
          <p:cNvSpPr txBox="1"/>
          <p:nvPr/>
        </p:nvSpPr>
        <p:spPr>
          <a:xfrm>
            <a:off x="7505054" y="1286969"/>
            <a:ext cx="4158712" cy="5016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dirty="0">
                <a:latin typeface="Ubuntu" panose="020B0504030602030204" pitchFamily="34" charset="0"/>
              </a:rPr>
              <a:t>Mae smwddis yn cynnwys siwgrau rhydd, ond nid yw ffrwythau cyfan.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 hyn yn golygu bod smwddis yn cynnwys llawer o siwgr, hyd yn oed os nad oes siwgr yn cael ei ychwanegu atynt.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 ffrwythau cyfan yn cynnwys llawer o ffeibr oherwydd bod strwythur y ffrwythau'n cael ei gadw.</a:t>
            </a:r>
          </a:p>
          <a:p>
            <a:endParaRPr lang="en-US" sz="2000" dirty="0">
              <a:solidFill>
                <a:srgbClr val="333333"/>
              </a:solidFill>
              <a:latin typeface="Ubuntu" panose="020B0504030602030204" pitchFamily="34" charset="0"/>
              <a:ea typeface="Segoe UI"/>
              <a:cs typeface="Segoe UI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 ffrwythau cyfan yn cyfrif tuag at 5 y Dydd, ond nid yw smwddis.</a:t>
            </a:r>
            <a:endParaRPr lang="en-US" sz="20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21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7C87D-D479-CDB1-4ED3-582FF7BABB23}"/>
              </a:ext>
            </a:extLst>
          </p:cNvPr>
          <p:cNvSpPr txBox="1"/>
          <p:nvPr/>
        </p:nvSpPr>
        <p:spPr>
          <a:xfrm>
            <a:off x="210803" y="1022384"/>
            <a:ext cx="11257450" cy="501675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>
                <a:solidFill>
                  <a:schemeClr val="accent1"/>
                </a:solidFill>
                <a:latin typeface="Ubuntu"/>
                <a:cs typeface="Calibri"/>
              </a:rPr>
              <a:t>Awgrymiadau posibl a</a:t>
            </a:r>
            <a:r>
              <a:rPr lang="cy-GB" sz="2000" b="1" dirty="0">
                <a:solidFill>
                  <a:schemeClr val="accent1"/>
                </a:solidFill>
                <a:latin typeface="Ubuntu"/>
                <a:cs typeface="Calibri"/>
              </a:rPr>
              <a:t>r gyfer </a:t>
            </a:r>
            <a:r>
              <a:rPr lang="1106" sz="2000" b="1" dirty="0">
                <a:solidFill>
                  <a:schemeClr val="accent1"/>
                </a:solidFill>
                <a:latin typeface="Ubuntu"/>
                <a:cs typeface="Calibri"/>
              </a:rPr>
              <a:t>dysgu pellach:</a:t>
            </a:r>
            <a:endParaRPr lang="en-US" sz="2000" b="1" dirty="0">
              <a:solidFill>
                <a:schemeClr val="accent1"/>
              </a:solidFill>
              <a:latin typeface="Ubuntu"/>
              <a:cs typeface="Calibri"/>
            </a:endParaRPr>
          </a:p>
          <a:p>
            <a:pPr marL="228600" indent="-228600"/>
            <a:endParaRPr lang="en-US" sz="2000" b="1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28600" indent="-228600">
              <a:defRPr b="0" i="0"/>
            </a:pPr>
            <a:r>
              <a:rPr lang="1106" sz="2000" b="1" dirty="0">
                <a:solidFill>
                  <a:schemeClr val="accent1"/>
                </a:solidFill>
                <a:latin typeface="Ubuntu" panose="020B0504030602030204" pitchFamily="34" charset="0"/>
                <a:ea typeface="Calibri"/>
                <a:cs typeface="Calibri"/>
              </a:rPr>
              <a:t>Pryd parod o'i gymharu â phryd wedi'i goginio gartref  </a:t>
            </a:r>
          </a:p>
          <a:p>
            <a:pPr>
              <a:defRPr b="0" i="0"/>
            </a:pPr>
            <a:r>
              <a:rPr lang="1106" sz="2000" dirty="0">
                <a:solidFill>
                  <a:schemeClr val="accent1"/>
                </a:solidFill>
                <a:latin typeface="Ubuntu" panose="020B0504030602030204" pitchFamily="34" charset="0"/>
                <a:ea typeface="Calibri"/>
                <a:cs typeface="Calibri"/>
              </a:rPr>
              <a:t>Rhowch labeli prydau parod i'r dysgwyr (maen nhw ar gael ar wefannau archfarchnadoedd) a gofynnwch iddyn nhw ddod o hyd i fersiwn cartref o'r un prydau parod (mae BBC Good Food yn darparu'r gwerthoedd maethol). </a:t>
            </a:r>
            <a:endParaRPr lang="en-GB" sz="2000" dirty="0">
              <a:solidFill>
                <a:schemeClr val="accent1"/>
              </a:solidFill>
              <a:latin typeface="Ubuntu" panose="020B0504030602030204" pitchFamily="34" charset="0"/>
              <a:ea typeface="Calibri"/>
              <a:cs typeface="Calibri"/>
            </a:endParaRPr>
          </a:p>
          <a:p>
            <a:pPr>
              <a:defRPr b="0" i="0"/>
            </a:pPr>
            <a:r>
              <a:rPr lang="cy-GB" sz="2000" dirty="0">
                <a:solidFill>
                  <a:schemeClr val="accent1"/>
                </a:solidFill>
                <a:latin typeface="Ubuntu" panose="020B0504030602030204" pitchFamily="34" charset="0"/>
              </a:rPr>
              <a:t>Beth yw'r gwahaniaeth o ran maeth rhwng y ddau? Er enghraifft, a yw un yn cynnwys mwy o lysiau, neu a yw un yn cynnwys mwy o halen? Sut allai hyn effeithio ar ein hiechyd? </a:t>
            </a:r>
          </a:p>
          <a:p>
            <a:pPr>
              <a:defRPr b="0" i="0"/>
            </a:pPr>
            <a:r>
              <a:rPr lang="cy-GB" sz="2000" dirty="0">
                <a:solidFill>
                  <a:schemeClr val="accent1"/>
                </a:solidFill>
                <a:latin typeface="Ubuntu" panose="020B0504030602030204" pitchFamily="34" charset="0"/>
              </a:rPr>
              <a:t>Ydych chi'n meddwl bod y pryd parod neu'r fersiwn cartref yn rhatach / yn ddrytach? A pham? </a:t>
            </a:r>
            <a:r>
              <a:rPr lang="1106" sz="2000" dirty="0">
                <a:solidFill>
                  <a:schemeClr val="accent1"/>
                </a:solidFill>
                <a:latin typeface="Ubuntu" panose="020B0504030602030204" pitchFamily="34" charset="0"/>
                <a:ea typeface="Calibri"/>
                <a:cs typeface="Calibri"/>
              </a:rPr>
              <a:t> </a:t>
            </a:r>
          </a:p>
          <a:p>
            <a:pPr>
              <a:defRPr b="0" i="0"/>
            </a:pPr>
            <a:r>
              <a:rPr lang="1106" sz="2000" dirty="0">
                <a:solidFill>
                  <a:schemeClr val="accent1"/>
                </a:solidFill>
                <a:latin typeface="Ubuntu" panose="020B0504030602030204" pitchFamily="34" charset="0"/>
                <a:ea typeface="Calibri"/>
                <a:cs typeface="Calibri"/>
              </a:rPr>
              <a:t>Pam fyddai pobl yn dewis y pryd bwyd parod neu'r fersiwn cartref?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>
              <a:defRPr b="0" i="0"/>
            </a:pPr>
            <a:r>
              <a:rPr lang="1106" sz="2000" b="1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Enghraifft: Cawl Tomato</a:t>
            </a:r>
          </a:p>
          <a:p>
            <a:pPr>
              <a:defRPr b="0" i="0"/>
            </a:pPr>
            <a:r>
              <a:rPr lang="1106" sz="2000" dirty="0">
                <a:solidFill>
                  <a:schemeClr val="accent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Baxters Favourites, Cream Of Tomato Soup 400g | Sainsbury's</a:t>
            </a:r>
            <a:r>
              <a:rPr lang="1106" sz="2000" b="0" dirty="0">
                <a:solidFill>
                  <a:schemeClr val="accent1"/>
                </a:solidFill>
                <a:latin typeface="Ubuntu"/>
                <a:ea typeface="Calibri"/>
                <a:cs typeface="Calibri"/>
              </a:rPr>
              <a:t> </a:t>
            </a:r>
            <a:br>
              <a:rPr lang="1106" sz="2000" b="1" dirty="0">
                <a:solidFill>
                  <a:schemeClr val="accent1"/>
                </a:solidFill>
                <a:latin typeface="Ubuntu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1106" sz="2000" dirty="0">
                <a:solidFill>
                  <a:schemeClr val="accent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https://www.bbcgoodfood.com/recipes/tomato-soup</a:t>
            </a:r>
            <a:endParaRPr lang="en-US" dirty="0">
              <a:solidFill>
                <a:schemeClr val="accent1"/>
              </a:solidFill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EF88A-A3D1-8CDD-B044-05373C955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430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F5F76-D996-64A2-0F88-FDC3758B4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912" y="1821192"/>
            <a:ext cx="7174098" cy="45138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 b="0" i="0"/>
            </a:pPr>
            <a:r>
              <a:rPr lang="1106" sz="2400" dirty="0">
                <a:latin typeface="Ubuntu"/>
              </a:rPr>
              <a:t>Trafod</a:t>
            </a:r>
            <a:r>
              <a:rPr lang="cy-GB" sz="2400" dirty="0">
                <a:latin typeface="Ubuntu"/>
              </a:rPr>
              <a:t>wch </a:t>
            </a:r>
            <a:r>
              <a:rPr lang="1106" sz="2400" dirty="0">
                <a:latin typeface="Ubuntu"/>
              </a:rPr>
              <a:t>y ddau ddewis </a:t>
            </a:r>
            <a:r>
              <a:rPr lang="cy-GB" sz="2400" dirty="0">
                <a:latin typeface="Ubuntu"/>
              </a:rPr>
              <a:t>ym mh</a:t>
            </a:r>
            <a:r>
              <a:rPr lang="1106" sz="2400" dirty="0">
                <a:latin typeface="Ubuntu"/>
              </a:rPr>
              <a:t>ob sleid. </a:t>
            </a:r>
            <a:endParaRPr lang="en-US" sz="2400" dirty="0"/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400" dirty="0">
                <a:latin typeface="Ubuntu"/>
              </a:rPr>
              <a:t>Pa opsiwn fydde</a:t>
            </a:r>
            <a:r>
              <a:rPr lang="cy-GB" sz="2400" dirty="0">
                <a:latin typeface="Ubuntu"/>
              </a:rPr>
              <a:t>ch chi’n </a:t>
            </a:r>
            <a:r>
              <a:rPr lang="1106" sz="2400" dirty="0">
                <a:latin typeface="Ubuntu"/>
              </a:rPr>
              <a:t>ei ddewis a pham?</a:t>
            </a:r>
            <a:endParaRPr lang="en-US" sz="2400" dirty="0"/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400" dirty="0">
                <a:latin typeface="Ubuntu"/>
              </a:rPr>
              <a:t>Beth mae'r deunydd pecynnu yn ei ddweud am bob opsiwn?</a:t>
            </a:r>
            <a:endParaRPr lang="en-US" sz="2400" dirty="0"/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400" dirty="0">
                <a:latin typeface="Ubuntu"/>
              </a:rPr>
              <a:t>Pa ffactorau fyddai'n dylanwadu ar </a:t>
            </a:r>
            <a:r>
              <a:rPr lang="cy-GB" sz="2400" dirty="0">
                <a:latin typeface="Ubuntu"/>
              </a:rPr>
              <a:t>eich p</a:t>
            </a:r>
            <a:r>
              <a:rPr lang="1106" sz="2400" dirty="0">
                <a:latin typeface="Ubuntu"/>
              </a:rPr>
              <a:t>enderfyniad i ddewis un dros un arall?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defRPr b="0" i="0"/>
            </a:pPr>
            <a:r>
              <a:rPr lang="cy-GB" sz="2400" dirty="0">
                <a:latin typeface="Ubuntu"/>
              </a:rPr>
              <a:t>Ewch ati i ystyried </a:t>
            </a:r>
            <a:r>
              <a:rPr lang="1106" sz="2400" dirty="0">
                <a:latin typeface="Ubuntu"/>
              </a:rPr>
              <a:t>y ffactorau canlynol wrth benderfynu:</a:t>
            </a:r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maint, deunydd pecynnu, labelu, ymddangosiad, brandiau, cost...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9ED66-B44B-3F32-356D-9037EF81B6C6}"/>
              </a:ext>
            </a:extLst>
          </p:cNvPr>
          <p:cNvSpPr txBox="1"/>
          <p:nvPr/>
        </p:nvSpPr>
        <p:spPr>
          <a:xfrm>
            <a:off x="304879" y="1129847"/>
            <a:ext cx="4432300" cy="669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0" i="0"/>
            </a:pPr>
            <a:r>
              <a:rPr lang="1106" b="1">
                <a:latin typeface="Ubuntu"/>
              </a:rPr>
              <a:t>Hwn neu</a:t>
            </a:r>
            <a:r>
              <a:rPr lang="cy-GB" b="1" dirty="0">
                <a:latin typeface="Ubuntu"/>
              </a:rPr>
              <a:t> Hwnna?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8BFE3-6E58-1FDA-93CE-0C8DD4E2C9C0}"/>
              </a:ext>
            </a:extLst>
          </p:cNvPr>
          <p:cNvSpPr txBox="1"/>
          <p:nvPr/>
        </p:nvSpPr>
        <p:spPr>
          <a:xfrm>
            <a:off x="7875863" y="2411638"/>
            <a:ext cx="3533677" cy="135421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 b="0" i="0"/>
            </a:pP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Defnyddi</a:t>
            </a:r>
            <a:r>
              <a:rPr lang="cy-GB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wch yr </a:t>
            </a: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hyperddolenni ym mhob sleid i gael </a:t>
            </a:r>
            <a:r>
              <a:rPr lang="cy-GB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rhagor </a:t>
            </a: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o wybodaeth am bob un o'r cynhyrchion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317BC-6172-B756-9E01-749F541D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222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81E93-A109-2533-FB87-9E4D3AEC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003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EF2E79-6571-37F7-59A0-4CABDA7D4E46}"/>
              </a:ext>
            </a:extLst>
          </p:cNvPr>
          <p:cNvSpPr txBox="1"/>
          <p:nvPr/>
        </p:nvSpPr>
        <p:spPr>
          <a:xfrm>
            <a:off x="416837" y="1807483"/>
            <a:ext cx="10703884" cy="40709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0" i="0"/>
            </a:pPr>
            <a:r>
              <a:rPr lang="cy-GB" sz="2200" dirty="0"/>
              <a:t>Mae angen gwybodaeth arnom a all ein cynorthwyo i fwyta'r bwyd a'r ddiod a fydd yn rhoi'r maetholion sydd eu hangen ar ein cyrff i dyfu ac aros yn iach.</a:t>
            </a:r>
          </a:p>
          <a:p>
            <a:pPr>
              <a:defRPr b="0" i="0"/>
            </a:pPr>
            <a:endParaRPr lang="en-US" sz="2200" b="1" dirty="0">
              <a:latin typeface="Ubuntu"/>
            </a:endParaRPr>
          </a:p>
          <a:p>
            <a:pPr>
              <a:defRPr b="0" i="0"/>
            </a:pPr>
            <a:r>
              <a:rPr lang="cy-GB" sz="2200" dirty="0"/>
              <a:t>Gall labeli gwybodaeth faethol eich helpu i ddewis rhwng cynhyrchion a chadw llygad i weld a yw'r bwydydd (a'r diodydd) rydych chi'n eu bwyta yn cynnwys llawer o fraster, braster dirlawn, halen a siwgrau.</a:t>
            </a:r>
          </a:p>
          <a:p>
            <a:pPr>
              <a:defRPr b="0" i="0"/>
            </a:pPr>
            <a:endParaRPr lang="en-US" sz="2200" dirty="0">
              <a:latin typeface="Ubuntu"/>
            </a:endParaRPr>
          </a:p>
          <a:p>
            <a:pPr>
              <a:defRPr b="0" i="0"/>
            </a:pPr>
            <a:r>
              <a:rPr lang="1106" sz="2200" dirty="0">
                <a:latin typeface="Ubuntu"/>
              </a:rPr>
              <a:t>Mae angen gwybodaeth arnom i'n helpu i wneud dewisiadau bwyd gwell sy'n rhoi'r maetholion sydd eu hangen ar ein cyrff i dyfu ac aros yn iach.</a:t>
            </a:r>
            <a:endParaRPr lang="en-US" sz="2200" dirty="0"/>
          </a:p>
          <a:p>
            <a:endParaRPr lang="en-US" sz="2200" dirty="0">
              <a:latin typeface="Ubuntu"/>
            </a:endParaRPr>
          </a:p>
          <a:p>
            <a:pPr>
              <a:defRPr b="0" i="0"/>
            </a:pPr>
            <a:r>
              <a:rPr lang="cy-GB" sz="2200" dirty="0"/>
              <a:t>Sut allwn ni ddefnyddio labeli maeth i'n helpu gyda'r dewisiadau sydd ar gael i ni rhwng dau gynnyrch neu rysáit?</a:t>
            </a:r>
            <a:endParaRPr lang="en-US" sz="2200" dirty="0"/>
          </a:p>
          <a:p>
            <a:endParaRPr lang="en-US" sz="2200" dirty="0">
              <a:latin typeface="Ubuntu"/>
              <a:cs typeface="Calibri"/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8807354" y="6248400"/>
            <a:ext cx="274594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1300" dirty="0" err="1">
                <a:solidFill>
                  <a:schemeClr val="accent1"/>
                </a:solidFill>
                <a:ea typeface="+mn-lt"/>
                <a:cs typeface="+mn-lt"/>
              </a:rPr>
              <a:t>Labeli</a:t>
            </a:r>
            <a:r>
              <a:rPr lang="1106" sz="1300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1106" sz="1300" dirty="0" err="1">
                <a:solidFill>
                  <a:schemeClr val="accent1"/>
                </a:solidFill>
                <a:ea typeface="+mn-lt"/>
                <a:cs typeface="+mn-lt"/>
              </a:rPr>
              <a:t>bwyd</a:t>
            </a:r>
            <a:r>
              <a:rPr lang="1106" sz="1300" dirty="0">
                <a:solidFill>
                  <a:schemeClr val="accent1"/>
                </a:solidFill>
                <a:ea typeface="+mn-lt"/>
                <a:cs typeface="+mn-lt"/>
              </a:rPr>
              <a:t> - GIG (</a:t>
            </a:r>
            <a:r>
              <a:rPr lang="1106" sz="1300" dirty="0">
                <a:solidFill>
                  <a:schemeClr val="accent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www.nhs.uk</a:t>
            </a:r>
            <a:r>
              <a:rPr lang="1106" sz="1300" dirty="0">
                <a:solidFill>
                  <a:schemeClr val="accent1"/>
                </a:solidFill>
                <a:ea typeface="+mn-lt"/>
                <a:cs typeface="+mn-lt"/>
              </a:rPr>
              <a:t>)</a:t>
            </a:r>
          </a:p>
          <a:p>
            <a:pPr>
              <a:defRPr b="0" i="0"/>
            </a:pPr>
            <a:endParaRPr lang="1106" sz="1300" dirty="0">
              <a:solidFill>
                <a:schemeClr val="accent1"/>
              </a:solidFill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66BB1-F58A-8E2A-62A7-254B71C4C7FE}"/>
              </a:ext>
            </a:extLst>
          </p:cNvPr>
          <p:cNvSpPr txBox="1"/>
          <p:nvPr/>
        </p:nvSpPr>
        <p:spPr>
          <a:xfrm>
            <a:off x="344465" y="1106465"/>
            <a:ext cx="7556207" cy="5796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3200" b="1">
                <a:solidFill>
                  <a:schemeClr val="accent1"/>
                </a:solidFill>
                <a:latin typeface="Ubuntu"/>
                <a:cs typeface="Calibri"/>
              </a:rPr>
              <a:t>Labeli</a:t>
            </a:r>
            <a:r>
              <a:rPr lang="1106" sz="3200" b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sz="3200" b="1">
                <a:solidFill>
                  <a:schemeClr val="accent1"/>
                </a:solidFill>
                <a:latin typeface="Ubuntu"/>
                <a:cs typeface="Calibri"/>
              </a:rPr>
              <a:t>Bwyd a Maeth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6E2BE-47BF-EABF-73D8-B551966A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376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EF2E79-6571-37F7-59A0-4CABDA7D4E46}"/>
              </a:ext>
            </a:extLst>
          </p:cNvPr>
          <p:cNvSpPr txBox="1"/>
          <p:nvPr/>
        </p:nvSpPr>
        <p:spPr>
          <a:xfrm>
            <a:off x="169044" y="1529188"/>
            <a:ext cx="6739670" cy="51851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0" i="0"/>
            </a:pPr>
            <a:r>
              <a:rPr lang="cy-GB" sz="2000" dirty="0"/>
              <a:t>Mae llawer o ffactorau eraill sy'n dylanwadu ar yr hyn rydyn ni'n ei fwyta, sy’n cynnwys:</a:t>
            </a:r>
            <a:endParaRPr lang="en-US" sz="2000" dirty="0">
              <a:latin typeface="Ubuntu"/>
              <a:cs typeface="Calibri"/>
            </a:endParaRPr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000" dirty="0">
                <a:latin typeface="Ubuntu"/>
                <a:cs typeface="Calibri"/>
              </a:rPr>
              <a:t>Sgiliau bwyd fel cyllidebu, siopa, paratoi a choginio</a:t>
            </a:r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000" dirty="0">
                <a:latin typeface="Ubuntu"/>
                <a:cs typeface="Calibri"/>
              </a:rPr>
              <a:t>Y bwyd sydd ar gael yn lleol a faint mae'n ei gostio </a:t>
            </a:r>
          </a:p>
          <a:p>
            <a:pPr marL="342900" indent="-342900">
              <a:buFont typeface="Arial"/>
              <a:buChar char="•"/>
              <a:defRPr b="0" i="0"/>
            </a:pPr>
            <a:r>
              <a:rPr lang="cy-GB" sz="2000" dirty="0">
                <a:latin typeface="Ubuntu"/>
                <a:cs typeface="Calibri"/>
              </a:rPr>
              <a:t>Y m</a:t>
            </a:r>
            <a:r>
              <a:rPr lang="1106" sz="2000" dirty="0">
                <a:latin typeface="Ubuntu"/>
                <a:cs typeface="Calibri"/>
              </a:rPr>
              <a:t>archnata a</a:t>
            </a:r>
            <a:r>
              <a:rPr lang="cy-GB" sz="2000" dirty="0">
                <a:latin typeface="Ubuntu"/>
                <a:cs typeface="Calibri"/>
              </a:rPr>
              <a:t>’r hysbysebion </a:t>
            </a:r>
            <a:r>
              <a:rPr lang="1106" sz="2000" dirty="0">
                <a:latin typeface="Ubuntu"/>
                <a:cs typeface="Calibri"/>
              </a:rPr>
              <a:t>bwyd</a:t>
            </a:r>
            <a:r>
              <a:rPr lang="cy-GB" sz="2000" dirty="0">
                <a:latin typeface="Ubuntu"/>
                <a:cs typeface="Calibri"/>
              </a:rPr>
              <a:t> rydych chi’n eu gweld</a:t>
            </a:r>
            <a:endParaRPr lang="1106" sz="2000" dirty="0">
              <a:latin typeface="Ubuntu"/>
              <a:cs typeface="Calibri"/>
            </a:endParaRPr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000" dirty="0">
                <a:latin typeface="Ubuntu"/>
                <a:cs typeface="Calibri"/>
              </a:rPr>
              <a:t>Arferion – aelwyd/teulu/unigolyn</a:t>
            </a:r>
          </a:p>
          <a:p>
            <a:pPr marL="342900" indent="-342900">
              <a:buFont typeface="Arial"/>
              <a:buChar char="•"/>
              <a:defRPr b="0" i="0"/>
            </a:pPr>
            <a:r>
              <a:rPr lang="cy-GB" sz="2000" dirty="0">
                <a:latin typeface="Ubuntu"/>
                <a:cs typeface="Calibri"/>
              </a:rPr>
              <a:t>Eich d</a:t>
            </a:r>
            <a:r>
              <a:rPr lang="1106" sz="2000" dirty="0">
                <a:latin typeface="Ubuntu"/>
                <a:cs typeface="Calibri"/>
              </a:rPr>
              <a:t>iwylliant</a:t>
            </a:r>
          </a:p>
          <a:p>
            <a:pPr marL="342900" indent="-342900">
              <a:buFont typeface="Arial"/>
              <a:buChar char="•"/>
              <a:defRPr b="0" i="0"/>
            </a:pPr>
            <a:r>
              <a:rPr lang="cy-GB" sz="2000" dirty="0">
                <a:latin typeface="Ubuntu"/>
                <a:cs typeface="Calibri"/>
              </a:rPr>
              <a:t>Eich dewisiadau, beth rydych chi’n ei hoffi a ddim yn ei hoffi </a:t>
            </a:r>
            <a:r>
              <a:rPr lang="1106" sz="2000" dirty="0">
                <a:latin typeface="Ubuntu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  <a:defRPr b="0" i="0"/>
            </a:pPr>
            <a:r>
              <a:rPr lang="1106" sz="2000" dirty="0">
                <a:latin typeface="Ubuntu"/>
                <a:cs typeface="Calibri"/>
              </a:rPr>
              <a:t>Alergeddau ac anoddefedd bwyd </a:t>
            </a:r>
          </a:p>
          <a:p>
            <a:pPr algn="just"/>
            <a:endParaRPr lang="en-US" sz="2200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  <a:cs typeface="Calibri"/>
            </a:endParaRPr>
          </a:p>
          <a:p>
            <a:pPr algn="just"/>
            <a:endParaRPr lang="en-US" dirty="0">
              <a:latin typeface="Ubuntu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2BF59-A47D-2988-0180-9C21651B561D}"/>
              </a:ext>
            </a:extLst>
          </p:cNvPr>
          <p:cNvSpPr txBox="1"/>
          <p:nvPr/>
        </p:nvSpPr>
        <p:spPr>
          <a:xfrm>
            <a:off x="7682497" y="6248400"/>
            <a:ext cx="38757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b="1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Labeli</a:t>
            </a: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1106" b="1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bwyd</a:t>
            </a: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- GIG (</a:t>
            </a: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www.nhs.uk</a:t>
            </a: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)</a:t>
            </a:r>
          </a:p>
          <a:p>
            <a:pPr>
              <a:defRPr b="0" i="0"/>
            </a:pPr>
            <a:endParaRPr lang="1106" b="1" dirty="0">
              <a:solidFill>
                <a:schemeClr val="accent1"/>
              </a:solidFill>
              <a:latin typeface="Ubuntu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12080-9C6F-45BF-C947-B94458253E81}"/>
              </a:ext>
            </a:extLst>
          </p:cNvPr>
          <p:cNvSpPr txBox="1"/>
          <p:nvPr/>
        </p:nvSpPr>
        <p:spPr>
          <a:xfrm>
            <a:off x="7602144" y="4116908"/>
            <a:ext cx="4033103" cy="82378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1600" baseline="0">
                <a:solidFill>
                  <a:schemeClr val="bg1"/>
                </a:solidFill>
                <a:latin typeface="Ubuntu"/>
              </a:rPr>
              <a:t>Mae rhagor o wybodaeth am hyn ar gael yn y Banc Gwybodaeth 'Pam mae pobl yn bwyta'r hyn maen nhw'n ei fwyta?'</a:t>
            </a:r>
            <a:endParaRPr lang="en-US" sz="1600" u="sng" dirty="0">
              <a:solidFill>
                <a:schemeClr val="bg1"/>
              </a:solidFill>
              <a:latin typeface="Ubuntu"/>
              <a:cs typeface="Segoe UI"/>
            </a:endParaRPr>
          </a:p>
        </p:txBody>
      </p:sp>
      <p:pic>
        <p:nvPicPr>
          <p:cNvPr id="5" name="Picture 4" descr="A person looking at a shelf of products&#10;&#10;Description automatically generated">
            <a:extLst>
              <a:ext uri="{FF2B5EF4-FFF2-40B4-BE49-F238E27FC236}">
                <a16:creationId xmlns:a16="http://schemas.microsoft.com/office/drawing/2014/main" id="{AA4BB017-F8CD-46D7-3FEB-88CF6B3E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91" y="432881"/>
            <a:ext cx="4494179" cy="2996119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BA0306-069C-C041-3D47-3C5F994D8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707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7BA7B-F13B-2766-10BE-5DE759116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466" y="1059362"/>
            <a:ext cx="6585081" cy="999222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Trafod y Ddau Gynnyrch: </a:t>
            </a:r>
          </a:p>
          <a:p>
            <a:pPr>
              <a:defRPr b="0" i="0"/>
            </a:pPr>
            <a:r>
              <a:rPr lang="1106" sz="2000" b="0">
                <a:latin typeface="Ubuntu"/>
              </a:rPr>
              <a:t>Pam fydde</a:t>
            </a:r>
            <a:r>
              <a:rPr lang="cy-GB" sz="2000" b="0" dirty="0">
                <a:latin typeface="Ubuntu"/>
              </a:rPr>
              <a:t>ch chi’n </a:t>
            </a:r>
            <a:r>
              <a:rPr lang="1106" sz="2000" b="0">
                <a:latin typeface="Ubuntu"/>
              </a:rPr>
              <a:t>dewis </a:t>
            </a:r>
            <a:r>
              <a:rPr lang="cy-GB" sz="2000" b="0" dirty="0">
                <a:latin typeface="Ubuntu"/>
              </a:rPr>
              <a:t>y naill </a:t>
            </a:r>
            <a:r>
              <a:rPr lang="1106" sz="2000" b="0">
                <a:latin typeface="Ubuntu"/>
              </a:rPr>
              <a:t>neu'r </a:t>
            </a:r>
            <a:r>
              <a:rPr lang="1106" sz="2000" b="0" dirty="0">
                <a:latin typeface="Ubuntu"/>
              </a:rPr>
              <a:t>llall? </a:t>
            </a:r>
            <a:endParaRPr lang="en-US" dirty="0">
              <a:latin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B76CD-0FE5-6074-F0A2-C39E9285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77" r="8877" b="1042"/>
          <a:stretch>
            <a:fillRect/>
          </a:stretch>
        </p:blipFill>
        <p:spPr>
          <a:xfrm>
            <a:off x="4623663" y="2111160"/>
            <a:ext cx="2501191" cy="3062274"/>
          </a:xfrm>
          <a:prstGeom prst="rect">
            <a:avLst/>
          </a:prstGeom>
        </p:spPr>
      </p:pic>
      <p:pic>
        <p:nvPicPr>
          <p:cNvPr id="4" name="Picture 3" descr="A can of potato chips&#10;&#10;Description automatically generated">
            <a:extLst>
              <a:ext uri="{FF2B5EF4-FFF2-40B4-BE49-F238E27FC236}">
                <a16:creationId xmlns:a16="http://schemas.microsoft.com/office/drawing/2014/main" id="{61D6B4A0-7B56-BABF-358A-B3090823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49" y="2231291"/>
            <a:ext cx="1633592" cy="2966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B316A-00B5-F38C-C61A-83D421CEC18E}"/>
              </a:ext>
            </a:extLst>
          </p:cNvPr>
          <p:cNvSpPr txBox="1"/>
          <p:nvPr/>
        </p:nvSpPr>
        <p:spPr>
          <a:xfrm>
            <a:off x="269932" y="5580294"/>
            <a:ext cx="3461765" cy="366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tx2"/>
                </a:solidFill>
                <a:latin typeface="Ubuntu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Pringles Original Crisps 200G</a:t>
            </a:r>
            <a:r>
              <a:rPr lang="1106">
                <a:latin typeface="Ubuntu"/>
                <a:ea typeface="+mn-lt"/>
                <a:cs typeface="+mn-lt"/>
              </a:rPr>
              <a:t> 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D12ED-0FFB-B862-ADA9-721EBE0331FF}"/>
              </a:ext>
            </a:extLst>
          </p:cNvPr>
          <p:cNvSpPr txBox="1"/>
          <p:nvPr/>
        </p:nvSpPr>
        <p:spPr>
          <a:xfrm>
            <a:off x="4175181" y="5442997"/>
            <a:ext cx="4388815" cy="64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tx2"/>
                </a:solidFill>
                <a:latin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Walkers Baked Cheese &amp; Onion  </a:t>
            </a:r>
            <a:endParaRPr lang="en-US" dirty="0">
              <a:solidFill>
                <a:schemeClr val="tx2"/>
              </a:solidFill>
            </a:endParaRPr>
          </a:p>
          <a:p>
            <a:pPr>
              <a:defRPr b="0" i="0"/>
            </a:pPr>
            <a:r>
              <a:rPr lang="1106" dirty="0">
                <a:solidFill>
                  <a:schemeClr val="tx2"/>
                </a:solidFill>
                <a:latin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Grab Bag Crisps 37.5g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08A1E-66CA-CA15-BCE4-76E83141D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C4CE9A-03B4-8BE1-E8FD-8BA37350293D}"/>
              </a:ext>
            </a:extLst>
          </p:cNvPr>
          <p:cNvSpPr txBox="1"/>
          <p:nvPr/>
        </p:nvSpPr>
        <p:spPr>
          <a:xfrm>
            <a:off x="7741315" y="428178"/>
            <a:ext cx="4161725" cy="6001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1600" dirty="0">
                <a:latin typeface="Ubuntu" panose="020B0504030602030204" pitchFamily="34" charset="0"/>
              </a:rPr>
              <a:t>Nid yw creision yn rhan o ddeiet cytbwys, ac mae byrbrydau bob dydd iachach fel popcorn plaen, cacennau reis, cnau, hadau, ffrwythau a llysiau.</a:t>
            </a:r>
            <a:endParaRPr lang="en-GB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Os ydych chi'n dewis creision, meddyliwch am y canlynol:</a:t>
            </a:r>
          </a:p>
          <a:p>
            <a:endParaRPr lang="en-US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1. Maint y Dogn</a:t>
            </a:r>
            <a:endParaRPr lang="en-GB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Yn aml, bydd unigolyn yn bwyta “pecyn rhannu” mawr, sy'n golygu y gallech chi fwyta llawer mwy nag yr ydych chi'n sylweddoli.</a:t>
            </a:r>
          </a:p>
          <a:p>
            <a:endParaRPr lang="en-US" sz="1600" dirty="0">
              <a:latin typeface="Ubuntu" panose="020B0504030602030204" pitchFamily="34" charset="0"/>
            </a:endParaRPr>
          </a:p>
          <a:p>
            <a:r>
              <a:rPr lang="cy-GB" sz="1600" b="1" dirty="0">
                <a:latin typeface="Ubuntu" panose="020B0504030602030204" pitchFamily="34" charset="0"/>
              </a:rPr>
              <a:t>2. Cynnwys Maethol</a:t>
            </a:r>
            <a:endParaRPr lang="en-GB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Mae Pringles yn cynnwys mwy o fraster a halen, ac mae maint y dogn yn fwy.</a:t>
            </a:r>
            <a:endParaRPr lang="en-GB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Mae'r creision sydd wedi'u pobi yn y popty yn ddogn llai ac yn cynnwys llai o fraster, felly byddwch chi fel arfer yn bwyta llai.</a:t>
            </a:r>
          </a:p>
          <a:p>
            <a:endParaRPr lang="en-US" sz="1600" dirty="0">
              <a:latin typeface="Ubuntu" panose="020B0504030602030204" pitchFamily="34" charset="0"/>
            </a:endParaRPr>
          </a:p>
          <a:p>
            <a:r>
              <a:rPr lang="cy-GB" sz="1600" b="1" dirty="0">
                <a:latin typeface="Ubuntu" panose="020B0504030602030204" pitchFamily="34" charset="0"/>
              </a:rPr>
              <a:t>3. Darllen Labeli</a:t>
            </a:r>
            <a:endParaRPr lang="en-GB" sz="1600" dirty="0">
              <a:latin typeface="Ubuntu" panose="020B0504030602030204" pitchFamily="34" charset="0"/>
            </a:endParaRPr>
          </a:p>
          <a:p>
            <a:r>
              <a:rPr lang="cy-GB" sz="1600" dirty="0">
                <a:latin typeface="Ubuntu" panose="020B0504030602030204" pitchFamily="34" charset="0"/>
              </a:rPr>
              <a:t>Gwiriwch a chymharwch labeli maeth, yn enwedig symiau'r braster dirlawn a'r halen sydd mewn creision.</a:t>
            </a:r>
            <a:endParaRPr lang="en-US" sz="16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95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372" y="868590"/>
            <a:ext cx="7446180" cy="647179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 dirty="0">
                <a:latin typeface="Ubuntu"/>
              </a:rPr>
              <a:t>Pa ddewis fydde</a:t>
            </a:r>
            <a:r>
              <a:rPr lang="cy-GB" b="1" dirty="0">
                <a:latin typeface="Ubuntu"/>
              </a:rPr>
              <a:t>ch chi’n </a:t>
            </a:r>
            <a:r>
              <a:rPr lang="1106" b="1" dirty="0">
                <a:latin typeface="Ubuntu"/>
              </a:rPr>
              <a:t>ei wneud? 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D684A-470D-33E1-B92A-699BFB3E0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60" y="1510732"/>
            <a:ext cx="10622428" cy="397493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 b="0" i="0"/>
            </a:pPr>
            <a:r>
              <a:rPr lang="1106" sz="2200" dirty="0">
                <a:solidFill>
                  <a:srgbClr val="15518B"/>
                </a:solidFill>
                <a:latin typeface="Ubuntu"/>
                <a:cs typeface="Segoe UI"/>
              </a:rPr>
              <a:t>Pam fydde</a:t>
            </a:r>
            <a:r>
              <a:rPr lang="cy-GB" sz="2200" dirty="0">
                <a:solidFill>
                  <a:srgbClr val="15518B"/>
                </a:solidFill>
                <a:latin typeface="Ubuntu"/>
                <a:cs typeface="Segoe UI"/>
              </a:rPr>
              <a:t>ch chi’n </a:t>
            </a:r>
            <a:r>
              <a:rPr lang="1106" sz="2200" dirty="0">
                <a:solidFill>
                  <a:srgbClr val="15518B"/>
                </a:solidFill>
                <a:latin typeface="Ubuntu"/>
                <a:cs typeface="Segoe UI"/>
              </a:rPr>
              <a:t>dewis </a:t>
            </a:r>
            <a:r>
              <a:rPr lang="cy-GB" sz="2200" dirty="0">
                <a:solidFill>
                  <a:srgbClr val="15518B"/>
                </a:solidFill>
                <a:latin typeface="Ubuntu"/>
                <a:cs typeface="Segoe UI"/>
              </a:rPr>
              <a:t>y naill neu’r </a:t>
            </a:r>
            <a:r>
              <a:rPr lang="1106" sz="2200" dirty="0">
                <a:solidFill>
                  <a:srgbClr val="15518B"/>
                </a:solidFill>
                <a:latin typeface="Ubuntu"/>
                <a:cs typeface="Segoe UI"/>
              </a:rPr>
              <a:t>llall? </a:t>
            </a:r>
          </a:p>
          <a:p>
            <a:endParaRPr lang="en-US" sz="2200" dirty="0">
              <a:latin typeface="Ubuntu"/>
              <a:cs typeface="Segoe UI"/>
            </a:endParaRPr>
          </a:p>
          <a:p>
            <a:pPr>
              <a:defRPr b="0" i="0"/>
            </a:pPr>
            <a:r>
              <a:rPr lang="cy-GB" sz="2200" dirty="0"/>
              <a:t>A yw maint yn effeithio ar eich dewis? A fyddech chi'n rhannu'r pot mwy mewn gwirionedd?</a:t>
            </a:r>
            <a:endParaRPr lang="en-US" sz="2200" dirty="0">
              <a:cs typeface="Segoe UI"/>
            </a:endParaRPr>
          </a:p>
          <a:p>
            <a:endParaRPr lang="en-US" sz="2200" dirty="0">
              <a:latin typeface="Ubuntu"/>
              <a:cs typeface="Segoe UI"/>
            </a:endParaRPr>
          </a:p>
          <a:p>
            <a:pPr>
              <a:defRPr b="0" i="0"/>
            </a:pPr>
            <a:r>
              <a:rPr lang="cy-GB" sz="2200" dirty="0"/>
              <a:t>A ydych chi'n meddwl bod un cynnyrch yn well i chi na'r llall? Cymerwch olwg ar y labeli maeth.</a:t>
            </a:r>
            <a:endParaRPr lang="en-US" sz="2200" dirty="0">
              <a:cs typeface="Segoe UI"/>
            </a:endParaRPr>
          </a:p>
          <a:p>
            <a:endParaRPr lang="en-US" sz="2200" dirty="0">
              <a:cs typeface="Segoe UI"/>
            </a:endParaRPr>
          </a:p>
          <a:p>
            <a:pPr>
              <a:defRPr b="0" i="0"/>
            </a:pPr>
            <a:r>
              <a:rPr lang="cy-GB" sz="2200" dirty="0"/>
              <a:t>A yw'r labeli'n effeithio ar eich dewis? </a:t>
            </a:r>
          </a:p>
          <a:p>
            <a:pPr>
              <a:defRPr b="0" i="0"/>
            </a:pPr>
            <a:endParaRPr lang="en-US" sz="2200" dirty="0">
              <a:cs typeface="Segoe UI"/>
            </a:endParaRPr>
          </a:p>
          <a:p>
            <a:pPr>
              <a:defRPr b="0" i="0"/>
            </a:pPr>
            <a:r>
              <a:rPr lang="1106" sz="2200" dirty="0">
                <a:latin typeface="Ubuntu"/>
                <a:cs typeface="Segoe UI"/>
              </a:rPr>
              <a:t>Beth yw'r manteision a'r anfanteision o wneud dewis ar sail sut mae cynnyrch yn</a:t>
            </a:r>
            <a:r>
              <a:rPr lang="en-US" sz="2200" dirty="0">
                <a:cs typeface="Segoe UI"/>
              </a:rPr>
              <a:t> </a:t>
            </a:r>
            <a:r>
              <a:rPr lang="1106" sz="2200" dirty="0">
                <a:latin typeface="Ubuntu"/>
                <a:cs typeface="Segoe UI"/>
              </a:rPr>
              <a:t>edrych? </a:t>
            </a:r>
            <a:endParaRPr lang="en-US" sz="22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  <a:p>
            <a:pPr algn="just"/>
            <a:endParaRPr lang="en-US" sz="2000" dirty="0">
              <a:cs typeface="Segoe U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BFD7C-760B-A609-1B43-1717C7D3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39446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94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7BA7B-F13B-2766-10BE-5DE759116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109" y="935386"/>
            <a:ext cx="6052891" cy="648461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>
                <a:latin typeface="Ubuntu"/>
              </a:rPr>
              <a:t>Trafod y Ddau Gynnyrch: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77E92-2EB8-0B64-125F-B18DD5DE9B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108" y="1709553"/>
            <a:ext cx="10594249" cy="4755141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000" b="0" dirty="0">
                <a:latin typeface="Ubuntu"/>
              </a:rPr>
              <a:t>Pam </a:t>
            </a:r>
            <a:r>
              <a:rPr lang="1106" sz="2000" b="0" dirty="0" err="1">
                <a:latin typeface="Ubuntu"/>
              </a:rPr>
              <a:t>fydde</a:t>
            </a:r>
            <a:r>
              <a:rPr lang="cy-GB" sz="2000" b="0" dirty="0">
                <a:latin typeface="Ubuntu"/>
              </a:rPr>
              <a:t>ch chi’n </a:t>
            </a:r>
            <a:r>
              <a:rPr lang="1106" sz="2000" b="0" dirty="0" err="1">
                <a:latin typeface="Ubuntu"/>
              </a:rPr>
              <a:t>dewis</a:t>
            </a:r>
            <a:r>
              <a:rPr lang="1106" sz="2000" b="0" dirty="0">
                <a:latin typeface="Ubuntu"/>
              </a:rPr>
              <a:t> </a:t>
            </a:r>
            <a:r>
              <a:rPr lang="cy-GB" sz="2000" b="0" dirty="0">
                <a:latin typeface="Ubuntu"/>
              </a:rPr>
              <a:t>y naill </a:t>
            </a:r>
            <a:r>
              <a:rPr lang="1106" sz="2000" b="0" dirty="0" err="1">
                <a:latin typeface="Ubuntu"/>
              </a:rPr>
              <a:t>neu'r</a:t>
            </a:r>
            <a:r>
              <a:rPr lang="1106" sz="2000" b="0" dirty="0">
                <a:latin typeface="Ubuntu"/>
              </a:rPr>
              <a:t> </a:t>
            </a:r>
            <a:r>
              <a:rPr lang="1106" sz="2000" b="0" dirty="0" err="1">
                <a:latin typeface="Ubuntu"/>
              </a:rPr>
              <a:t>llall</a:t>
            </a:r>
            <a:r>
              <a:rPr lang="1106" sz="2000" b="0" dirty="0">
                <a:latin typeface="Ubuntu"/>
              </a:rPr>
              <a:t>? </a:t>
            </a:r>
            <a:endParaRPr lang="en-US" dirty="0"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endParaRPr lang="en-US" dirty="0">
              <a:solidFill>
                <a:schemeClr val="tx2"/>
              </a:solidFill>
              <a:latin typeface="Ubuntu"/>
            </a:endParaRPr>
          </a:p>
          <a:p>
            <a:pPr>
              <a:defRPr b="0" i="0"/>
            </a:pPr>
            <a:r>
              <a:rPr lang="cy-GB" dirty="0">
                <a:solidFill>
                  <a:schemeClr val="tx2"/>
                </a:solidFill>
                <a:latin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Ffa pob</a:t>
            </a:r>
            <a:r>
              <a:rPr lang="1106" dirty="0">
                <a:solidFill>
                  <a:schemeClr val="tx2"/>
                </a:solidFill>
                <a:latin typeface="Ubuntu"/>
              </a:rPr>
              <a:t>                                          </a:t>
            </a:r>
            <a:r>
              <a:rPr lang="1106" dirty="0">
                <a:latin typeface="Ubuntu"/>
              </a:rPr>
              <a:t>   </a:t>
            </a:r>
            <a:r>
              <a:rPr lang="cy-GB" dirty="0"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Ffa pob </a:t>
            </a:r>
            <a:r>
              <a:rPr lang="1106" dirty="0"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â</a:t>
            </a:r>
            <a:r>
              <a:rPr lang="cy-GB" dirty="0"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llai o halen/siwgr</a:t>
            </a:r>
          </a:p>
          <a:p>
            <a:pPr>
              <a:defRPr b="0" i="0"/>
            </a:pPr>
            <a:endParaRPr lang="cy-GB" dirty="0">
              <a:solidFill>
                <a:schemeClr val="tx2"/>
              </a:solidFill>
            </a:endParaRPr>
          </a:p>
        </p:txBody>
      </p:sp>
      <p:pic>
        <p:nvPicPr>
          <p:cNvPr id="5" name="Picture 4" descr="Tesco Reduced Sugar And Salt Baked Beans In Tomato Sauce 420G">
            <a:extLst>
              <a:ext uri="{FF2B5EF4-FFF2-40B4-BE49-F238E27FC236}">
                <a16:creationId xmlns:a16="http://schemas.microsoft.com/office/drawing/2014/main" id="{F6800A4C-AB1E-FC56-FD03-A3D7AF12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56" y="2459180"/>
            <a:ext cx="3206339" cy="3176651"/>
          </a:xfrm>
          <a:prstGeom prst="rect">
            <a:avLst/>
          </a:prstGeom>
        </p:spPr>
      </p:pic>
      <p:pic>
        <p:nvPicPr>
          <p:cNvPr id="6" name="Picture 5" descr="Tesco Baked Beans In Tomato Sauce 420G">
            <a:extLst>
              <a:ext uri="{FF2B5EF4-FFF2-40B4-BE49-F238E27FC236}">
                <a16:creationId xmlns:a16="http://schemas.microsoft.com/office/drawing/2014/main" id="{782F68DC-074D-F092-8BC9-44B97C79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7" y="2459181"/>
            <a:ext cx="2988624" cy="2988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0D2E3E-E880-5B46-D01F-DB7272F7E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709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C34CF-2934-E942-972E-E703806F9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378" y="1411667"/>
            <a:ext cx="8089821" cy="1136313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800" b="1" dirty="0">
                <a:latin typeface="Ubuntu"/>
              </a:rPr>
              <a:t>Pa wahaniaethau </a:t>
            </a:r>
            <a:r>
              <a:rPr lang="cy-GB" sz="2800" b="1" dirty="0">
                <a:latin typeface="Ubuntu"/>
              </a:rPr>
              <a:t>ydych chi’n </a:t>
            </a:r>
            <a:r>
              <a:rPr lang="1106" sz="2800" b="1" dirty="0">
                <a:latin typeface="Ubuntu"/>
              </a:rPr>
              <a:t>sylwi arnyn nhw? </a:t>
            </a:r>
          </a:p>
          <a:p>
            <a:endParaRPr lang="en-US" dirty="0">
              <a:latin typeface="Ubuntu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A1DCA-5710-9940-7B58-21CCEEFB3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198280"/>
            <a:ext cx="6629321" cy="3415618"/>
          </a:xfrm>
        </p:spPr>
        <p:txBody>
          <a:bodyPr>
            <a:noAutofit/>
          </a:bodyPr>
          <a:lstStyle/>
          <a:p>
            <a:pPr>
              <a:defRPr b="0" i="0"/>
            </a:pPr>
            <a:r>
              <a:rPr lang="1106" sz="2400" dirty="0">
                <a:latin typeface="Ubuntu"/>
              </a:rPr>
              <a:t>Beth yw’r prif wahaniaethau rhwng y cynhyrchion? </a:t>
            </a:r>
            <a:endParaRPr lang="en-US" sz="2400" dirty="0"/>
          </a:p>
          <a:p>
            <a:endParaRPr lang="en-US" sz="2400" dirty="0"/>
          </a:p>
          <a:p>
            <a:pPr>
              <a:defRPr b="0" i="0"/>
            </a:pPr>
            <a:r>
              <a:rPr lang="cy-GB" sz="2400" dirty="0"/>
              <a:t>Faint o effaith gaiff y pecynnu ar eich dewis? </a:t>
            </a:r>
          </a:p>
          <a:p>
            <a:pPr>
              <a:defRPr b="0" i="0"/>
            </a:pPr>
            <a:endParaRPr lang="en-US" sz="2400" dirty="0"/>
          </a:p>
          <a:p>
            <a:pPr>
              <a:defRPr b="0" i="0"/>
            </a:pPr>
            <a:r>
              <a:rPr lang="cy-GB" sz="2400" dirty="0"/>
              <a:t>Pa un fyddech chi'n meddwl sy'n ddewis iachach?</a:t>
            </a:r>
          </a:p>
          <a:p>
            <a:pPr>
              <a:defRPr b="0" i="0"/>
            </a:pPr>
            <a:endParaRPr lang="en-US" sz="2400" dirty="0"/>
          </a:p>
          <a:p>
            <a:pPr>
              <a:defRPr b="0" i="0"/>
            </a:pPr>
            <a:r>
              <a:rPr lang="1106" sz="2400" dirty="0">
                <a:latin typeface="Ubuntu"/>
              </a:rPr>
              <a:t>P</a:t>
            </a:r>
            <a:r>
              <a:rPr lang="en-GB" sz="2400" dirty="0">
                <a:latin typeface="Ubuntu"/>
              </a:rPr>
              <a:t>a </a:t>
            </a:r>
            <a:r>
              <a:rPr lang="cy-GB" sz="2400" dirty="0">
                <a:latin typeface="Ubuntu"/>
              </a:rPr>
              <a:t>un </a:t>
            </a:r>
            <a:r>
              <a:rPr lang="1106" sz="2400" dirty="0">
                <a:latin typeface="Ubuntu"/>
              </a:rPr>
              <a:t>fydde</a:t>
            </a:r>
            <a:r>
              <a:rPr lang="cy-GB" sz="2400" dirty="0">
                <a:latin typeface="Ubuntu"/>
              </a:rPr>
              <a:t>ch chi’n </a:t>
            </a:r>
            <a:r>
              <a:rPr lang="1106" sz="2400" dirty="0">
                <a:latin typeface="Ubuntu"/>
              </a:rPr>
              <a:t>ei ddewis a pham? 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222B8-02D4-6D7F-FCB4-B391AF44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CBCA9-9799-C37E-5817-F3A871927AF1}"/>
              </a:ext>
            </a:extLst>
          </p:cNvPr>
          <p:cNvSpPr txBox="1"/>
          <p:nvPr/>
        </p:nvSpPr>
        <p:spPr>
          <a:xfrm>
            <a:off x="7124701" y="2094123"/>
            <a:ext cx="4577165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400" b="1" dirty="0">
                <a:latin typeface="Ubuntu" panose="020B0504030602030204" pitchFamily="34" charset="0"/>
              </a:rPr>
              <a:t>Atebion i gynnwys:</a:t>
            </a:r>
            <a:endParaRPr lang="en-GB" sz="2400" dirty="0">
              <a:latin typeface="Ubuntu" panose="020B0504030602030204" pitchFamily="34" charset="0"/>
            </a:endParaRPr>
          </a:p>
          <a:p>
            <a:r>
              <a:rPr lang="cy-GB" sz="2400" dirty="0">
                <a:latin typeface="Ubuntu" panose="020B0504030602030204" pitchFamily="34" charset="0"/>
              </a:rPr>
              <a:t>Gwiriwch a chymharwch labeli maeth yn ofalus.</a:t>
            </a:r>
          </a:p>
          <a:p>
            <a:endParaRPr lang="en-US" sz="2400" dirty="0">
              <a:latin typeface="Ubuntu" panose="020B0504030602030204" pitchFamily="34" charset="0"/>
            </a:endParaRPr>
          </a:p>
          <a:p>
            <a:r>
              <a:rPr lang="cy-GB" sz="2400" dirty="0">
                <a:latin typeface="Ubuntu" panose="020B0504030602030204" pitchFamily="34" charset="0"/>
              </a:rPr>
              <a:t>Dewiswch eitemau sydd â'r symiau isaf o fraster, halen a siwgr.</a:t>
            </a:r>
          </a:p>
          <a:p>
            <a:endParaRPr lang="en-US" sz="2400" dirty="0">
              <a:latin typeface="Ubuntu" panose="020B0504030602030204" pitchFamily="34" charset="0"/>
            </a:endParaRPr>
          </a:p>
          <a:p>
            <a:r>
              <a:rPr lang="cy-GB" sz="2400" dirty="0">
                <a:latin typeface="Ubuntu" panose="020B0504030602030204" pitchFamily="34" charset="0"/>
              </a:rPr>
              <a:t>Yn yr enghraifft hon, y ffa sy’n cynnwys llai o halen a siwgr yw'r dewis iachach o’i gymharu â'r fersiynau safonol. ​</a:t>
            </a:r>
            <a:endParaRPr lang="en-US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7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2E3E5-4B29-CED1-51F4-EAEED99F0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784" y="1042157"/>
            <a:ext cx="4432300" cy="669925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b="1">
                <a:solidFill>
                  <a:schemeClr val="tx2"/>
                </a:solidFill>
                <a:latin typeface="Segoe UI"/>
                <a:cs typeface="Segoe UI"/>
              </a:rPr>
              <a:t>Trafod y Cynhyrchion:</a:t>
            </a:r>
          </a:p>
        </p:txBody>
      </p:sp>
      <p:pic>
        <p:nvPicPr>
          <p:cNvPr id="7" name="Picture 6" descr="A bag of bread with a label&#10;&#10;Description automatically generated">
            <a:extLst>
              <a:ext uri="{FF2B5EF4-FFF2-40B4-BE49-F238E27FC236}">
                <a16:creationId xmlns:a16="http://schemas.microsoft.com/office/drawing/2014/main" id="{4180D2CE-F9B1-E12C-D5D7-62223B16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7" y="2269839"/>
            <a:ext cx="4251648" cy="2889827"/>
          </a:xfrm>
          <a:prstGeom prst="rect">
            <a:avLst/>
          </a:prstGeom>
        </p:spPr>
      </p:pic>
      <p:pic>
        <p:nvPicPr>
          <p:cNvPr id="8" name="Picture 7" descr="A package of bread on a white background&#10;&#10;Description automatically generated">
            <a:extLst>
              <a:ext uri="{FF2B5EF4-FFF2-40B4-BE49-F238E27FC236}">
                <a16:creationId xmlns:a16="http://schemas.microsoft.com/office/drawing/2014/main" id="{6C7B2AD1-A403-2A70-9397-CA63DA3C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18" y="2384063"/>
            <a:ext cx="3452122" cy="266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53744-1E18-7F0F-6FBE-2A3A9F3B4B26}"/>
              </a:ext>
            </a:extLst>
          </p:cNvPr>
          <p:cNvSpPr txBox="1"/>
          <p:nvPr/>
        </p:nvSpPr>
        <p:spPr>
          <a:xfrm>
            <a:off x="289448" y="5306925"/>
            <a:ext cx="4008972" cy="64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tx2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Kingsmill Extra Thick Toastie Bread 800g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CD4BB-0AEC-789F-1B09-5F036ADB23BD}"/>
              </a:ext>
            </a:extLst>
          </p:cNvPr>
          <p:cNvSpPr txBox="1"/>
          <p:nvPr/>
        </p:nvSpPr>
        <p:spPr>
          <a:xfrm>
            <a:off x="5062556" y="5304274"/>
            <a:ext cx="3186696" cy="640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>
                <a:solidFill>
                  <a:schemeClr val="tx2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Kingsmill Tasty Wholemeal Medium Bread 800g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E69E93-7EF3-CEDA-6D95-DBCAEBF53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08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PHW - Master Deck - Orange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2" ma:contentTypeDescription="Create a new document." ma:contentTypeScope="" ma:versionID="fb6fad9976468a2a6f39f5d098182537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2f8702880030ad90070da29d51a5ee77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Food and Nutrition</Project>
    <Meeting xmlns="78b794fc-fa86-49b4-bf1d-df668ee03484" xsi:nil="true"/>
    <WorkCategory xmlns="78b794fc-fa86-49b4-bf1d-df668ee03484" xsi:nil="true"/>
  </documentManagement>
</p:properties>
</file>

<file path=customXml/itemProps1.xml><?xml version="1.0" encoding="utf-8"?>
<ds:datastoreItem xmlns:ds="http://schemas.openxmlformats.org/officeDocument/2006/customXml" ds:itemID="{9772CF89-D81E-4226-8067-2255C6B4F3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434170-C4D5-4CD2-8DA3-DDD191D61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86DA86-E1FB-44EE-B0F0-78AE5479C1BE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78b794fc-fa86-49b4-bf1d-df668ee03484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1771</Words>
  <Application>Microsoft Office PowerPoint</Application>
  <PresentationFormat>Widescreen</PresentationFormat>
  <Paragraphs>231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PHW - Master Deck - 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Brenda Basweti (Public Health Wales - Matrix House)</cp:lastModifiedBy>
  <cp:revision>82</cp:revision>
  <dcterms:created xsi:type="dcterms:W3CDTF">2024-01-29T16:09:21Z</dcterms:created>
  <dcterms:modified xsi:type="dcterms:W3CDTF">2026-04-20T15:03:32Z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/>
  </property>
  <property fmtid="{D5CDD505-2E9C-101B-9397-08002B2CF9AE}" pid="3" name="ComplianceAssetId">
    <vt:lpwstr/>
  </property>
  <property fmtid="{D5CDD505-2E9C-101B-9397-08002B2CF9AE}" pid="4" name="ContentTypeId">
    <vt:lpwstr>0x0101004DA702A496B7D7449F457C941AEC0CCB</vt:lpwstr>
  </property>
  <property fmtid="{D5CDD505-2E9C-101B-9397-08002B2CF9AE}" pid="5" name="MediaServiceImageTags">
    <vt:lpwstr/>
  </property>
  <property fmtid="{D5CDD505-2E9C-101B-9397-08002B2CF9AE}" pid="6" name="Order">
    <vt:r8>228500</vt:r8>
  </property>
  <property fmtid="{D5CDD505-2E9C-101B-9397-08002B2CF9AE}" pid="7" name="Reviewd">
    <vt:bool>false</vt:bool>
  </property>
  <property fmtid="{D5CDD505-2E9C-101B-9397-08002B2CF9AE}" pid="8" name="TemplateUrl">
    <vt:lpwstr/>
  </property>
  <property fmtid="{D5CDD505-2E9C-101B-9397-08002B2CF9AE}" pid="9" name="TriggerFlowInfo">
    <vt:lpwstr/>
  </property>
  <property fmtid="{D5CDD505-2E9C-101B-9397-08002B2CF9AE}" pid="10" name="xd_ProgID">
    <vt:lpwstr/>
  </property>
  <property fmtid="{D5CDD505-2E9C-101B-9397-08002B2CF9AE}" pid="11" name="xd_Signature">
    <vt:bool>false</vt:bool>
  </property>
</Properties>
</file>