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3"/>
  </p:notesMasterIdLst>
  <p:sldIdLst>
    <p:sldId id="256" r:id="rId5"/>
    <p:sldId id="257" r:id="rId6"/>
    <p:sldId id="267" r:id="rId7"/>
    <p:sldId id="258" r:id="rId8"/>
    <p:sldId id="259" r:id="rId9"/>
    <p:sldId id="260" r:id="rId10"/>
    <p:sldId id="262" r:id="rId11"/>
    <p:sldId id="2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Basweti (Public Health Wales - Matrix House)" userId="b990ae84-a271-4c7f-861a-586df44a9516" providerId="ADAL" clId="{F94B5204-AD79-42E1-B3A0-E1C03B4FE150}"/>
    <pc:docChg chg="custSel modSld">
      <pc:chgData name="Brenda Basweti (Public Health Wales - Matrix House)" userId="b990ae84-a271-4c7f-861a-586df44a9516" providerId="ADAL" clId="{F94B5204-AD79-42E1-B3A0-E1C03B4FE150}" dt="2026-04-20T15:09:31.521" v="60" actId="1076"/>
      <pc:docMkLst>
        <pc:docMk/>
      </pc:docMkLst>
      <pc:sldChg chg="addSp delSp modSp mod">
        <pc:chgData name="Brenda Basweti (Public Health Wales - Matrix House)" userId="b990ae84-a271-4c7f-861a-586df44a9516" providerId="ADAL" clId="{F94B5204-AD79-42E1-B3A0-E1C03B4FE150}" dt="2026-04-20T15:01:12.353" v="10" actId="1440"/>
        <pc:sldMkLst>
          <pc:docMk/>
          <pc:sldMk cId="2926879243" sldId="256"/>
        </pc:sldMkLst>
        <pc:spChg chg="add del mod">
          <ac:chgData name="Brenda Basweti (Public Health Wales - Matrix House)" userId="b990ae84-a271-4c7f-861a-586df44a9516" providerId="ADAL" clId="{F94B5204-AD79-42E1-B3A0-E1C03B4FE150}" dt="2026-04-20T15:00:57.313" v="4" actId="478"/>
          <ac:spMkLst>
            <pc:docMk/>
            <pc:sldMk cId="2926879243" sldId="256"/>
            <ac:spMk id="5" creationId="{A66753E7-2DDA-96EE-5BB9-9CE5DEC20A11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5:00:20.028" v="0" actId="478"/>
          <ac:picMkLst>
            <pc:docMk/>
            <pc:sldMk cId="2926879243" sldId="256"/>
            <ac:picMk id="6" creationId="{6BC2B117-9A09-6816-9116-65E6B96C02D3}"/>
          </ac:picMkLst>
        </pc:picChg>
        <pc:picChg chg="del">
          <ac:chgData name="Brenda Basweti (Public Health Wales - Matrix House)" userId="b990ae84-a271-4c7f-861a-586df44a9516" providerId="ADAL" clId="{F94B5204-AD79-42E1-B3A0-E1C03B4FE150}" dt="2026-04-20T15:00:53.233" v="1" actId="478"/>
          <ac:picMkLst>
            <pc:docMk/>
            <pc:sldMk cId="2926879243" sldId="256"/>
            <ac:picMk id="8" creationId="{D6CAE723-38B4-02D6-385E-D35F0ED94281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5:01:12.353" v="10" actId="1440"/>
          <ac:picMkLst>
            <pc:docMk/>
            <pc:sldMk cId="2926879243" sldId="256"/>
            <ac:picMk id="9" creationId="{0DD006EA-21AD-58E0-51F8-7434284D55BB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5:03:11.799" v="33" actId="14100"/>
        <pc:sldMkLst>
          <pc:docMk/>
          <pc:sldMk cId="3293464504" sldId="258"/>
        </pc:sldMkLst>
        <pc:spChg chg="add del mod">
          <ac:chgData name="Brenda Basweti (Public Health Wales - Matrix House)" userId="b990ae84-a271-4c7f-861a-586df44a9516" providerId="ADAL" clId="{F94B5204-AD79-42E1-B3A0-E1C03B4FE150}" dt="2026-04-20T15:02:57.987" v="27" actId="478"/>
          <ac:spMkLst>
            <pc:docMk/>
            <pc:sldMk cId="3293464504" sldId="258"/>
            <ac:spMk id="3" creationId="{871DBB4B-A6DF-1DFF-7362-44F59282859E}"/>
          </ac:spMkLst>
        </pc:spChg>
        <pc:picChg chg="add mod">
          <ac:chgData name="Brenda Basweti (Public Health Wales - Matrix House)" userId="b990ae84-a271-4c7f-861a-586df44a9516" providerId="ADAL" clId="{F94B5204-AD79-42E1-B3A0-E1C03B4FE150}" dt="2026-04-20T15:03:11.799" v="33" actId="14100"/>
          <ac:picMkLst>
            <pc:docMk/>
            <pc:sldMk cId="3293464504" sldId="258"/>
            <ac:picMk id="7" creationId="{711E2EAC-EA83-B4CC-5D0C-769CEF287546}"/>
          </ac:picMkLst>
        </pc:picChg>
        <pc:picChg chg="del">
          <ac:chgData name="Brenda Basweti (Public Health Wales - Matrix House)" userId="b990ae84-a271-4c7f-861a-586df44a9516" providerId="ADAL" clId="{F94B5204-AD79-42E1-B3A0-E1C03B4FE150}" dt="2026-04-20T15:02:56.452" v="26" actId="478"/>
          <ac:picMkLst>
            <pc:docMk/>
            <pc:sldMk cId="3293464504" sldId="258"/>
            <ac:picMk id="14" creationId="{9C076FC6-474E-3214-29BE-D94C94478307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5:09:31.521" v="60" actId="1076"/>
        <pc:sldMkLst>
          <pc:docMk/>
          <pc:sldMk cId="1368215784" sldId="259"/>
        </pc:sldMkLst>
        <pc:spChg chg="add del mod">
          <ac:chgData name="Brenda Basweti (Public Health Wales - Matrix House)" userId="b990ae84-a271-4c7f-861a-586df44a9516" providerId="ADAL" clId="{F94B5204-AD79-42E1-B3A0-E1C03B4FE150}" dt="2026-04-20T15:03:26.111" v="35" actId="478"/>
          <ac:spMkLst>
            <pc:docMk/>
            <pc:sldMk cId="1368215784" sldId="259"/>
            <ac:spMk id="5" creationId="{A029370D-C159-8C82-76A9-48BD54E49C60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5:03:24.532" v="34" actId="478"/>
          <ac:picMkLst>
            <pc:docMk/>
            <pc:sldMk cId="1368215784" sldId="259"/>
            <ac:picMk id="7" creationId="{0C924E4E-238E-CC42-9535-638EEFD365B8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5:09:31.521" v="60" actId="1076"/>
          <ac:picMkLst>
            <pc:docMk/>
            <pc:sldMk cId="1368215784" sldId="259"/>
            <ac:picMk id="8" creationId="{DEBBD1C0-63C4-5B51-545D-49F17BBE567E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5:04:56.464" v="49" actId="1440"/>
        <pc:sldMkLst>
          <pc:docMk/>
          <pc:sldMk cId="4172451750" sldId="260"/>
        </pc:sldMkLst>
        <pc:spChg chg="add del mod">
          <ac:chgData name="Brenda Basweti (Public Health Wales - Matrix House)" userId="b990ae84-a271-4c7f-861a-586df44a9516" providerId="ADAL" clId="{F94B5204-AD79-42E1-B3A0-E1C03B4FE150}" dt="2026-04-20T15:04:43.408" v="43" actId="478"/>
          <ac:spMkLst>
            <pc:docMk/>
            <pc:sldMk cId="4172451750" sldId="260"/>
            <ac:spMk id="3" creationId="{390FAAD9-B53C-F51F-E544-386390C7A2ED}"/>
          </ac:spMkLst>
        </pc:spChg>
        <pc:picChg chg="add mod">
          <ac:chgData name="Brenda Basweti (Public Health Wales - Matrix House)" userId="b990ae84-a271-4c7f-861a-586df44a9516" providerId="ADAL" clId="{F94B5204-AD79-42E1-B3A0-E1C03B4FE150}" dt="2026-04-20T15:04:56.464" v="49" actId="1440"/>
          <ac:picMkLst>
            <pc:docMk/>
            <pc:sldMk cId="4172451750" sldId="260"/>
            <ac:picMk id="6" creationId="{3F5CE2FF-21A7-AF97-B177-CB02CCCE12E9}"/>
          </ac:picMkLst>
        </pc:picChg>
        <pc:picChg chg="del">
          <ac:chgData name="Brenda Basweti (Public Health Wales - Matrix House)" userId="b990ae84-a271-4c7f-861a-586df44a9516" providerId="ADAL" clId="{F94B5204-AD79-42E1-B3A0-E1C03B4FE150}" dt="2026-04-20T15:04:41.588" v="42" actId="478"/>
          <ac:picMkLst>
            <pc:docMk/>
            <pc:sldMk cId="4172451750" sldId="260"/>
            <ac:picMk id="10" creationId="{1521B424-72F3-A9D8-6F93-0F77B49553BC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5:05:23.788" v="58" actId="1076"/>
        <pc:sldMkLst>
          <pc:docMk/>
          <pc:sldMk cId="2228686664" sldId="262"/>
        </pc:sldMkLst>
        <pc:spChg chg="del">
          <ac:chgData name="Brenda Basweti (Public Health Wales - Matrix House)" userId="b990ae84-a271-4c7f-861a-586df44a9516" providerId="ADAL" clId="{F94B5204-AD79-42E1-B3A0-E1C03B4FE150}" dt="2026-04-20T15:05:15.142" v="52" actId="478"/>
          <ac:spMkLst>
            <pc:docMk/>
            <pc:sldMk cId="2228686664" sldId="262"/>
            <ac:spMk id="4" creationId="{E90FC19B-0F87-6ADF-0D8D-98B48159BDDD}"/>
          </ac:spMkLst>
        </pc:spChg>
        <pc:spChg chg="add del mod">
          <ac:chgData name="Brenda Basweti (Public Health Wales - Matrix House)" userId="b990ae84-a271-4c7f-861a-586df44a9516" providerId="ADAL" clId="{F94B5204-AD79-42E1-B3A0-E1C03B4FE150}" dt="2026-04-20T15:05:12.008" v="51" actId="478"/>
          <ac:spMkLst>
            <pc:docMk/>
            <pc:sldMk cId="2228686664" sldId="262"/>
            <ac:spMk id="6" creationId="{C1A83B48-DF12-EC89-86AB-FE0AA17DB225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5:05:09.789" v="50" actId="478"/>
          <ac:picMkLst>
            <pc:docMk/>
            <pc:sldMk cId="2228686664" sldId="262"/>
            <ac:picMk id="7" creationId="{67E4A329-2873-69CA-884E-4E8E3773510D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5:05:23.788" v="58" actId="1076"/>
          <ac:picMkLst>
            <pc:docMk/>
            <pc:sldMk cId="2228686664" sldId="262"/>
            <ac:picMk id="9" creationId="{88BD7B30-A9A1-5F7E-EBC2-0BA3FDB0B56E}"/>
          </ac:picMkLst>
        </pc:picChg>
      </pc:sldChg>
      <pc:sldChg chg="addSp delSp modSp mod">
        <pc:chgData name="Brenda Basweti (Public Health Wales - Matrix House)" userId="b990ae84-a271-4c7f-861a-586df44a9516" providerId="ADAL" clId="{F94B5204-AD79-42E1-B3A0-E1C03B4FE150}" dt="2026-04-20T15:02:31.970" v="25" actId="1076"/>
        <pc:sldMkLst>
          <pc:docMk/>
          <pc:sldMk cId="1869507249" sldId="267"/>
        </pc:sldMkLst>
        <pc:spChg chg="add del mod">
          <ac:chgData name="Brenda Basweti (Public Health Wales - Matrix House)" userId="b990ae84-a271-4c7f-861a-586df44a9516" providerId="ADAL" clId="{F94B5204-AD79-42E1-B3A0-E1C03B4FE150}" dt="2026-04-20T15:01:52.216" v="16" actId="478"/>
          <ac:spMkLst>
            <pc:docMk/>
            <pc:sldMk cId="1869507249" sldId="267"/>
            <ac:spMk id="3" creationId="{405C44DE-033D-C6D8-FCFB-144060F9D2BB}"/>
          </ac:spMkLst>
        </pc:spChg>
        <pc:picChg chg="del">
          <ac:chgData name="Brenda Basweti (Public Health Wales - Matrix House)" userId="b990ae84-a271-4c7f-861a-586df44a9516" providerId="ADAL" clId="{F94B5204-AD79-42E1-B3A0-E1C03B4FE150}" dt="2026-04-20T15:01:43.635" v="11" actId="478"/>
          <ac:picMkLst>
            <pc:docMk/>
            <pc:sldMk cId="1869507249" sldId="267"/>
            <ac:picMk id="5" creationId="{C9DB6B15-B85D-96A0-074B-C88B8DCB2E47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5:02:31.970" v="25" actId="1076"/>
          <ac:picMkLst>
            <pc:docMk/>
            <pc:sldMk cId="1869507249" sldId="267"/>
            <ac:picMk id="6" creationId="{05135DC2-BB83-3C52-B329-A16FF71885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70" b="50222"/>
          <a:stretch>
            <a:fillRect/>
          </a:stretch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</p:spTree>
    <p:extLst>
      <p:ext uri="{BB962C8B-B14F-4D97-AF65-F5344CB8AC3E}">
        <p14:creationId xmlns:p14="http://schemas.microsoft.com/office/powerpoint/2010/main" val="34635422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04A0E-7116-D43A-EF7E-9E7B920E9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1D216-83C4-383F-5127-29C1F1C98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B3495-9D10-4CA2-AB77-C01FF170FF10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D15ADB2-ED3A-0348-BADB-D21C55C9FA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ACCC9AE-D598-DAC1-8F65-F73D0EE59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329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702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FECE3-A7BC-645C-296E-25B886289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0" y="2710836"/>
            <a:ext cx="5718175" cy="726622"/>
          </a:xfrm>
        </p:spPr>
        <p:txBody>
          <a:bodyPr/>
          <a:lstStyle/>
          <a:p>
            <a:r>
              <a:rPr lang="cy-GB" sz="36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Gweld, meddwl, dyfalu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/>
        </p:nvSpPr>
        <p:spPr>
          <a:xfrm>
            <a:off x="299975" y="3431878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200" dirty="0">
                <a:solidFill>
                  <a:srgbClr val="285087"/>
                </a:solidFill>
                <a:latin typeface="Ubuntu"/>
                <a:ea typeface="Ubuntu"/>
                <a:cs typeface="Ubuntu"/>
              </a:rPr>
              <a:t>Fepio</a:t>
            </a:r>
            <a:endParaRPr lang="cy-GB" sz="2200" b="0" i="0" strike="noStrike" cap="none" spc="0" baseline="0" dirty="0">
              <a:solidFill>
                <a:srgbClr val="285087"/>
              </a:solidFill>
              <a:effectLst/>
              <a:latin typeface="Ubuntu"/>
              <a:ea typeface="Ubuntu"/>
              <a:cs typeface="Ubuntu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D006EA-21AD-58E0-51F8-7434284D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206" y="321863"/>
            <a:ext cx="5845965" cy="6414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42A5430-0260-6C37-7C16-BE4828FD91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611" y="949779"/>
            <a:ext cx="6890017" cy="485523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y-GB" sz="22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Trafodwch y delweddau canlynol ac atebwch y tri chwestiwn canlynol:</a:t>
            </a:r>
          </a:p>
          <a:p>
            <a:pPr>
              <a:lnSpc>
                <a:spcPct val="100000"/>
              </a:lnSpc>
            </a:pPr>
            <a:endParaRPr lang="en-US" sz="2200" dirty="0">
              <a:latin typeface="Ubuntu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rydych chi'n ei weld?</a:t>
            </a:r>
            <a:endParaRPr lang="en-US" b="0" dirty="0"/>
          </a:p>
          <a:p>
            <a:pPr>
              <a:lnSpc>
                <a:spcPct val="100000"/>
              </a:lnSpc>
            </a:pPr>
            <a:endParaRPr lang="en-US" sz="2200" b="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rydych chi’n ei feddwl?</a:t>
            </a:r>
          </a:p>
          <a:p>
            <a:pPr>
              <a:lnSpc>
                <a:spcPct val="100000"/>
              </a:lnSpc>
            </a:pPr>
            <a:endParaRPr lang="en-US" sz="2200" b="0" dirty="0">
              <a:solidFill>
                <a:srgbClr val="15518B"/>
              </a:solidFill>
              <a:latin typeface="Ubuntu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rydych chi'n ei ddyfalu?</a:t>
            </a:r>
            <a:endParaRPr lang="en-US" sz="2200" b="0" dirty="0">
              <a:solidFill>
                <a:srgbClr val="15518B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200" dirty="0">
              <a:solidFill>
                <a:srgbClr val="15518B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dirty="0">
              <a:solidFill>
                <a:schemeClr val="accent2"/>
              </a:solidFill>
              <a:latin typeface="Ubuntu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52489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1E995B-F3A8-A9B1-9637-C04955749860}"/>
              </a:ext>
            </a:extLst>
          </p:cNvPr>
          <p:cNvSpPr/>
          <p:nvPr/>
        </p:nvSpPr>
        <p:spPr>
          <a:xfrm>
            <a:off x="377825" y="4087498"/>
            <a:ext cx="5200396" cy="861900"/>
          </a:xfrm>
          <a:prstGeom prst="roundRect">
            <a:avLst>
              <a:gd name="adj" fmla="val 102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42A5430-0260-6C37-7C16-BE4828FD91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219" y="1480126"/>
            <a:ext cx="5199762" cy="303832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Ni ddylai dyfeisiau fepio gael eu defnyddio gan blant a phobl ifanc. Mae'n anghyfreithlon i oedolion brynu (neu geisio prynu) dyfeisiau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fepio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neu e-sigaréts i unrhyw un o dan 18 oed. </a:t>
            </a:r>
            <a:r>
              <a:rPr lang="cy-GB" sz="22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'Prynu drwy ddirprwy’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yw’r enw ar hyn.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22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y-GB" sz="22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Gellir rhoi dirwyon i </a:t>
            </a:r>
            <a:r>
              <a:rPr lang="cy-GB" sz="2200" b="1" i="0" strike="noStrike" cap="none" spc="0" baseline="0" dirty="0" err="1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fanwerthwyr</a:t>
            </a:r>
            <a:r>
              <a:rPr lang="cy-GB" sz="22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 ac unigolion sy'n torri'r gyfraith.</a:t>
            </a:r>
            <a:endParaRPr lang="en-US" sz="2200" dirty="0">
              <a:solidFill>
                <a:schemeClr val="accent2"/>
              </a:solidFill>
              <a:latin typeface="Ubuntu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6FE23-41C9-F687-A1CE-4FF0D6BA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35DC2-BB83-3C52-B329-A16FF718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32" y="1073791"/>
            <a:ext cx="6033245" cy="502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95072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D36D-5DD4-3F61-9B50-23DB496BB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468C69-6F68-3FA3-344C-4E9DE3CB972D}"/>
              </a:ext>
            </a:extLst>
          </p:cNvPr>
          <p:cNvSpPr/>
          <p:nvPr/>
        </p:nvSpPr>
        <p:spPr>
          <a:xfrm>
            <a:off x="312790" y="5309609"/>
            <a:ext cx="5459330" cy="801990"/>
          </a:xfrm>
          <a:prstGeom prst="roundRect">
            <a:avLst>
              <a:gd name="adj" fmla="val 102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267EBD7-302B-145F-8F89-C75A73C19232}"/>
              </a:ext>
            </a:extLst>
          </p:cNvPr>
          <p:cNvSpPr txBox="1"/>
          <p:nvPr/>
        </p:nvSpPr>
        <p:spPr>
          <a:xfrm>
            <a:off x="314712" y="1400958"/>
            <a:ext cx="5836180" cy="4413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newid yn llwyr o smygu i fepio yn lleihau'n sylweddol y niwed iechyd i smygwyr sydd</a:t>
            </a:r>
            <a:r>
              <a:rPr lang="cy-GB" sz="20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ddim yn </a:t>
            </a: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gallu rhoi’r </a:t>
            </a:r>
            <a:r>
              <a:rPr lang="cy-GB" sz="20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gorau i smygu </a:t>
            </a: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neu sy'n amharod i wneud hynny. Yn wahanol i sigaréts, nid oes hylosgi (llosgi) ynghlwm â dyfeisiau fepio, felly nid oes mwg na chynnyrch niweidiol eraill o hylosgi, fel tar a charbon monocsid. Nid yw hyn yn golygu eu bod yn gwbl ddiogel, ond y ddealltwriaeth yw eu</a:t>
            </a:r>
            <a:r>
              <a:rPr lang="cy-GB" sz="20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bod yn </a:t>
            </a: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llai niweidiol na smygu gan nad ydyn nhw’n cynnwys y tar, carbon monocsid a chynnyrch arall sy'n achosi llawer o afiechydon sy'n gysylltiedig â smygu. </a:t>
            </a:r>
            <a:br>
              <a:rPr sz="2000" dirty="0"/>
            </a:br>
            <a:endParaRPr lang="en-US" sz="2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y-GB" sz="20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Efallai bod y fam hon yn defnyddio dyfais fepio i roi'r gorau i smygu.</a:t>
            </a:r>
            <a:endParaRPr lang="en-US" sz="2000" b="1" dirty="0">
              <a:solidFill>
                <a:schemeClr val="accent2"/>
              </a:solidFill>
              <a:latin typeface="Ubuntu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F3E86-1AF5-8DD0-7A4D-C6771F400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E2EAC-EA83-B4CC-5D0C-769CEF287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322" y="683599"/>
            <a:ext cx="4106619" cy="554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4645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B5CB3-F0DB-0E84-E2B6-97095B909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C64407-D989-BAB6-C94B-4DA4FCE5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922A24-1294-4E3D-E446-AF335E61486C}"/>
              </a:ext>
            </a:extLst>
          </p:cNvPr>
          <p:cNvSpPr/>
          <p:nvPr/>
        </p:nvSpPr>
        <p:spPr>
          <a:xfrm>
            <a:off x="410020" y="5140928"/>
            <a:ext cx="5124505" cy="846179"/>
          </a:xfrm>
          <a:prstGeom prst="roundRect">
            <a:avLst>
              <a:gd name="adj" fmla="val 102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42D2A84-C4FE-3851-01B9-B3EC93DA86D4}"/>
              </a:ext>
            </a:extLst>
          </p:cNvPr>
          <p:cNvSpPr txBox="1"/>
          <p:nvPr/>
        </p:nvSpPr>
        <p:spPr>
          <a:xfrm>
            <a:off x="410021" y="2353206"/>
            <a:ext cx="5268570" cy="2396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Gall germau fyw ym mhobman bron. Pan fydd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fêps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yn cael eu defnyddio gan fwy nag un person gall germau ledaenu rhyngddynt.  Mae firysau lluosog fel y ffliw, annwyd cyffredin a'r firws herpes (sy'n achosi dolur annwyd) yn bresennol mewn poer ac felly gellir eu rhannu rhwng pobl drwy rannu fêps. Cyngor hylendid synhwyrol yw peidio â rhannu fêps neu ddefnyddio fêps y mae pobl eraill wedi eu taflu.</a:t>
            </a:r>
            <a:endParaRPr lang="en-US" sz="2200" dirty="0">
              <a:solidFill>
                <a:srgbClr val="15518B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dirty="0">
              <a:solidFill>
                <a:srgbClr val="15518B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y-GB" sz="22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Cyngor hylendid synhwyrol yw peidio â rhannu </a:t>
            </a:r>
            <a:r>
              <a:rPr lang="cy-GB" sz="2200" b="1" i="0" strike="noStrike" cap="none" spc="0" baseline="0" dirty="0" err="1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fêps</a:t>
            </a:r>
            <a:r>
              <a:rPr lang="cy-GB" sz="22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.</a:t>
            </a:r>
            <a:r>
              <a:rPr lang="cy-GB" sz="22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 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 </a:t>
            </a:r>
            <a:endParaRPr lang="en-US" dirty="0">
              <a:latin typeface="Ubuntu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cs typeface="Calibri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BBD1C0-63C4-5B51-545D-49F17BBE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90" y="1499616"/>
            <a:ext cx="6031483" cy="3641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82157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BCAFE-B88B-214A-7DC6-BDEE33222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D36D2F-9D25-E511-3589-66667911AB91}"/>
              </a:ext>
            </a:extLst>
          </p:cNvPr>
          <p:cNvSpPr/>
          <p:nvPr/>
        </p:nvSpPr>
        <p:spPr>
          <a:xfrm>
            <a:off x="247290" y="5742101"/>
            <a:ext cx="5420937" cy="387506"/>
          </a:xfrm>
          <a:prstGeom prst="roundRect">
            <a:avLst>
              <a:gd name="adj" fmla="val 102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cy-GB" sz="1600" dirty="0">
                <a:solidFill>
                  <a:srgbClr val="24FFC0"/>
                </a:solidFill>
                <a:latin typeface="Ubuntu"/>
                <a:ea typeface="Ubuntu"/>
                <a:cs typeface="Ubuntu"/>
              </a:rPr>
              <a:t> </a:t>
            </a:r>
            <a:r>
              <a:rPr lang="cy-GB" sz="1600" dirty="0">
                <a:solidFill>
                  <a:schemeClr val="accent2"/>
                </a:solidFill>
                <a:latin typeface="Ubuntu"/>
                <a:ea typeface="Ubuntu"/>
                <a:cs typeface="Ubuntu"/>
              </a:rPr>
              <a:t>Ffynonellau: ASH 2023; Llywodraeth y DU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 2024</a:t>
            </a:r>
            <a:endParaRPr lang="en-US" dirty="0">
              <a:solidFill>
                <a:schemeClr val="accent2"/>
              </a:solidFill>
              <a:latin typeface="Ubuntu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E0EF14-A8EA-038B-4B9C-AD7544B2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80054DB-A5E2-9ADC-8026-4C6536411AA7}"/>
              </a:ext>
            </a:extLst>
          </p:cNvPr>
          <p:cNvSpPr txBox="1"/>
          <p:nvPr/>
        </p:nvSpPr>
        <p:spPr>
          <a:xfrm>
            <a:off x="250343" y="1740989"/>
            <a:ext cx="6248459" cy="3441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y-GB" sz="1800" dirty="0">
                <a:latin typeface="Ubuntu"/>
                <a:cs typeface="Calibri"/>
              </a:rPr>
              <a:t>Ar un adeg, roedd </a:t>
            </a:r>
            <a:r>
              <a:rPr lang="cy-GB" sz="1800" err="1">
                <a:latin typeface="Ubuntu"/>
                <a:cs typeface="Calibri"/>
              </a:rPr>
              <a:t>fêps</a:t>
            </a:r>
            <a:r>
              <a:rPr lang="cy-GB" sz="1800" dirty="0">
                <a:latin typeface="Ubuntu"/>
                <a:cs typeface="Calibri"/>
              </a:rPr>
              <a:t> tafladwy (</a:t>
            </a:r>
            <a:r>
              <a:rPr lang="cy-GB" sz="1800" err="1">
                <a:latin typeface="Ubuntu"/>
                <a:cs typeface="Calibri"/>
              </a:rPr>
              <a:t>untro</a:t>
            </a:r>
            <a:r>
              <a:rPr lang="cy-GB" sz="1800" dirty="0">
                <a:latin typeface="Ubuntu"/>
                <a:cs typeface="Calibri"/>
              </a:rPr>
              <a:t>) yn cael eu defnyddio'n helaeth gan bobl ifanc ac roeddent ar gael yn rhad.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y-GB" sz="1800" dirty="0">
                <a:latin typeface="Ubuntu"/>
                <a:cs typeface="Calibri"/>
              </a:rPr>
              <a:t>Ers 1 Mehefin 2025, mae gwerthu a chyflenwi </a:t>
            </a:r>
            <a:r>
              <a:rPr lang="cy-GB" sz="1800" err="1">
                <a:latin typeface="Ubuntu"/>
                <a:cs typeface="Calibri"/>
              </a:rPr>
              <a:t>fêps</a:t>
            </a:r>
            <a:r>
              <a:rPr lang="cy-GB" sz="1800" dirty="0">
                <a:latin typeface="Ubuntu"/>
                <a:cs typeface="Calibri"/>
              </a:rPr>
              <a:t> tafladwy </a:t>
            </a:r>
            <a:r>
              <a:rPr lang="cy-GB" sz="1800" err="1">
                <a:latin typeface="Ubuntu"/>
                <a:cs typeface="Calibri"/>
              </a:rPr>
              <a:t>untro</a:t>
            </a:r>
            <a:r>
              <a:rPr lang="cy-GB" sz="1800" dirty="0">
                <a:latin typeface="Ubuntu"/>
                <a:cs typeface="Calibri"/>
              </a:rPr>
              <a:t> wedi'i wahardd ledled y DU, gan gynnwys Cymru.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y-GB" sz="1800" dirty="0">
                <a:latin typeface="Ubuntu"/>
                <a:cs typeface="Calibri"/>
              </a:rPr>
              <a:t>Mae'r dyfeisiau hyn yn cynnwys plastigau, metelau a batris lithiwm-</a:t>
            </a:r>
            <a:r>
              <a:rPr lang="cy-GB" sz="1800" err="1">
                <a:latin typeface="Ubuntu"/>
                <a:cs typeface="Calibri"/>
              </a:rPr>
              <a:t>ion</a:t>
            </a:r>
            <a:r>
              <a:rPr lang="cy-GB" sz="1800" dirty="0">
                <a:latin typeface="Ubuntu"/>
                <a:cs typeface="Calibri"/>
              </a:rPr>
              <a:t> sy'n anodd eu hailgylchu ac yn aml yn mynd yn wastraff.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y-GB" sz="1800" dirty="0">
                <a:latin typeface="Ubuntu"/>
                <a:cs typeface="Calibri"/>
              </a:rPr>
              <a:t>Cafodd miliynau o'r dyfeisiau hyn eu taflu bob wythnos cyn y gwaharddiad — er enghraifft, bron 5 miliwn yr wythnos yn y DU.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y-GB" sz="1800" dirty="0">
                <a:latin typeface="Ubuntu"/>
                <a:cs typeface="Calibri"/>
              </a:rPr>
              <a:t>Mae </a:t>
            </a:r>
            <a:r>
              <a:rPr lang="cy-GB" sz="1800" err="1">
                <a:latin typeface="Ubuntu"/>
                <a:cs typeface="Calibri"/>
              </a:rPr>
              <a:t>fêps</a:t>
            </a:r>
            <a:r>
              <a:rPr lang="cy-GB" sz="1800" dirty="0">
                <a:latin typeface="Ubuntu"/>
                <a:cs typeface="Calibri"/>
              </a:rPr>
              <a:t> </a:t>
            </a:r>
            <a:r>
              <a:rPr lang="cy-GB" sz="1800" err="1">
                <a:latin typeface="Ubuntu"/>
                <a:cs typeface="Calibri"/>
              </a:rPr>
              <a:t>ailddefnyddiadwy</a:t>
            </a:r>
            <a:r>
              <a:rPr lang="cy-GB" sz="1800" dirty="0">
                <a:latin typeface="Ubuntu"/>
                <a:cs typeface="Calibri"/>
              </a:rPr>
              <a:t> (sef rhai y gellir eu hailwefru a’u hail-lenwi gyda choiliau y gellir eu newid) yn parhau i fod yn gyfreithlon — a'r rhain yw'r unig opsiwn cyfreithlon bellach o ran </a:t>
            </a:r>
            <a:r>
              <a:rPr lang="cy-GB" sz="1800" err="1">
                <a:latin typeface="Ubuntu"/>
                <a:cs typeface="Calibri"/>
              </a:rPr>
              <a:t>fêps</a:t>
            </a:r>
            <a:r>
              <a:rPr lang="cy-GB" sz="1800" dirty="0">
                <a:latin typeface="Ubuntu"/>
                <a:cs typeface="Calibri"/>
              </a:rPr>
              <a:t> y gellir eu prynu o’r newydd.</a:t>
            </a:r>
          </a:p>
          <a:p>
            <a:pPr marL="0" indent="0">
              <a:lnSpc>
                <a:spcPct val="100000"/>
              </a:lnSpc>
              <a:buNone/>
            </a:pPr>
            <a:endParaRPr lang="cy-GB" sz="1600" dirty="0">
              <a:latin typeface="Ubuntu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CE2FF-21A7-AF97-B177-CB02CCCE1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85" y="844151"/>
            <a:ext cx="4386782" cy="4793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24517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519DE-08D3-5E86-928A-D81ED6A18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141E7D-40E6-B1D9-1007-027BC4B62C5F}"/>
              </a:ext>
            </a:extLst>
          </p:cNvPr>
          <p:cNvSpPr/>
          <p:nvPr/>
        </p:nvSpPr>
        <p:spPr>
          <a:xfrm>
            <a:off x="377825" y="5317474"/>
            <a:ext cx="5183132" cy="977950"/>
          </a:xfrm>
          <a:prstGeom prst="roundRect">
            <a:avLst>
              <a:gd name="adj" fmla="val 102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E072F75-6401-F130-CB9C-382277CC0302}"/>
              </a:ext>
            </a:extLst>
          </p:cNvPr>
          <p:cNvSpPr txBox="1"/>
          <p:nvPr/>
        </p:nvSpPr>
        <p:spPr>
          <a:xfrm>
            <a:off x="377825" y="1027989"/>
            <a:ext cx="5194839" cy="2558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pryderon am farchnata a hyrwyddo dyfeisiau fepio a sut y gallai’r rhain apelio at blant a phobl ifanc. Er enghraifft, gellir cynnig </a:t>
            </a:r>
            <a:r>
              <a:rPr lang="cy-GB" sz="20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blasau a lliwiau gwahanol </a:t>
            </a: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gyda phecynnu a dylunad (i edrych fel pen uwcholeuo er enghraifft) a all fod yn arbennig o ddeniadol i bobl ifanc. </a:t>
            </a:r>
            <a:endParaRPr lang="en-US" sz="2000" dirty="0">
              <a:solidFill>
                <a:srgbClr val="395496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y-GB" sz="2000" dirty="0">
                <a:solidFill>
                  <a:srgbClr val="15518B"/>
                </a:solidFill>
                <a:latin typeface="Ubuntu"/>
                <a:ea typeface="+mn-lt"/>
                <a:cs typeface="+mn-lt"/>
              </a:rPr>
              <a:t>Ar un adeg, roedd </a:t>
            </a:r>
            <a:r>
              <a:rPr lang="cy-GB" sz="2000" err="1">
                <a:solidFill>
                  <a:srgbClr val="15518B"/>
                </a:solidFill>
                <a:latin typeface="Ubuntu"/>
                <a:ea typeface="+mn-lt"/>
                <a:cs typeface="+mn-lt"/>
              </a:rPr>
              <a:t>fêps</a:t>
            </a:r>
            <a:r>
              <a:rPr lang="cy-GB" sz="2000" dirty="0">
                <a:solidFill>
                  <a:srgbClr val="15518B"/>
                </a:solidFill>
                <a:latin typeface="Ubuntu"/>
                <a:ea typeface="+mn-lt"/>
                <a:cs typeface="+mn-lt"/>
              </a:rPr>
              <a:t> tafladwy (</a:t>
            </a:r>
            <a:r>
              <a:rPr lang="cy-GB" sz="2000" err="1">
                <a:solidFill>
                  <a:srgbClr val="15518B"/>
                </a:solidFill>
                <a:latin typeface="Ubuntu"/>
                <a:ea typeface="+mn-lt"/>
                <a:cs typeface="+mn-lt"/>
              </a:rPr>
              <a:t>untro</a:t>
            </a:r>
            <a:r>
              <a:rPr lang="cy-GB" sz="2000" dirty="0">
                <a:solidFill>
                  <a:srgbClr val="15518B"/>
                </a:solidFill>
                <a:latin typeface="Ubuntu"/>
                <a:ea typeface="+mn-lt"/>
                <a:cs typeface="+mn-lt"/>
              </a:rPr>
              <a:t>) yn rhad ac yn hawdd eu prynu, </a:t>
            </a:r>
            <a:r>
              <a:rPr lang="cy-GB" sz="2000" b="1" dirty="0">
                <a:solidFill>
                  <a:srgbClr val="15518B"/>
                </a:solidFill>
                <a:latin typeface="Ubuntu"/>
                <a:ea typeface="+mn-lt"/>
                <a:cs typeface="+mn-lt"/>
              </a:rPr>
              <a:t>ond mae eu gwerthu bellach wedi'i wahardd ledled Cymru a'r DU ehangach.</a:t>
            </a:r>
          </a:p>
          <a:p>
            <a:pPr marL="0" indent="0">
              <a:buNone/>
            </a:pPr>
            <a:endParaRPr lang="en-US" sz="2000" dirty="0">
              <a:solidFill>
                <a:srgbClr val="395496"/>
              </a:solidFill>
              <a:latin typeface="Ubuntu"/>
              <a:cs typeface="Calibri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y-GB" sz="1800" b="1" i="0" strike="noStrike" cap="none" spc="0" baseline="0" dirty="0">
              <a:solidFill>
                <a:srgbClr val="24FFC0"/>
              </a:solidFill>
              <a:effectLst/>
              <a:latin typeface="Ubuntu"/>
              <a:ea typeface="Ubuntu"/>
              <a:cs typeface="Ubuntu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y-GB" sz="18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Fodd bynnag, y gwir amdani</a:t>
            </a:r>
            <a:r>
              <a:rPr lang="cy-GB" sz="1800" b="1" i="0" strike="noStrike" cap="none" spc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 yw</a:t>
            </a:r>
            <a:r>
              <a:rPr lang="cy-GB" sz="18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 na ddylai dyfeisiau </a:t>
            </a:r>
            <a:r>
              <a:rPr lang="cy-GB" sz="1800" b="1" i="0" strike="noStrike" cap="none" spc="0" baseline="0" err="1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fepio</a:t>
            </a:r>
            <a:r>
              <a:rPr lang="cy-GB" sz="1800" b="1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 gael eu defnyddio gan blant a phobl ifanc.</a:t>
            </a:r>
            <a:endParaRPr lang="en-US" sz="1800" b="1" dirty="0">
              <a:solidFill>
                <a:schemeClr val="accent2"/>
              </a:solidFill>
              <a:latin typeface="Ubuntu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F04625-596B-21C5-B3C7-4008CC66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365"/>
          <a:stretch>
            <a:fillRect/>
          </a:stretch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BD7B30-A9A1-5F7E-EBC2-0BA3FDB0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55" y="270255"/>
            <a:ext cx="5623220" cy="61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866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679578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7183B9-1F40-438B-A584-45BA90B6AB7F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sharepoint/v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8b794fc-fa86-49b4-bf1d-df668ee0348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02D336-5FE3-45DC-8BB8-0E882941C1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9D9883-F55C-41D2-8072-826E59154A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552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Ubuntu</vt:lpstr>
      <vt:lpstr>Verdana</vt:lpstr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Brenda Basweti (Public Health Wales - Matrix House)</cp:lastModifiedBy>
  <cp:revision>101</cp:revision>
  <dcterms:created xsi:type="dcterms:W3CDTF">2024-01-29T16:09:21Z</dcterms:created>
  <dcterms:modified xsi:type="dcterms:W3CDTF">2026-04-20T15:09:38Z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MediaServiceImageTags">
    <vt:lpwstr/>
  </property>
  <property fmtid="{D5CDD505-2E9C-101B-9397-08002B2CF9AE}" pid="4" name="Order">
    <vt:lpwstr>18100.0000000000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