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4" r:id="rId5"/>
    <p:sldId id="323" r:id="rId6"/>
    <p:sldId id="329" r:id="rId7"/>
    <p:sldId id="325" r:id="rId8"/>
    <p:sldId id="326" r:id="rId9"/>
    <p:sldId id="327" r:id="rId10"/>
    <p:sldId id="328" r:id="rId11"/>
    <p:sldId id="322" r:id="rId12"/>
    <p:sldId id="310" r:id="rId13"/>
  </p:sldIdLst>
  <p:sldSz cx="12192000" cy="6858000"/>
  <p:notesSz cx="6858000" cy="9144000"/>
  <p:defaultTextStyle>
    <a:defPPr rtl="0"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BB2631-6ED2-9B77-87D9-1F377A7A852B}" name="Phillip Hill (Public Health Wales - No. 2 Capital Quarter)" initials="PQ" userId="S::phillip.hill@wales.nhs.uk::0483c7bb-2510-4d1f-9686-86fee53dea0f" providerId="AD"/>
  <p188:author id="{50347C73-E4EB-C420-986A-68F215FFB005}" name="Phillip Hill (Public Health Wales - No. 2 Capital Quarter)" initials="" userId="S::Phillip.Hill@wales.nhs.uk::0483c7bb-2510-4d1f-9686-86fee53dea0f" providerId="AD"/>
  <p188:author id="{82A8F2DC-3481-B692-14F4-D4F0F1F9B7EB}" name="Sophie Flood (Public Health Wales - Matrix House)" initials="SH" userId="S::sophie.flood@wales.nhs.uk::f1b68508-ff1d-4a78-a875-f6aa95017d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D14B4-415E-127F-6850-A71496E467BA}" v="189" dt="2026-05-07T10:15:44.676"/>
    <p1510:client id="{2ACAA498-EBE8-C112-71A6-524338CCC090}" v="17" dt="2026-05-08T16:21:24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a Osborne (Public Health Wales - No. 2 Capital Quarter)" userId="S::nia.osborne4@wales.nhs.uk::dc6e69ba-97df-47cc-9eea-d365d5ddb1e2" providerId="AD" clId="Web-{2ACAA498-EBE8-C112-71A6-524338CCC090}"/>
    <pc:docChg chg="modSld">
      <pc:chgData name="Nia Osborne (Public Health Wales - No. 2 Capital Quarter)" userId="S::nia.osborne4@wales.nhs.uk::dc6e69ba-97df-47cc-9eea-d365d5ddb1e2" providerId="AD" clId="Web-{2ACAA498-EBE8-C112-71A6-524338CCC090}" dt="2026-05-08T16:21:23.897" v="9" actId="20577"/>
      <pc:docMkLst>
        <pc:docMk/>
      </pc:docMkLst>
      <pc:sldChg chg="modSp">
        <pc:chgData name="Nia Osborne (Public Health Wales - No. 2 Capital Quarter)" userId="S::nia.osborne4@wales.nhs.uk::dc6e69ba-97df-47cc-9eea-d365d5ddb1e2" providerId="AD" clId="Web-{2ACAA498-EBE8-C112-71A6-524338CCC090}" dt="2026-05-08T16:21:23.897" v="9" actId="20577"/>
        <pc:sldMkLst>
          <pc:docMk/>
          <pc:sldMk cId="2334767073" sldId="322"/>
        </pc:sldMkLst>
        <pc:spChg chg="mod">
          <ac:chgData name="Nia Osborne (Public Health Wales - No. 2 Capital Quarter)" userId="S::nia.osborne4@wales.nhs.uk::dc6e69ba-97df-47cc-9eea-d365d5ddb1e2" providerId="AD" clId="Web-{2ACAA498-EBE8-C112-71A6-524338CCC090}" dt="2026-05-08T16:21:23.897" v="9" actId="20577"/>
          <ac:spMkLst>
            <pc:docMk/>
            <pc:sldMk cId="2334767073" sldId="322"/>
            <ac:spMk id="2" creationId="{103866BA-957E-B8AA-D2ED-29464CD5EA14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2ACAA498-EBE8-C112-71A6-524338CCC090}" dt="2026-05-08T16:21:07.474" v="3" actId="20577"/>
        <pc:sldMkLst>
          <pc:docMk/>
          <pc:sldMk cId="3955252287" sldId="328"/>
        </pc:sldMkLst>
        <pc:spChg chg="mod">
          <ac:chgData name="Nia Osborne (Public Health Wales - No. 2 Capital Quarter)" userId="S::nia.osborne4@wales.nhs.uk::dc6e69ba-97df-47cc-9eea-d365d5ddb1e2" providerId="AD" clId="Web-{2ACAA498-EBE8-C112-71A6-524338CCC090}" dt="2026-05-08T16:21:03.084" v="1" actId="20577"/>
          <ac:spMkLst>
            <pc:docMk/>
            <pc:sldMk cId="3955252287" sldId="328"/>
            <ac:spMk id="3" creationId="{5355E720-42B0-7235-F64B-925E2BDBF36F}"/>
          </ac:spMkLst>
        </pc:spChg>
        <pc:spChg chg="mod">
          <ac:chgData name="Nia Osborne (Public Health Wales - No. 2 Capital Quarter)" userId="S::nia.osborne4@wales.nhs.uk::dc6e69ba-97df-47cc-9eea-d365d5ddb1e2" providerId="AD" clId="Web-{2ACAA498-EBE8-C112-71A6-524338CCC090}" dt="2026-05-08T16:21:07.474" v="3" actId="20577"/>
          <ac:spMkLst>
            <pc:docMk/>
            <pc:sldMk cId="3955252287" sldId="328"/>
            <ac:spMk id="5" creationId="{0A19E645-2B69-F485-BE73-ACAEF6CD16F7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2ACAA498-EBE8-C112-71A6-524338CCC090}" dt="2026-05-08T16:20:45.286" v="0" actId="1076"/>
        <pc:sldMkLst>
          <pc:docMk/>
          <pc:sldMk cId="3625504373" sldId="329"/>
        </pc:sldMkLst>
        <pc:spChg chg="mod">
          <ac:chgData name="Nia Osborne (Public Health Wales - No. 2 Capital Quarter)" userId="S::nia.osborne4@wales.nhs.uk::dc6e69ba-97df-47cc-9eea-d365d5ddb1e2" providerId="AD" clId="Web-{2ACAA498-EBE8-C112-71A6-524338CCC090}" dt="2026-05-08T16:20:45.286" v="0" actId="1076"/>
          <ac:spMkLst>
            <pc:docMk/>
            <pc:sldMk cId="3625504373" sldId="329"/>
            <ac:spMk id="7" creationId="{65E1B66C-FF64-8847-315A-7F836447A56A}"/>
          </ac:spMkLst>
        </pc:spChg>
      </pc:sldChg>
    </pc:docChg>
  </pc:docChgLst>
  <pc:docChgLst>
    <pc:chgData name="Ceri Wyn Williams (NWSSP - Workforce and OD)" userId="8839f234-f14e-4f99-9def-b2b3e407a2e6" providerId="ADAL" clId="{718DEDF3-2A04-42DA-858E-58936BA20344}"/>
    <pc:docChg chg="modSld">
      <pc:chgData name="Ceri Wyn Williams (NWSSP - Workforce and OD)" userId="8839f234-f14e-4f99-9def-b2b3e407a2e6" providerId="ADAL" clId="{718DEDF3-2A04-42DA-858E-58936BA20344}" dt="2026-05-05T15:08:16.342" v="35" actId="20577"/>
      <pc:docMkLst>
        <pc:docMk/>
      </pc:docMkLst>
      <pc:sldChg chg="modSp mod">
        <pc:chgData name="Ceri Wyn Williams (NWSSP - Workforce and OD)" userId="8839f234-f14e-4f99-9def-b2b3e407a2e6" providerId="ADAL" clId="{718DEDF3-2A04-42DA-858E-58936BA20344}" dt="2026-05-05T15:08:16.342" v="35" actId="20577"/>
        <pc:sldMkLst>
          <pc:docMk/>
          <pc:sldMk cId="2622768600" sldId="310"/>
        </pc:sldMkLst>
        <pc:spChg chg="mod">
          <ac:chgData name="Ceri Wyn Williams (NWSSP - Workforce and OD)" userId="8839f234-f14e-4f99-9def-b2b3e407a2e6" providerId="ADAL" clId="{718DEDF3-2A04-42DA-858E-58936BA20344}" dt="2026-05-05T15:08:08.421" v="23" actId="14100"/>
          <ac:spMkLst>
            <pc:docMk/>
            <pc:sldMk cId="2622768600" sldId="310"/>
            <ac:spMk id="2" creationId="{62ACC620-1D08-9038-E73C-33641CD1496F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8:16.342" v="35" actId="20577"/>
          <ac:spMkLst>
            <pc:docMk/>
            <pc:sldMk cId="2622768600" sldId="310"/>
            <ac:spMk id="3" creationId="{46EA57C1-92AA-2A52-03C5-716B5ACE7343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5:03:55.342" v="0" actId="14100"/>
        <pc:sldMkLst>
          <pc:docMk/>
          <pc:sldMk cId="3084624930" sldId="323"/>
        </pc:sldMkLst>
        <pc:spChg chg="mod">
          <ac:chgData name="Ceri Wyn Williams (NWSSP - Workforce and OD)" userId="8839f234-f14e-4f99-9def-b2b3e407a2e6" providerId="ADAL" clId="{718DEDF3-2A04-42DA-858E-58936BA20344}" dt="2026-05-05T15:03:55.342" v="0" actId="14100"/>
          <ac:spMkLst>
            <pc:docMk/>
            <pc:sldMk cId="3084624930" sldId="323"/>
            <ac:spMk id="7" creationId="{FAFC57BB-D68E-BBB3-CF88-0D27964F638B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5:05:39.361" v="9" actId="1076"/>
        <pc:sldMkLst>
          <pc:docMk/>
          <pc:sldMk cId="732358045" sldId="325"/>
        </pc:sldMkLst>
        <pc:spChg chg="mod">
          <ac:chgData name="Ceri Wyn Williams (NWSSP - Workforce and OD)" userId="8839f234-f14e-4f99-9def-b2b3e407a2e6" providerId="ADAL" clId="{718DEDF3-2A04-42DA-858E-58936BA20344}" dt="2026-05-05T15:05:39.361" v="9" actId="1076"/>
          <ac:spMkLst>
            <pc:docMk/>
            <pc:sldMk cId="732358045" sldId="325"/>
            <ac:spMk id="14" creationId="{7630B44F-8E21-5B0C-14D8-44F81BFFEAA9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5:06:19.344" v="14" actId="1076"/>
        <pc:sldMkLst>
          <pc:docMk/>
          <pc:sldMk cId="3973265707" sldId="326"/>
        </pc:sldMkLst>
        <pc:spChg chg="mod">
          <ac:chgData name="Ceri Wyn Williams (NWSSP - Workforce and OD)" userId="8839f234-f14e-4f99-9def-b2b3e407a2e6" providerId="ADAL" clId="{718DEDF3-2A04-42DA-858E-58936BA20344}" dt="2026-05-05T15:05:54.060" v="10" actId="1076"/>
          <ac:spMkLst>
            <pc:docMk/>
            <pc:sldMk cId="3973265707" sldId="326"/>
            <ac:spMk id="3" creationId="{FDBB1C13-5C95-88BE-5F13-2992C01FA358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6:16.855" v="13" actId="1076"/>
          <ac:spMkLst>
            <pc:docMk/>
            <pc:sldMk cId="3973265707" sldId="326"/>
            <ac:spMk id="7" creationId="{ED9ACB4E-ADB1-2E3E-4CCD-F8CF51C28E36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6:02.940" v="12" actId="1076"/>
          <ac:spMkLst>
            <pc:docMk/>
            <pc:sldMk cId="3973265707" sldId="326"/>
            <ac:spMk id="11" creationId="{CFE40F7F-8D2B-3DD5-DA95-554FA21EEC68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6:19.344" v="14" actId="1076"/>
          <ac:spMkLst>
            <pc:docMk/>
            <pc:sldMk cId="3973265707" sldId="326"/>
            <ac:spMk id="12" creationId="{11CC82C1-4672-5484-4309-105BB59E350D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5:07:46.905" v="22" actId="1076"/>
        <pc:sldMkLst>
          <pc:docMk/>
          <pc:sldMk cId="3955252287" sldId="328"/>
        </pc:sldMkLst>
        <pc:spChg chg="mod">
          <ac:chgData name="Ceri Wyn Williams (NWSSP - Workforce and OD)" userId="8839f234-f14e-4f99-9def-b2b3e407a2e6" providerId="ADAL" clId="{718DEDF3-2A04-42DA-858E-58936BA20344}" dt="2026-05-05T15:07:22.548" v="15" actId="1076"/>
          <ac:spMkLst>
            <pc:docMk/>
            <pc:sldMk cId="3955252287" sldId="328"/>
            <ac:spMk id="3" creationId="{5355E720-42B0-7235-F64B-925E2BDBF36F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7:44.427" v="21" actId="1076"/>
          <ac:spMkLst>
            <pc:docMk/>
            <pc:sldMk cId="3955252287" sldId="328"/>
            <ac:spMk id="5" creationId="{0A19E645-2B69-F485-BE73-ACAEF6CD16F7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7:38.587" v="20" actId="255"/>
          <ac:spMkLst>
            <pc:docMk/>
            <pc:sldMk cId="3955252287" sldId="328"/>
            <ac:spMk id="13" creationId="{9AFBECF7-FEC3-10CA-A288-F8F213CC5A31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7:46.905" v="22" actId="1076"/>
          <ac:spMkLst>
            <pc:docMk/>
            <pc:sldMk cId="3955252287" sldId="328"/>
            <ac:spMk id="14" creationId="{7D5223C0-DF0D-3C85-EBD1-5103AC289D05}"/>
          </ac:spMkLst>
        </pc:spChg>
      </pc:sldChg>
      <pc:sldChg chg="modSp mod">
        <pc:chgData name="Ceri Wyn Williams (NWSSP - Workforce and OD)" userId="8839f234-f14e-4f99-9def-b2b3e407a2e6" providerId="ADAL" clId="{718DEDF3-2A04-42DA-858E-58936BA20344}" dt="2026-05-05T15:05:25.023" v="8" actId="1076"/>
        <pc:sldMkLst>
          <pc:docMk/>
          <pc:sldMk cId="3625504373" sldId="329"/>
        </pc:sldMkLst>
        <pc:spChg chg="mod">
          <ac:chgData name="Ceri Wyn Williams (NWSSP - Workforce and OD)" userId="8839f234-f14e-4f99-9def-b2b3e407a2e6" providerId="ADAL" clId="{718DEDF3-2A04-42DA-858E-58936BA20344}" dt="2026-05-05T15:04:14.400" v="4" actId="1076"/>
          <ac:spMkLst>
            <pc:docMk/>
            <pc:sldMk cId="3625504373" sldId="329"/>
            <ac:spMk id="2" creationId="{0F3D1E82-7744-D56F-4DEA-7C097C50FEE5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4:16.363" v="5" actId="1076"/>
          <ac:spMkLst>
            <pc:docMk/>
            <pc:sldMk cId="3625504373" sldId="329"/>
            <ac:spMk id="3" creationId="{8EE2D032-1D1E-6A41-B6C7-2C1A667F2605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5:25.023" v="8" actId="1076"/>
          <ac:spMkLst>
            <pc:docMk/>
            <pc:sldMk cId="3625504373" sldId="329"/>
            <ac:spMk id="4" creationId="{A58E099D-2382-9614-2F44-48FD759500F2}"/>
          </ac:spMkLst>
        </pc:spChg>
        <pc:spChg chg="mod">
          <ac:chgData name="Ceri Wyn Williams (NWSSP - Workforce and OD)" userId="8839f234-f14e-4f99-9def-b2b3e407a2e6" providerId="ADAL" clId="{718DEDF3-2A04-42DA-858E-58936BA20344}" dt="2026-05-05T15:05:22.433" v="7" actId="14100"/>
          <ac:spMkLst>
            <pc:docMk/>
            <pc:sldMk cId="3625504373" sldId="329"/>
            <ac:spMk id="7" creationId="{65E1B66C-FF64-8847-315A-7F836447A56A}"/>
          </ac:spMkLst>
        </pc:spChg>
      </pc:sldChg>
    </pc:docChg>
  </pc:docChgLst>
  <pc:docChgLst>
    <pc:chgData name="Nia Osborne (Public Health Wales - No. 2 Capital Quarter)" userId="S::nia.osborne4@wales.nhs.uk::dc6e69ba-97df-47cc-9eea-d365d5ddb1e2" providerId="AD" clId="Web-{186D14B4-415E-127F-6850-A71496E467BA}"/>
    <pc:docChg chg="modSld">
      <pc:chgData name="Nia Osborne (Public Health Wales - No. 2 Capital Quarter)" userId="S::nia.osborne4@wales.nhs.uk::dc6e69ba-97df-47cc-9eea-d365d5ddb1e2" providerId="AD" clId="Web-{186D14B4-415E-127F-6850-A71496E467BA}" dt="2026-05-07T10:15:44.676" v="161" actId="1076"/>
      <pc:docMkLst>
        <pc:docMk/>
      </pc:docMkLst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5:44.676" v="161" actId="1076"/>
        <pc:sldMkLst>
          <pc:docMk/>
          <pc:sldMk cId="2622768600" sldId="310"/>
        </pc:sldMkLst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5:44.676" v="161" actId="1076"/>
          <ac:spMkLst>
            <pc:docMk/>
            <pc:sldMk cId="2622768600" sldId="310"/>
            <ac:spMk id="4" creationId="{5491874E-A59D-EA8B-8499-8FE0462A19C6}"/>
          </ac:spMkLst>
        </pc:spChg>
      </pc:sldChg>
      <pc:sldChg chg="modSp">
        <pc:chgData name="Nia Osborne (Public Health Wales - No. 2 Capital Quarter)" userId="S::nia.osborne4@wales.nhs.uk::dc6e69ba-97df-47cc-9eea-d365d5ddb1e2" providerId="AD" clId="Web-{186D14B4-415E-127F-6850-A71496E467BA}" dt="2026-05-07T10:07:49.054" v="32"/>
        <pc:sldMkLst>
          <pc:docMk/>
          <pc:sldMk cId="3319620276" sldId="314"/>
        </pc:sldMkLst>
        <pc:spChg chg="mod">
          <ac:chgData name="Nia Osborne (Public Health Wales - No. 2 Capital Quarter)" userId="S::nia.osborne4@wales.nhs.uk::dc6e69ba-97df-47cc-9eea-d365d5ddb1e2" providerId="AD" clId="Web-{186D14B4-415E-127F-6850-A71496E467BA}" dt="2026-05-07T10:07:04.584" v="6" actId="1076"/>
          <ac:spMkLst>
            <pc:docMk/>
            <pc:sldMk cId="3319620276" sldId="314"/>
            <ac:spMk id="2" creationId="{71E17CFA-5100-9B00-3C13-44FCCFF01F4B}"/>
          </ac:spMkLst>
        </pc:spChg>
        <pc:graphicFrameChg chg="mod modGraphic">
          <ac:chgData name="Nia Osborne (Public Health Wales - No. 2 Capital Quarter)" userId="S::nia.osborne4@wales.nhs.uk::dc6e69ba-97df-47cc-9eea-d365d5ddb1e2" providerId="AD" clId="Web-{186D14B4-415E-127F-6850-A71496E467BA}" dt="2026-05-07T10:07:49.054" v="32"/>
          <ac:graphicFrameMkLst>
            <pc:docMk/>
            <pc:sldMk cId="3319620276" sldId="314"/>
            <ac:graphicFrameMk id="7" creationId="{04D6F340-343F-4286-F20D-6BDFC768C169}"/>
          </ac:graphicFrameMkLst>
        </pc:graphicFrameChg>
        <pc:picChg chg="mod">
          <ac:chgData name="Nia Osborne (Public Health Wales - No. 2 Capital Quarter)" userId="S::nia.osborne4@wales.nhs.uk::dc6e69ba-97df-47cc-9eea-d365d5ddb1e2" providerId="AD" clId="Web-{186D14B4-415E-127F-6850-A71496E467BA}" dt="2026-05-07T10:06:46.287" v="1" actId="1076"/>
          <ac:picMkLst>
            <pc:docMk/>
            <pc:sldMk cId="3319620276" sldId="314"/>
            <ac:picMk id="3" creationId="{F049BF75-394B-1A53-5265-C6BDBF9049C2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5:29.019" v="153" actId="1076"/>
        <pc:sldMkLst>
          <pc:docMk/>
          <pc:sldMk cId="2334767073" sldId="322"/>
        </pc:sldMkLst>
        <pc:spChg chg="mod">
          <ac:chgData name="Nia Osborne (Public Health Wales - No. 2 Capital Quarter)" userId="S::nia.osborne4@wales.nhs.uk::dc6e69ba-97df-47cc-9eea-d365d5ddb1e2" providerId="AD" clId="Web-{186D14B4-415E-127F-6850-A71496E467BA}" dt="2026-05-07T10:15:08.206" v="144" actId="1076"/>
          <ac:spMkLst>
            <pc:docMk/>
            <pc:sldMk cId="2334767073" sldId="322"/>
            <ac:spMk id="2" creationId="{103866BA-957E-B8AA-D2ED-29464CD5EA14}"/>
          </ac:spMkLst>
        </pc:spChg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5:29.019" v="153" actId="1076"/>
          <ac:spMkLst>
            <pc:docMk/>
            <pc:sldMk cId="2334767073" sldId="322"/>
            <ac:spMk id="3" creationId="{ADED3360-428B-9ED4-DEFE-9BCFDCF874A3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08:08.820" v="40" actId="1076"/>
        <pc:sldMkLst>
          <pc:docMk/>
          <pc:sldMk cId="3084624930" sldId="323"/>
        </pc:sldMkLst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08:08.820" v="40" actId="1076"/>
          <ac:spMkLst>
            <pc:docMk/>
            <pc:sldMk cId="3084624930" sldId="323"/>
            <ac:spMk id="2" creationId="{17D170B2-D509-DD94-1DCE-C204BF31FA70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1:43.606" v="75" actId="1076"/>
        <pc:sldMkLst>
          <pc:docMk/>
          <pc:sldMk cId="732358045" sldId="325"/>
        </pc:sldMkLst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1:43.606" v="75" actId="1076"/>
          <ac:spMkLst>
            <pc:docMk/>
            <pc:sldMk cId="732358045" sldId="325"/>
            <ac:spMk id="2" creationId="{9B99CEE4-6414-B183-2AF8-B7A8DBA2CFBB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1:26.887" v="67" actId="1076"/>
          <ac:spMkLst>
            <pc:docMk/>
            <pc:sldMk cId="732358045" sldId="325"/>
            <ac:spMk id="7" creationId="{4B41B0B1-D76C-8421-C2AB-DE5B722C2B9E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1:23.168" v="66" actId="1076"/>
          <ac:spMkLst>
            <pc:docMk/>
            <pc:sldMk cId="732358045" sldId="325"/>
            <ac:spMk id="14" creationId="{7630B44F-8E21-5B0C-14D8-44F81BFFEAA9}"/>
          </ac:spMkLst>
        </pc:spChg>
        <pc:picChg chg="mod">
          <ac:chgData name="Nia Osborne (Public Health Wales - No. 2 Capital Quarter)" userId="S::nia.osborne4@wales.nhs.uk::dc6e69ba-97df-47cc-9eea-d365d5ddb1e2" providerId="AD" clId="Web-{186D14B4-415E-127F-6850-A71496E467BA}" dt="2026-05-07T10:11:20.309" v="65" actId="1076"/>
          <ac:picMkLst>
            <pc:docMk/>
            <pc:sldMk cId="732358045" sldId="325"/>
            <ac:picMk id="3" creationId="{54D12C95-C346-8801-B661-EC90C7174199}"/>
          </ac:picMkLst>
        </pc:pic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2:55.530" v="101" actId="1076"/>
        <pc:sldMkLst>
          <pc:docMk/>
          <pc:sldMk cId="3973265707" sldId="326"/>
        </pc:sldMkLst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2:55.530" v="101" actId="1076"/>
          <ac:spMkLst>
            <pc:docMk/>
            <pc:sldMk cId="3973265707" sldId="326"/>
            <ac:spMk id="2" creationId="{C6E19D95-E6EC-8358-AF98-93F9ED2F9729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2:38.280" v="93" actId="1076"/>
          <ac:spMkLst>
            <pc:docMk/>
            <pc:sldMk cId="3973265707" sldId="326"/>
            <ac:spMk id="3" creationId="{FDBB1C13-5C95-88BE-5F13-2992C01FA358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2:32.780" v="92" actId="1076"/>
          <ac:spMkLst>
            <pc:docMk/>
            <pc:sldMk cId="3973265707" sldId="326"/>
            <ac:spMk id="7" creationId="{ED9ACB4E-ADB1-2E3E-4CCD-F8CF51C28E36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2:23.748" v="90" actId="1076"/>
          <ac:spMkLst>
            <pc:docMk/>
            <pc:sldMk cId="3973265707" sldId="326"/>
            <ac:spMk id="10" creationId="{ACEE2EB0-D452-3F98-A025-F9A4ACF4F739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2:04.545" v="85" actId="20577"/>
          <ac:spMkLst>
            <pc:docMk/>
            <pc:sldMk cId="3973265707" sldId="326"/>
            <ac:spMk id="11" creationId="{CFE40F7F-8D2B-3DD5-DA95-554FA21EEC68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2:29.842" v="91" actId="1076"/>
          <ac:spMkLst>
            <pc:docMk/>
            <pc:sldMk cId="3973265707" sldId="326"/>
            <ac:spMk id="12" creationId="{11CC82C1-4672-5484-4309-105BB59E350D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3:19.500" v="111" actId="1076"/>
        <pc:sldMkLst>
          <pc:docMk/>
          <pc:sldMk cId="3110200335" sldId="327"/>
        </pc:sldMkLst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3:19.500" v="111" actId="1076"/>
          <ac:spMkLst>
            <pc:docMk/>
            <pc:sldMk cId="3110200335" sldId="327"/>
            <ac:spMk id="2" creationId="{9992BDBE-BB46-DD33-3E04-7B8824713A15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3:03.390" v="102" actId="1076"/>
          <ac:spMkLst>
            <pc:docMk/>
            <pc:sldMk cId="3110200335" sldId="327"/>
            <ac:spMk id="7" creationId="{D03BA69A-E55E-924D-CC51-5C75EA179A98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4:59.612" v="143" actId="1076"/>
        <pc:sldMkLst>
          <pc:docMk/>
          <pc:sldMk cId="3955252287" sldId="328"/>
        </pc:sldMkLst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4:59.612" v="143" actId="1076"/>
          <ac:spMkLst>
            <pc:docMk/>
            <pc:sldMk cId="3955252287" sldId="328"/>
            <ac:spMk id="2" creationId="{7249C041-38BB-A85D-E9B3-845B1FE30F6A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4:38.611" v="133" actId="1076"/>
          <ac:spMkLst>
            <pc:docMk/>
            <pc:sldMk cId="3955252287" sldId="328"/>
            <ac:spMk id="3" creationId="{5355E720-42B0-7235-F64B-925E2BDBF36F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4:30.611" v="132" actId="1076"/>
          <ac:spMkLst>
            <pc:docMk/>
            <pc:sldMk cId="3955252287" sldId="328"/>
            <ac:spMk id="5" creationId="{0A19E645-2B69-F485-BE73-ACAEF6CD16F7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4:16.595" v="129" actId="1076"/>
          <ac:spMkLst>
            <pc:docMk/>
            <pc:sldMk cId="3955252287" sldId="328"/>
            <ac:spMk id="12" creationId="{C266BFE0-AD7B-FDDF-A825-C91C8B55EA27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4:20.955" v="130" actId="1076"/>
          <ac:spMkLst>
            <pc:docMk/>
            <pc:sldMk cId="3955252287" sldId="328"/>
            <ac:spMk id="13" creationId="{9AFBECF7-FEC3-10CA-A288-F8F213CC5A31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14:25.017" v="131" actId="1076"/>
          <ac:spMkLst>
            <pc:docMk/>
            <pc:sldMk cId="3955252287" sldId="328"/>
            <ac:spMk id="14" creationId="{7D5223C0-DF0D-3C85-EBD1-5103AC289D05}"/>
          </ac:spMkLst>
        </pc:spChg>
      </pc:sldChg>
      <pc:sldChg chg="addSp modSp">
        <pc:chgData name="Nia Osborne (Public Health Wales - No. 2 Capital Quarter)" userId="S::nia.osborne4@wales.nhs.uk::dc6e69ba-97df-47cc-9eea-d365d5ddb1e2" providerId="AD" clId="Web-{186D14B4-415E-127F-6850-A71496E467BA}" dt="2026-05-07T10:11:14.824" v="64" actId="1076"/>
        <pc:sldMkLst>
          <pc:docMk/>
          <pc:sldMk cId="3625504373" sldId="329"/>
        </pc:sldMkLst>
        <pc:spChg chg="mod">
          <ac:chgData name="Nia Osborne (Public Health Wales - No. 2 Capital Quarter)" userId="S::nia.osborne4@wales.nhs.uk::dc6e69ba-97df-47cc-9eea-d365d5ddb1e2" providerId="AD" clId="Web-{186D14B4-415E-127F-6850-A71496E467BA}" dt="2026-05-07T10:08:48.321" v="45" actId="1076"/>
          <ac:spMkLst>
            <pc:docMk/>
            <pc:sldMk cId="3625504373" sldId="329"/>
            <ac:spMk id="2" creationId="{0F3D1E82-7744-D56F-4DEA-7C097C50FEE5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09:14.196" v="53" actId="1076"/>
          <ac:spMkLst>
            <pc:docMk/>
            <pc:sldMk cId="3625504373" sldId="329"/>
            <ac:spMk id="3" creationId="{8EE2D032-1D1E-6A41-B6C7-2C1A667F2605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09:30.587" v="56" actId="1076"/>
          <ac:spMkLst>
            <pc:docMk/>
            <pc:sldMk cId="3625504373" sldId="329"/>
            <ac:spMk id="4" creationId="{A58E099D-2382-9614-2F44-48FD759500F2}"/>
          </ac:spMkLst>
        </pc:spChg>
        <pc:spChg chg="add mod">
          <ac:chgData name="Nia Osborne (Public Health Wales - No. 2 Capital Quarter)" userId="S::nia.osborne4@wales.nhs.uk::dc6e69ba-97df-47cc-9eea-d365d5ddb1e2" providerId="AD" clId="Web-{186D14B4-415E-127F-6850-A71496E467BA}" dt="2026-05-07T10:11:14.824" v="64" actId="1076"/>
          <ac:spMkLst>
            <pc:docMk/>
            <pc:sldMk cId="3625504373" sldId="329"/>
            <ac:spMk id="5" creationId="{7572F9B1-574C-2DB5-82B2-0CB3E9567A0C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09:09.477" v="52" actId="1076"/>
          <ac:spMkLst>
            <pc:docMk/>
            <pc:sldMk cId="3625504373" sldId="329"/>
            <ac:spMk id="7" creationId="{65E1B66C-FF64-8847-315A-7F836447A56A}"/>
          </ac:spMkLst>
        </pc:spChg>
        <pc:spChg chg="mod">
          <ac:chgData name="Nia Osborne (Public Health Wales - No. 2 Capital Quarter)" userId="S::nia.osborne4@wales.nhs.uk::dc6e69ba-97df-47cc-9eea-d365d5ddb1e2" providerId="AD" clId="Web-{186D14B4-415E-127F-6850-A71496E467BA}" dt="2026-05-07T10:09:04.149" v="51" actId="1076"/>
          <ac:spMkLst>
            <pc:docMk/>
            <pc:sldMk cId="3625504373" sldId="329"/>
            <ac:spMk id="10" creationId="{D3192322-B967-C2BE-E5AF-EF5F0CA53E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526E-166D-C5A3-5AF7-8C629123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E3C6B-CA05-C048-9396-D3CA64DFF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y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C8F4-0AB2-88B1-A0CC-890F5FF2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1ACBF-FAF4-44F3-0ED8-32577904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8F60D-FDD9-55D3-9366-F13202DB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8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767A-2706-96B3-3A65-CEFB7AD9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2EEE4-6358-2055-5D48-47FDDB48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5C417-ED53-EB43-12FA-C7429E22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DA5CB-05B1-1766-3A9E-3BF3D8A2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64D34-BC97-36F4-13BF-55BFB0F7C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CCCE0-D7DB-C2D9-5F97-A2454DAAA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B4B1-FA6E-9733-1AE2-39113E003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0B29-EF17-1E57-C5D5-CAB803AC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5544-78CF-E463-FD22-07F93B8A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0800-DECF-59B2-E196-1FB41084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61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</p:spTree>
    <p:extLst>
      <p:ext uri="{BB962C8B-B14F-4D97-AF65-F5344CB8AC3E}">
        <p14:creationId xmlns:p14="http://schemas.microsoft.com/office/powerpoint/2010/main" val="3388649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. tex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een curved object on a black background&#10;&#10;Description automatically generated">
            <a:extLst>
              <a:ext uri="{FF2B5EF4-FFF2-40B4-BE49-F238E27FC236}">
                <a16:creationId xmlns:a16="http://schemas.microsoft.com/office/drawing/2014/main" id="{5BE47017-229C-E9B0-9136-346518C971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170" b="50222"/>
          <a:stretch/>
        </p:blipFill>
        <p:spPr>
          <a:xfrm>
            <a:off x="8678735" y="4849885"/>
            <a:ext cx="3113591" cy="2008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 rtl="0"/>
            <a:r>
              <a:rPr lang="cy"/>
              <a:t>Chapter title goes here</a:t>
            </a:r>
          </a:p>
        </p:txBody>
      </p:sp>
      <p:pic>
        <p:nvPicPr>
          <p:cNvPr id="8" name="Picture 7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0FAC1D26-CC7D-E97A-3F21-2D75E28C94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1058" t="2107" r="2991" b="47971"/>
          <a:stretch/>
        </p:blipFill>
        <p:spPr>
          <a:xfrm rot="10800000" flipH="1">
            <a:off x="4995863" y="0"/>
            <a:ext cx="3011357" cy="1967696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F32C9CDA-6E98-BDBB-22CC-3331CBEB20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16081" y="2925582"/>
            <a:ext cx="5020807" cy="2319337"/>
          </a:xfrm>
          <a:prstGeom prst="rect">
            <a:avLst/>
          </a:prstGeom>
          <a:ln>
            <a:noFill/>
          </a:ln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B3808F5-2977-2430-671D-201C708FDA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 rtl="0"/>
            <a:r>
              <a:rPr lang="cy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631F4810-3655-6AC4-612B-0F5ED1F823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rtlCol="0"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 rtl="0"/>
            <a:r>
              <a:rPr lang="cy"/>
              <a:t>Subtitle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1E2E994-007A-4BF6-1A75-386E1DE02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66653" cy="2319337"/>
          </a:xfrm>
          <a:prstGeom prst="rect">
            <a:avLst/>
          </a:prstGeom>
          <a:ln>
            <a:noFill/>
          </a:ln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0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8ACB-554B-4DC2-2C9D-8D71CE8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8B4F-4891-FBBB-32F6-2A58C1B9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48DE-EBFF-31D6-1C17-E4365604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A6B89-E9C0-98AF-19BB-AAE66C30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AB55-6ED7-B300-AE1E-8CBCD825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BEC0-C986-5AFE-08B9-D988070B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544A-D6BA-BC53-B72E-EA4273778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59782-B340-7E86-E5E7-BA9FD762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8B8F-7361-F484-8181-CE15A392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EE7F1-1A6F-C975-73C9-CE65D652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513F-ED95-8D4E-DA8F-4EEC35CD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0C18-4CB0-C154-06DB-74034C0A6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DF0A0-32D8-9F15-935F-8E70959B9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2F542-DFEF-473E-895F-557AC133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2A10D-E7FC-6EE1-1E42-36B6BCB5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B6845-9627-9AAD-13FC-5840FCD1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A2A8-9CB7-41CF-9906-637575BB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29C35-18D4-15EE-71AE-57D4E73DB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00E8B-8AB4-84F3-4320-F2B0CBE9A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D1EC8-D7E6-CDE7-007B-AE71FEF63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82B3B4-5C38-FAF7-A362-81CBA14E3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D01AEA-5302-60F8-6580-774616BF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2F8E5-D5ED-FCF3-C973-D7740F0C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A4C69-D558-A585-A0CB-0264F75D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0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A8246-1307-608D-BD70-84DA8321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A94CD4-0AD0-66D6-0C43-89B7053DD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EC571-6C48-7B1C-FAC9-9D8C5833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E5D99-00D7-2695-544F-2D0379F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5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AE360-6114-92C3-694A-88622711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B3EB6-79B1-88BB-3233-2E326C6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576C-161D-902F-0468-D05A85BA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509A-F5C3-056B-9871-D069350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FE5D8-CE18-0244-8725-118ED13D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BC380-5A0A-037C-C6E8-DC669ABB0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188E7-C406-96F7-A58F-3E9CCE5E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A8F4-A96B-DB6E-BE23-790A56101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A5F36-CA70-FB0C-F175-AA2CFD9F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9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919CF-B9D7-FF05-9BA2-E2247F0D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63024-A7F8-15F1-DD8A-47BFAFAC2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491BF-93D2-256A-515E-9E4056F6D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y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015E1-A61D-EDFA-A241-432C6ECE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6227-849F-ACCA-5028-8A130553F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F2670-13F0-6869-82DE-C17A724D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BC368-0493-548D-DFA1-BD60D8FE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y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E244-5D0C-016F-1517-956B9225A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y"/>
              <a:t>Click to edit Master text styles</a:t>
            </a:r>
          </a:p>
          <a:p>
            <a:pPr lvl="1" rtl="0"/>
            <a:r>
              <a:rPr lang="cy"/>
              <a:t>Second level</a:t>
            </a:r>
          </a:p>
          <a:p>
            <a:pPr lvl="2" rtl="0"/>
            <a:r>
              <a:rPr lang="cy"/>
              <a:t>Third level</a:t>
            </a:r>
          </a:p>
          <a:p>
            <a:pPr lvl="3" rtl="0"/>
            <a:r>
              <a:rPr lang="cy"/>
              <a:t>Fourth level</a:t>
            </a:r>
          </a:p>
          <a:p>
            <a:pPr lvl="4" rtl="0"/>
            <a:r>
              <a:rPr lang="cy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8A8AC-FD91-3BE7-3AC5-8EA810A87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E8407185-5DD3-4532-B237-0039770194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E796-29B2-7C25-83F9-4977EADE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E893B-030F-9B3E-CEDF-D947CE21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5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wl.nhs.uk/national-centre-gaming-disorders" TargetMode="External"/><Relationship Id="rId2" Type="http://schemas.openxmlformats.org/officeDocument/2006/relationships/hyperlink" Target="http://www.gambleaware.org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914DB-921C-5F9F-21DC-D3A148EA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E17CFA-5100-9B00-3C13-44FCCFF01F4B}"/>
              </a:ext>
            </a:extLst>
          </p:cNvPr>
          <p:cNvSpPr txBox="1"/>
          <p:nvPr/>
        </p:nvSpPr>
        <p:spPr>
          <a:xfrm>
            <a:off x="190865" y="1714394"/>
            <a:ext cx="11609423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dirty="0" err="1">
                <a:latin typeface="Ubuntu"/>
              </a:rPr>
              <a:t>Mae'r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gweithgaredd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hwn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yn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cysylltu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â'r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Banciau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Gwybodaeth</a:t>
            </a:r>
            <a:r>
              <a:rPr lang="cy" dirty="0">
                <a:latin typeface="Ubuntu"/>
              </a:rPr>
              <a:t> </a:t>
            </a:r>
            <a:r>
              <a:rPr lang="cy" dirty="0" err="1">
                <a:latin typeface="Ubuntu"/>
              </a:rPr>
              <a:t>canlynol</a:t>
            </a:r>
            <a:r>
              <a:rPr lang="cy" dirty="0">
                <a:latin typeface="Ubuntu"/>
              </a:rPr>
              <a:t>: </a:t>
            </a:r>
            <a:endParaRPr lang="en-US">
              <a:latin typeface="Ubuntu"/>
            </a:endParaRPr>
          </a:p>
          <a:p>
            <a:pPr marL="285750" indent="-285750" rtl="0">
              <a:buFont typeface="Arial,Sans-Serif"/>
              <a:buChar char="•"/>
            </a:pPr>
            <a:r>
              <a:rPr lang="cy" dirty="0">
                <a:solidFill>
                  <a:schemeClr val="accent1"/>
                </a:solidFill>
                <a:latin typeface="Ubuntu"/>
              </a:rPr>
              <a:t>Deall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gemau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cyfrifiadurol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,Sans-Serif"/>
              <a:buChar char="•"/>
            </a:pPr>
            <a:r>
              <a:rPr lang="cy" dirty="0" err="1">
                <a:solidFill>
                  <a:schemeClr val="accent1"/>
                </a:solidFill>
                <a:latin typeface="Ubuntu"/>
              </a:rPr>
              <a:t>Risgiau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niwed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gemau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marL="285750" indent="-285750" rtl="0">
              <a:buFont typeface="Arial,Sans-Serif"/>
              <a:buChar char="•"/>
            </a:pPr>
            <a:r>
              <a:rPr lang="cy" dirty="0" err="1">
                <a:solidFill>
                  <a:schemeClr val="accent1"/>
                </a:solidFill>
                <a:latin typeface="Ubuntu"/>
              </a:rPr>
              <a:t>Cefnogi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pobl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ifanc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a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theuluoedd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sy'n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dioddef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niwed</a:t>
            </a:r>
            <a:r>
              <a:rPr lang="cy" dirty="0">
                <a:solidFill>
                  <a:schemeClr val="accent1"/>
                </a:solidFill>
                <a:latin typeface="Ubuntu"/>
              </a:rPr>
              <a:t> </a:t>
            </a:r>
            <a:r>
              <a:rPr lang="cy" dirty="0" err="1">
                <a:solidFill>
                  <a:schemeClr val="accent1"/>
                </a:solidFill>
                <a:latin typeface="Ubuntu"/>
              </a:rPr>
              <a:t>gamblo</a:t>
            </a:r>
            <a:endParaRPr lang="en-US">
              <a:solidFill>
                <a:schemeClr val="accent1"/>
              </a:solidFill>
              <a:latin typeface="Ubuntu"/>
            </a:endParaRPr>
          </a:p>
          <a:p>
            <a:pPr rtl="0"/>
            <a:endParaRPr lang="en-US" b="1" dirty="0">
              <a:latin typeface="Ubuntu"/>
            </a:endParaRPr>
          </a:p>
          <a:p>
            <a:pPr rtl="0"/>
            <a:r>
              <a:rPr lang="cy" b="1" dirty="0">
                <a:latin typeface="Ubuntu"/>
              </a:rPr>
              <a:t> </a:t>
            </a:r>
            <a:r>
              <a:rPr lang="cy" b="1" dirty="0" err="1">
                <a:latin typeface="Ubuntu"/>
                <a:ea typeface="Calibri"/>
                <a:cs typeface="Calibri"/>
              </a:rPr>
              <a:t>Mae'r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gweithgaredd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hwn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yn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darparu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datganiadau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i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hyrwyddo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meddwl</a:t>
            </a:r>
            <a:r>
              <a:rPr lang="cy" b="1" dirty="0">
                <a:latin typeface="Ubuntu"/>
                <a:ea typeface="Calibri"/>
                <a:cs typeface="Calibri"/>
              </a:rPr>
              <a:t> </a:t>
            </a:r>
            <a:r>
              <a:rPr lang="cy" b="1" dirty="0" err="1">
                <a:latin typeface="Ubuntu"/>
                <a:ea typeface="Calibri"/>
                <a:cs typeface="Calibri"/>
              </a:rPr>
              <a:t>beirniadol</a:t>
            </a:r>
            <a:r>
              <a:rPr lang="cy" b="1" dirty="0">
                <a:latin typeface="Ubuntu"/>
                <a:ea typeface="Calibri"/>
                <a:cs typeface="Calibri"/>
              </a:rPr>
              <a:t> a </a:t>
            </a:r>
            <a:r>
              <a:rPr lang="cy" b="1" dirty="0" err="1">
                <a:latin typeface="Ubuntu"/>
                <a:ea typeface="Calibri"/>
                <a:cs typeface="Calibri"/>
              </a:rPr>
              <a:t>thrafodaeth</a:t>
            </a:r>
            <a:r>
              <a:rPr lang="cy" b="1" dirty="0">
                <a:latin typeface="Ubuntu"/>
                <a:ea typeface="Calibri"/>
                <a:cs typeface="Calibri"/>
              </a:rPr>
              <a:t> am </a:t>
            </a:r>
            <a:r>
              <a:rPr lang="cy" b="1" dirty="0" err="1">
                <a:latin typeface="Ubuntu"/>
                <a:ea typeface="Calibri"/>
                <a:cs typeface="Calibri"/>
              </a:rPr>
              <a:t>gamblo</a:t>
            </a:r>
            <a:r>
              <a:rPr lang="cy" b="1" dirty="0">
                <a:latin typeface="Ubuntu"/>
                <a:ea typeface="Calibri"/>
                <a:cs typeface="Calibri"/>
              </a:rPr>
              <a:t>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D6F340-343F-4286-F20D-6BDFC768C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016009"/>
              </p:ext>
            </p:extLst>
          </p:nvPr>
        </p:nvGraphicFramePr>
        <p:xfrm>
          <a:off x="99387" y="3969084"/>
          <a:ext cx="11996429" cy="2780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603">
                  <a:extLst>
                    <a:ext uri="{9D8B030D-6E8A-4147-A177-3AD203B41FA5}">
                      <a16:colId xmlns:a16="http://schemas.microsoft.com/office/drawing/2014/main" val="4270850206"/>
                    </a:ext>
                  </a:extLst>
                </a:gridCol>
                <a:gridCol w="2302807">
                  <a:extLst>
                    <a:ext uri="{9D8B030D-6E8A-4147-A177-3AD203B41FA5}">
                      <a16:colId xmlns:a16="http://schemas.microsoft.com/office/drawing/2014/main" val="2021095819"/>
                    </a:ext>
                  </a:extLst>
                </a:gridCol>
                <a:gridCol w="2437279">
                  <a:extLst>
                    <a:ext uri="{9D8B030D-6E8A-4147-A177-3AD203B41FA5}">
                      <a16:colId xmlns:a16="http://schemas.microsoft.com/office/drawing/2014/main" val="3723673179"/>
                    </a:ext>
                  </a:extLst>
                </a:gridCol>
                <a:gridCol w="2526914">
                  <a:extLst>
                    <a:ext uri="{9D8B030D-6E8A-4147-A177-3AD203B41FA5}">
                      <a16:colId xmlns:a16="http://schemas.microsoft.com/office/drawing/2014/main" val="1260354662"/>
                    </a:ext>
                  </a:extLst>
                </a:gridCol>
                <a:gridCol w="2378826">
                  <a:extLst>
                    <a:ext uri="{9D8B030D-6E8A-4147-A177-3AD203B41FA5}">
                      <a16:colId xmlns:a16="http://schemas.microsoft.com/office/drawing/2014/main" val="40764704"/>
                    </a:ext>
                  </a:extLst>
                </a:gridCol>
              </a:tblGrid>
              <a:tr h="383491">
                <a:tc gridSpan="5">
                  <a:txBody>
                    <a:bodyPr/>
                    <a:lstStyle/>
                    <a:p>
                      <a:pPr rtl="0"/>
                      <a:r>
                        <a:rPr lang="cy" dirty="0" err="1"/>
                        <a:t>Disgrifiadau</a:t>
                      </a:r>
                      <a:r>
                        <a:rPr lang="cy" dirty="0"/>
                        <a:t> </a:t>
                      </a:r>
                      <a:r>
                        <a:rPr lang="cy" dirty="0" err="1"/>
                        <a:t>Dysgu</a:t>
                      </a:r>
                      <a:r>
                        <a:rPr lang="cy" dirty="0"/>
                        <a:t> Iechyd a </a:t>
                      </a:r>
                      <a:r>
                        <a:rPr lang="cy" dirty="0" err="1"/>
                        <a:t>Lles</a:t>
                      </a:r>
                      <a:r>
                        <a:rPr lang="cy" dirty="0"/>
                        <a:t> </a:t>
                      </a:r>
                      <a:r>
                        <a:rPr lang="cy" dirty="0" err="1"/>
                        <a:t>posibl</a:t>
                      </a:r>
                      <a:r>
                        <a:rPr lang="cy" dirty="0"/>
                        <a:t>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473324"/>
                  </a:ext>
                </a:extLst>
              </a:tr>
              <a:tr h="2396824"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Cam </a:t>
                      </a:r>
                      <a:r>
                        <a:rPr lang="cy" sz="1250" b="1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cynnydd</a:t>
                      </a: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1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Rwy’n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dechrau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adnabod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rhai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o’r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ymddygiadau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cyflyrau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sefyllfaoedd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effeithio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iechyd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lles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corfforol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ac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rwy’n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dechrau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gwybod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sut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ymateb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chael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cymorth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.</a:t>
                      </a:r>
                      <a:endParaRPr lang="en-US" sz="1250" b="0" dirty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Cam </a:t>
                      </a:r>
                      <a:r>
                        <a:rPr lang="cy" sz="1250" b="1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cynnydd</a:t>
                      </a: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2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Gallaf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adnabod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rhai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o’r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ymddygiadau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cyflyrau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sefyllfaoedd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effeithio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iechyd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lles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corfforol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ac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rwy’n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gwybod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sut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ymateb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chael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cymorth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mewn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ffordd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ddiogel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.</a:t>
                      </a:r>
                      <a:endParaRPr lang="en-US" sz="125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Cam </a:t>
                      </a:r>
                      <a:r>
                        <a:rPr lang="cy" sz="1250" b="1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cynnydd</a:t>
                      </a: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3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Gallaf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ddisgrifio’r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ymddygiadau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yr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amodau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sefyllfaoedd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effeithio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iechyd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lles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corfforol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ac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rwy’n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gwybod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sut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ymateb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rhain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ac/neu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rheoli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er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mwyn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mynd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ati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leihau’r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risg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o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niwed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mi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hun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. </a:t>
                      </a:r>
                      <a:endParaRPr lang="en-US" sz="125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Cam </a:t>
                      </a:r>
                      <a:r>
                        <a:rPr lang="cy" sz="1250" b="1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cynnydd</a:t>
                      </a: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4</a:t>
                      </a:r>
                    </a:p>
                    <a:p>
                      <a:pPr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Gallaf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egluro’r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ymddygiadau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yr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amodau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sefyllfaoedd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sy’n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effeithio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iechyd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lles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corfforol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a,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thrwy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ngweithredoedd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gallaf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ymateb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a/neu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reoli’r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rhain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er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mwyn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lleihau’r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risg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o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niwed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mi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hun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ac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i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eraill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.</a:t>
                      </a:r>
                      <a:endParaRPr lang="en-US" sz="125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buNone/>
                      </a:pP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Cam </a:t>
                      </a:r>
                      <a:r>
                        <a:rPr lang="cy" sz="1250" b="1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cynnydd</a:t>
                      </a:r>
                      <a:r>
                        <a:rPr lang="cy" sz="1250" b="1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5      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                  Gallaf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ddefnyddio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ngwybodaeth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am yr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ymddygiadau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yr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amodau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a'r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sefyllfaoedd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sy'n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effeithio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ar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iechyd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lles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corfforol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er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mwyn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cadw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hun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ac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eraill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ddiogel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. Gallaf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ymyrryd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yn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ddiogel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gan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ddefnyddio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technegau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a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ddysgwyd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, pan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fydd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iechyd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corfforol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pobl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eraill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mewn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 </a:t>
                      </a:r>
                      <a:r>
                        <a:rPr lang="cy" sz="1250" b="0" i="0" u="none" strike="noStrike" noProof="0" dirty="0" err="1">
                          <a:solidFill>
                            <a:schemeClr val="tx2"/>
                          </a:solidFill>
                          <a:latin typeface="Ubuntu"/>
                        </a:rPr>
                        <a:t>perygl</a:t>
                      </a:r>
                      <a:r>
                        <a:rPr lang="cy" sz="1250" b="0" i="0" u="none" strike="noStrike" noProof="0" dirty="0">
                          <a:solidFill>
                            <a:schemeClr val="tx2"/>
                          </a:solidFill>
                          <a:latin typeface="Ubuntu"/>
                        </a:rPr>
                        <a:t>.</a:t>
                      </a:r>
                      <a:endParaRPr lang="en-US" sz="125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262021"/>
                  </a:ext>
                </a:extLst>
              </a:tr>
            </a:tbl>
          </a:graphicData>
        </a:graphic>
      </p:graphicFrame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FAACDC9-FB8E-68F7-B0CF-4C6AC9896A92}"/>
              </a:ext>
            </a:extLst>
          </p:cNvPr>
          <p:cNvSpPr txBox="1">
            <a:spLocks/>
          </p:cNvSpPr>
          <p:nvPr/>
        </p:nvSpPr>
        <p:spPr>
          <a:xfrm>
            <a:off x="190865" y="984385"/>
            <a:ext cx="5137691" cy="837333"/>
          </a:xfrm>
          <a:prstGeom prst="rect">
            <a:avLst/>
          </a:prstGeom>
        </p:spPr>
        <p:txBody>
          <a:bodyPr lIns="91440" tIns="45720" rIns="91440" bIns="45720" rtlCol="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0">
              <a:buNone/>
            </a:pPr>
            <a:r>
              <a:rPr lang="cy" sz="4400" b="1" dirty="0">
                <a:latin typeface="Ubuntu"/>
              </a:rPr>
              <a:t>Y Ddadl Fawr</a:t>
            </a:r>
            <a:endParaRPr lang="en-US" sz="4400" b="1" dirty="0">
              <a:latin typeface="Ubuntu"/>
              <a:ea typeface="Verdana"/>
            </a:endParaRPr>
          </a:p>
        </p:txBody>
      </p:sp>
      <p:pic>
        <p:nvPicPr>
          <p:cNvPr id="3" name="Picture 2" descr="gambling risks among youth ...">
            <a:extLst>
              <a:ext uri="{FF2B5EF4-FFF2-40B4-BE49-F238E27FC236}">
                <a16:creationId xmlns:a16="http://schemas.microsoft.com/office/drawing/2014/main" id="{F049BF75-394B-1A53-5265-C6BDBF9049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919" y="89296"/>
            <a:ext cx="3190539" cy="178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20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2EFCC4ED-A093-98E6-4BF1-5AA18637A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52" y="999646"/>
            <a:ext cx="4288028" cy="31577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412BD0D8-437C-3586-3BCA-5C2F4F07E81E}"/>
              </a:ext>
            </a:extLst>
          </p:cNvPr>
          <p:cNvSpPr txBox="1">
            <a:spLocks/>
          </p:cNvSpPr>
          <p:nvPr/>
        </p:nvSpPr>
        <p:spPr>
          <a:xfrm rot="21125024">
            <a:off x="1299746" y="1634696"/>
            <a:ext cx="3558297" cy="10066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cy" sz="2400" dirty="0">
                <a:latin typeface="Ubuntu"/>
              </a:rPr>
              <a:t>Dylid caniatáu blychau ysbail mewn gemau ar-lein.</a:t>
            </a:r>
            <a:endParaRPr lang="en-GB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FC57BB-D68E-BBB3-CF88-0D27964F638B}"/>
              </a:ext>
            </a:extLst>
          </p:cNvPr>
          <p:cNvSpPr txBox="1"/>
          <p:nvPr/>
        </p:nvSpPr>
        <p:spPr>
          <a:xfrm>
            <a:off x="7478668" y="1311912"/>
            <a:ext cx="36791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4800" dirty="0">
                <a:latin typeface="Ubuntu" panose="020B0504030602030204" pitchFamily="34" charset="0"/>
              </a:rPr>
              <a:t>O Blaid neu Yn Erbyn?</a:t>
            </a:r>
          </a:p>
        </p:txBody>
      </p:sp>
      <p:pic>
        <p:nvPicPr>
          <p:cNvPr id="9" name="Picture 8" descr="1,000+ Loot Box Stock Photos, Pictures ...">
            <a:extLst>
              <a:ext uri="{FF2B5EF4-FFF2-40B4-BE49-F238E27FC236}">
                <a16:creationId xmlns:a16="http://schemas.microsoft.com/office/drawing/2014/main" id="{F8435E29-9A60-0F71-CBAE-B79CBB829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8485" y="3352482"/>
            <a:ext cx="3679190" cy="1839595"/>
          </a:xfrm>
          <a:prstGeom prst="rect">
            <a:avLst/>
          </a:prstGeom>
        </p:spPr>
      </p:pic>
      <p:pic>
        <p:nvPicPr>
          <p:cNvPr id="11" name="Picture 10" descr="Loot boxes: Games companies agree to ...">
            <a:extLst>
              <a:ext uri="{FF2B5EF4-FFF2-40B4-BE49-F238E27FC236}">
                <a16:creationId xmlns:a16="http://schemas.microsoft.com/office/drawing/2014/main" id="{2903EBDF-255C-DAD5-F775-EA45D200C1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2530" y="4467860"/>
            <a:ext cx="3375660" cy="18440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D170B2-D509-DD94-1DCE-C204BF31FA70}"/>
              </a:ext>
            </a:extLst>
          </p:cNvPr>
          <p:cNvSpPr txBox="1"/>
          <p:nvPr/>
        </p:nvSpPr>
        <p:spPr>
          <a:xfrm>
            <a:off x="203915" y="6316014"/>
            <a:ext cx="2082085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2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CA55C-B1E1-613F-EA2C-D76644E04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E2D032-1D1E-6A41-B6C7-2C1A667F2605}"/>
              </a:ext>
            </a:extLst>
          </p:cNvPr>
          <p:cNvSpPr txBox="1"/>
          <p:nvPr/>
        </p:nvSpPr>
        <p:spPr>
          <a:xfrm>
            <a:off x="1992651" y="713565"/>
            <a:ext cx="212241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/>
            <a:r>
              <a:rPr lang="cy" sz="3600" b="1" dirty="0">
                <a:solidFill>
                  <a:schemeClr val="accent1"/>
                </a:solidFill>
                <a:latin typeface="Ubuntu"/>
              </a:rPr>
              <a:t>O blaid</a:t>
            </a:r>
            <a:r>
              <a:rPr lang="cy" sz="3600" b="1" dirty="0">
                <a:solidFill>
                  <a:schemeClr val="accent1">
                    <a:lumMod val="75000"/>
                  </a:schemeClr>
                </a:solidFill>
                <a:latin typeface="Ubuntu"/>
              </a:rPr>
              <a:t>  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E1B66C-FF64-8847-315A-7F836447A56A}"/>
              </a:ext>
            </a:extLst>
          </p:cNvPr>
          <p:cNvSpPr txBox="1"/>
          <p:nvPr/>
        </p:nvSpPr>
        <p:spPr>
          <a:xfrm>
            <a:off x="7871844" y="717864"/>
            <a:ext cx="25537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/>
            <a:r>
              <a:rPr lang="cy" sz="3600" b="1" dirty="0">
                <a:solidFill>
                  <a:schemeClr val="accent1"/>
                </a:solidFill>
                <a:latin typeface="Ubuntu"/>
              </a:rPr>
              <a:t>Yn erbyn </a:t>
            </a:r>
            <a:r>
              <a:rPr lang="cy" sz="2800" b="1" dirty="0">
                <a:solidFill>
                  <a:schemeClr val="accent1">
                    <a:lumMod val="75000"/>
                  </a:schemeClr>
                </a:solidFill>
                <a:latin typeface="Ubuntu"/>
              </a:rPr>
              <a:t> </a:t>
            </a:r>
            <a:endParaRPr lang="en-GB" sz="2800" b="1" dirty="0">
              <a:solidFill>
                <a:schemeClr val="accent1">
                  <a:lumMod val="7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192322-B967-C2BE-E5AF-EF5F0CA53E15}"/>
              </a:ext>
            </a:extLst>
          </p:cNvPr>
          <p:cNvSpPr txBox="1"/>
          <p:nvPr/>
        </p:nvSpPr>
        <p:spPr>
          <a:xfrm>
            <a:off x="4823811" y="-1682"/>
            <a:ext cx="254357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sz="4800" b="1">
                <a:solidFill>
                  <a:schemeClr val="accent1"/>
                </a:solidFill>
                <a:latin typeface="Ubuntu"/>
              </a:rPr>
              <a:t>Y Ddadl</a:t>
            </a:r>
            <a:r>
              <a:rPr lang="cy" sz="4800" dirty="0">
                <a:latin typeface="Ubuntu"/>
                <a:ea typeface="Ubuntu"/>
                <a:cs typeface="Ubuntu"/>
              </a:rPr>
              <a:t>​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3D1E82-7744-D56F-4DEA-7C097C50FEE5}"/>
              </a:ext>
            </a:extLst>
          </p:cNvPr>
          <p:cNvSpPr txBox="1"/>
          <p:nvPr/>
        </p:nvSpPr>
        <p:spPr>
          <a:xfrm>
            <a:off x="0" y="1364195"/>
            <a:ext cx="6096000" cy="52168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>
                <a:latin typeface="Ubuntu"/>
                <a:ea typeface="Arial"/>
                <a:cs typeface="Arial"/>
              </a:rPr>
              <a:t>Maen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nhw'n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helpu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i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gadw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gemau'n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fforddiadwy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blychau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ysbail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cynhyrchu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refeniw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fel</a:t>
            </a:r>
            <a:r>
              <a:rPr lang="cy" sz="1500" dirty="0">
                <a:latin typeface="Ubuntu"/>
                <a:ea typeface="Arial"/>
                <a:cs typeface="Arial"/>
              </a:rPr>
              <a:t> y gall </a:t>
            </a:r>
            <a:r>
              <a:rPr lang="cy" sz="1500" dirty="0" err="1">
                <a:latin typeface="Ubuntu"/>
                <a:ea typeface="Arial"/>
                <a:cs typeface="Arial"/>
              </a:rPr>
              <a:t>datblygwyr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gynnig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gemau</a:t>
            </a:r>
            <a:r>
              <a:rPr lang="cy" sz="1500" dirty="0">
                <a:latin typeface="Ubuntu"/>
                <a:ea typeface="Arial"/>
                <a:cs typeface="Arial"/>
              </a:rPr>
              <a:t> am </a:t>
            </a:r>
            <a:r>
              <a:rPr lang="cy" sz="1500" dirty="0" err="1">
                <a:latin typeface="Ubuntu"/>
                <a:ea typeface="Arial"/>
                <a:cs typeface="Arial"/>
              </a:rPr>
              <a:t>ddim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heb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godi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costau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ymlaen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llaw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  <a:endParaRPr lang="en-US" sz="1500">
              <a:latin typeface="Ubuntu"/>
              <a:ea typeface="Arial"/>
              <a:cs typeface="Arial"/>
            </a:endParaRP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>
                <a:latin typeface="Ubuntu"/>
                <a:ea typeface="Arial"/>
                <a:cs typeface="Arial"/>
              </a:rPr>
              <a:t>Mae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chwaraewyr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dewis</a:t>
            </a:r>
            <a:r>
              <a:rPr lang="cy" sz="1500" b="1" dirty="0">
                <a:latin typeface="Ubuntu"/>
                <a:ea typeface="Arial"/>
                <a:cs typeface="Arial"/>
              </a:rPr>
              <a:t> a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ddylent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eu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prynu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blychau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ysbail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nodweddion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dewisol</a:t>
            </a:r>
            <a:r>
              <a:rPr lang="cy" sz="1500" dirty="0">
                <a:latin typeface="Ubuntu"/>
                <a:ea typeface="Arial"/>
                <a:cs typeface="Arial"/>
              </a:rPr>
              <a:t>, a gall </a:t>
            </a:r>
            <a:r>
              <a:rPr lang="cy" sz="1500" dirty="0" err="1">
                <a:latin typeface="Ubuntu"/>
                <a:ea typeface="Arial"/>
                <a:cs typeface="Arial"/>
              </a:rPr>
              <a:t>chwaraewyr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fwynhau'r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gêm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heb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wario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arian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>
                <a:latin typeface="Ubuntu"/>
                <a:ea typeface="Arial"/>
                <a:cs typeface="Arial"/>
              </a:rPr>
              <a:t>Maen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nhw'n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ychwanegu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cyffro</a:t>
            </a:r>
            <a:r>
              <a:rPr lang="cy" sz="1500" b="1" dirty="0">
                <a:latin typeface="Ubuntu"/>
                <a:ea typeface="Arial"/>
                <a:cs typeface="Arial"/>
              </a:rPr>
              <a:t> a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syndod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Gall yr </a:t>
            </a:r>
            <a:r>
              <a:rPr lang="cy" sz="1500" dirty="0" err="1">
                <a:latin typeface="Ubuntu"/>
                <a:ea typeface="Arial"/>
                <a:cs typeface="Arial"/>
              </a:rPr>
              <a:t>elfen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gwobr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</a:t>
            </a:r>
            <a:r>
              <a:rPr lang="cy" sz="1500" dirty="0">
                <a:latin typeface="Ubuntu"/>
                <a:ea typeface="Arial"/>
                <a:cs typeface="Arial"/>
              </a:rPr>
              <a:t> hap </a:t>
            </a:r>
            <a:r>
              <a:rPr lang="cy" sz="1500" dirty="0" err="1">
                <a:latin typeface="Ubuntu"/>
                <a:ea typeface="Arial"/>
                <a:cs typeface="Arial"/>
              </a:rPr>
              <a:t>wneud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gemau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deimlo'n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fwy</a:t>
            </a:r>
            <a:r>
              <a:rPr lang="cy" sz="1500" dirty="0">
                <a:latin typeface="Ubuntu"/>
                <a:ea typeface="Arial"/>
                <a:cs typeface="Arial"/>
              </a:rPr>
              <a:t> hwyl a </a:t>
            </a:r>
            <a:r>
              <a:rPr lang="cy" sz="1500" dirty="0" err="1">
                <a:latin typeface="Ubuntu"/>
                <a:ea typeface="Arial"/>
                <a:cs typeface="Arial"/>
              </a:rPr>
              <a:t>deniadol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Maent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cefnogi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datblygiad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gemau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parhaus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incwm</a:t>
            </a:r>
            <a:r>
              <a:rPr lang="cy" sz="1500" dirty="0">
                <a:latin typeface="Ubuntu"/>
                <a:ea typeface="Arial"/>
                <a:cs typeface="Arial"/>
              </a:rPr>
              <a:t> o </a:t>
            </a:r>
            <a:r>
              <a:rPr lang="cy" sz="1500" dirty="0" err="1">
                <a:latin typeface="Ubuntu"/>
                <a:ea typeface="Arial"/>
                <a:cs typeface="Arial"/>
              </a:rPr>
              <a:t>flychau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ysbail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ariannu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diweddariadau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cynnwys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newydd</a:t>
            </a:r>
            <a:r>
              <a:rPr lang="cy" sz="1500" dirty="0">
                <a:latin typeface="Ubuntu"/>
                <a:ea typeface="Arial"/>
                <a:cs typeface="Arial"/>
              </a:rPr>
              <a:t> a </a:t>
            </a:r>
            <a:r>
              <a:rPr lang="cy" sz="1500" dirty="0" err="1">
                <a:latin typeface="Ubuntu"/>
                <a:ea typeface="Arial"/>
                <a:cs typeface="Arial"/>
              </a:rPr>
              <a:t>gweinyddion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gwell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Maent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debyg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i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becynnau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cardiau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masnachu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cefnogwyr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dadlau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nad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yw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prynu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blwch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ysbeilio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wahanol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brynu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pecyn</a:t>
            </a:r>
            <a:r>
              <a:rPr lang="cy" sz="1500" dirty="0">
                <a:latin typeface="Ubuntu"/>
                <a:ea typeface="Arial"/>
                <a:cs typeface="Arial"/>
              </a:rPr>
              <a:t> o Pokémon neu </a:t>
            </a:r>
            <a:r>
              <a:rPr lang="cy" sz="1500" dirty="0" err="1">
                <a:latin typeface="Ubuntu"/>
                <a:ea typeface="Arial"/>
                <a:cs typeface="Arial"/>
              </a:rPr>
              <a:t>gardiau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pêl-droed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lle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nad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ydych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chi'n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gwybod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beth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fyddwch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chi'n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gael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>
                <a:latin typeface="Ubuntu"/>
                <a:ea typeface="Arial"/>
                <a:cs typeface="Arial"/>
              </a:rPr>
              <a:t>Mae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rheolaethau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rhieni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eisoes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bodoli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llwyfannau'n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caniatáu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rieni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rwystro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pryniannau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gosod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terfynau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gwariant</a:t>
            </a:r>
            <a:r>
              <a:rPr lang="cy" sz="1500" dirty="0">
                <a:latin typeface="Ubuntu"/>
                <a:ea typeface="Arial"/>
                <a:cs typeface="Arial"/>
              </a:rPr>
              <a:t> neu </a:t>
            </a:r>
            <a:r>
              <a:rPr lang="cy" sz="1500" dirty="0" err="1">
                <a:latin typeface="Ubuntu"/>
                <a:ea typeface="Arial"/>
                <a:cs typeface="Arial"/>
              </a:rPr>
              <a:t>ofyn</a:t>
            </a:r>
            <a:r>
              <a:rPr lang="cy" sz="1500" dirty="0">
                <a:latin typeface="Ubuntu"/>
                <a:ea typeface="Arial"/>
                <a:cs typeface="Arial"/>
              </a:rPr>
              <a:t> am </a:t>
            </a:r>
            <a:r>
              <a:rPr lang="cy" sz="1500" dirty="0" err="1">
                <a:latin typeface="Ubuntu"/>
                <a:ea typeface="Arial"/>
                <a:cs typeface="Arial"/>
              </a:rPr>
              <a:t>gymeradwyaeth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  <a:ea typeface="Arial"/>
                <a:cs typeface="Arial"/>
              </a:rPr>
              <a:t>  </a:t>
            </a:r>
            <a:r>
              <a:rPr lang="cy" sz="1500" b="1" dirty="0">
                <a:latin typeface="Ubuntu"/>
                <a:ea typeface="Arial"/>
                <a:cs typeface="Arial"/>
              </a:rPr>
              <a:t>Gallai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eu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gwahardd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niweidio'r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diwydiant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gemau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rhai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stiwdios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dibynnu'n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fawr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refeniw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blychau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ysbeilio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enwedig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datblygwyr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llai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algn="ctr" rtl="0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8E099D-2382-9614-2F44-48FD759500F2}"/>
              </a:ext>
            </a:extLst>
          </p:cNvPr>
          <p:cNvSpPr txBox="1"/>
          <p:nvPr/>
        </p:nvSpPr>
        <p:spPr>
          <a:xfrm>
            <a:off x="6096000" y="1364195"/>
            <a:ext cx="6096000" cy="47551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Maen </a:t>
            </a:r>
            <a:r>
              <a:rPr lang="cy" sz="1500" b="1" dirty="0" err="1">
                <a:latin typeface="Ubuntu"/>
              </a:rPr>
              <a:t>nhw'n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debyg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i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gamblo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Mae </a:t>
            </a:r>
            <a:r>
              <a:rPr lang="cy" sz="1500" dirty="0" err="1">
                <a:latin typeface="Ubuntu"/>
              </a:rPr>
              <a:t>chwaraewyr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talu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arian</a:t>
            </a:r>
            <a:r>
              <a:rPr lang="cy" sz="1500" dirty="0">
                <a:latin typeface="Ubuntu"/>
              </a:rPr>
              <a:t> am </a:t>
            </a:r>
            <a:r>
              <a:rPr lang="cy" sz="1500" dirty="0" err="1">
                <a:latin typeface="Ubuntu"/>
              </a:rPr>
              <a:t>gyfle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gael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gwobr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</a:t>
            </a:r>
            <a:r>
              <a:rPr lang="cy" sz="1500" dirty="0">
                <a:latin typeface="Ubuntu"/>
              </a:rPr>
              <a:t> hap, </a:t>
            </a:r>
            <a:r>
              <a:rPr lang="cy" sz="1500" dirty="0" err="1">
                <a:latin typeface="Ubuntu"/>
              </a:rPr>
              <a:t>sy'n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adlewyrchu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mecanweithiau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gamblo</a:t>
            </a:r>
            <a:r>
              <a:rPr lang="cy" sz="1500" dirty="0">
                <a:latin typeface="Ubuntu"/>
              </a:rPr>
              <a:t>.</a:t>
            </a:r>
            <a:endParaRPr lang="en-US" sz="1500" dirty="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Gallant </a:t>
            </a:r>
            <a:r>
              <a:rPr lang="cy" sz="1500" b="1" dirty="0" err="1">
                <a:latin typeface="Ubuntu"/>
              </a:rPr>
              <a:t>annog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ymddygiad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caethiwus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 y </a:t>
            </a:r>
            <a:r>
              <a:rPr lang="cy" sz="1500" dirty="0" err="1">
                <a:latin typeface="Ubuntu"/>
              </a:rPr>
              <a:t>teimlad</a:t>
            </a:r>
            <a:r>
              <a:rPr lang="cy" sz="1500" dirty="0">
                <a:latin typeface="Ubuntu"/>
              </a:rPr>
              <a:t> “un </a:t>
            </a:r>
            <a:r>
              <a:rPr lang="cy" sz="1500" dirty="0" err="1">
                <a:latin typeface="Ubuntu"/>
              </a:rPr>
              <a:t>cynnig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arall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unig</a:t>
            </a:r>
            <a:r>
              <a:rPr lang="cy" sz="1500" dirty="0">
                <a:latin typeface="Ubuntu"/>
              </a:rPr>
              <a:t>” </a:t>
            </a:r>
            <a:r>
              <a:rPr lang="cy" sz="1500" dirty="0" err="1">
                <a:latin typeface="Ubuntu"/>
              </a:rPr>
              <a:t>arwain</a:t>
            </a:r>
            <a:r>
              <a:rPr lang="cy" sz="1500" dirty="0">
                <a:latin typeface="Ubuntu"/>
              </a:rPr>
              <a:t> at </a:t>
            </a:r>
            <a:r>
              <a:rPr lang="cy" sz="1500" dirty="0" err="1">
                <a:latin typeface="Ubuntu"/>
              </a:rPr>
              <a:t>orwario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enwedig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ymhlith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pobl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ifanc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Maen </a:t>
            </a:r>
            <a:r>
              <a:rPr lang="cy" sz="1500" b="1" dirty="0" err="1">
                <a:latin typeface="Ubuntu"/>
              </a:rPr>
              <a:t>nhw'n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targedu</a:t>
            </a:r>
            <a:r>
              <a:rPr lang="cy" sz="1500" b="1" dirty="0">
                <a:latin typeface="Ubuntu"/>
              </a:rPr>
              <a:t> plant a </a:t>
            </a:r>
            <a:r>
              <a:rPr lang="cy" sz="1500" b="1" dirty="0" err="1">
                <a:latin typeface="Ubuntu"/>
              </a:rPr>
              <a:t>phobl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ifanc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 </a:t>
            </a:r>
            <a:r>
              <a:rPr lang="cy" sz="1500" dirty="0" err="1">
                <a:latin typeface="Ubuntu"/>
              </a:rPr>
              <a:t>lliwiau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llachar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eitemau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prin</a:t>
            </a:r>
            <a:r>
              <a:rPr lang="cy" sz="1500" dirty="0">
                <a:latin typeface="Ubuntu"/>
              </a:rPr>
              <a:t> a </a:t>
            </a:r>
            <a:r>
              <a:rPr lang="cy" sz="1500" dirty="0" err="1">
                <a:latin typeface="Ubuntu"/>
              </a:rPr>
              <a:t>phwysau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cymdeithasol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wneud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blychau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ysbail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arbennig</a:t>
            </a:r>
            <a:r>
              <a:rPr lang="cy" sz="1500" dirty="0">
                <a:latin typeface="Ubuntu"/>
              </a:rPr>
              <a:t> o </a:t>
            </a:r>
            <a:r>
              <a:rPr lang="cy" sz="1500" dirty="0" err="1">
                <a:latin typeface="Ubuntu"/>
              </a:rPr>
              <a:t>ddeniadol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chwaraewyr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iau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Maen </a:t>
            </a:r>
            <a:r>
              <a:rPr lang="cy" sz="1500" b="1" dirty="0" err="1">
                <a:latin typeface="Ubuntu"/>
              </a:rPr>
              <a:t>nhw'n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cuddio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gwir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gost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gemau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 </a:t>
            </a:r>
            <a:r>
              <a:rPr lang="cy" sz="1500" dirty="0" err="1">
                <a:latin typeface="Ubuntu"/>
              </a:rPr>
              <a:t>gêm</a:t>
            </a:r>
            <a:r>
              <a:rPr lang="cy" sz="1500" dirty="0">
                <a:latin typeface="Ubuntu"/>
              </a:rPr>
              <a:t> "am </a:t>
            </a:r>
            <a:r>
              <a:rPr lang="cy" sz="1500" dirty="0" err="1">
                <a:latin typeface="Ubuntu"/>
              </a:rPr>
              <a:t>ddim</a:t>
            </a:r>
            <a:r>
              <a:rPr lang="cy" sz="1500" dirty="0">
                <a:latin typeface="Ubuntu"/>
              </a:rPr>
              <a:t>" </a:t>
            </a:r>
            <a:r>
              <a:rPr lang="cy" sz="1500" dirty="0" err="1">
                <a:latin typeface="Ubuntu"/>
              </a:rPr>
              <a:t>gostio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mwy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na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gêm</a:t>
            </a:r>
            <a:r>
              <a:rPr lang="cy" sz="1500" dirty="0">
                <a:latin typeface="Ubuntu"/>
              </a:rPr>
              <a:t> â </a:t>
            </a:r>
            <a:r>
              <a:rPr lang="cy" sz="1500" dirty="0" err="1">
                <a:latin typeface="Ubuntu"/>
              </a:rPr>
              <a:t>thâl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os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yw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chwaraewyr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parhau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brynu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blychau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ysbail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Mae </a:t>
            </a:r>
            <a:r>
              <a:rPr lang="cy" sz="1500" b="1" dirty="0" err="1">
                <a:latin typeface="Ubuntu"/>
              </a:rPr>
              <a:t>ods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aml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aneglur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neu'n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annheg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Nid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yw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llawer</a:t>
            </a:r>
            <a:r>
              <a:rPr lang="cy" sz="1500" dirty="0">
                <a:latin typeface="Ubuntu"/>
              </a:rPr>
              <a:t> o </a:t>
            </a:r>
            <a:r>
              <a:rPr lang="cy" sz="1500" dirty="0" err="1">
                <a:latin typeface="Ubuntu"/>
              </a:rPr>
              <a:t>gemau'n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dangos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glir</a:t>
            </a:r>
            <a:r>
              <a:rPr lang="cy" sz="1500" dirty="0">
                <a:latin typeface="Ubuntu"/>
              </a:rPr>
              <a:t> y </a:t>
            </a:r>
            <a:r>
              <a:rPr lang="cy" sz="1500" dirty="0" err="1">
                <a:latin typeface="Ubuntu"/>
              </a:rPr>
              <a:t>siawns</a:t>
            </a:r>
            <a:r>
              <a:rPr lang="cy" sz="1500" dirty="0">
                <a:latin typeface="Ubuntu"/>
              </a:rPr>
              <a:t> o </a:t>
            </a:r>
            <a:r>
              <a:rPr lang="cy" sz="1500" dirty="0" err="1">
                <a:latin typeface="Ubuntu"/>
              </a:rPr>
              <a:t>gael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eitemau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prin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gan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gwneud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hi'n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anodd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chwaraewyr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wneud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dewisiadau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gwybodus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Maen </a:t>
            </a:r>
            <a:r>
              <a:rPr lang="cy" sz="1500" b="1" dirty="0" err="1">
                <a:latin typeface="Ubuntu"/>
              </a:rPr>
              <a:t>nhw'n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creu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amgylcheddau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talu-i-ennill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 </a:t>
            </a:r>
            <a:r>
              <a:rPr lang="cy" sz="1500" dirty="0" err="1">
                <a:latin typeface="Ubuntu"/>
              </a:rPr>
              <a:t>chwaraewyr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sy'n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gwario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arian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ennill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manteision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gan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wneud</a:t>
            </a:r>
            <a:r>
              <a:rPr lang="cy" sz="1500" dirty="0">
                <a:latin typeface="Ubuntu"/>
              </a:rPr>
              <a:t> y </a:t>
            </a:r>
            <a:r>
              <a:rPr lang="cy" sz="1500" dirty="0" err="1">
                <a:latin typeface="Ubuntu"/>
              </a:rPr>
              <a:t>gêm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llai</a:t>
            </a:r>
            <a:r>
              <a:rPr lang="cy" sz="1500" dirty="0">
                <a:latin typeface="Ubuntu"/>
              </a:rPr>
              <a:t> teg.</a:t>
            </a:r>
          </a:p>
          <a:p>
            <a:pPr marL="285750" indent="-285750" rtl="0">
              <a:buFont typeface="Arial"/>
              <a:buChar char="•"/>
            </a:pPr>
            <a:r>
              <a:rPr lang="cy" sz="1500" dirty="0">
                <a:latin typeface="Ubuntu"/>
              </a:rPr>
              <a:t>  </a:t>
            </a:r>
            <a:r>
              <a:rPr lang="cy" sz="1500" b="1" dirty="0">
                <a:latin typeface="Ubuntu"/>
              </a:rPr>
              <a:t>Gallant </a:t>
            </a:r>
            <a:r>
              <a:rPr lang="cy" sz="1500" b="1" dirty="0" err="1">
                <a:latin typeface="Ubuntu"/>
              </a:rPr>
              <a:t>arwain</a:t>
            </a:r>
            <a:r>
              <a:rPr lang="cy" sz="1500" b="1" dirty="0">
                <a:latin typeface="Ubuntu"/>
              </a:rPr>
              <a:t> at </a:t>
            </a:r>
            <a:r>
              <a:rPr lang="cy" sz="1500" b="1" dirty="0" err="1">
                <a:latin typeface="Ubuntu"/>
              </a:rPr>
              <a:t>niwed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ariannol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Mae </a:t>
            </a:r>
            <a:r>
              <a:rPr lang="cy" sz="1500" dirty="0" err="1">
                <a:latin typeface="Ubuntu"/>
              </a:rPr>
              <a:t>rhai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chwaraewyr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gwario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symiau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mawr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heb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sylweddoli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hynny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enwedig</a:t>
            </a:r>
            <a:r>
              <a:rPr lang="cy" sz="1500" dirty="0">
                <a:latin typeface="Ubuntu"/>
              </a:rPr>
              <a:t> pan </a:t>
            </a:r>
            <a:r>
              <a:rPr lang="cy" sz="1500" dirty="0" err="1">
                <a:latin typeface="Ubuntu"/>
              </a:rPr>
              <a:t>fydd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pryniannau'n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gyflym</a:t>
            </a:r>
            <a:r>
              <a:rPr lang="cy" sz="1500" dirty="0">
                <a:latin typeface="Ubuntu"/>
              </a:rPr>
              <a:t> ac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ddigidol</a:t>
            </a:r>
            <a:r>
              <a:rPr lang="cy" sz="1500" dirty="0">
                <a:latin typeface="Ubuntu"/>
              </a:rPr>
              <a:t>.</a:t>
            </a:r>
          </a:p>
          <a:p>
            <a:pPr algn="ctr" rtl="0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72F9B1-574C-2DB5-82B2-0CB3E9567A0C}"/>
              </a:ext>
            </a:extLst>
          </p:cNvPr>
          <p:cNvSpPr txBox="1"/>
          <p:nvPr/>
        </p:nvSpPr>
        <p:spPr>
          <a:xfrm>
            <a:off x="279042" y="6305282"/>
            <a:ext cx="211428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0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54D12C95-C346-8801-B661-EC90C71741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57" y="628632"/>
            <a:ext cx="4299401" cy="31577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41B0B1-D76C-8421-C2AB-DE5B722C2B9E}"/>
              </a:ext>
            </a:extLst>
          </p:cNvPr>
          <p:cNvSpPr txBox="1"/>
          <p:nvPr/>
        </p:nvSpPr>
        <p:spPr>
          <a:xfrm>
            <a:off x="8328184" y="627845"/>
            <a:ext cx="2884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4800" dirty="0">
                <a:latin typeface="Ubuntu" panose="020B0504030602030204" pitchFamily="34" charset="0"/>
              </a:rPr>
              <a:t>O Blaid neu Yn Erbyn?</a:t>
            </a:r>
          </a:p>
        </p:txBody>
      </p:sp>
      <p:pic>
        <p:nvPicPr>
          <p:cNvPr id="9" name="Picture 8" descr="Literally just child gambling': study ...">
            <a:extLst>
              <a:ext uri="{FF2B5EF4-FFF2-40B4-BE49-F238E27FC236}">
                <a16:creationId xmlns:a16="http://schemas.microsoft.com/office/drawing/2014/main" id="{7A056003-F777-FB11-F619-9C13FEC32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832" y="3431222"/>
            <a:ext cx="3564255" cy="2372995"/>
          </a:xfrm>
          <a:prstGeom prst="rect">
            <a:avLst/>
          </a:prstGeom>
        </p:spPr>
      </p:pic>
      <p:pic>
        <p:nvPicPr>
          <p:cNvPr id="11" name="Picture 10" descr="video gmes where you can play blackjack ...">
            <a:extLst>
              <a:ext uri="{FF2B5EF4-FFF2-40B4-BE49-F238E27FC236}">
                <a16:creationId xmlns:a16="http://schemas.microsoft.com/office/drawing/2014/main" id="{605F3780-D334-C2E7-F27E-0DF3233108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1250" y="3431540"/>
            <a:ext cx="4208780" cy="2372360"/>
          </a:xfrm>
          <a:prstGeom prst="rect">
            <a:avLst/>
          </a:prstGeom>
        </p:spPr>
      </p:pic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630B44F-8E21-5B0C-14D8-44F81BFFEAA9}"/>
              </a:ext>
            </a:extLst>
          </p:cNvPr>
          <p:cNvSpPr txBox="1">
            <a:spLocks/>
          </p:cNvSpPr>
          <p:nvPr/>
        </p:nvSpPr>
        <p:spPr>
          <a:xfrm rot="21125024">
            <a:off x="942327" y="1212469"/>
            <a:ext cx="3956356" cy="10066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cy" sz="2400" dirty="0">
                <a:latin typeface="Ubuntu"/>
              </a:rPr>
              <a:t>Dylai gemau fideo sy'n cynnwys nodweddion gamblo fod yn anghyfreithlon.</a:t>
            </a:r>
            <a:endParaRPr lang="en-GB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99CEE4-6414-B183-2AF8-B7A8DBA2CFBB}"/>
              </a:ext>
            </a:extLst>
          </p:cNvPr>
          <p:cNvSpPr txBox="1"/>
          <p:nvPr/>
        </p:nvSpPr>
        <p:spPr>
          <a:xfrm>
            <a:off x="321972" y="6305282"/>
            <a:ext cx="2060620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58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BB1C13-5C95-88BE-5F13-2992C01FA358}"/>
              </a:ext>
            </a:extLst>
          </p:cNvPr>
          <p:cNvSpPr txBox="1"/>
          <p:nvPr/>
        </p:nvSpPr>
        <p:spPr>
          <a:xfrm>
            <a:off x="1585475" y="612320"/>
            <a:ext cx="291681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/>
            <a:r>
              <a:rPr lang="cy" sz="3600" b="1" dirty="0">
                <a:solidFill>
                  <a:schemeClr val="accent1"/>
                </a:solidFill>
                <a:latin typeface="Ubuntu"/>
              </a:rPr>
              <a:t>O blaid</a:t>
            </a:r>
            <a:r>
              <a:rPr lang="cy" sz="3600" dirty="0">
                <a:solidFill>
                  <a:schemeClr val="accent1"/>
                </a:solidFill>
                <a:latin typeface="Inter" panose="02000503000000020004"/>
              </a:rPr>
              <a:t> </a:t>
            </a:r>
            <a:endParaRPr lang="en-GB" sz="4400" dirty="0">
              <a:solidFill>
                <a:schemeClr val="accent1"/>
              </a:solidFill>
              <a:latin typeface="Inter" panose="020005030000000200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9ACB4E-ADB1-2E3E-4CCD-F8CF51C28E36}"/>
              </a:ext>
            </a:extLst>
          </p:cNvPr>
          <p:cNvSpPr txBox="1"/>
          <p:nvPr/>
        </p:nvSpPr>
        <p:spPr>
          <a:xfrm>
            <a:off x="7873853" y="604470"/>
            <a:ext cx="25506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/>
            <a:r>
              <a:rPr lang="cy" sz="3600" b="1" dirty="0">
                <a:solidFill>
                  <a:schemeClr val="accent1"/>
                </a:solidFill>
                <a:latin typeface="Ubuntu"/>
              </a:rPr>
              <a:t>Yn erbyn</a:t>
            </a:r>
            <a:endParaRPr lang="en-GB" sz="4400" b="1" dirty="0">
              <a:solidFill>
                <a:schemeClr val="accent1"/>
              </a:solidFill>
              <a:latin typeface="Ubuntu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EE2EB0-D452-3F98-A025-F9A4ACF4F739}"/>
              </a:ext>
            </a:extLst>
          </p:cNvPr>
          <p:cNvSpPr txBox="1"/>
          <p:nvPr/>
        </p:nvSpPr>
        <p:spPr>
          <a:xfrm>
            <a:off x="4822209" y="3283"/>
            <a:ext cx="255431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sz="4800" b="1" dirty="0">
                <a:solidFill>
                  <a:schemeClr val="accent1"/>
                </a:solidFill>
                <a:latin typeface="Ubuntu"/>
              </a:rPr>
              <a:t>Y </a:t>
            </a:r>
            <a:r>
              <a:rPr lang="cy" sz="4800" b="1" dirty="0" err="1">
                <a:solidFill>
                  <a:schemeClr val="accent1"/>
                </a:solidFill>
                <a:latin typeface="Ubuntu"/>
              </a:rPr>
              <a:t>Ddadl</a:t>
            </a:r>
            <a:r>
              <a:rPr lang="cy" sz="4800" dirty="0">
                <a:solidFill>
                  <a:schemeClr val="accent1"/>
                </a:solidFill>
                <a:latin typeface="Ubuntu"/>
                <a:ea typeface="Ubuntu"/>
                <a:cs typeface="Ubuntu"/>
              </a:rPr>
              <a:t>​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E40F7F-8D2B-3DD5-DA95-554FA21EEC68}"/>
              </a:ext>
            </a:extLst>
          </p:cNvPr>
          <p:cNvSpPr txBox="1"/>
          <p:nvPr/>
        </p:nvSpPr>
        <p:spPr>
          <a:xfrm>
            <a:off x="0" y="1254395"/>
            <a:ext cx="6096000" cy="52168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  <a:ea typeface="Arial"/>
                <a:cs typeface="Arial"/>
              </a:rPr>
              <a:t>Gall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nodweddion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annog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ymddygiad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gaethiwus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Gall </a:t>
            </a:r>
            <a:r>
              <a:rPr lang="cy" sz="1500" dirty="0" err="1">
                <a:latin typeface="Ubuntu"/>
                <a:ea typeface="Arial"/>
                <a:cs typeface="Arial"/>
              </a:rPr>
              <a:t>mecanweithiau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gwobrau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</a:t>
            </a:r>
            <a:r>
              <a:rPr lang="cy" sz="1500" dirty="0">
                <a:latin typeface="Ubuntu"/>
                <a:ea typeface="Arial"/>
                <a:cs typeface="Arial"/>
              </a:rPr>
              <a:t> hap </a:t>
            </a:r>
            <a:r>
              <a:rPr lang="cy" sz="1500" dirty="0" err="1">
                <a:latin typeface="Ubuntu"/>
                <a:ea typeface="Arial"/>
                <a:cs typeface="Arial"/>
              </a:rPr>
              <a:t>wneud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chwaraewyr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barhau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wario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y </a:t>
            </a:r>
            <a:r>
              <a:rPr lang="cy" sz="1500" dirty="0" err="1">
                <a:latin typeface="Ubuntu"/>
                <a:ea typeface="Arial"/>
                <a:cs typeface="Arial"/>
              </a:rPr>
              <a:t>gobaith</a:t>
            </a:r>
            <a:r>
              <a:rPr lang="cy" sz="1500" dirty="0">
                <a:latin typeface="Ubuntu"/>
                <a:ea typeface="Arial"/>
                <a:cs typeface="Arial"/>
              </a:rPr>
              <a:t> o </a:t>
            </a:r>
            <a:r>
              <a:rPr lang="cy" sz="1500" dirty="0" err="1">
                <a:latin typeface="Ubuntu"/>
                <a:ea typeface="Arial"/>
                <a:cs typeface="Arial"/>
              </a:rPr>
              <a:t>ennill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rhywbeth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gwerthfawr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  <a:endParaRPr lang="en-US" sz="150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  <a:ea typeface="Arial"/>
                <a:cs typeface="Arial"/>
              </a:rPr>
              <a:t>Mae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pobl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ifanc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arbennig</a:t>
            </a:r>
            <a:r>
              <a:rPr lang="cy" sz="1500" b="1" dirty="0">
                <a:latin typeface="Ubuntu"/>
                <a:ea typeface="Arial"/>
                <a:cs typeface="Arial"/>
              </a:rPr>
              <a:t> o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agored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i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niwed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Mae </a:t>
            </a:r>
            <a:r>
              <a:rPr lang="cy" sz="1500" dirty="0" err="1">
                <a:latin typeface="Ubuntu"/>
                <a:ea typeface="Arial"/>
                <a:cs typeface="Arial"/>
              </a:rPr>
              <a:t>llawer</a:t>
            </a:r>
            <a:r>
              <a:rPr lang="cy" sz="1500" dirty="0">
                <a:latin typeface="Ubuntu"/>
                <a:ea typeface="Arial"/>
                <a:cs typeface="Arial"/>
              </a:rPr>
              <a:t> o </a:t>
            </a:r>
            <a:r>
              <a:rPr lang="cy" sz="1500" dirty="0" err="1">
                <a:latin typeface="Ubuntu"/>
                <a:ea typeface="Arial"/>
                <a:cs typeface="Arial"/>
              </a:rPr>
              <a:t>gemau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sydd</a:t>
            </a:r>
            <a:r>
              <a:rPr lang="cy" sz="1500" dirty="0">
                <a:latin typeface="Ubuntu"/>
                <a:ea typeface="Arial"/>
                <a:cs typeface="Arial"/>
              </a:rPr>
              <a:t> â </a:t>
            </a:r>
            <a:r>
              <a:rPr lang="cy" sz="1500" dirty="0" err="1">
                <a:latin typeface="Ubuntu"/>
                <a:ea typeface="Arial"/>
                <a:cs typeface="Arial"/>
              </a:rPr>
              <a:t>nodweddion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arddull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cael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chwarae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gan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blant</a:t>
            </a:r>
            <a:r>
              <a:rPr lang="cy" sz="1500" dirty="0">
                <a:latin typeface="Ubuntu"/>
                <a:ea typeface="Arial"/>
                <a:cs typeface="Arial"/>
              </a:rPr>
              <a:t> a </a:t>
            </a:r>
            <a:r>
              <a:rPr lang="cy" sz="1500" dirty="0" err="1">
                <a:latin typeface="Ubuntu"/>
                <a:ea typeface="Arial"/>
                <a:cs typeface="Arial"/>
              </a:rPr>
              <a:t>phobl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ifanc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nad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ydyn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nhw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efallai'n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deall</a:t>
            </a:r>
            <a:r>
              <a:rPr lang="cy" sz="1500" dirty="0">
                <a:latin typeface="Ubuntu"/>
                <a:ea typeface="Arial"/>
                <a:cs typeface="Arial"/>
              </a:rPr>
              <a:t> y </a:t>
            </a:r>
            <a:r>
              <a:rPr lang="cy" sz="1500" dirty="0" err="1">
                <a:latin typeface="Ubuntu"/>
                <a:ea typeface="Arial"/>
                <a:cs typeface="Arial"/>
              </a:rPr>
              <a:t>risgiau'n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llawn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 err="1">
                <a:latin typeface="Ubuntu"/>
                <a:ea typeface="Arial"/>
                <a:cs typeface="Arial"/>
              </a:rPr>
              <a:t>Mae'n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normaleiddio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Pan </a:t>
            </a:r>
            <a:r>
              <a:rPr lang="cy" sz="1500" dirty="0" err="1">
                <a:latin typeface="Ubuntu"/>
                <a:ea typeface="Arial"/>
                <a:cs typeface="Arial"/>
              </a:rPr>
              <a:t>fydd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mecanweithiau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tebyg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ymddangos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mewn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gemau</a:t>
            </a:r>
            <a:r>
              <a:rPr lang="cy" sz="1500" dirty="0">
                <a:latin typeface="Ubuntu"/>
                <a:ea typeface="Arial"/>
                <a:cs typeface="Arial"/>
              </a:rPr>
              <a:t> bob </a:t>
            </a:r>
            <a:r>
              <a:rPr lang="cy" sz="1500" dirty="0" err="1">
                <a:latin typeface="Ubuntu"/>
                <a:ea typeface="Arial"/>
                <a:cs typeface="Arial"/>
              </a:rPr>
              <a:t>dydd</a:t>
            </a:r>
            <a:r>
              <a:rPr lang="cy" sz="1500" dirty="0">
                <a:latin typeface="Ubuntu"/>
                <a:ea typeface="Arial"/>
                <a:cs typeface="Arial"/>
              </a:rPr>
              <a:t>, gall </a:t>
            </a:r>
            <a:r>
              <a:rPr lang="cy" sz="1500" dirty="0" err="1">
                <a:latin typeface="Ubuntu"/>
                <a:ea typeface="Arial"/>
                <a:cs typeface="Arial"/>
              </a:rPr>
              <a:t>wneud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dirty="0">
                <a:latin typeface="Ubuntu"/>
                <a:ea typeface="Arial"/>
                <a:cs typeface="Arial"/>
              </a:rPr>
              <a:t> go </a:t>
            </a:r>
            <a:r>
              <a:rPr lang="cy" sz="1500" dirty="0" err="1">
                <a:latin typeface="Ubuntu"/>
                <a:ea typeface="Arial"/>
                <a:cs typeface="Arial"/>
              </a:rPr>
              <a:t>iawn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ymddangos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ddiniwed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neu'n</a:t>
            </a:r>
            <a:r>
              <a:rPr lang="cy" sz="1500" dirty="0">
                <a:latin typeface="Ubuntu"/>
                <a:ea typeface="Arial"/>
                <a:cs typeface="Arial"/>
              </a:rPr>
              <a:t> normal.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  <a:ea typeface="Arial"/>
                <a:cs typeface="Arial"/>
              </a:rPr>
              <a:t>Gall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chwaraewyr</a:t>
            </a:r>
            <a:r>
              <a:rPr lang="cy" sz="1500" b="1" dirty="0">
                <a:latin typeface="Ubuntu"/>
                <a:ea typeface="Arial"/>
                <a:cs typeface="Arial"/>
              </a:rPr>
              <a:t> golli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symiau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mawr</a:t>
            </a:r>
            <a:r>
              <a:rPr lang="cy" sz="1500" b="1" dirty="0">
                <a:latin typeface="Ubuntu"/>
                <a:ea typeface="Arial"/>
                <a:cs typeface="Arial"/>
              </a:rPr>
              <a:t> o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arian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Gall </a:t>
            </a:r>
            <a:r>
              <a:rPr lang="cy" sz="1500" dirty="0" err="1">
                <a:latin typeface="Ubuntu"/>
                <a:ea typeface="Arial"/>
                <a:cs typeface="Arial"/>
              </a:rPr>
              <a:t>pryniannau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y </a:t>
            </a:r>
            <a:r>
              <a:rPr lang="cy" sz="1500" dirty="0" err="1">
                <a:latin typeface="Ubuntu"/>
                <a:ea typeface="Arial"/>
                <a:cs typeface="Arial"/>
              </a:rPr>
              <a:t>gêm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gronni’n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gyflym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enwedig</a:t>
            </a:r>
            <a:r>
              <a:rPr lang="cy" sz="1500" dirty="0">
                <a:latin typeface="Ubuntu"/>
                <a:ea typeface="Arial"/>
                <a:cs typeface="Arial"/>
              </a:rPr>
              <a:t> pan </a:t>
            </a:r>
            <a:r>
              <a:rPr lang="cy" sz="1500" dirty="0" err="1">
                <a:latin typeface="Ubuntu"/>
                <a:ea typeface="Arial"/>
                <a:cs typeface="Arial"/>
              </a:rPr>
              <a:t>fydd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gwobrau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</a:t>
            </a:r>
            <a:r>
              <a:rPr lang="cy" sz="1500" dirty="0">
                <a:latin typeface="Ubuntu"/>
                <a:ea typeface="Arial"/>
                <a:cs typeface="Arial"/>
              </a:rPr>
              <a:t> hap ac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demtasiwn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 err="1">
                <a:latin typeface="Ubuntu"/>
                <a:ea typeface="Arial"/>
                <a:cs typeface="Arial"/>
              </a:rPr>
              <a:t>Mae'r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tebygolrwydd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aml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yn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gudd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neu'n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aneglur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Efallai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na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fydd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chwaraewyr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gwybod</a:t>
            </a:r>
            <a:r>
              <a:rPr lang="cy" sz="1500" dirty="0">
                <a:latin typeface="Ubuntu"/>
                <a:ea typeface="Arial"/>
                <a:cs typeface="Arial"/>
              </a:rPr>
              <a:t> pa mor </a:t>
            </a:r>
            <a:r>
              <a:rPr lang="cy" sz="1500" dirty="0" err="1">
                <a:latin typeface="Ubuntu"/>
                <a:ea typeface="Arial"/>
                <a:cs typeface="Arial"/>
              </a:rPr>
              <a:t>annhebygol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yw</a:t>
            </a:r>
            <a:r>
              <a:rPr lang="cy" sz="1500" dirty="0">
                <a:latin typeface="Ubuntu"/>
                <a:ea typeface="Arial"/>
                <a:cs typeface="Arial"/>
              </a:rPr>
              <a:t> hi o </a:t>
            </a:r>
            <a:r>
              <a:rPr lang="cy" sz="1500" dirty="0" err="1">
                <a:latin typeface="Ubuntu"/>
                <a:ea typeface="Arial"/>
                <a:cs typeface="Arial"/>
              </a:rPr>
              <a:t>gael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eitemau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prin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gan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ei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gwneud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hi'n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anoddach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gwneud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dewisiadau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gwybodus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 err="1">
                <a:latin typeface="Ubuntu"/>
                <a:ea typeface="Arial"/>
                <a:cs typeface="Arial"/>
              </a:rPr>
              <a:t>Mae'n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pylu'r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llinell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rhwng</a:t>
            </a:r>
            <a:r>
              <a:rPr lang="cy" sz="1500" b="1" dirty="0">
                <a:latin typeface="Ubuntu"/>
                <a:ea typeface="Arial"/>
                <a:cs typeface="Arial"/>
              </a:rPr>
              <a:t>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hapchwarae</a:t>
            </a:r>
            <a:r>
              <a:rPr lang="cy" sz="1500" b="1" dirty="0">
                <a:latin typeface="Ubuntu"/>
                <a:ea typeface="Arial"/>
                <a:cs typeface="Arial"/>
              </a:rPr>
              <a:t> a </a:t>
            </a:r>
            <a:r>
              <a:rPr lang="cy" sz="1500" b="1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b="1" dirty="0">
                <a:latin typeface="Ubuntu"/>
                <a:ea typeface="Arial"/>
                <a:cs typeface="Arial"/>
              </a:rPr>
              <a:t>.</a:t>
            </a:r>
            <a:r>
              <a:rPr lang="cy" sz="1500" dirty="0">
                <a:latin typeface="Ubuntu"/>
                <a:ea typeface="Arial"/>
                <a:cs typeface="Arial"/>
              </a:rPr>
              <a:t> Pan </a:t>
            </a:r>
            <a:r>
              <a:rPr lang="cy" sz="1500" dirty="0" err="1">
                <a:latin typeface="Ubuntu"/>
                <a:ea typeface="Arial"/>
                <a:cs typeface="Arial"/>
              </a:rPr>
              <a:t>fydd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gemau'n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cynnwys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troelliadau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arddull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peiriant</a:t>
            </a:r>
            <a:r>
              <a:rPr lang="cy" sz="1500" dirty="0">
                <a:latin typeface="Ubuntu"/>
                <a:ea typeface="Arial"/>
                <a:cs typeface="Arial"/>
              </a:rPr>
              <a:t> slot, </a:t>
            </a:r>
            <a:r>
              <a:rPr lang="cy" sz="1500" dirty="0" err="1">
                <a:latin typeface="Ubuntu"/>
                <a:ea typeface="Arial"/>
                <a:cs typeface="Arial"/>
              </a:rPr>
              <a:t>olwynion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ysbail</a:t>
            </a:r>
            <a:r>
              <a:rPr lang="cy" sz="1500" dirty="0">
                <a:latin typeface="Ubuntu"/>
                <a:ea typeface="Arial"/>
                <a:cs typeface="Arial"/>
              </a:rPr>
              <a:t> neu </a:t>
            </a:r>
            <a:r>
              <a:rPr lang="cy" sz="1500" dirty="0" err="1">
                <a:latin typeface="Ubuntu"/>
                <a:ea typeface="Arial"/>
                <a:cs typeface="Arial"/>
              </a:rPr>
              <a:t>wobrau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sy'n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seiliedig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ar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siawns</a:t>
            </a:r>
            <a:r>
              <a:rPr lang="cy" sz="1500" dirty="0">
                <a:latin typeface="Ubuntu"/>
                <a:ea typeface="Arial"/>
                <a:cs typeface="Arial"/>
              </a:rPr>
              <a:t>, </a:t>
            </a:r>
            <a:r>
              <a:rPr lang="cy" sz="1500" dirty="0" err="1">
                <a:latin typeface="Ubuntu"/>
                <a:ea typeface="Arial"/>
                <a:cs typeface="Arial"/>
              </a:rPr>
              <a:t>mae'r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profiad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dod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yn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debyg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iawn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i</a:t>
            </a:r>
            <a:r>
              <a:rPr lang="cy" sz="1500" dirty="0">
                <a:latin typeface="Ubuntu"/>
                <a:ea typeface="Arial"/>
                <a:cs typeface="Arial"/>
              </a:rPr>
              <a:t> </a:t>
            </a:r>
            <a:r>
              <a:rPr lang="cy" sz="1500" dirty="0" err="1">
                <a:latin typeface="Ubuntu"/>
                <a:ea typeface="Arial"/>
                <a:cs typeface="Arial"/>
              </a:rPr>
              <a:t>gamblo</a:t>
            </a:r>
            <a:r>
              <a:rPr lang="cy" sz="1500" dirty="0">
                <a:latin typeface="Ubuntu"/>
                <a:ea typeface="Arial"/>
                <a:cs typeface="Arial"/>
              </a:rPr>
              <a:t>.</a:t>
            </a:r>
          </a:p>
          <a:p>
            <a:pPr algn="ctr" rtl="0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CC82C1-4672-5484-4309-105BB59E350D}"/>
              </a:ext>
            </a:extLst>
          </p:cNvPr>
          <p:cNvSpPr txBox="1"/>
          <p:nvPr/>
        </p:nvSpPr>
        <p:spPr>
          <a:xfrm>
            <a:off x="6096000" y="1250801"/>
            <a:ext cx="6096000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rtl="0">
              <a:buFont typeface="Arial"/>
              <a:buChar char="•"/>
            </a:pPr>
            <a:r>
              <a:rPr lang="cy" sz="1500" b="1" dirty="0" err="1">
                <a:latin typeface="Ubuntu"/>
              </a:rPr>
              <a:t>Nid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yw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pob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nodwedd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arddull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gamblo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cynnwys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arian</a:t>
            </a:r>
            <a:r>
              <a:rPr lang="cy" sz="1500" b="1" dirty="0">
                <a:latin typeface="Ubuntu"/>
              </a:rPr>
              <a:t> go </a:t>
            </a:r>
            <a:r>
              <a:rPr lang="cy" sz="1500" b="1" dirty="0" err="1">
                <a:latin typeface="Ubuntu"/>
              </a:rPr>
              <a:t>iawn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Mae </a:t>
            </a:r>
            <a:r>
              <a:rPr lang="cy" sz="1500" dirty="0" err="1">
                <a:latin typeface="Ubuntu"/>
              </a:rPr>
              <a:t>rhai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gemau'n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defnyddio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arian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cyfred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rhithwir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na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ellir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brynu</a:t>
            </a:r>
            <a:r>
              <a:rPr lang="cy" sz="1500" dirty="0">
                <a:latin typeface="Ubuntu"/>
              </a:rPr>
              <a:t>, felly </a:t>
            </a:r>
            <a:r>
              <a:rPr lang="cy" sz="1500" dirty="0" err="1">
                <a:latin typeface="Ubuntu"/>
              </a:rPr>
              <a:t>efallai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na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fydd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angen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gwahardd</a:t>
            </a:r>
            <a:r>
              <a:rPr lang="cy" sz="1500" dirty="0">
                <a:latin typeface="Ubuntu"/>
              </a:rPr>
              <a:t>.</a:t>
            </a:r>
            <a:endParaRPr lang="en-US" sz="150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</a:rPr>
              <a:t>Dylai </a:t>
            </a:r>
            <a:r>
              <a:rPr lang="cy" sz="1500" b="1" dirty="0" err="1">
                <a:latin typeface="Ubuntu"/>
              </a:rPr>
              <a:t>chwaraewyr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gael</a:t>
            </a:r>
            <a:r>
              <a:rPr lang="cy" sz="1500" b="1" dirty="0">
                <a:latin typeface="Ubuntu"/>
              </a:rPr>
              <a:t> y </a:t>
            </a:r>
            <a:r>
              <a:rPr lang="cy" sz="1500" b="1" dirty="0" err="1">
                <a:latin typeface="Ubuntu"/>
              </a:rPr>
              <a:t>rhyddid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i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ddewis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Mae </a:t>
            </a:r>
            <a:r>
              <a:rPr lang="cy" sz="1500" dirty="0" err="1">
                <a:latin typeface="Ubuntu"/>
              </a:rPr>
              <a:t>llawer</a:t>
            </a:r>
            <a:r>
              <a:rPr lang="cy" sz="1500" dirty="0">
                <a:latin typeface="Ubuntu"/>
              </a:rPr>
              <a:t> o </a:t>
            </a:r>
            <a:r>
              <a:rPr lang="cy" sz="1500" dirty="0" err="1">
                <a:latin typeface="Ubuntu"/>
              </a:rPr>
              <a:t>bobl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mwynhau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gwobrau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sy'n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seiliedig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siawns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heb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unrhyw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niwed</a:t>
            </a:r>
            <a:r>
              <a:rPr lang="cy" sz="1500" dirty="0">
                <a:latin typeface="Ubuntu"/>
              </a:rPr>
              <a:t> ac </a:t>
            </a:r>
            <a:r>
              <a:rPr lang="cy" sz="1500" dirty="0" err="1">
                <a:latin typeface="Ubuntu"/>
              </a:rPr>
              <a:t>mae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eu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gwahardd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dileu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dewis</a:t>
            </a:r>
            <a:r>
              <a:rPr lang="cy" sz="1500" dirty="0">
                <a:latin typeface="Ubuntu"/>
              </a:rPr>
              <a:t> y </a:t>
            </a:r>
            <a:r>
              <a:rPr lang="cy" sz="1500" dirty="0" err="1">
                <a:latin typeface="Ubuntu"/>
              </a:rPr>
              <a:t>chwaraewr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</a:rPr>
              <a:t>Gallai </a:t>
            </a:r>
            <a:r>
              <a:rPr lang="cy" sz="1500" b="1" dirty="0" err="1">
                <a:latin typeface="Ubuntu"/>
              </a:rPr>
              <a:t>gwaharddiad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niweidio'r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diwydiant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gemau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Mae </a:t>
            </a:r>
            <a:r>
              <a:rPr lang="cy" sz="1500" dirty="0" err="1">
                <a:latin typeface="Ubuntu"/>
              </a:rPr>
              <a:t>llawer</a:t>
            </a:r>
            <a:r>
              <a:rPr lang="cy" sz="1500" dirty="0">
                <a:latin typeface="Ubuntu"/>
              </a:rPr>
              <a:t> o </a:t>
            </a:r>
            <a:r>
              <a:rPr lang="cy" sz="1500" dirty="0" err="1">
                <a:latin typeface="Ubuntu"/>
              </a:rPr>
              <a:t>ddatblygwyr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dibynnu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</a:t>
            </a:r>
            <a:r>
              <a:rPr lang="cy" sz="1500" dirty="0">
                <a:latin typeface="Ubuntu"/>
              </a:rPr>
              <a:t> y </a:t>
            </a:r>
            <a:r>
              <a:rPr lang="cy" sz="1500" dirty="0" err="1">
                <a:latin typeface="Ubuntu"/>
              </a:rPr>
              <a:t>nodweddion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hyn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ariannu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gemau</a:t>
            </a:r>
            <a:r>
              <a:rPr lang="cy" sz="1500" dirty="0">
                <a:latin typeface="Ubuntu"/>
              </a:rPr>
              <a:t> am </a:t>
            </a:r>
            <a:r>
              <a:rPr lang="cy" sz="1500" dirty="0" err="1">
                <a:latin typeface="Ubuntu"/>
              </a:rPr>
              <a:t>ddim</a:t>
            </a:r>
            <a:r>
              <a:rPr lang="cy" sz="1500" dirty="0">
                <a:latin typeface="Ubuntu"/>
              </a:rPr>
              <a:t> a </a:t>
            </a:r>
            <a:r>
              <a:rPr lang="cy" sz="1500" dirty="0" err="1">
                <a:latin typeface="Ubuntu"/>
              </a:rPr>
              <a:t>diweddariadau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parhaus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</a:rPr>
              <a:t>Mae </a:t>
            </a:r>
            <a:r>
              <a:rPr lang="cy" sz="1500" b="1" dirty="0" err="1">
                <a:latin typeface="Ubuntu"/>
              </a:rPr>
              <a:t>rheolaethau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rhieni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eisoes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bodoli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 </a:t>
            </a:r>
            <a:r>
              <a:rPr lang="cy" sz="1500" dirty="0" err="1">
                <a:latin typeface="Ubuntu"/>
              </a:rPr>
              <a:t>rhieni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gyfyngu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wariant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rhwystro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pryniannau</a:t>
            </a:r>
            <a:r>
              <a:rPr lang="cy" sz="1500" dirty="0">
                <a:latin typeface="Ubuntu"/>
              </a:rPr>
              <a:t> neu </a:t>
            </a:r>
            <a:r>
              <a:rPr lang="cy" sz="1500" dirty="0" err="1">
                <a:latin typeface="Ubuntu"/>
              </a:rPr>
              <a:t>ofyn</a:t>
            </a:r>
            <a:r>
              <a:rPr lang="cy" sz="1500" dirty="0">
                <a:latin typeface="Ubuntu"/>
              </a:rPr>
              <a:t> am </a:t>
            </a:r>
            <a:r>
              <a:rPr lang="cy" sz="1500" dirty="0" err="1">
                <a:latin typeface="Ubuntu"/>
              </a:rPr>
              <a:t>gymeradwyaeth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gwario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arian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</a:rPr>
              <a:t>Gall </a:t>
            </a:r>
            <a:r>
              <a:rPr lang="cy" sz="1500" b="1" dirty="0" err="1">
                <a:latin typeface="Ubuntu"/>
              </a:rPr>
              <a:t>gwobrau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sy'n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seiliedig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ar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siawns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wneud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gemau'n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fwy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cyffrous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 </a:t>
            </a:r>
            <a:r>
              <a:rPr lang="cy" sz="1500" dirty="0" err="1">
                <a:latin typeface="Ubuntu"/>
              </a:rPr>
              <a:t>gwobrau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</a:t>
            </a:r>
            <a:r>
              <a:rPr lang="cy" sz="1500" dirty="0">
                <a:latin typeface="Ubuntu"/>
              </a:rPr>
              <a:t> hap </a:t>
            </a:r>
            <a:r>
              <a:rPr lang="cy" sz="1500" dirty="0" err="1">
                <a:latin typeface="Ubuntu"/>
              </a:rPr>
              <a:t>ychwanegu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syndod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amrywiaeth</a:t>
            </a:r>
            <a:r>
              <a:rPr lang="cy" sz="1500" dirty="0">
                <a:latin typeface="Ubuntu"/>
              </a:rPr>
              <a:t> a </a:t>
            </a:r>
            <a:r>
              <a:rPr lang="cy" sz="1500" dirty="0" err="1">
                <a:latin typeface="Ubuntu"/>
              </a:rPr>
              <a:t>chymhelliant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barhau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chwarae</a:t>
            </a:r>
            <a:r>
              <a:rPr lang="cy" sz="150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500" b="1" dirty="0">
                <a:latin typeface="Ubuntu"/>
              </a:rPr>
              <a:t>Gallai </a:t>
            </a:r>
            <a:r>
              <a:rPr lang="cy" sz="1500" b="1" dirty="0" err="1">
                <a:latin typeface="Ubuntu"/>
              </a:rPr>
              <a:t>rheoleiddio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fod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yn</a:t>
            </a:r>
            <a:r>
              <a:rPr lang="cy" sz="1500" b="1" dirty="0">
                <a:latin typeface="Ubuntu"/>
              </a:rPr>
              <a:t> well </a:t>
            </a:r>
            <a:r>
              <a:rPr lang="cy" sz="1500" b="1" dirty="0" err="1">
                <a:latin typeface="Ubuntu"/>
              </a:rPr>
              <a:t>na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gwaharddiad</a:t>
            </a:r>
            <a:r>
              <a:rPr lang="cy" sz="1500" b="1" dirty="0">
                <a:latin typeface="Ubuntu"/>
              </a:rPr>
              <a:t> </a:t>
            </a:r>
            <a:r>
              <a:rPr lang="cy" sz="1500" b="1" dirty="0" err="1">
                <a:latin typeface="Ubuntu"/>
              </a:rPr>
              <a:t>llwyr</a:t>
            </a:r>
            <a:r>
              <a:rPr lang="cy" sz="1500" b="1" dirty="0">
                <a:latin typeface="Ubuntu"/>
              </a:rPr>
              <a:t>.</a:t>
            </a:r>
            <a:r>
              <a:rPr lang="cy" sz="1500" dirty="0">
                <a:latin typeface="Ubuntu"/>
              </a:rPr>
              <a:t> Gallai </a:t>
            </a:r>
            <a:r>
              <a:rPr lang="cy" sz="1500" dirty="0" err="1">
                <a:latin typeface="Ubuntu"/>
              </a:rPr>
              <a:t>ods</a:t>
            </a:r>
            <a:r>
              <a:rPr lang="cy" sz="1500" dirty="0">
                <a:latin typeface="Ubuntu"/>
              </a:rPr>
              <a:t>, </a:t>
            </a:r>
            <a:r>
              <a:rPr lang="cy" sz="1500" dirty="0" err="1">
                <a:latin typeface="Ubuntu"/>
              </a:rPr>
              <a:t>terfynau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gwario</a:t>
            </a:r>
            <a:r>
              <a:rPr lang="cy" sz="1500" dirty="0">
                <a:latin typeface="Ubuntu"/>
              </a:rPr>
              <a:t> a </a:t>
            </a:r>
            <a:r>
              <a:rPr lang="cy" sz="1500" dirty="0" err="1">
                <a:latin typeface="Ubuntu"/>
              </a:rPr>
              <a:t>chyfyngiadau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oedran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cliriach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amddiffyn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pobl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ifanc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heb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gael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gwared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ar</a:t>
            </a:r>
            <a:r>
              <a:rPr lang="cy" sz="1500" dirty="0">
                <a:latin typeface="Ubuntu"/>
              </a:rPr>
              <a:t> y </a:t>
            </a:r>
            <a:r>
              <a:rPr lang="cy" sz="1500" dirty="0" err="1">
                <a:latin typeface="Ubuntu"/>
              </a:rPr>
              <a:t>nodwedd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yn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gyfan</a:t>
            </a:r>
            <a:r>
              <a:rPr lang="cy" sz="1500" dirty="0">
                <a:latin typeface="Ubuntu"/>
              </a:rPr>
              <a:t> </a:t>
            </a:r>
            <a:r>
              <a:rPr lang="cy" sz="1500" dirty="0" err="1">
                <a:latin typeface="Ubuntu"/>
              </a:rPr>
              <a:t>gwbl</a:t>
            </a:r>
            <a:r>
              <a:rPr lang="cy" sz="1500" dirty="0">
                <a:latin typeface="Ubuntu"/>
              </a:rPr>
              <a:t>.</a:t>
            </a:r>
          </a:p>
          <a:p>
            <a:pPr algn="ctr" rtl="0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E19D95-E6EC-8358-AF98-93F9ED2F9729}"/>
              </a:ext>
            </a:extLst>
          </p:cNvPr>
          <p:cNvSpPr txBox="1"/>
          <p:nvPr/>
        </p:nvSpPr>
        <p:spPr>
          <a:xfrm>
            <a:off x="225381" y="6337479"/>
            <a:ext cx="2082085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6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F56E8CA0-8C5C-029F-CA65-F191EA95F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40" y="874828"/>
            <a:ext cx="4822217" cy="313504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D9AA2BE-B63C-B475-CB2A-51B780C607EB}"/>
              </a:ext>
            </a:extLst>
          </p:cNvPr>
          <p:cNvSpPr txBox="1">
            <a:spLocks/>
          </p:cNvSpPr>
          <p:nvPr/>
        </p:nvSpPr>
        <p:spPr>
          <a:xfrm rot="21125024">
            <a:off x="667488" y="1450990"/>
            <a:ext cx="4223930" cy="11783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cy" sz="2800" dirty="0">
                <a:latin typeface="Ubuntu"/>
              </a:rPr>
              <a:t>Dylai'r Llywodraeth osod cyfyngiadau llymach ar hysbysebu gamblo</a:t>
            </a:r>
            <a:endParaRPr lang="en-US" sz="1800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3BA69A-E55E-924D-CC51-5C75EA179A98}"/>
              </a:ext>
            </a:extLst>
          </p:cNvPr>
          <p:cNvSpPr txBox="1"/>
          <p:nvPr/>
        </p:nvSpPr>
        <p:spPr>
          <a:xfrm>
            <a:off x="8720020" y="593646"/>
            <a:ext cx="2786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cy" sz="4800">
                <a:latin typeface="Ubuntu" panose="020B0504030602030204" pitchFamily="34" charset="0"/>
              </a:rPr>
              <a:t>O Blaid neu Yn Erbyn?</a:t>
            </a:r>
          </a:p>
        </p:txBody>
      </p:sp>
      <p:pic>
        <p:nvPicPr>
          <p:cNvPr id="9" name="Picture 8" descr="gambling advertising dilemma: reform ...">
            <a:extLst>
              <a:ext uri="{FF2B5EF4-FFF2-40B4-BE49-F238E27FC236}">
                <a16:creationId xmlns:a16="http://schemas.microsoft.com/office/drawing/2014/main" id="{F75A4C12-D805-EBD2-321F-3323B4B32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493" y="3025140"/>
            <a:ext cx="5804535" cy="32562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992BDBE-BB46-DD33-3E04-7B8824713A15}"/>
              </a:ext>
            </a:extLst>
          </p:cNvPr>
          <p:cNvSpPr txBox="1"/>
          <p:nvPr/>
        </p:nvSpPr>
        <p:spPr>
          <a:xfrm>
            <a:off x="397098" y="6273085"/>
            <a:ext cx="2146478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00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55E720-42B0-7235-F64B-925E2BDBF36F}"/>
              </a:ext>
            </a:extLst>
          </p:cNvPr>
          <p:cNvSpPr txBox="1"/>
          <p:nvPr/>
        </p:nvSpPr>
        <p:spPr>
          <a:xfrm>
            <a:off x="1736482" y="518611"/>
            <a:ext cx="291681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/>
            <a:r>
              <a:rPr lang="cy" sz="3600" b="1" dirty="0">
                <a:solidFill>
                  <a:schemeClr val="accent1"/>
                </a:solidFill>
                <a:latin typeface="Ubuntu"/>
              </a:rPr>
              <a:t>O </a:t>
            </a:r>
            <a:r>
              <a:rPr lang="cy" sz="3600" b="1" dirty="0" err="1">
                <a:solidFill>
                  <a:schemeClr val="accent1"/>
                </a:solidFill>
                <a:latin typeface="Ubuntu"/>
              </a:rPr>
              <a:t>blaid</a:t>
            </a:r>
            <a:r>
              <a:rPr lang="cy" sz="3600" dirty="0">
                <a:solidFill>
                  <a:schemeClr val="accent1">
                    <a:lumMod val="75000"/>
                  </a:schemeClr>
                </a:solidFill>
                <a:latin typeface="Inter" panose="02000503000000020004"/>
              </a:rPr>
              <a:t> </a:t>
            </a:r>
            <a:endParaRPr lang="en-GB" sz="4400" dirty="0">
              <a:solidFill>
                <a:schemeClr val="accent1">
                  <a:lumMod val="75000"/>
                </a:schemeClr>
              </a:solidFill>
              <a:latin typeface="Inter" panose="020005030000000200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9E645-2B69-F485-BE73-ACAEF6CD16F7}"/>
              </a:ext>
            </a:extLst>
          </p:cNvPr>
          <p:cNvSpPr txBox="1"/>
          <p:nvPr/>
        </p:nvSpPr>
        <p:spPr>
          <a:xfrm>
            <a:off x="8045142" y="514090"/>
            <a:ext cx="25506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0"/>
            <a:r>
              <a:rPr lang="cy" sz="3600" b="1" dirty="0">
                <a:solidFill>
                  <a:schemeClr val="accent1"/>
                </a:solidFill>
                <a:latin typeface="Ubuntu"/>
              </a:rPr>
              <a:t>Yn </a:t>
            </a:r>
            <a:r>
              <a:rPr lang="cy" sz="3600" b="1" dirty="0" err="1">
                <a:solidFill>
                  <a:schemeClr val="accent1"/>
                </a:solidFill>
                <a:latin typeface="Ubuntu"/>
              </a:rPr>
              <a:t>erbyn</a:t>
            </a:r>
            <a:endParaRPr lang="en-GB" sz="4400" b="1">
              <a:solidFill>
                <a:schemeClr val="accent1"/>
              </a:solidFill>
              <a:latin typeface="Ubuntu" panose="020B0504030602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66BFE0-AD7B-FDDF-A825-C91C8B55EA27}"/>
              </a:ext>
            </a:extLst>
          </p:cNvPr>
          <p:cNvSpPr txBox="1"/>
          <p:nvPr/>
        </p:nvSpPr>
        <p:spPr>
          <a:xfrm>
            <a:off x="5133448" y="3283"/>
            <a:ext cx="252211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cy" sz="4800" b="1" dirty="0">
                <a:solidFill>
                  <a:schemeClr val="accent1"/>
                </a:solidFill>
                <a:latin typeface="Ubuntu"/>
              </a:rPr>
              <a:t>Y </a:t>
            </a:r>
            <a:r>
              <a:rPr lang="cy" sz="4800" b="1" dirty="0" err="1">
                <a:solidFill>
                  <a:schemeClr val="accent1"/>
                </a:solidFill>
                <a:latin typeface="Ubuntu"/>
              </a:rPr>
              <a:t>Ddadl</a:t>
            </a:r>
            <a:r>
              <a:rPr lang="cy" sz="4800" dirty="0">
                <a:latin typeface="Ubuntu"/>
                <a:ea typeface="Ubuntu"/>
                <a:cs typeface="Ubuntu"/>
              </a:rPr>
              <a:t>​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BECF7-FEC3-10CA-A288-F8F213CC5A31}"/>
              </a:ext>
            </a:extLst>
          </p:cNvPr>
          <p:cNvSpPr txBox="1"/>
          <p:nvPr/>
        </p:nvSpPr>
        <p:spPr>
          <a:xfrm>
            <a:off x="0" y="1102920"/>
            <a:ext cx="6391701" cy="55015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Mae </a:t>
            </a:r>
            <a:r>
              <a:rPr lang="cy" sz="1450" b="1" dirty="0" err="1">
                <a:latin typeface="Ubuntu"/>
              </a:rPr>
              <a:t>pobl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ifanc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agored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iawn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hysbysebion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gamblo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Mae </a:t>
            </a:r>
            <a:r>
              <a:rPr lang="cy" sz="1450" dirty="0" err="1">
                <a:latin typeface="Ubuntu"/>
              </a:rPr>
              <a:t>llawer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ymddangos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ystod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digwyddiadau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chwaraeon</a:t>
            </a:r>
            <a:r>
              <a:rPr lang="cy" sz="1450" dirty="0">
                <a:latin typeface="Ubuntu"/>
              </a:rPr>
              <a:t>, </a:t>
            </a:r>
            <a:r>
              <a:rPr lang="cy" sz="1450" dirty="0" err="1">
                <a:latin typeface="Ubuntu"/>
              </a:rPr>
              <a:t>fideos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ar-lein</a:t>
            </a:r>
            <a:r>
              <a:rPr lang="cy" sz="1450" dirty="0">
                <a:latin typeface="Ubuntu"/>
              </a:rPr>
              <a:t> a </a:t>
            </a:r>
            <a:r>
              <a:rPr lang="cy" sz="1450" dirty="0" err="1">
                <a:latin typeface="Ubuntu"/>
              </a:rPr>
              <a:t>chyfryngau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cymdeithasol</a:t>
            </a:r>
            <a:r>
              <a:rPr lang="cy" sz="1450" dirty="0">
                <a:latin typeface="Ubuntu"/>
              </a:rPr>
              <a:t>, </a:t>
            </a:r>
            <a:r>
              <a:rPr lang="cy" sz="1450" dirty="0" err="1">
                <a:latin typeface="Ubuntu"/>
              </a:rPr>
              <a:t>gan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gwneud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hi'n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hawdd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</a:t>
            </a:r>
            <a:r>
              <a:rPr lang="cy" sz="1450" dirty="0">
                <a:latin typeface="Ubuntu"/>
              </a:rPr>
              <a:t> rai dan 18 </a:t>
            </a:r>
            <a:r>
              <a:rPr lang="cy" sz="1450" dirty="0" err="1">
                <a:latin typeface="Ubuntu"/>
              </a:rPr>
              <a:t>oed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gweld</a:t>
            </a:r>
            <a:r>
              <a:rPr lang="cy" sz="1450" dirty="0">
                <a:latin typeface="Ubuntu"/>
              </a:rPr>
              <a:t>.</a:t>
            </a:r>
            <a:endParaRPr lang="en-US" sz="145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Gall </a:t>
            </a:r>
            <a:r>
              <a:rPr lang="cy" sz="1450" b="1" dirty="0" err="1">
                <a:latin typeface="Ubuntu"/>
              </a:rPr>
              <a:t>hysbysebion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wneud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gamblo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ymddangos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ddiniwed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neu'n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hudolus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Maent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aml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dangos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cyffro</a:t>
            </a:r>
            <a:r>
              <a:rPr lang="cy" sz="1450" dirty="0">
                <a:latin typeface="Ubuntu"/>
              </a:rPr>
              <a:t>, </a:t>
            </a:r>
            <a:r>
              <a:rPr lang="cy" sz="1450" dirty="0" err="1">
                <a:latin typeface="Ubuntu"/>
              </a:rPr>
              <a:t>llwyddiant</a:t>
            </a:r>
            <a:r>
              <a:rPr lang="cy" sz="1450" dirty="0">
                <a:latin typeface="Ubuntu"/>
              </a:rPr>
              <a:t> a hwyl </a:t>
            </a:r>
            <a:r>
              <a:rPr lang="cy" sz="1450" dirty="0" err="1">
                <a:latin typeface="Ubuntu"/>
              </a:rPr>
              <a:t>wrth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hepgor</a:t>
            </a:r>
            <a:r>
              <a:rPr lang="cy" sz="1450" dirty="0">
                <a:latin typeface="Ubuntu"/>
              </a:rPr>
              <a:t> y </a:t>
            </a:r>
            <a:r>
              <a:rPr lang="cy" sz="1450" dirty="0" err="1">
                <a:latin typeface="Ubuntu"/>
              </a:rPr>
              <a:t>risgiau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Gallai </a:t>
            </a:r>
            <a:r>
              <a:rPr lang="cy" sz="1450" b="1" dirty="0" err="1">
                <a:latin typeface="Ubuntu"/>
              </a:rPr>
              <a:t>cyfyngiadau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llymach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leihau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niwed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sy'n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gysylltiedig</a:t>
            </a:r>
            <a:r>
              <a:rPr lang="cy" sz="1450" b="1" dirty="0">
                <a:latin typeface="Ubuntu"/>
              </a:rPr>
              <a:t> â </a:t>
            </a:r>
            <a:r>
              <a:rPr lang="cy" sz="1450" b="1" dirty="0" err="1">
                <a:latin typeface="Ubuntu"/>
              </a:rPr>
              <a:t>gamblo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Mae </a:t>
            </a:r>
            <a:r>
              <a:rPr lang="cy" sz="1450" dirty="0" err="1">
                <a:latin typeface="Ubuntu"/>
              </a:rPr>
              <a:t>rhai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pobl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dadlau</a:t>
            </a:r>
            <a:r>
              <a:rPr lang="cy" sz="1450" dirty="0">
                <a:latin typeface="Ubuntu"/>
              </a:rPr>
              <a:t> y </a:t>
            </a:r>
            <a:r>
              <a:rPr lang="cy" sz="1450" dirty="0" err="1">
                <a:latin typeface="Ubuntu"/>
              </a:rPr>
              <a:t>byddai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llai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hysbysebion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golygu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llai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bobl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cael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hannog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gamblo'n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fyrbwyll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Mae </a:t>
            </a:r>
            <a:r>
              <a:rPr lang="cy" sz="1450" b="1" dirty="0" err="1">
                <a:latin typeface="Ubuntu"/>
              </a:rPr>
              <a:t>cwmnïau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gamblo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defnyddio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technegau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perswadiol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sy'n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dylanwadu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ar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grwpiau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agored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niwed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Gall </a:t>
            </a:r>
            <a:r>
              <a:rPr lang="cy" sz="1450" dirty="0" err="1">
                <a:latin typeface="Ubuntu"/>
              </a:rPr>
              <a:t>lliwiau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llachar</a:t>
            </a:r>
            <a:r>
              <a:rPr lang="cy" sz="1450" dirty="0">
                <a:latin typeface="Ubuntu"/>
              </a:rPr>
              <a:t>, </a:t>
            </a:r>
            <a:r>
              <a:rPr lang="cy" sz="1450" dirty="0" err="1">
                <a:latin typeface="Ubuntu"/>
              </a:rPr>
              <a:t>enwogion</a:t>
            </a:r>
            <a:r>
              <a:rPr lang="cy" sz="1450" dirty="0">
                <a:latin typeface="Ubuntu"/>
              </a:rPr>
              <a:t> a </a:t>
            </a:r>
            <a:r>
              <a:rPr lang="cy" sz="1450" dirty="0" err="1">
                <a:latin typeface="Ubuntu"/>
              </a:rPr>
              <a:t>chynigion</a:t>
            </a:r>
            <a:r>
              <a:rPr lang="cy" sz="1450" dirty="0">
                <a:latin typeface="Ubuntu"/>
              </a:rPr>
              <a:t> “bet am </a:t>
            </a:r>
            <a:r>
              <a:rPr lang="cy" sz="1450" dirty="0" err="1">
                <a:latin typeface="Ubuntu"/>
              </a:rPr>
              <a:t>ddim</a:t>
            </a:r>
            <a:r>
              <a:rPr lang="cy" sz="1450" dirty="0">
                <a:latin typeface="Ubuntu"/>
              </a:rPr>
              <a:t>” </a:t>
            </a:r>
            <a:r>
              <a:rPr lang="cy" sz="1450" dirty="0" err="1">
                <a:latin typeface="Ubuntu"/>
              </a:rPr>
              <a:t>fod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arbennig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apelio</a:t>
            </a:r>
            <a:r>
              <a:rPr lang="cy" sz="1450" dirty="0">
                <a:latin typeface="Ubuntu"/>
              </a:rPr>
              <a:t> at </a:t>
            </a:r>
            <a:r>
              <a:rPr lang="cy" sz="1450" dirty="0" err="1">
                <a:latin typeface="Ubuntu"/>
              </a:rPr>
              <a:t>bobl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ifanc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Mae </a:t>
            </a:r>
            <a:r>
              <a:rPr lang="cy" sz="1450" b="1" dirty="0" err="1">
                <a:latin typeface="Ubuntu"/>
              </a:rPr>
              <a:t>cynhyrchion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niweidiol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eraill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eisoes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wynebu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rheolau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hysbysebu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llym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Er </a:t>
            </a:r>
            <a:r>
              <a:rPr lang="cy" sz="1450" dirty="0" err="1">
                <a:latin typeface="Ubuntu"/>
              </a:rPr>
              <a:t>enghraifft</a:t>
            </a:r>
            <a:r>
              <a:rPr lang="cy" sz="1450" dirty="0">
                <a:latin typeface="Ubuntu"/>
              </a:rPr>
              <a:t>, </a:t>
            </a:r>
            <a:r>
              <a:rPr lang="cy" sz="1450" dirty="0" err="1">
                <a:latin typeface="Ubuntu"/>
              </a:rPr>
              <a:t>mae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hysbysebu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tybaco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wedi'i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wahardd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mewn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llawer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wledydd</a:t>
            </a:r>
            <a:r>
              <a:rPr lang="cy" sz="1450" dirty="0">
                <a:latin typeface="Ubuntu"/>
              </a:rPr>
              <a:t> ac </a:t>
            </a:r>
            <a:r>
              <a:rPr lang="cy" sz="1450" dirty="0" err="1">
                <a:latin typeface="Ubuntu"/>
              </a:rPr>
              <a:t>mae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rhai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pobl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credu</a:t>
            </a:r>
            <a:r>
              <a:rPr lang="cy" sz="1450" dirty="0">
                <a:latin typeface="Ubuntu"/>
              </a:rPr>
              <a:t> y </a:t>
            </a:r>
            <a:r>
              <a:rPr lang="cy" sz="1450" dirty="0" err="1">
                <a:latin typeface="Ubuntu"/>
              </a:rPr>
              <a:t>dylid</a:t>
            </a:r>
            <a:r>
              <a:rPr lang="cy" sz="1450" dirty="0">
                <a:latin typeface="Ubuntu"/>
              </a:rPr>
              <a:t> trin </a:t>
            </a:r>
            <a:r>
              <a:rPr lang="cy" sz="1450" dirty="0" err="1">
                <a:latin typeface="Ubuntu"/>
              </a:rPr>
              <a:t>gamblo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yr un </a:t>
            </a:r>
            <a:r>
              <a:rPr lang="cy" sz="1450" dirty="0" err="1">
                <a:latin typeface="Ubuntu"/>
              </a:rPr>
              <a:t>modd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Gallai </a:t>
            </a:r>
            <a:r>
              <a:rPr lang="cy" sz="1450" b="1" dirty="0" err="1">
                <a:latin typeface="Ubuntu"/>
              </a:rPr>
              <a:t>lleihau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hysbysebu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helpu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atal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caethiwed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Gall </a:t>
            </a:r>
            <a:r>
              <a:rPr lang="cy" sz="1450" dirty="0" err="1">
                <a:latin typeface="Ubuntu"/>
              </a:rPr>
              <a:t>cyfyngu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amlygiad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helpu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amddiffyn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pobl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sydd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mewn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perygl</a:t>
            </a:r>
            <a:r>
              <a:rPr lang="cy" sz="1450" dirty="0">
                <a:latin typeface="Ubuntu"/>
              </a:rPr>
              <a:t> neu </a:t>
            </a:r>
            <a:r>
              <a:rPr lang="cy" sz="1450" dirty="0" err="1">
                <a:latin typeface="Ubuntu"/>
              </a:rPr>
              <a:t>sy'n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ceisio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rhoi'r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gorau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gamblo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 err="1">
                <a:latin typeface="Ubuntu"/>
              </a:rPr>
              <a:t>Mae'n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creu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amgylchedd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cyfryngau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mwy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diogel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Gallai </a:t>
            </a:r>
            <a:r>
              <a:rPr lang="cy" sz="1450" dirty="0" err="1">
                <a:latin typeface="Ubuntu"/>
              </a:rPr>
              <a:t>rheolau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llymach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helpu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sicrhau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nad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yw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mannau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adloniant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llawn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negeseuon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sy'n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annog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ymddygiad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peryglus</a:t>
            </a:r>
            <a:r>
              <a:rPr lang="cy" sz="1450" dirty="0">
                <a:latin typeface="Ubuntu"/>
              </a:rPr>
              <a:t>.</a:t>
            </a:r>
          </a:p>
          <a:p>
            <a:pPr algn="ctr" rtl="0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5223C0-DF0D-3C85-EBD1-5103AC289D05}"/>
              </a:ext>
            </a:extLst>
          </p:cNvPr>
          <p:cNvSpPr txBox="1"/>
          <p:nvPr/>
        </p:nvSpPr>
        <p:spPr>
          <a:xfrm>
            <a:off x="6499025" y="1106759"/>
            <a:ext cx="5641075" cy="47782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Mae </a:t>
            </a:r>
            <a:r>
              <a:rPr lang="cy" sz="1450" b="1" dirty="0" err="1">
                <a:latin typeface="Ubuntu"/>
              </a:rPr>
              <a:t>cwmnïau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gamblo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fusnesau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cyfreithlon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Gallai </a:t>
            </a:r>
            <a:r>
              <a:rPr lang="cy" sz="1450" dirty="0" err="1">
                <a:latin typeface="Ubuntu"/>
              </a:rPr>
              <a:t>cyfyngu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hysbysebu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gael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ystyried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annheg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o'i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gymharu</a:t>
            </a:r>
            <a:r>
              <a:rPr lang="cy" sz="1450" dirty="0">
                <a:latin typeface="Ubuntu"/>
              </a:rPr>
              <a:t> â </a:t>
            </a:r>
            <a:r>
              <a:rPr lang="cy" sz="1450" dirty="0" err="1">
                <a:latin typeface="Ubuntu"/>
              </a:rPr>
              <a:t>diwydiannau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eraill</a:t>
            </a:r>
            <a:r>
              <a:rPr lang="cy" sz="1450" dirty="0">
                <a:latin typeface="Ubuntu"/>
              </a:rPr>
              <a:t>.</a:t>
            </a:r>
            <a:endParaRPr lang="en-US" sz="1450" dirty="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Mae </a:t>
            </a:r>
            <a:r>
              <a:rPr lang="cy" sz="1450" b="1" dirty="0" err="1">
                <a:latin typeface="Ubuntu"/>
              </a:rPr>
              <a:t>hysbysebu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helpu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i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ariannu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chwaraeon</a:t>
            </a:r>
            <a:r>
              <a:rPr lang="cy" sz="1450" b="1" dirty="0">
                <a:latin typeface="Ubuntu"/>
              </a:rPr>
              <a:t> ac </a:t>
            </a:r>
            <a:r>
              <a:rPr lang="cy" sz="1450" b="1" dirty="0" err="1">
                <a:latin typeface="Ubuntu"/>
              </a:rPr>
              <a:t>adloniant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Mae </a:t>
            </a:r>
            <a:r>
              <a:rPr lang="cy" sz="1450" dirty="0" err="1">
                <a:latin typeface="Ubuntu"/>
              </a:rPr>
              <a:t>llawer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dimau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chwaraeon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dibynnu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nawdd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gwmnïau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gamblo</a:t>
            </a:r>
            <a:r>
              <a:rPr lang="cy" sz="1450" dirty="0">
                <a:latin typeface="Ubuntu"/>
              </a:rPr>
              <a:t> a </a:t>
            </a:r>
            <a:r>
              <a:rPr lang="cy" sz="1450" dirty="0" err="1">
                <a:latin typeface="Ubuntu"/>
              </a:rPr>
              <a:t>gallai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cyfyngiadau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llymach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leihau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cefnogaeth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ariannol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 err="1">
                <a:latin typeface="Ubuntu"/>
              </a:rPr>
              <a:t>Mae'r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rhan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fwyaf</a:t>
            </a:r>
            <a:r>
              <a:rPr lang="cy" sz="1450" b="1" dirty="0">
                <a:latin typeface="Ubuntu"/>
              </a:rPr>
              <a:t> o </a:t>
            </a:r>
            <a:r>
              <a:rPr lang="cy" sz="1450" b="1" dirty="0" err="1">
                <a:latin typeface="Ubuntu"/>
              </a:rPr>
              <a:t>hysbysebion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eisoes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cynnwys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rhybuddion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Mae </a:t>
            </a:r>
            <a:r>
              <a:rPr lang="cy" sz="1450" dirty="0" err="1">
                <a:latin typeface="Ubuntu"/>
              </a:rPr>
              <a:t>negeseuon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fel</a:t>
            </a:r>
            <a:r>
              <a:rPr lang="cy" sz="1450" dirty="0">
                <a:latin typeface="Ubuntu"/>
              </a:rPr>
              <a:t> “</a:t>
            </a:r>
            <a:r>
              <a:rPr lang="cy" sz="1450" dirty="0" err="1">
                <a:latin typeface="Ubuntu"/>
              </a:rPr>
              <a:t>Byddwch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Ymwybodol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Gamblo</a:t>
            </a:r>
            <a:r>
              <a:rPr lang="cy" sz="1450" dirty="0">
                <a:latin typeface="Ubuntu"/>
              </a:rPr>
              <a:t>” neu </a:t>
            </a:r>
            <a:r>
              <a:rPr lang="cy" sz="1450" dirty="0" err="1">
                <a:latin typeface="Ubuntu"/>
              </a:rPr>
              <a:t>gyfyngiadau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oedran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eisoes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ofynnol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mewn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llawer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leoedd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 err="1">
                <a:latin typeface="Ubuntu"/>
              </a:rPr>
              <a:t>Efallai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na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fydd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cyfyngiadau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llymach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datrys</a:t>
            </a:r>
            <a:r>
              <a:rPr lang="cy" sz="1450" b="1" dirty="0">
                <a:latin typeface="Ubuntu"/>
              </a:rPr>
              <a:t> y </a:t>
            </a:r>
            <a:r>
              <a:rPr lang="cy" sz="1450" b="1" dirty="0" err="1">
                <a:latin typeface="Ubuntu"/>
              </a:rPr>
              <a:t>broblem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Gall </a:t>
            </a:r>
            <a:r>
              <a:rPr lang="cy" sz="1450" dirty="0" err="1">
                <a:latin typeface="Ubuntu"/>
              </a:rPr>
              <a:t>pobl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sydd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eisiau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gamblo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ddod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hyd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ffyrdd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wneud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hynny</a:t>
            </a:r>
            <a:r>
              <a:rPr lang="cy" sz="1450" dirty="0">
                <a:latin typeface="Ubuntu"/>
              </a:rPr>
              <a:t> o </a:t>
            </a:r>
            <a:r>
              <a:rPr lang="cy" sz="1450" dirty="0" err="1">
                <a:latin typeface="Ubuntu"/>
              </a:rPr>
              <a:t>hyd</a:t>
            </a:r>
            <a:r>
              <a:rPr lang="cy" sz="1450" dirty="0">
                <a:latin typeface="Ubuntu"/>
              </a:rPr>
              <a:t>, </a:t>
            </a:r>
            <a:r>
              <a:rPr lang="cy" sz="1450" dirty="0" err="1">
                <a:latin typeface="Ubuntu"/>
              </a:rPr>
              <a:t>hyd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oed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heb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hysbysebion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Gallai </a:t>
            </a:r>
            <a:r>
              <a:rPr lang="cy" sz="1450" b="1" dirty="0" err="1">
                <a:latin typeface="Ubuntu"/>
              </a:rPr>
              <a:t>niweidio'r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economi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Mae'r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diwydiant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gamblo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darparu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swyddi</a:t>
            </a:r>
            <a:r>
              <a:rPr lang="cy" sz="1450" dirty="0">
                <a:latin typeface="Ubuntu"/>
              </a:rPr>
              <a:t> a </a:t>
            </a:r>
            <a:r>
              <a:rPr lang="cy" sz="1450" dirty="0" err="1">
                <a:latin typeface="Ubuntu"/>
              </a:rPr>
              <a:t>refeniw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treth</a:t>
            </a:r>
            <a:r>
              <a:rPr lang="cy" sz="1450" dirty="0">
                <a:latin typeface="Ubuntu"/>
              </a:rPr>
              <a:t> a </a:t>
            </a:r>
            <a:r>
              <a:rPr lang="cy" sz="1450" dirty="0" err="1">
                <a:latin typeface="Ubuntu"/>
              </a:rPr>
              <a:t>gallai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lleihau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hysbysebu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effeithio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hyn</a:t>
            </a:r>
            <a:r>
              <a:rPr lang="cy" sz="1450" dirty="0">
                <a:latin typeface="Ubuntu"/>
              </a:rPr>
              <a:t>.</a:t>
            </a:r>
          </a:p>
          <a:p>
            <a:pPr marL="285750" indent="-285750" rtl="0">
              <a:buFont typeface="Arial"/>
              <a:buChar char="•"/>
            </a:pPr>
            <a:r>
              <a:rPr lang="cy" sz="1450" b="1" dirty="0">
                <a:latin typeface="Ubuntu"/>
              </a:rPr>
              <a:t>Gallai </a:t>
            </a:r>
            <a:r>
              <a:rPr lang="cy" sz="1450" b="1" dirty="0" err="1">
                <a:latin typeface="Ubuntu"/>
              </a:rPr>
              <a:t>addysg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fod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yn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fwy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effeithiol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na</a:t>
            </a:r>
            <a:r>
              <a:rPr lang="cy" sz="1450" b="1" dirty="0">
                <a:latin typeface="Ubuntu"/>
              </a:rPr>
              <a:t> </a:t>
            </a:r>
            <a:r>
              <a:rPr lang="cy" sz="1450" b="1" dirty="0" err="1">
                <a:latin typeface="Ubuntu"/>
              </a:rPr>
              <a:t>chyfyngiadau</a:t>
            </a:r>
            <a:r>
              <a:rPr lang="cy" sz="1450" b="1" dirty="0">
                <a:latin typeface="Ubuntu"/>
              </a:rPr>
              <a:t>.</a:t>
            </a:r>
            <a:r>
              <a:rPr lang="cy" sz="1450" dirty="0">
                <a:latin typeface="Ubuntu"/>
              </a:rPr>
              <a:t> Mae </a:t>
            </a:r>
            <a:r>
              <a:rPr lang="cy" sz="1450" dirty="0" err="1">
                <a:latin typeface="Ubuntu"/>
              </a:rPr>
              <a:t>rhai'n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dadlau</a:t>
            </a:r>
            <a:r>
              <a:rPr lang="cy" sz="1450" dirty="0">
                <a:latin typeface="Ubuntu"/>
              </a:rPr>
              <a:t> bod </a:t>
            </a:r>
            <a:r>
              <a:rPr lang="cy" sz="1450" dirty="0" err="1">
                <a:latin typeface="Ubuntu"/>
              </a:rPr>
              <a:t>addysgu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pobl</a:t>
            </a:r>
            <a:r>
              <a:rPr lang="cy" sz="1450" dirty="0">
                <a:latin typeface="Ubuntu"/>
              </a:rPr>
              <a:t> am </a:t>
            </a:r>
            <a:r>
              <a:rPr lang="cy" sz="1450" dirty="0" err="1">
                <a:latin typeface="Ubuntu"/>
              </a:rPr>
              <a:t>risgiau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yn</a:t>
            </a:r>
            <a:r>
              <a:rPr lang="cy" sz="1450" dirty="0">
                <a:latin typeface="Ubuntu"/>
              </a:rPr>
              <a:t> well </a:t>
            </a:r>
            <a:r>
              <a:rPr lang="cy" sz="1450" dirty="0" err="1">
                <a:latin typeface="Ubuntu"/>
              </a:rPr>
              <a:t>na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chyfyngu</a:t>
            </a:r>
            <a:r>
              <a:rPr lang="cy" sz="1450" dirty="0">
                <a:latin typeface="Ubuntu"/>
              </a:rPr>
              <a:t> </a:t>
            </a:r>
            <a:r>
              <a:rPr lang="cy" sz="1450" dirty="0" err="1">
                <a:latin typeface="Ubuntu"/>
              </a:rPr>
              <a:t>ar</a:t>
            </a:r>
            <a:r>
              <a:rPr lang="cy" sz="1450" dirty="0">
                <a:latin typeface="Ubuntu"/>
              </a:rPr>
              <a:t> yr </a:t>
            </a:r>
            <a:r>
              <a:rPr lang="cy" sz="1450" dirty="0" err="1">
                <a:latin typeface="Ubuntu"/>
              </a:rPr>
              <a:t>hyn</a:t>
            </a:r>
            <a:r>
              <a:rPr lang="cy" sz="1450" dirty="0">
                <a:latin typeface="Ubuntu"/>
              </a:rPr>
              <a:t> y gallant </a:t>
            </a:r>
            <a:r>
              <a:rPr lang="cy" sz="1450" dirty="0" err="1">
                <a:latin typeface="Ubuntu"/>
              </a:rPr>
              <a:t>ei</a:t>
            </a:r>
            <a:r>
              <a:rPr lang="cy" sz="1450" dirty="0">
                <a:latin typeface="Ubuntu"/>
              </a:rPr>
              <a:t> weld.</a:t>
            </a:r>
          </a:p>
          <a:p>
            <a:pPr algn="ctr" rtl="0"/>
            <a:endParaRPr lang="en-US" sz="1450" dirty="0">
              <a:latin typeface="Ubuntu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49C041-38BB-A85D-E9B3-845B1FE30F6A}"/>
              </a:ext>
            </a:extLst>
          </p:cNvPr>
          <p:cNvSpPr txBox="1"/>
          <p:nvPr/>
        </p:nvSpPr>
        <p:spPr>
          <a:xfrm>
            <a:off x="160986" y="6316014"/>
            <a:ext cx="2253803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52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3866BA-957E-B8AA-D2ED-29464CD5EA14}"/>
              </a:ext>
            </a:extLst>
          </p:cNvPr>
          <p:cNvSpPr txBox="1"/>
          <p:nvPr/>
        </p:nvSpPr>
        <p:spPr>
          <a:xfrm>
            <a:off x="810284" y="1196619"/>
            <a:ext cx="10576878" cy="470898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rtl="0"/>
            <a:r>
              <a:rPr lang="cy" sz="2000" b="1" dirty="0">
                <a:solidFill>
                  <a:schemeClr val="tx2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Awgrymiadau</a:t>
            </a:r>
            <a:r>
              <a:rPr lang="cy" sz="24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dysgu</a:t>
            </a:r>
            <a:r>
              <a:rPr lang="cy" sz="24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posibl</a:t>
            </a:r>
            <a:r>
              <a:rPr lang="cy" sz="2400" b="1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cy" sz="2400" b="1" dirty="0" err="1">
                <a:solidFill>
                  <a:schemeClr val="accent1"/>
                </a:solidFill>
                <a:latin typeface="Ubuntu"/>
                <a:cs typeface="Calibri"/>
              </a:rPr>
              <a:t>pellach</a:t>
            </a:r>
            <a:endParaRPr lang="en-US" sz="2400" b="1" dirty="0" err="1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pPr marL="228600" indent="-228600" rtl="0"/>
            <a:endParaRPr lang="en-US" sz="2000" b="1" dirty="0">
              <a:solidFill>
                <a:schemeClr val="tx2"/>
              </a:solidFill>
              <a:latin typeface="Ubuntu"/>
              <a:ea typeface="+mn-lt"/>
              <a:cs typeface="Calibri"/>
            </a:endParaRPr>
          </a:p>
          <a:p>
            <a:pPr rtl="0"/>
            <a:r>
              <a:rPr lang="cy" sz="1600" b="1" dirty="0">
                <a:latin typeface="Ubuntu"/>
                <a:ea typeface="+mn-lt"/>
                <a:cs typeface="+mn-lt"/>
              </a:rPr>
              <a:t>Dadansoddi Dylanwad y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Cyfryngau</a:t>
            </a:r>
            <a:r>
              <a:rPr lang="cy" sz="1600" b="1" dirty="0">
                <a:latin typeface="Ubuntu"/>
                <a:ea typeface="+mn-lt"/>
                <a:cs typeface="+mn-lt"/>
              </a:rPr>
              <a:t>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Gamblo</a:t>
            </a:r>
            <a:r>
              <a:rPr lang="cy" sz="1600" b="1" dirty="0">
                <a:latin typeface="Ubuntu"/>
                <a:ea typeface="+mn-lt"/>
                <a:cs typeface="+mn-lt"/>
              </a:rPr>
              <a:t>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mewn</a:t>
            </a:r>
            <a:r>
              <a:rPr lang="cy" sz="1600" b="1" dirty="0">
                <a:latin typeface="Ubuntu"/>
                <a:ea typeface="+mn-lt"/>
                <a:cs typeface="+mn-lt"/>
              </a:rPr>
              <a:t> Gemau ac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Adloniant</a:t>
            </a:r>
            <a:endParaRPr lang="en-US" sz="1600" dirty="0" err="1">
              <a:latin typeface="Ubuntu"/>
            </a:endParaRPr>
          </a:p>
          <a:p>
            <a:pPr rtl="0"/>
            <a:r>
              <a:rPr lang="cy" sz="1600" dirty="0">
                <a:latin typeface="Ubuntu"/>
                <a:ea typeface="+mn-lt"/>
                <a:cs typeface="+mn-lt"/>
              </a:rPr>
              <a:t>Mae </a:t>
            </a:r>
            <a:r>
              <a:rPr lang="cy" sz="1600" dirty="0" err="1">
                <a:latin typeface="Ubuntu"/>
                <a:ea typeface="+mn-lt"/>
                <a:cs typeface="+mn-lt"/>
              </a:rPr>
              <a:t>dysgwyr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archwilio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enghreifftiau</a:t>
            </a:r>
            <a:r>
              <a:rPr lang="cy" sz="1600" dirty="0">
                <a:latin typeface="Ubuntu"/>
                <a:ea typeface="+mn-lt"/>
                <a:cs typeface="+mn-lt"/>
              </a:rPr>
              <a:t> o </a:t>
            </a:r>
            <a:r>
              <a:rPr lang="cy" sz="1600" dirty="0" err="1">
                <a:latin typeface="Ubuntu"/>
                <a:ea typeface="+mn-lt"/>
                <a:cs typeface="+mn-lt"/>
              </a:rPr>
              <a:t>ffilmiau</a:t>
            </a:r>
            <a:r>
              <a:rPr lang="cy" sz="1600" dirty="0">
                <a:latin typeface="Ubuntu"/>
                <a:ea typeface="+mn-lt"/>
                <a:cs typeface="+mn-lt"/>
              </a:rPr>
              <a:t>, teledu, </a:t>
            </a:r>
            <a:r>
              <a:rPr lang="cy" sz="1600" dirty="0" err="1">
                <a:latin typeface="Ubuntu"/>
                <a:ea typeface="+mn-lt"/>
                <a:cs typeface="+mn-lt"/>
              </a:rPr>
              <a:t>gemau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darllediadau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chwaraeon</a:t>
            </a:r>
            <a:r>
              <a:rPr lang="cy" sz="1600" dirty="0">
                <a:latin typeface="Ubuntu"/>
                <a:ea typeface="+mn-lt"/>
                <a:cs typeface="+mn-lt"/>
              </a:rPr>
              <a:t> a </a:t>
            </a:r>
            <a:r>
              <a:rPr lang="cy" sz="1600" dirty="0" err="1">
                <a:latin typeface="Ubuntu"/>
                <a:ea typeface="+mn-lt"/>
                <a:cs typeface="+mn-lt"/>
              </a:rPr>
              <a:t>chyfryngau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cymdeithasol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lle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mae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00" dirty="0">
                <a:latin typeface="Ubuntu"/>
                <a:ea typeface="+mn-lt"/>
                <a:cs typeface="+mn-lt"/>
              </a:rPr>
              <a:t> neu </a:t>
            </a:r>
            <a:r>
              <a:rPr lang="cy" sz="1600" dirty="0" err="1">
                <a:latin typeface="Ubuntu"/>
                <a:ea typeface="+mn-lt"/>
                <a:cs typeface="+mn-lt"/>
              </a:rPr>
              <a:t>nodweddion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arddull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ymddangos</a:t>
            </a:r>
            <a:r>
              <a:rPr lang="cy" sz="1600" dirty="0">
                <a:latin typeface="Ubuntu"/>
                <a:ea typeface="+mn-lt"/>
                <a:cs typeface="+mn-lt"/>
              </a:rPr>
              <a:t> (</a:t>
            </a:r>
            <a:r>
              <a:rPr lang="cy" sz="1600" dirty="0" err="1">
                <a:latin typeface="Ubuntu"/>
                <a:ea typeface="+mn-lt"/>
                <a:cs typeface="+mn-lt"/>
              </a:rPr>
              <a:t>e.e.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blychau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ysbail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apiau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betio</a:t>
            </a:r>
            <a:r>
              <a:rPr lang="cy" sz="1600" dirty="0">
                <a:latin typeface="Ubuntu"/>
                <a:ea typeface="+mn-lt"/>
                <a:cs typeface="+mn-lt"/>
              </a:rPr>
              <a:t> a </a:t>
            </a:r>
            <a:r>
              <a:rPr lang="cy" sz="1600" dirty="0" err="1">
                <a:latin typeface="Ubuntu"/>
                <a:ea typeface="+mn-lt"/>
                <a:cs typeface="+mn-lt"/>
              </a:rPr>
              <a:t>ddangosir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ystod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chwaraeon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golygfeydd</a:t>
            </a:r>
            <a:r>
              <a:rPr lang="cy" sz="1600" dirty="0">
                <a:latin typeface="Ubuntu"/>
                <a:ea typeface="+mn-lt"/>
                <a:cs typeface="+mn-lt"/>
              </a:rPr>
              <a:t> casino).</a:t>
            </a:r>
            <a:endParaRPr lang="en-US" sz="1600" dirty="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00" b="1" dirty="0" err="1">
                <a:latin typeface="Ubuntu"/>
                <a:ea typeface="+mn-lt"/>
                <a:cs typeface="+mn-lt"/>
              </a:rPr>
              <a:t>Tasg</a:t>
            </a:r>
            <a:r>
              <a:rPr lang="cy" sz="1600" b="1" dirty="0">
                <a:latin typeface="Ubuntu"/>
                <a:ea typeface="+mn-lt"/>
                <a:cs typeface="+mn-lt"/>
              </a:rPr>
              <a:t>: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Nodwch</a:t>
            </a:r>
            <a:r>
              <a:rPr lang="cy" sz="1600" dirty="0">
                <a:latin typeface="Ubuntu"/>
                <a:ea typeface="+mn-lt"/>
                <a:cs typeface="+mn-lt"/>
              </a:rPr>
              <a:t> y </a:t>
            </a:r>
            <a:r>
              <a:rPr lang="cy" sz="1600" dirty="0" err="1">
                <a:latin typeface="Ubuntu"/>
                <a:ea typeface="+mn-lt"/>
                <a:cs typeface="+mn-lt"/>
              </a:rPr>
              <a:t>technegau</a:t>
            </a:r>
            <a:r>
              <a:rPr lang="cy" sz="1600" dirty="0">
                <a:latin typeface="Ubuntu"/>
                <a:ea typeface="+mn-lt"/>
                <a:cs typeface="+mn-lt"/>
              </a:rPr>
              <a:t> a </a:t>
            </a:r>
            <a:r>
              <a:rPr lang="cy" sz="1600" dirty="0" err="1">
                <a:latin typeface="Ubuntu"/>
                <a:ea typeface="+mn-lt"/>
                <a:cs typeface="+mn-lt"/>
              </a:rPr>
              <a:t>ddefnyddir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wneud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edrych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gyffrous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normal, </a:t>
            </a:r>
            <a:r>
              <a:rPr lang="cy" sz="1600" dirty="0" err="1">
                <a:latin typeface="Ubuntu"/>
                <a:ea typeface="+mn-lt"/>
                <a:cs typeface="+mn-lt"/>
              </a:rPr>
              <a:t>neu'n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ddiniwed</a:t>
            </a:r>
            <a:r>
              <a:rPr lang="cy" sz="1600" dirty="0">
                <a:latin typeface="Ubuntu"/>
                <a:ea typeface="+mn-lt"/>
                <a:cs typeface="+mn-lt"/>
              </a:rPr>
              <a:t>. </a:t>
            </a:r>
            <a:r>
              <a:rPr lang="cy" sz="1600" dirty="0" err="1">
                <a:latin typeface="Ubuntu"/>
                <a:ea typeface="+mn-lt"/>
                <a:cs typeface="+mn-lt"/>
              </a:rPr>
              <a:t>Enghreifftiau</a:t>
            </a:r>
            <a:r>
              <a:rPr lang="cy" sz="1600" dirty="0">
                <a:latin typeface="Ubuntu"/>
                <a:ea typeface="+mn-lt"/>
                <a:cs typeface="+mn-lt"/>
              </a:rPr>
              <a:t>: </a:t>
            </a:r>
            <a:r>
              <a:rPr lang="cy" sz="1600" dirty="0" err="1">
                <a:latin typeface="Ubuntu"/>
                <a:ea typeface="+mn-lt"/>
                <a:cs typeface="+mn-lt"/>
              </a:rPr>
              <a:t>lliwiau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llachar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buddugoliaethau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cyflym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lleoliadau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hudolus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dylanwadwyr</a:t>
            </a:r>
            <a:r>
              <a:rPr lang="cy" sz="1600" dirty="0">
                <a:latin typeface="Ubuntu"/>
                <a:ea typeface="+mn-lt"/>
                <a:cs typeface="+mn-lt"/>
              </a:rPr>
              <a:t>, </a:t>
            </a:r>
            <a:r>
              <a:rPr lang="cy" sz="1600" dirty="0" err="1">
                <a:latin typeface="Ubuntu"/>
                <a:ea typeface="+mn-lt"/>
                <a:cs typeface="+mn-lt"/>
              </a:rPr>
              <a:t>hiwmor</a:t>
            </a:r>
            <a:r>
              <a:rPr lang="cy" sz="1600" dirty="0">
                <a:latin typeface="Ubuntu"/>
                <a:ea typeface="+mn-lt"/>
                <a:cs typeface="+mn-lt"/>
              </a:rPr>
              <a:t>.</a:t>
            </a:r>
          </a:p>
          <a:p>
            <a:pPr rtl="0"/>
            <a:endParaRPr lang="en-US" sz="1600" b="1" dirty="0">
              <a:latin typeface="Ubuntu"/>
              <a:ea typeface="Calibri"/>
              <a:cs typeface="Calibri"/>
            </a:endParaRPr>
          </a:p>
          <a:p>
            <a:pPr rtl="0"/>
            <a:r>
              <a:rPr lang="cy" sz="1600" b="1" dirty="0">
                <a:latin typeface="Ubuntu"/>
                <a:ea typeface="+mn-lt"/>
                <a:cs typeface="+mn-lt"/>
              </a:rPr>
              <a:t>Chwarae Rôl Pwysau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Cyfoedion</a:t>
            </a:r>
            <a:r>
              <a:rPr lang="cy" sz="1600" b="1" dirty="0">
                <a:latin typeface="Ubuntu"/>
                <a:ea typeface="+mn-lt"/>
                <a:cs typeface="+mn-lt"/>
              </a:rPr>
              <a:t> a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Dylanwad</a:t>
            </a:r>
            <a:r>
              <a:rPr lang="cy" sz="1600" b="1" dirty="0">
                <a:latin typeface="Ubuntu"/>
                <a:ea typeface="+mn-lt"/>
                <a:cs typeface="+mn-lt"/>
              </a:rPr>
              <a:t>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Cymdeithasol</a:t>
            </a:r>
            <a:endParaRPr lang="en-US" sz="1600" dirty="0" err="1">
              <a:latin typeface="Ubuntu"/>
            </a:endParaRPr>
          </a:p>
          <a:p>
            <a:pPr rtl="0"/>
            <a:r>
              <a:rPr lang="cy" sz="1600" dirty="0">
                <a:latin typeface="Ubuntu"/>
                <a:ea typeface="+mn-lt"/>
                <a:cs typeface="+mn-lt"/>
              </a:rPr>
              <a:t>Mae </a:t>
            </a:r>
            <a:r>
              <a:rPr lang="cy" sz="1600" dirty="0" err="1">
                <a:latin typeface="Ubuntu"/>
                <a:ea typeface="+mn-lt"/>
                <a:cs typeface="+mn-lt"/>
              </a:rPr>
              <a:t>dysgwyr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ymateb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sefyllfaoedd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lle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mae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00" dirty="0">
                <a:latin typeface="Ubuntu"/>
                <a:ea typeface="+mn-lt"/>
                <a:cs typeface="+mn-lt"/>
              </a:rPr>
              <a:t> neu </a:t>
            </a:r>
            <a:r>
              <a:rPr lang="cy" sz="1600" dirty="0" err="1">
                <a:latin typeface="Ubuntu"/>
                <a:ea typeface="+mn-lt"/>
                <a:cs typeface="+mn-lt"/>
              </a:rPr>
              <a:t>nodweddion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arddull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gamblo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cael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eu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hannog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gan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gyfoedion</a:t>
            </a:r>
            <a:r>
              <a:rPr lang="cy" sz="1600" dirty="0">
                <a:latin typeface="Ubuntu"/>
                <a:ea typeface="+mn-lt"/>
                <a:cs typeface="+mn-lt"/>
              </a:rPr>
              <a:t>.</a:t>
            </a:r>
          </a:p>
          <a:p>
            <a:endParaRPr lang="cy" sz="1600" dirty="0">
              <a:latin typeface="Ubuntu"/>
              <a:ea typeface="+mn-lt"/>
              <a:cs typeface="+mn-lt"/>
            </a:endParaRPr>
          </a:p>
          <a:p>
            <a:pPr rtl="0"/>
            <a:r>
              <a:rPr lang="cy" sz="1600" b="1" dirty="0">
                <a:latin typeface="Ubuntu"/>
                <a:ea typeface="+mn-lt"/>
                <a:cs typeface="+mn-lt"/>
              </a:rPr>
              <a:t>Gallai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senarios</a:t>
            </a:r>
            <a:r>
              <a:rPr lang="cy" sz="1600" b="1" dirty="0">
                <a:latin typeface="Ubuntu"/>
                <a:ea typeface="+mn-lt"/>
                <a:cs typeface="+mn-lt"/>
              </a:rPr>
              <a:t> </a:t>
            </a:r>
            <a:r>
              <a:rPr lang="cy" sz="1600" b="1" dirty="0" err="1">
                <a:latin typeface="Ubuntu"/>
                <a:ea typeface="+mn-lt"/>
                <a:cs typeface="+mn-lt"/>
              </a:rPr>
              <a:t>gynnwys</a:t>
            </a:r>
            <a:r>
              <a:rPr lang="cy" sz="1600" b="1" dirty="0">
                <a:latin typeface="Ubuntu"/>
                <a:ea typeface="+mn-lt"/>
                <a:cs typeface="+mn-lt"/>
              </a:rPr>
              <a:t>:</a:t>
            </a:r>
          </a:p>
          <a:p>
            <a:pPr marL="285750" indent="-285750" rtl="0">
              <a:buFont typeface="Arial"/>
              <a:buChar char="•"/>
            </a:pPr>
            <a:r>
              <a:rPr lang="cy" sz="1600" dirty="0" err="1">
                <a:latin typeface="Ubuntu"/>
                <a:ea typeface="+mn-lt"/>
                <a:cs typeface="+mn-lt"/>
              </a:rPr>
              <a:t>Ffrindiau’n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annog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rhywun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latin typeface="Ubuntu"/>
                <a:ea typeface="+mn-lt"/>
                <a:cs typeface="+mn-lt"/>
              </a:rPr>
              <a:t> “</a:t>
            </a:r>
            <a:r>
              <a:rPr lang="cy" sz="1600" dirty="0" err="1">
                <a:latin typeface="Ubuntu"/>
                <a:ea typeface="+mn-lt"/>
                <a:cs typeface="+mn-lt"/>
              </a:rPr>
              <a:t>roi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cynnig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ar</a:t>
            </a:r>
            <a:r>
              <a:rPr lang="cy" sz="1600" dirty="0">
                <a:latin typeface="Ubuntu"/>
                <a:ea typeface="+mn-lt"/>
                <a:cs typeface="+mn-lt"/>
              </a:rPr>
              <a:t> un </a:t>
            </a:r>
            <a:r>
              <a:rPr lang="cy" sz="1600" dirty="0" err="1">
                <a:latin typeface="Ubuntu"/>
                <a:ea typeface="+mn-lt"/>
                <a:cs typeface="+mn-lt"/>
              </a:rPr>
              <a:t>blwch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ysbail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unig</a:t>
            </a:r>
            <a:r>
              <a:rPr lang="cy" sz="1600" dirty="0">
                <a:latin typeface="Ubuntu"/>
                <a:ea typeface="+mn-lt"/>
                <a:cs typeface="+mn-lt"/>
              </a:rPr>
              <a:t>”</a:t>
            </a:r>
            <a:endParaRPr lang="en-US" sz="1600" dirty="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00" dirty="0" err="1">
                <a:latin typeface="Ubuntu"/>
                <a:ea typeface="+mn-lt"/>
                <a:cs typeface="+mn-lt"/>
              </a:rPr>
              <a:t>Sgwrs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grŵp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rhannu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awgrymiadau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betio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gyfer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gêm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bêl-droed</a:t>
            </a:r>
            <a:endParaRPr lang="en-US" sz="1600" dirty="0" err="1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00" dirty="0">
                <a:latin typeface="Ubuntu"/>
                <a:ea typeface="+mn-lt"/>
                <a:cs typeface="+mn-lt"/>
              </a:rPr>
              <a:t>Rhywun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teimlo</a:t>
            </a:r>
            <a:r>
              <a:rPr lang="cy" sz="1600" dirty="0">
                <a:latin typeface="Ubuntu"/>
                <a:ea typeface="+mn-lt"/>
                <a:cs typeface="+mn-lt"/>
              </a:rPr>
              <a:t> dan </a:t>
            </a:r>
            <a:r>
              <a:rPr lang="cy" sz="1600" dirty="0" err="1">
                <a:latin typeface="Ubuntu"/>
                <a:ea typeface="+mn-lt"/>
                <a:cs typeface="+mn-lt"/>
              </a:rPr>
              <a:t>bwysau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i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ymuno</a:t>
            </a:r>
            <a:r>
              <a:rPr lang="cy" sz="1600" dirty="0">
                <a:latin typeface="Ubuntu"/>
                <a:ea typeface="+mn-lt"/>
                <a:cs typeface="+mn-lt"/>
              </a:rPr>
              <a:t> â </a:t>
            </a:r>
            <a:r>
              <a:rPr lang="cy" sz="1600" dirty="0" err="1">
                <a:latin typeface="Ubuntu"/>
                <a:ea typeface="+mn-lt"/>
                <a:cs typeface="+mn-lt"/>
              </a:rPr>
              <a:t>gêm</a:t>
            </a:r>
            <a:r>
              <a:rPr lang="cy" sz="1600" dirty="0">
                <a:latin typeface="Ubuntu"/>
                <a:ea typeface="+mn-lt"/>
                <a:cs typeface="+mn-lt"/>
              </a:rPr>
              <a:t> casino </a:t>
            </a:r>
            <a:r>
              <a:rPr lang="cy" sz="1600" dirty="0" err="1">
                <a:latin typeface="Ubuntu"/>
                <a:ea typeface="+mn-lt"/>
                <a:cs typeface="+mn-lt"/>
              </a:rPr>
              <a:t>ar-lein</a:t>
            </a:r>
            <a:r>
              <a:rPr lang="cy" sz="1600" dirty="0">
                <a:latin typeface="Ubuntu"/>
                <a:ea typeface="+mn-lt"/>
                <a:cs typeface="+mn-lt"/>
              </a:rPr>
              <a:t> “er </a:t>
            </a:r>
            <a:r>
              <a:rPr lang="cy" sz="1600" dirty="0" err="1">
                <a:latin typeface="Ubuntu"/>
                <a:ea typeface="+mn-lt"/>
                <a:cs typeface="+mn-lt"/>
              </a:rPr>
              <a:t>mwyn</a:t>
            </a:r>
            <a:r>
              <a:rPr lang="cy" sz="1600" dirty="0">
                <a:latin typeface="Ubuntu"/>
                <a:ea typeface="+mn-lt"/>
                <a:cs typeface="+mn-lt"/>
              </a:rPr>
              <a:t> hwyl”</a:t>
            </a:r>
            <a:endParaRPr lang="en-US" sz="1600" dirty="0">
              <a:latin typeface="Ubuntu"/>
            </a:endParaRPr>
          </a:p>
          <a:p>
            <a:pPr marL="285750" indent="-285750" rtl="0">
              <a:buFont typeface="Arial"/>
              <a:buChar char="•"/>
            </a:pPr>
            <a:r>
              <a:rPr lang="cy" sz="1600" dirty="0" err="1">
                <a:latin typeface="Ubuntu"/>
                <a:ea typeface="+mn-lt"/>
                <a:cs typeface="+mn-lt"/>
              </a:rPr>
              <a:t>Ffrind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gwario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gormod</a:t>
            </a:r>
            <a:r>
              <a:rPr lang="cy" sz="1600" dirty="0">
                <a:latin typeface="Ubuntu"/>
                <a:ea typeface="+mn-lt"/>
                <a:cs typeface="+mn-lt"/>
              </a:rPr>
              <a:t> o </a:t>
            </a:r>
            <a:r>
              <a:rPr lang="cy" sz="1600" dirty="0" err="1">
                <a:latin typeface="Ubuntu"/>
                <a:ea typeface="+mn-lt"/>
                <a:cs typeface="+mn-lt"/>
              </a:rPr>
              <a:t>arian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ar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bryniannau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siawns</a:t>
            </a:r>
            <a:r>
              <a:rPr lang="cy" sz="1600" dirty="0">
                <a:latin typeface="Ubuntu"/>
                <a:ea typeface="+mn-lt"/>
                <a:cs typeface="+mn-lt"/>
              </a:rPr>
              <a:t> </a:t>
            </a:r>
            <a:r>
              <a:rPr lang="cy" sz="1600" dirty="0" err="1">
                <a:latin typeface="Ubuntu"/>
                <a:ea typeface="+mn-lt"/>
                <a:cs typeface="+mn-lt"/>
              </a:rPr>
              <a:t>yn</a:t>
            </a:r>
            <a:r>
              <a:rPr lang="cy" sz="1600" dirty="0">
                <a:latin typeface="Ubuntu"/>
                <a:ea typeface="+mn-lt"/>
                <a:cs typeface="+mn-lt"/>
              </a:rPr>
              <a:t> y </a:t>
            </a:r>
            <a:r>
              <a:rPr lang="cy" sz="1600">
                <a:latin typeface="Ubuntu"/>
                <a:ea typeface="+mn-lt"/>
                <a:cs typeface="+mn-lt"/>
              </a:rPr>
              <a:t>gêm</a:t>
            </a:r>
            <a:endParaRPr lang="en-US" sz="1600" dirty="0" err="1">
              <a:latin typeface="Ubuntu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ED3360-428B-9ED4-DEFE-9BCFDCF874A3}"/>
              </a:ext>
            </a:extLst>
          </p:cNvPr>
          <p:cNvSpPr txBox="1"/>
          <p:nvPr/>
        </p:nvSpPr>
        <p:spPr>
          <a:xfrm>
            <a:off x="300507" y="6358944"/>
            <a:ext cx="2146479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67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CC620-1D08-9038-E73C-33641CD1496F}"/>
              </a:ext>
            </a:extLst>
          </p:cNvPr>
          <p:cNvSpPr txBox="1"/>
          <p:nvPr/>
        </p:nvSpPr>
        <p:spPr>
          <a:xfrm>
            <a:off x="541335" y="859971"/>
            <a:ext cx="8135939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cy" sz="2800" b="1" dirty="0">
                <a:solidFill>
                  <a:schemeClr val="accent1"/>
                </a:solidFill>
                <a:latin typeface="Ubuntu" panose="020B0504030602030204"/>
              </a:rPr>
              <a:t>Gwasanaethau Cymorth Gamblo yng Nghymru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EA57C1-92AA-2A52-03C5-716B5ACE7343}"/>
              </a:ext>
            </a:extLst>
          </p:cNvPr>
          <p:cNvSpPr txBox="1"/>
          <p:nvPr/>
        </p:nvSpPr>
        <p:spPr>
          <a:xfrm>
            <a:off x="416719" y="1500187"/>
            <a:ext cx="10263187" cy="4185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Gwasanaeth Triniaeth Gamblo Cymru Gyfan a Llinell Gymorth 24/7 0808 281 9265 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Croesewir atgyfeiriadau gan unrhyw unigolyn neu weithwyr proffesiynol i'r Gwasanaeth Triniaeth.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dirty="0"/>
              <a:t>E-</a:t>
            </a:r>
            <a:r>
              <a:rPr dirty="0" err="1"/>
              <a:t>bost</a:t>
            </a:r>
            <a:r>
              <a:rPr dirty="0"/>
              <a:t>: gamblingservice@wales.nhs.uk</a:t>
            </a:r>
          </a:p>
          <a:p>
            <a:pPr algn="l" rtl="0"/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>
                <a:solidFill>
                  <a:srgbClr val="000000"/>
                </a:solidFill>
                <a:latin typeface="Ubuntu"/>
                <a:ea typeface="Arial"/>
                <a:cs typeface="Arial"/>
              </a:rPr>
              <a:t>Gamble Aware</a:t>
            </a:r>
            <a:endParaRPr lang="cy" sz="1800" b="0" i="0" dirty="0">
              <a:solidFill>
                <a:srgbClr val="000000"/>
              </a:solidFill>
              <a:latin typeface="Ubuntu"/>
              <a:ea typeface="Arial"/>
              <a:cs typeface="Arial"/>
            </a:endParaRPr>
          </a:p>
          <a:p>
            <a:pPr algn="l" rtl="0"/>
            <a:r>
              <a:rPr lang="cy" sz="1800" b="0" i="0" u="sng" strike="noStrike" dirty="0">
                <a:solidFill>
                  <a:srgbClr val="002060"/>
                </a:solidFill>
                <a:latin typeface="Ubuntu"/>
                <a:ea typeface="Arial"/>
                <a:cs typeface="Arial"/>
                <a:hlinkClick r:id="rId2"/>
              </a:rPr>
              <a:t>www.gambleaware.org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cy" sz="1800" b="1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Canolfan Genedlaethol y GIG ar gyfer Anhwylderau Hapchwarae (Llundain)</a:t>
            </a:r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Triniaeth arbenigol ar gyfer anhwylder hapchwarae i'r rhai 13 oed a hŷn. Mynediad ar-lein o Gymru. 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u="sng" strike="noStrike" dirty="0">
                <a:solidFill>
                  <a:srgbClr val="002060"/>
                </a:solidFill>
                <a:latin typeface="Ubuntu"/>
                <a:ea typeface="Arial"/>
                <a:cs typeface="Arial"/>
                <a:hlinkClick r:id="rId3"/>
              </a:rPr>
              <a:t>www.cnwl.nhs.uk/canolfan-genedlaethol-anhwylderau-gaming</a:t>
            </a:r>
            <a:r>
              <a:rPr lang="cy" sz="1800" b="0" i="0" u="none" strike="noStrike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800" b="0" i="0" dirty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cy" sz="1400" b="0" i="0" u="none" strike="noStrike" dirty="0">
                <a:solidFill>
                  <a:srgbClr val="000000"/>
                </a:solidFill>
                <a:highlight>
                  <a:srgbClr val="FFFFFF"/>
                </a:highlight>
                <a:latin typeface="Ubuntu"/>
                <a:ea typeface="Arial"/>
                <a:cs typeface="Arial"/>
              </a:rPr>
              <a:t>*Sylwch y gallai'r gwasanaethau cymorth a restrir newid wrth i drefniadau comisiynu gael eu diweddaru.</a:t>
            </a:r>
          </a:p>
          <a:p>
            <a:pPr algn="ctr" rtl="0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91874E-A59D-EA8B-8499-8FE0462A19C6}"/>
              </a:ext>
            </a:extLst>
          </p:cNvPr>
          <p:cNvSpPr txBox="1"/>
          <p:nvPr/>
        </p:nvSpPr>
        <p:spPr>
          <a:xfrm>
            <a:off x="246845" y="6369676"/>
            <a:ext cx="2114282" cy="276999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0" u="none" strike="noStrike" baseline="0">
                <a:solidFill>
                  <a:srgbClr val="103E6A"/>
                </a:solidFill>
                <a:latin typeface="Ubuntu"/>
              </a:rPr>
              <a:t>Iechyd Cyhoeddus Cymru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68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d7921a-042b-4eb0-b7a0-a3fc5587e9ac">
      <Terms xmlns="http://schemas.microsoft.com/office/infopath/2007/PartnerControls"/>
    </lcf76f155ced4ddcb4097134ff3c332f>
    <TaxCatchAll xmlns="d6550f9a-f14e-418b-a53a-e888529f43a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6A6F83751BC542A98DC5A0AC630D3D" ma:contentTypeVersion="15" ma:contentTypeDescription="Create a new document." ma:contentTypeScope="" ma:versionID="196b9e01c9c66793c24b53ebaebe0b41">
  <xsd:schema xmlns:xsd="http://www.w3.org/2001/XMLSchema" xmlns:xs="http://www.w3.org/2001/XMLSchema" xmlns:p="http://schemas.microsoft.com/office/2006/metadata/properties" xmlns:ns2="bbd7921a-042b-4eb0-b7a0-a3fc5587e9ac" xmlns:ns3="d6550f9a-f14e-418b-a53a-e888529f43ac" targetNamespace="http://schemas.microsoft.com/office/2006/metadata/properties" ma:root="true" ma:fieldsID="5b5aff93ad5912248a6a26172dd04027" ns2:_="" ns3:_="">
    <xsd:import namespace="bbd7921a-042b-4eb0-b7a0-a3fc5587e9ac"/>
    <xsd:import namespace="d6550f9a-f14e-418b-a53a-e888529f4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7921a-042b-4eb0-b7a0-a3fc5587e9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efaef41-70dc-4075-804e-d4e4dbdae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50f9a-f14e-418b-a53a-e888529f4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d3ce685-6bcb-45ae-998a-d25e5acaad24}" ma:internalName="TaxCatchAll" ma:showField="CatchAllData" ma:web="d6550f9a-f14e-418b-a53a-e888529f4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97B256-1F93-480D-9A14-D4AAAA0860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91D7A7-2E8C-4B85-AC1D-848F50CC0052}">
  <ds:schemaRefs>
    <ds:schemaRef ds:uri="bbd7921a-042b-4eb0-b7a0-a3fc5587e9ac"/>
    <ds:schemaRef ds:uri="d6550f9a-f14e-418b-a53a-e888529f43a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92C2985-C9D8-43B9-9949-B4841BC405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d7921a-042b-4eb0-b7a0-a3fc5587e9ac"/>
    <ds:schemaRef ds:uri="d6550f9a-f14e-418b-a53a-e888529f4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1756</Words>
  <Application>Microsoft Office PowerPoint</Application>
  <PresentationFormat>Widescreen</PresentationFormat>
  <Paragraphs>97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Public Health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Flood (Public Health Wales - Matrix House)</dc:creator>
  <cp:lastModifiedBy>Ceri Wyn Williams (NWSSP - Workforce and OD)</cp:lastModifiedBy>
  <cp:revision>102</cp:revision>
  <dcterms:created xsi:type="dcterms:W3CDTF">2026-02-03T14:39:16Z</dcterms:created>
  <dcterms:modified xsi:type="dcterms:W3CDTF">2026-05-08T16:21:28Z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0x0101008A6A6F83751BC542A98DC5A0AC630D3D</vt:lpwstr>
  </property>
  <property fmtid="{D5CDD505-2E9C-101B-9397-08002B2CF9AE}" pid="3" name="MediaServiceImageTags">
    <vt:lpwstr/>
  </property>
</Properties>
</file>