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changesInfos/changesInfo1.xml" ContentType="application/vnd.ms-powerpoint.changes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85" r:id="rId4"/>
  </p:sldMasterIdLst>
  <p:notesMasterIdLst>
    <p:notesMasterId r:id="rId27"/>
  </p:notesMasterIdLst>
  <p:sldIdLst>
    <p:sldId id="313" r:id="rId5"/>
    <p:sldId id="279" r:id="rId6"/>
    <p:sldId id="291" r:id="rId7"/>
    <p:sldId id="263" r:id="rId8"/>
    <p:sldId id="264" r:id="rId9"/>
    <p:sldId id="280" r:id="rId10"/>
    <p:sldId id="276" r:id="rId11"/>
    <p:sldId id="277" r:id="rId12"/>
    <p:sldId id="281" r:id="rId13"/>
    <p:sldId id="278" r:id="rId14"/>
    <p:sldId id="285" r:id="rId15"/>
    <p:sldId id="289" r:id="rId16"/>
    <p:sldId id="287" r:id="rId17"/>
    <p:sldId id="288" r:id="rId18"/>
    <p:sldId id="286" r:id="rId19"/>
    <p:sldId id="290" r:id="rId20"/>
    <p:sldId id="265" r:id="rId21"/>
    <p:sldId id="266" r:id="rId22"/>
    <p:sldId id="282" r:id="rId23"/>
    <p:sldId id="284" r:id="rId24"/>
    <p:sldId id="306" r:id="rId25"/>
    <p:sldId id="294" r:id="rId26"/>
  </p:sldIdLst>
  <p:sldSz cx="12192000" cy="6858000"/>
  <p:notesSz cx="6858000" cy="9144000"/>
  <p:custDataLst>
    <p:tags r:id="rId28"/>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D267B11F-970E-24C6-E2A5-5502D013E9F2}" name="Lucy Jayne (Public Health Wales - No. 2 Capital Quarter)" initials="LQ" userId="S::lucy.jayne@wales.nhs.uk::7eb58db9-16aa-42b3-9796-7f97c022edec" providerId="AD"/>
  <p188:author id="{9CEF4D41-7E19-87B1-FCC0-3FB9C95F00ED}" name="Grace Lawson (Public Health Wales - No. 2 Capital Quarter)" initials="GQ" userId="S::grace.lawson@wales.nhs.uk::88c6baf7-06f7-4e16-85cb-71260126bd16" providerId="AD"/>
  <p188:author id="{F4F662A8-3FE8-2DDF-A473-499F5F15D2F2}" name="Lillie Price (Public Health Wales - No. 2 Capital Quarter)" initials="LQ" userId="S::lillie.price@wales.nhs.uk::032d964d-be01-4d8a-8a44-d1d16ba64254" providerId="AD"/>
  <p188:author id="{311702CD-2FE8-6362-4115-878685D0A7F7}" name="Leanne Small (Public Health Wales - No. 2 Capital Quarter)" initials="LQ" userId="S::leanne.small@wales.nhs.uk::d76cf426-005f-434f-ac47-a5eb582e6007" providerId="AD"/>
  <p188:author id="{82A8F2DC-3481-B692-14F4-D4F0F1F9B7EB}" name="Sophie Flood (Public Health Wales - Matrix House)" initials="SH" userId="S::sophie.flood@wales.nhs.uk::f1b68508-ff1d-4a78-a875-f6aa95017de1" providerId="AD"/>
</p188:authorLst>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74929" autoAdjust="0"/>
  </p:normalViewPr>
  <p:slideViewPr>
    <p:cSldViewPr snapToGrid="0">
      <p:cViewPr varScale="1">
        <p:scale>
          <a:sx n="55" d="100"/>
          <a:sy n="55" d="100"/>
        </p:scale>
        <p:origin x="1072" y="28"/>
      </p:cViewPr>
      <p:guideLst/>
    </p:cSldViewPr>
  </p:slideViewPr>
  <p:notesTextViewPr>
    <p:cViewPr>
      <p:scale>
        <a:sx n="1" d="1"/>
        <a:sy n="1" d="1"/>
      </p:scale>
      <p:origin x="0" y="0"/>
    </p:cViewPr>
  </p:notesText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8/10/relationships/authors" Target="author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microsoft.com/office/2016/11/relationships/changesInfo" Target="changesInfos/changesInfo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presProps" Target="pres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tags" Target="tags/tag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notesMaster" Target="notesMasters/notesMaster1.xml"/><Relationship Id="rId30" Type="http://schemas.openxmlformats.org/officeDocument/2006/relationships/viewProps" Target="viewProps.xml"/><Relationship Id="rId8" Type="http://schemas.openxmlformats.org/officeDocument/2006/relationships/slide" Target="slides/slide4.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Brenda Basweti (Public Health Wales - Matrix House)" userId="b990ae84-a271-4c7f-861a-586df44a9516" providerId="ADAL" clId="{F94B5204-AD79-42E1-B3A0-E1C03B4FE150}"/>
    <pc:docChg chg="undo custSel modSld">
      <pc:chgData name="Brenda Basweti (Public Health Wales - Matrix House)" userId="b990ae84-a271-4c7f-861a-586df44a9516" providerId="ADAL" clId="{F94B5204-AD79-42E1-B3A0-E1C03B4FE150}" dt="2026-04-20T13:40:25.531" v="78" actId="1076"/>
      <pc:docMkLst>
        <pc:docMk/>
      </pc:docMkLst>
      <pc:sldChg chg="modSp mod">
        <pc:chgData name="Brenda Basweti (Public Health Wales - Matrix House)" userId="b990ae84-a271-4c7f-861a-586df44a9516" providerId="ADAL" clId="{F94B5204-AD79-42E1-B3A0-E1C03B4FE150}" dt="2026-04-16T09:10:42.781" v="12" actId="14100"/>
        <pc:sldMkLst>
          <pc:docMk/>
          <pc:sldMk cId="3477410222" sldId="266"/>
        </pc:sldMkLst>
        <pc:picChg chg="mod">
          <ac:chgData name="Brenda Basweti (Public Health Wales - Matrix House)" userId="b990ae84-a271-4c7f-861a-586df44a9516" providerId="ADAL" clId="{F94B5204-AD79-42E1-B3A0-E1C03B4FE150}" dt="2026-04-16T09:10:42.781" v="12" actId="14100"/>
          <ac:picMkLst>
            <pc:docMk/>
            <pc:sldMk cId="3477410222" sldId="266"/>
            <ac:picMk id="6" creationId="{A89F7D73-50C7-4970-7AEA-73AA20CFA38C}"/>
          </ac:picMkLst>
        </pc:picChg>
      </pc:sldChg>
      <pc:sldChg chg="addSp delSp modSp mod">
        <pc:chgData name="Brenda Basweti (Public Health Wales - Matrix House)" userId="b990ae84-a271-4c7f-861a-586df44a9516" providerId="ADAL" clId="{F94B5204-AD79-42E1-B3A0-E1C03B4FE150}" dt="2026-04-20T13:40:25.531" v="78" actId="1076"/>
        <pc:sldMkLst>
          <pc:docMk/>
          <pc:sldMk cId="3102144934" sldId="278"/>
        </pc:sldMkLst>
        <pc:spChg chg="mod">
          <ac:chgData name="Brenda Basweti (Public Health Wales - Matrix House)" userId="b990ae84-a271-4c7f-861a-586df44a9516" providerId="ADAL" clId="{F94B5204-AD79-42E1-B3A0-E1C03B4FE150}" dt="2026-04-20T13:40:25.531" v="78" actId="1076"/>
          <ac:spMkLst>
            <pc:docMk/>
            <pc:sldMk cId="3102144934" sldId="278"/>
            <ac:spMk id="9" creationId="{1F12BF59-A47D-2988-0180-9C21651B561D}"/>
          </ac:spMkLst>
        </pc:spChg>
        <pc:picChg chg="del">
          <ac:chgData name="Brenda Basweti (Public Health Wales - Matrix House)" userId="b990ae84-a271-4c7f-861a-586df44a9516" providerId="ADAL" clId="{F94B5204-AD79-42E1-B3A0-E1C03B4FE150}" dt="2026-04-20T13:38:55.881" v="44" actId="478"/>
          <ac:picMkLst>
            <pc:docMk/>
            <pc:sldMk cId="3102144934" sldId="278"/>
            <ac:picMk id="6" creationId="{6D33431D-FBD8-0737-1733-2AD462B9F37B}"/>
          </ac:picMkLst>
        </pc:picChg>
        <pc:picChg chg="add mod modCrop">
          <ac:chgData name="Brenda Basweti (Public Health Wales - Matrix House)" userId="b990ae84-a271-4c7f-861a-586df44a9516" providerId="ADAL" clId="{F94B5204-AD79-42E1-B3A0-E1C03B4FE150}" dt="2026-04-20T13:40:21.750" v="77" actId="14100"/>
          <ac:picMkLst>
            <pc:docMk/>
            <pc:sldMk cId="3102144934" sldId="278"/>
            <ac:picMk id="7" creationId="{4CE8E775-88BE-0405-A828-CED6B03C5132}"/>
          </ac:picMkLst>
        </pc:picChg>
      </pc:sldChg>
      <pc:sldChg chg="addSp delSp modSp mod">
        <pc:chgData name="Brenda Basweti (Public Health Wales - Matrix House)" userId="b990ae84-a271-4c7f-861a-586df44a9516" providerId="ADAL" clId="{F94B5204-AD79-42E1-B3A0-E1C03B4FE150}" dt="2026-04-16T09:29:13.278" v="28" actId="1076"/>
        <pc:sldMkLst>
          <pc:docMk/>
          <pc:sldMk cId="3134280992" sldId="285"/>
        </pc:sldMkLst>
        <pc:picChg chg="add mod">
          <ac:chgData name="Brenda Basweti (Public Health Wales - Matrix House)" userId="b990ae84-a271-4c7f-861a-586df44a9516" providerId="ADAL" clId="{F94B5204-AD79-42E1-B3A0-E1C03B4FE150}" dt="2026-04-16T09:25:11.820" v="18" actId="14100"/>
          <ac:picMkLst>
            <pc:docMk/>
            <pc:sldMk cId="3134280992" sldId="285"/>
            <ac:picMk id="10" creationId="{220E2042-D277-7051-A772-6FF2C6FF89C1}"/>
          </ac:picMkLst>
        </pc:picChg>
        <pc:picChg chg="add mod">
          <ac:chgData name="Brenda Basweti (Public Health Wales - Matrix House)" userId="b990ae84-a271-4c7f-861a-586df44a9516" providerId="ADAL" clId="{F94B5204-AD79-42E1-B3A0-E1C03B4FE150}" dt="2026-04-16T09:29:13.278" v="28" actId="1076"/>
          <ac:picMkLst>
            <pc:docMk/>
            <pc:sldMk cId="3134280992" sldId="285"/>
            <ac:picMk id="12" creationId="{D680DD82-30AA-3CBA-E05F-028D3A78AA04}"/>
          </ac:picMkLst>
        </pc:picChg>
      </pc:sldChg>
      <pc:sldChg chg="addSp delSp modSp mod">
        <pc:chgData name="Brenda Basweti (Public Health Wales - Matrix House)" userId="b990ae84-a271-4c7f-861a-586df44a9516" providerId="ADAL" clId="{F94B5204-AD79-42E1-B3A0-E1C03B4FE150}" dt="2026-04-16T10:36:30.603" v="43" actId="1076"/>
        <pc:sldMkLst>
          <pc:docMk/>
          <pc:sldMk cId="1078699685" sldId="287"/>
        </pc:sldMkLst>
        <pc:picChg chg="add mod">
          <ac:chgData name="Brenda Basweti (Public Health Wales - Matrix House)" userId="b990ae84-a271-4c7f-861a-586df44a9516" providerId="ADAL" clId="{F94B5204-AD79-42E1-B3A0-E1C03B4FE150}" dt="2026-04-16T09:29:46.976" v="38" actId="1076"/>
          <ac:picMkLst>
            <pc:docMk/>
            <pc:sldMk cId="1078699685" sldId="287"/>
            <ac:picMk id="5" creationId="{97AAB976-6762-A6AE-08AA-AF14DDE5022F}"/>
          </ac:picMkLst>
        </pc:picChg>
        <pc:picChg chg="add mod">
          <ac:chgData name="Brenda Basweti (Public Health Wales - Matrix House)" userId="b990ae84-a271-4c7f-861a-586df44a9516" providerId="ADAL" clId="{F94B5204-AD79-42E1-B3A0-E1C03B4FE150}" dt="2026-04-16T10:36:30.603" v="43" actId="1076"/>
          <ac:picMkLst>
            <pc:docMk/>
            <pc:sldMk cId="1078699685" sldId="287"/>
            <ac:picMk id="11" creationId="{7887E727-9384-5D21-35D6-F32606912785}"/>
          </ac:picMkLst>
        </pc:picChg>
      </pc:sldChg>
      <pc:sldChg chg="addSp delSp modSp mod">
        <pc:chgData name="Brenda Basweti (Public Health Wales - Matrix House)" userId="b990ae84-a271-4c7f-861a-586df44a9516" providerId="ADAL" clId="{F94B5204-AD79-42E1-B3A0-E1C03B4FE150}" dt="2026-04-16T09:29:32.304" v="32" actId="14100"/>
        <pc:sldMkLst>
          <pc:docMk/>
          <pc:sldMk cId="3293037567" sldId="289"/>
        </pc:sldMkLst>
        <pc:picChg chg="add mod">
          <ac:chgData name="Brenda Basweti (Public Health Wales - Matrix House)" userId="b990ae84-a271-4c7f-861a-586df44a9516" providerId="ADAL" clId="{F94B5204-AD79-42E1-B3A0-E1C03B4FE150}" dt="2026-04-16T09:29:32.304" v="32" actId="14100"/>
          <ac:picMkLst>
            <pc:docMk/>
            <pc:sldMk cId="3293037567" sldId="289"/>
            <ac:picMk id="6" creationId="{8C527E93-5CDD-C97C-EC21-6E0E9B760866}"/>
          </ac:picMkLst>
        </pc:picChg>
      </pc:sldChg>
      <pc:sldChg chg="addSp delSp modSp mod">
        <pc:chgData name="Brenda Basweti (Public Health Wales - Matrix House)" userId="b990ae84-a271-4c7f-861a-586df44a9516" providerId="ADAL" clId="{F94B5204-AD79-42E1-B3A0-E1C03B4FE150}" dt="2026-04-16T09:10:23.903" v="11" actId="1076"/>
        <pc:sldMkLst>
          <pc:docMk/>
          <pc:sldMk cId="3206318145" sldId="306"/>
        </pc:sldMkLst>
        <pc:picChg chg="add mod">
          <ac:chgData name="Brenda Basweti (Public Health Wales - Matrix House)" userId="b990ae84-a271-4c7f-861a-586df44a9516" providerId="ADAL" clId="{F94B5204-AD79-42E1-B3A0-E1C03B4FE150}" dt="2026-04-16T09:10:23.903" v="11" actId="1076"/>
          <ac:picMkLst>
            <pc:docMk/>
            <pc:sldMk cId="3206318145" sldId="306"/>
            <ac:picMk id="8" creationId="{978B0C14-BCD5-D498-7C09-B76FE852A270}"/>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33C5D82-122C-8E42-B3D6-67347C6BA68D}" type="datetimeFigureOut">
              <a:rPr lang="en-US" smtClean="0"/>
              <a:t>4/20/2026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6BF1F24-30D7-5740-9F64-AE7FBFFC8324}" type="slidenum">
              <a:rPr lang="en-US" smtClean="0"/>
              <a:t>‹#›</a:t>
            </a:fld>
            <a:endParaRPr lang="en-US"/>
          </a:p>
        </p:txBody>
      </p:sp>
    </p:spTree>
    <p:extLst>
      <p:ext uri="{BB962C8B-B14F-4D97-AF65-F5344CB8AC3E}">
        <p14:creationId xmlns:p14="http://schemas.microsoft.com/office/powerpoint/2010/main" val="277345855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C6BF1F24-30D7-5740-9F64-AE7FBFFC8324}" type="slidenum">
              <a:rPr lang="en-US" smtClean="0"/>
              <a:t>1</a:t>
            </a:fld>
            <a:endParaRPr lang="en-US" dirty="0"/>
          </a:p>
        </p:txBody>
      </p:sp>
    </p:spTree>
    <p:extLst>
      <p:ext uri="{BB962C8B-B14F-4D97-AF65-F5344CB8AC3E}">
        <p14:creationId xmlns:p14="http://schemas.microsoft.com/office/powerpoint/2010/main" val="44798465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cy-GB" noProof="0"/>
              <a:t>Mae “hynod flasus“ (</a:t>
            </a:r>
            <a:r>
              <a:rPr lang="cy-GB" i="1" noProof="0" err="1"/>
              <a:t>hyper-palatable</a:t>
            </a:r>
            <a:r>
              <a:rPr lang="cy-GB" noProof="0"/>
              <a:t>) yn cyfeirio at fwydydd sydd wedi’u creu fel bod ganddyn nhw apêl fawr iawn oherwydd lefelau uchel o siwgr, braster, halen ac ychwanegion eraill. Mae’r bwydydd hyn yn cael eu cynhyrchu i fod yn hynod atyniadol, ac yn aml maen nhw’n ysgogi’r system wobrwyo yn yr ymennydd mewn ffordd fwy dwys na bwydydd naturiol. O ganlyniad, maen nhw’n gallu arwain at orfwyta a chyfrannu at ordewdra a phroblemau iechyd eraill. Mae enghreifftiau o fwydydd hynod flasus yn cynnwys bwyd cyflym, byrbrydau fel sglodion a bisgedi, diodydd llawn siwgr, a llawer o fwydydd sydd wedi’u prosesu.</a:t>
            </a:r>
          </a:p>
          <a:p>
            <a:endParaRPr lang="en-US">
              <a:ea typeface="Calibri" panose="020F0502020204030204"/>
              <a:cs typeface="Calibri" panose="020F0502020204030204"/>
            </a:endParaRPr>
          </a:p>
        </p:txBody>
      </p:sp>
      <p:sp>
        <p:nvSpPr>
          <p:cNvPr id="4" name="Slide Number Placeholder 3"/>
          <p:cNvSpPr>
            <a:spLocks noGrp="1"/>
          </p:cNvSpPr>
          <p:nvPr>
            <p:ph type="sldNum" sz="quarter" idx="5"/>
          </p:nvPr>
        </p:nvSpPr>
        <p:spPr/>
        <p:txBody>
          <a:bodyPr/>
          <a:lstStyle/>
          <a:p>
            <a:fld id="{C6BF1F24-30D7-5740-9F64-AE7FBFFC8324}" type="slidenum">
              <a:rPr lang="en-US" smtClean="0"/>
              <a:t>16</a:t>
            </a:fld>
            <a:endParaRPr lang="en-US"/>
          </a:p>
        </p:txBody>
      </p:sp>
    </p:spTree>
    <p:extLst>
      <p:ext uri="{BB962C8B-B14F-4D97-AF65-F5344CB8AC3E}">
        <p14:creationId xmlns:p14="http://schemas.microsoft.com/office/powerpoint/2010/main" val="40798560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 Oran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DC0EE8-50B0-E896-5852-F4B8BFA0274B}"/>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8D59E697-43E9-29BA-4D8B-B1E926BCE746}"/>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4" name="Text Placeholder 13">
            <a:extLst>
              <a:ext uri="{FF2B5EF4-FFF2-40B4-BE49-F238E27FC236}">
                <a16:creationId xmlns:a16="http://schemas.microsoft.com/office/drawing/2014/main" id="{103AC217-C30D-89C1-4460-322363FEBF75}"/>
              </a:ext>
            </a:extLst>
          </p:cNvPr>
          <p:cNvSpPr>
            <a:spLocks noGrp="1"/>
          </p:cNvSpPr>
          <p:nvPr>
            <p:ph type="body" sz="quarter" idx="10" hasCustomPrompt="1"/>
          </p:nvPr>
        </p:nvSpPr>
        <p:spPr>
          <a:xfrm>
            <a:off x="285750" y="2710836"/>
            <a:ext cx="6327775" cy="726622"/>
          </a:xfrm>
          <a:prstGeom prst="rect">
            <a:avLst/>
          </a:prstGeom>
        </p:spPr>
        <p:txBody>
          <a:bodyPr anchor="b">
            <a:noAutofit/>
          </a:bodyPr>
          <a:lstStyle>
            <a:lvl1pPr marL="0" indent="0">
              <a:buNone/>
              <a:defRPr sz="36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Presentation Title</a:t>
            </a:r>
            <a:endParaRPr lang="en-US"/>
          </a:p>
        </p:txBody>
      </p:sp>
      <p:sp>
        <p:nvSpPr>
          <p:cNvPr id="15" name="Text Placeholder 13">
            <a:extLst>
              <a:ext uri="{FF2B5EF4-FFF2-40B4-BE49-F238E27FC236}">
                <a16:creationId xmlns:a16="http://schemas.microsoft.com/office/drawing/2014/main" id="{66D54DB3-E380-84BD-93B3-8BA649F37B65}"/>
              </a:ext>
            </a:extLst>
          </p:cNvPr>
          <p:cNvSpPr>
            <a:spLocks noGrp="1"/>
          </p:cNvSpPr>
          <p:nvPr>
            <p:ph type="body" sz="quarter" idx="11" hasCustomPrompt="1"/>
          </p:nvPr>
        </p:nvSpPr>
        <p:spPr>
          <a:xfrm>
            <a:off x="285750" y="3387964"/>
            <a:ext cx="6327775" cy="453119"/>
          </a:xfrm>
          <a:prstGeom prst="rect">
            <a:avLst/>
          </a:prstGeom>
        </p:spPr>
        <p:txBody>
          <a:bodyPr anchor="t">
            <a:noAutofit/>
          </a:bodyPr>
          <a:lstStyle>
            <a:lvl1pPr marL="0" indent="0">
              <a:buNone/>
              <a:defRPr sz="22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Subtitle</a:t>
            </a:r>
            <a:endParaRPr lang="en-US"/>
          </a:p>
        </p:txBody>
      </p:sp>
      <p:sp>
        <p:nvSpPr>
          <p:cNvPr id="16" name="Text Placeholder 13">
            <a:extLst>
              <a:ext uri="{FF2B5EF4-FFF2-40B4-BE49-F238E27FC236}">
                <a16:creationId xmlns:a16="http://schemas.microsoft.com/office/drawing/2014/main" id="{13832E92-EF7C-04E7-8DBD-C53D35568A6F}"/>
              </a:ext>
            </a:extLst>
          </p:cNvPr>
          <p:cNvSpPr>
            <a:spLocks noGrp="1"/>
          </p:cNvSpPr>
          <p:nvPr>
            <p:ph type="body" sz="quarter" idx="12" hasCustomPrompt="1"/>
          </p:nvPr>
        </p:nvSpPr>
        <p:spPr>
          <a:xfrm>
            <a:off x="285750" y="4204682"/>
            <a:ext cx="6327775" cy="453119"/>
          </a:xfrm>
          <a:prstGeom prst="rect">
            <a:avLst/>
          </a:prstGeom>
        </p:spPr>
        <p:txBody>
          <a:bodyPr anchor="t">
            <a:noAutofit/>
          </a:bodyPr>
          <a:lstStyle>
            <a:lvl1pPr marL="0" indent="0">
              <a:buNone/>
              <a:defRPr sz="14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Date</a:t>
            </a:r>
            <a:endParaRPr lang="en-US"/>
          </a:p>
        </p:txBody>
      </p:sp>
    </p:spTree>
    <p:extLst>
      <p:ext uri="{BB962C8B-B14F-4D97-AF65-F5344CB8AC3E}">
        <p14:creationId xmlns:p14="http://schemas.microsoft.com/office/powerpoint/2010/main" val="4186661068"/>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Header and Text only - Orange">
    <p:spTree>
      <p:nvGrpSpPr>
        <p:cNvPr id="1" name=""/>
        <p:cNvGrpSpPr/>
        <p:nvPr/>
      </p:nvGrpSpPr>
      <p:grpSpPr>
        <a:xfrm>
          <a:off x="0" y="0"/>
          <a:ext cx="0" cy="0"/>
          <a:chOff x="0" y="0"/>
          <a:chExt cx="0" cy="0"/>
        </a:xfrm>
      </p:grpSpPr>
      <p:pic>
        <p:nvPicPr>
          <p:cNvPr id="7" name="Picture 6">
            <a:extLst>
              <a:ext uri="{FF2B5EF4-FFF2-40B4-BE49-F238E27FC236}">
                <a16:creationId xmlns:a16="http://schemas.microsoft.com/office/drawing/2014/main" id="{33E64A41-9A05-2CAE-A840-51E35F1B3A84}"/>
              </a:ext>
            </a:extLst>
          </p:cNvPr>
          <p:cNvPicPr>
            <a:picLocks noChangeAspect="1"/>
          </p:cNvPicPr>
          <p:nvPr userDrawn="1"/>
        </p:nvPicPr>
        <p:blipFill>
          <a:blip r:embed="rId2"/>
          <a:stretch>
            <a:fillRect/>
          </a:stretch>
        </p:blipFill>
        <p:spPr>
          <a:xfrm>
            <a:off x="285750" y="275384"/>
            <a:ext cx="1654753" cy="508387"/>
          </a:xfrm>
          <a:prstGeom prst="rect">
            <a:avLst/>
          </a:prstGeom>
        </p:spPr>
      </p:pic>
      <p:sp>
        <p:nvSpPr>
          <p:cNvPr id="10" name="TextBox 9">
            <a:extLst>
              <a:ext uri="{FF2B5EF4-FFF2-40B4-BE49-F238E27FC236}">
                <a16:creationId xmlns:a16="http://schemas.microsoft.com/office/drawing/2014/main" id="{5F478532-AA67-095D-17D0-9369A6CF187C}"/>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2" name="Text Placeholder 11">
            <a:extLst>
              <a:ext uri="{FF2B5EF4-FFF2-40B4-BE49-F238E27FC236}">
                <a16:creationId xmlns:a16="http://schemas.microsoft.com/office/drawing/2014/main" id="{832A63B7-B6C6-2D5C-D2FC-18184746ACB1}"/>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2" name="Picture 1" descr="A blue rectangle on a black background&#10;&#10;Description automatically generated">
            <a:extLst>
              <a:ext uri="{FF2B5EF4-FFF2-40B4-BE49-F238E27FC236}">
                <a16:creationId xmlns:a16="http://schemas.microsoft.com/office/drawing/2014/main" id="{701B4431-6E99-FB30-9E4A-E84060F127FB}"/>
              </a:ext>
            </a:extLst>
          </p:cNvPr>
          <p:cNvPicPr>
            <a:picLocks noChangeAspect="1"/>
          </p:cNvPicPr>
          <p:nvPr userDrawn="1"/>
        </p:nvPicPr>
        <p:blipFill>
          <a:blip r:embed="rId3"/>
          <a:srcRect l="25437" t="2543" r="5912" b="3059"/>
          <a:stretch>
            <a:fillRect/>
          </a:stretch>
        </p:blipFill>
        <p:spPr>
          <a:xfrm rot="5400000">
            <a:off x="6649025" y="-657741"/>
            <a:ext cx="2405273" cy="3720755"/>
          </a:xfrm>
          <a:prstGeom prst="rect">
            <a:avLst/>
          </a:prstGeom>
        </p:spPr>
      </p:pic>
      <p:pic>
        <p:nvPicPr>
          <p:cNvPr id="3" name="Picture 2">
            <a:extLst>
              <a:ext uri="{FF2B5EF4-FFF2-40B4-BE49-F238E27FC236}">
                <a16:creationId xmlns:a16="http://schemas.microsoft.com/office/drawing/2014/main" id="{3D1E15D4-58F0-B835-2EDB-5B041DEA7E6E}"/>
              </a:ext>
            </a:extLst>
          </p:cNvPr>
          <p:cNvPicPr>
            <a:picLocks noChangeAspect="1"/>
          </p:cNvPicPr>
          <p:nvPr userDrawn="1"/>
        </p:nvPicPr>
        <p:blipFill>
          <a:blip r:embed="rId4"/>
          <a:stretch>
            <a:fillRect/>
          </a:stretch>
        </p:blipFill>
        <p:spPr>
          <a:xfrm>
            <a:off x="8359749" y="2620284"/>
            <a:ext cx="3527371" cy="3968293"/>
          </a:xfrm>
          <a:prstGeom prst="rect">
            <a:avLst/>
          </a:prstGeom>
        </p:spPr>
      </p:pic>
      <p:sp>
        <p:nvSpPr>
          <p:cNvPr id="4" name="Text Placeholder 16">
            <a:extLst>
              <a:ext uri="{FF2B5EF4-FFF2-40B4-BE49-F238E27FC236}">
                <a16:creationId xmlns:a16="http://schemas.microsoft.com/office/drawing/2014/main" id="{2D62E1EC-A6F5-D23A-565E-A7AF64CD9368}"/>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5" name="Text Placeholder 16">
            <a:extLst>
              <a:ext uri="{FF2B5EF4-FFF2-40B4-BE49-F238E27FC236}">
                <a16:creationId xmlns:a16="http://schemas.microsoft.com/office/drawing/2014/main" id="{CE7DE11A-7B6A-14CA-A499-F25F2F9AF822}"/>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6" name="Text Placeholder 19">
            <a:extLst>
              <a:ext uri="{FF2B5EF4-FFF2-40B4-BE49-F238E27FC236}">
                <a16:creationId xmlns:a16="http://schemas.microsoft.com/office/drawing/2014/main" id="{AF447B3A-3F6B-32F0-90F8-3CEF5AAF4EB9}"/>
              </a:ext>
            </a:extLst>
          </p:cNvPr>
          <p:cNvSpPr>
            <a:spLocks noGrp="1"/>
          </p:cNvSpPr>
          <p:nvPr>
            <p:ph type="body" sz="quarter" idx="13"/>
          </p:nvPr>
        </p:nvSpPr>
        <p:spPr>
          <a:xfrm>
            <a:off x="304879" y="2926024"/>
            <a:ext cx="6710362"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763103745"/>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2 Col. text - Orange">
    <p:spTree>
      <p:nvGrpSpPr>
        <p:cNvPr id="1" name=""/>
        <p:cNvGrpSpPr/>
        <p:nvPr/>
      </p:nvGrpSpPr>
      <p:grpSpPr>
        <a:xfrm>
          <a:off x="0" y="0"/>
          <a:ext cx="0" cy="0"/>
          <a:chOff x="0" y="0"/>
          <a:chExt cx="0" cy="0"/>
        </a:xfrm>
      </p:grpSpPr>
      <p:pic>
        <p:nvPicPr>
          <p:cNvPr id="14" name="Picture 13" descr="An orange curved object on a black background&#10;&#10;Description automatically generated">
            <a:extLst>
              <a:ext uri="{FF2B5EF4-FFF2-40B4-BE49-F238E27FC236}">
                <a16:creationId xmlns:a16="http://schemas.microsoft.com/office/drawing/2014/main" id="{24D3D47D-7075-66E1-8396-F4103DF0112F}"/>
              </a:ext>
            </a:extLst>
          </p:cNvPr>
          <p:cNvPicPr>
            <a:picLocks noChangeAspect="1"/>
          </p:cNvPicPr>
          <p:nvPr userDrawn="1"/>
        </p:nvPicPr>
        <p:blipFill>
          <a:blip r:embed="rId2"/>
          <a:srcRect l="13065" b="50000"/>
          <a:stretch>
            <a:fillRect/>
          </a:stretch>
        </p:blipFill>
        <p:spPr>
          <a:xfrm>
            <a:off x="8685957" y="4843391"/>
            <a:ext cx="3113591" cy="2014609"/>
          </a:xfrm>
          <a:prstGeom prst="rect">
            <a:avLst/>
          </a:prstGeom>
        </p:spPr>
      </p:pic>
      <p:pic>
        <p:nvPicPr>
          <p:cNvPr id="7" name="Picture 6">
            <a:extLst>
              <a:ext uri="{FF2B5EF4-FFF2-40B4-BE49-F238E27FC236}">
                <a16:creationId xmlns:a16="http://schemas.microsoft.com/office/drawing/2014/main" id="{33E64A41-9A05-2CAE-A840-51E35F1B3A84}"/>
              </a:ext>
            </a:extLst>
          </p:cNvPr>
          <p:cNvPicPr>
            <a:picLocks noChangeAspect="1"/>
          </p:cNvPicPr>
          <p:nvPr userDrawn="1"/>
        </p:nvPicPr>
        <p:blipFill>
          <a:blip r:embed="rId3"/>
          <a:stretch>
            <a:fillRect/>
          </a:stretch>
        </p:blipFill>
        <p:spPr>
          <a:xfrm>
            <a:off x="285750" y="275384"/>
            <a:ext cx="1654753" cy="508387"/>
          </a:xfrm>
          <a:prstGeom prst="rect">
            <a:avLst/>
          </a:prstGeom>
        </p:spPr>
      </p:pic>
      <p:sp>
        <p:nvSpPr>
          <p:cNvPr id="10" name="TextBox 9">
            <a:extLst>
              <a:ext uri="{FF2B5EF4-FFF2-40B4-BE49-F238E27FC236}">
                <a16:creationId xmlns:a16="http://schemas.microsoft.com/office/drawing/2014/main" id="{5F478532-AA67-095D-17D0-9369A6CF187C}"/>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12" name="Text Placeholder 11">
            <a:extLst>
              <a:ext uri="{FF2B5EF4-FFF2-40B4-BE49-F238E27FC236}">
                <a16:creationId xmlns:a16="http://schemas.microsoft.com/office/drawing/2014/main" id="{832A63B7-B6C6-2D5C-D2FC-18184746ACB1}"/>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8" name="Picture 7" descr="A blue rectangle on a black background&#10;&#10;Description automatically generated">
            <a:extLst>
              <a:ext uri="{FF2B5EF4-FFF2-40B4-BE49-F238E27FC236}">
                <a16:creationId xmlns:a16="http://schemas.microsoft.com/office/drawing/2014/main" id="{FD5D17FF-AF1C-545F-E3DC-DDD6BD78E5AE}"/>
              </a:ext>
            </a:extLst>
          </p:cNvPr>
          <p:cNvPicPr>
            <a:picLocks noChangeAspect="1"/>
          </p:cNvPicPr>
          <p:nvPr userDrawn="1"/>
        </p:nvPicPr>
        <p:blipFill>
          <a:blip r:embed="rId4"/>
          <a:srcRect l="11058" t="2107" r="2991" b="47971"/>
          <a:stretch>
            <a:fillRect/>
          </a:stretch>
        </p:blipFill>
        <p:spPr>
          <a:xfrm rot="10800000" flipH="1">
            <a:off x="4995863" y="0"/>
            <a:ext cx="3011357" cy="1967696"/>
          </a:xfrm>
          <a:prstGeom prst="rect">
            <a:avLst/>
          </a:prstGeom>
        </p:spPr>
      </p:pic>
      <p:sp>
        <p:nvSpPr>
          <p:cNvPr id="2" name="Text Placeholder 19">
            <a:extLst>
              <a:ext uri="{FF2B5EF4-FFF2-40B4-BE49-F238E27FC236}">
                <a16:creationId xmlns:a16="http://schemas.microsoft.com/office/drawing/2014/main" id="{CF8766FF-E3F7-54FE-61D9-A29B5C42AF4B}"/>
              </a:ext>
            </a:extLst>
          </p:cNvPr>
          <p:cNvSpPr>
            <a:spLocks noGrp="1"/>
          </p:cNvSpPr>
          <p:nvPr>
            <p:ph type="body" sz="quarter" idx="14"/>
          </p:nvPr>
        </p:nvSpPr>
        <p:spPr>
          <a:xfrm>
            <a:off x="5816081" y="2925582"/>
            <a:ext cx="5020807"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3" name="Text Placeholder 16">
            <a:extLst>
              <a:ext uri="{FF2B5EF4-FFF2-40B4-BE49-F238E27FC236}">
                <a16:creationId xmlns:a16="http://schemas.microsoft.com/office/drawing/2014/main" id="{4E25F6C2-19E2-B16F-2ECE-F7248C893CC7}"/>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5" name="Text Placeholder 16">
            <a:extLst>
              <a:ext uri="{FF2B5EF4-FFF2-40B4-BE49-F238E27FC236}">
                <a16:creationId xmlns:a16="http://schemas.microsoft.com/office/drawing/2014/main" id="{08B8FB3E-8875-A86C-9BA3-D0129447E8DA}"/>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9" name="Text Placeholder 19">
            <a:extLst>
              <a:ext uri="{FF2B5EF4-FFF2-40B4-BE49-F238E27FC236}">
                <a16:creationId xmlns:a16="http://schemas.microsoft.com/office/drawing/2014/main" id="{AAB91901-4FF0-2D7E-65B2-9DF4E55D78F8}"/>
              </a:ext>
            </a:extLst>
          </p:cNvPr>
          <p:cNvSpPr>
            <a:spLocks noGrp="1"/>
          </p:cNvSpPr>
          <p:nvPr>
            <p:ph type="body" sz="quarter" idx="13"/>
          </p:nvPr>
        </p:nvSpPr>
        <p:spPr>
          <a:xfrm>
            <a:off x="304879" y="2926024"/>
            <a:ext cx="5266653"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405453922"/>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Divider Slide - Orang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FBDC0EE8-50B0-E896-5852-F4B8BFA0274B}"/>
              </a:ext>
            </a:extLst>
          </p:cNvPr>
          <p:cNvPicPr>
            <a:picLocks noChangeAspect="1"/>
          </p:cNvPicPr>
          <p:nvPr userDrawn="1"/>
        </p:nvPicPr>
        <p:blipFill>
          <a:blip r:embed="rId2"/>
          <a:stretch>
            <a:fillRect/>
          </a:stretch>
        </p:blipFill>
        <p:spPr>
          <a:xfrm>
            <a:off x="0" y="3175"/>
            <a:ext cx="12192000" cy="6851650"/>
          </a:xfrm>
          <a:prstGeom prst="rect">
            <a:avLst/>
          </a:prstGeom>
        </p:spPr>
      </p:pic>
      <p:pic>
        <p:nvPicPr>
          <p:cNvPr id="11" name="Picture 10" descr="A black and white logo&#10;&#10;Description automatically generated">
            <a:extLst>
              <a:ext uri="{FF2B5EF4-FFF2-40B4-BE49-F238E27FC236}">
                <a16:creationId xmlns:a16="http://schemas.microsoft.com/office/drawing/2014/main" id="{8D59E697-43E9-29BA-4D8B-B1E926BCE746}"/>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12" name="TextBox 11">
            <a:extLst>
              <a:ext uri="{FF2B5EF4-FFF2-40B4-BE49-F238E27FC236}">
                <a16:creationId xmlns:a16="http://schemas.microsoft.com/office/drawing/2014/main" id="{EABDD363-0CD0-EE10-96A3-9A8EC2A57CE3}"/>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3" name="Text Placeholder 13">
            <a:extLst>
              <a:ext uri="{FF2B5EF4-FFF2-40B4-BE49-F238E27FC236}">
                <a16:creationId xmlns:a16="http://schemas.microsoft.com/office/drawing/2014/main" id="{5F8C3108-99AA-BE1B-0102-55204CAE5262}"/>
              </a:ext>
            </a:extLst>
          </p:cNvPr>
          <p:cNvSpPr>
            <a:spLocks noGrp="1"/>
          </p:cNvSpPr>
          <p:nvPr>
            <p:ph type="body" sz="quarter" idx="10" hasCustomPrompt="1"/>
          </p:nvPr>
        </p:nvSpPr>
        <p:spPr>
          <a:xfrm>
            <a:off x="285750" y="3065689"/>
            <a:ext cx="6327775" cy="726622"/>
          </a:xfrm>
          <a:prstGeom prst="rect">
            <a:avLst/>
          </a:prstGeom>
        </p:spPr>
        <p:txBody>
          <a:bodyPr anchor="ctr">
            <a:noAutofit/>
          </a:bodyPr>
          <a:lstStyle>
            <a:lvl1pPr marL="0" indent="0">
              <a:buNone/>
              <a:defRPr sz="36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Divider title</a:t>
            </a:r>
            <a:endParaRPr lang="en-US"/>
          </a:p>
        </p:txBody>
      </p:sp>
    </p:spTree>
    <p:extLst>
      <p:ext uri="{BB962C8B-B14F-4D97-AF65-F5344CB8AC3E}">
        <p14:creationId xmlns:p14="http://schemas.microsoft.com/office/powerpoint/2010/main" val="2295155855"/>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ext and Image - Orange">
    <p:spTree>
      <p:nvGrpSpPr>
        <p:cNvPr id="1" name=""/>
        <p:cNvGrpSpPr/>
        <p:nvPr/>
      </p:nvGrpSpPr>
      <p:grpSpPr>
        <a:xfrm>
          <a:off x="0" y="0"/>
          <a:ext cx="0" cy="0"/>
          <a:chOff x="0" y="0"/>
          <a:chExt cx="0" cy="0"/>
        </a:xfrm>
      </p:grpSpPr>
      <p:sp>
        <p:nvSpPr>
          <p:cNvPr id="2" name="Picture Placeholder 4">
            <a:extLst>
              <a:ext uri="{FF2B5EF4-FFF2-40B4-BE49-F238E27FC236}">
                <a16:creationId xmlns:a16="http://schemas.microsoft.com/office/drawing/2014/main" id="{C75D8DA0-FA5D-E4A4-348F-1B27185447F4}"/>
              </a:ext>
            </a:extLst>
          </p:cNvPr>
          <p:cNvSpPr>
            <a:spLocks noGrp="1"/>
          </p:cNvSpPr>
          <p:nvPr>
            <p:ph type="pic" sz="quarter" idx="14"/>
          </p:nvPr>
        </p:nvSpPr>
        <p:spPr>
          <a:xfrm>
            <a:off x="6096000" y="333272"/>
            <a:ext cx="5718175" cy="6191457"/>
          </a:xfrm>
          <a:prstGeom prst="roundRect">
            <a:avLst>
              <a:gd name="adj" fmla="val 2233"/>
            </a:avLst>
          </a:prstGeom>
        </p:spPr>
        <p:txBody>
          <a:bodyPr/>
          <a:lstStyle/>
          <a:p>
            <a:endParaRPr lang="en-US"/>
          </a:p>
        </p:txBody>
      </p:sp>
      <p:pic>
        <p:nvPicPr>
          <p:cNvPr id="4" name="Picture 3">
            <a:extLst>
              <a:ext uri="{FF2B5EF4-FFF2-40B4-BE49-F238E27FC236}">
                <a16:creationId xmlns:a16="http://schemas.microsoft.com/office/drawing/2014/main" id="{D21D8264-1EB3-39E9-379D-1E494B0B89BE}"/>
              </a:ext>
            </a:extLst>
          </p:cNvPr>
          <p:cNvPicPr>
            <a:picLocks noChangeAspect="1"/>
          </p:cNvPicPr>
          <p:nvPr userDrawn="1"/>
        </p:nvPicPr>
        <p:blipFill>
          <a:blip r:embed="rId2"/>
          <a:stretch>
            <a:fillRect/>
          </a:stretch>
        </p:blipFill>
        <p:spPr>
          <a:xfrm>
            <a:off x="285750" y="275384"/>
            <a:ext cx="1654753" cy="508387"/>
          </a:xfrm>
          <a:prstGeom prst="rect">
            <a:avLst/>
          </a:prstGeom>
        </p:spPr>
      </p:pic>
      <p:sp>
        <p:nvSpPr>
          <p:cNvPr id="5" name="TextBox 4">
            <a:extLst>
              <a:ext uri="{FF2B5EF4-FFF2-40B4-BE49-F238E27FC236}">
                <a16:creationId xmlns:a16="http://schemas.microsoft.com/office/drawing/2014/main" id="{5BB6815D-7426-E4F1-F536-CD871B71713E}"/>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6" name="Text Placeholder 11">
            <a:extLst>
              <a:ext uri="{FF2B5EF4-FFF2-40B4-BE49-F238E27FC236}">
                <a16:creationId xmlns:a16="http://schemas.microsoft.com/office/drawing/2014/main" id="{B88EED20-7E87-4DFD-D9CA-B1A1FAA85455}"/>
              </a:ext>
            </a:extLst>
          </p:cNvPr>
          <p:cNvSpPr>
            <a:spLocks noGrp="1"/>
          </p:cNvSpPr>
          <p:nvPr>
            <p:ph type="body" sz="quarter" idx="10" hasCustomPrompt="1"/>
          </p:nvPr>
        </p:nvSpPr>
        <p:spPr>
          <a:xfrm>
            <a:off x="1812016" y="6362447"/>
            <a:ext cx="3772354" cy="239713"/>
          </a:xfrm>
          <a:prstGeom prst="rect">
            <a:avLst/>
          </a:prstGeom>
        </p:spPr>
        <p:txBody>
          <a:bodyPr anchor="b">
            <a:normAutofit/>
          </a:bodyPr>
          <a:lstStyle>
            <a:lvl1pPr marL="0" indent="0">
              <a:buNone/>
              <a:defRPr sz="1000">
                <a:solidFill>
                  <a:schemeClr val="accent1"/>
                </a:solidFill>
                <a:latin typeface="Ubuntu" panose="020B0504030602030204" pitchFamily="34" charset="0"/>
              </a:defRPr>
            </a:lvl1pPr>
          </a:lstStyle>
          <a:p>
            <a:pPr lvl="0"/>
            <a:r>
              <a:rPr lang="en-US"/>
              <a:t>Chapter title goes here</a:t>
            </a:r>
          </a:p>
        </p:txBody>
      </p:sp>
      <p:pic>
        <p:nvPicPr>
          <p:cNvPr id="15" name="Picture 14">
            <a:extLst>
              <a:ext uri="{FF2B5EF4-FFF2-40B4-BE49-F238E27FC236}">
                <a16:creationId xmlns:a16="http://schemas.microsoft.com/office/drawing/2014/main" id="{1304FA74-24F0-045A-C516-E3564055D32B}"/>
              </a:ext>
            </a:extLst>
          </p:cNvPr>
          <p:cNvPicPr>
            <a:picLocks noChangeAspect="1"/>
          </p:cNvPicPr>
          <p:nvPr userDrawn="1"/>
        </p:nvPicPr>
        <p:blipFill>
          <a:blip r:embed="rId3"/>
          <a:srcRect b="34365"/>
          <a:stretch>
            <a:fillRect/>
          </a:stretch>
        </p:blipFill>
        <p:spPr>
          <a:xfrm rot="10800000">
            <a:off x="5464465" y="-1"/>
            <a:ext cx="3010823" cy="2223164"/>
          </a:xfrm>
          <a:prstGeom prst="rect">
            <a:avLst/>
          </a:prstGeom>
        </p:spPr>
      </p:pic>
      <p:sp>
        <p:nvSpPr>
          <p:cNvPr id="3" name="Text Placeholder 16">
            <a:extLst>
              <a:ext uri="{FF2B5EF4-FFF2-40B4-BE49-F238E27FC236}">
                <a16:creationId xmlns:a16="http://schemas.microsoft.com/office/drawing/2014/main" id="{BB3D2668-6A46-5D77-93AC-94BF8FA300B3}"/>
              </a:ext>
            </a:extLst>
          </p:cNvPr>
          <p:cNvSpPr>
            <a:spLocks noGrp="1"/>
          </p:cNvSpPr>
          <p:nvPr>
            <p:ph type="body" sz="quarter" idx="11" hasCustomPrompt="1"/>
          </p:nvPr>
        </p:nvSpPr>
        <p:spPr>
          <a:xfrm>
            <a:off x="304879" y="1501776"/>
            <a:ext cx="4432300" cy="669925"/>
          </a:xfrm>
          <a:prstGeom prst="rect">
            <a:avLst/>
          </a:prstGeom>
        </p:spPr>
        <p:txBody>
          <a:bodyPr anchor="b">
            <a:normAutofit/>
          </a:bodyPr>
          <a:lstStyle>
            <a:lvl1pPr marL="0" indent="0">
              <a:buNone/>
              <a:defRPr sz="3200" b="1">
                <a:solidFill>
                  <a:schemeClr val="accent1"/>
                </a:solidFill>
                <a:latin typeface="Ubuntu" panose="020B0504030602030204" pitchFamily="34" charset="0"/>
              </a:defRPr>
            </a:lvl1pPr>
          </a:lstStyle>
          <a:p>
            <a:pPr lvl="0"/>
            <a:r>
              <a:rPr lang="en-US"/>
              <a:t>Main Title</a:t>
            </a:r>
          </a:p>
        </p:txBody>
      </p:sp>
      <p:sp>
        <p:nvSpPr>
          <p:cNvPr id="7" name="Text Placeholder 16">
            <a:extLst>
              <a:ext uri="{FF2B5EF4-FFF2-40B4-BE49-F238E27FC236}">
                <a16:creationId xmlns:a16="http://schemas.microsoft.com/office/drawing/2014/main" id="{08E733D0-84C6-0B71-429D-6FE9FF42DEA4}"/>
              </a:ext>
            </a:extLst>
          </p:cNvPr>
          <p:cNvSpPr>
            <a:spLocks noGrp="1"/>
          </p:cNvSpPr>
          <p:nvPr>
            <p:ph type="body" sz="quarter" idx="12" hasCustomPrompt="1"/>
          </p:nvPr>
        </p:nvSpPr>
        <p:spPr>
          <a:xfrm>
            <a:off x="304879" y="2139971"/>
            <a:ext cx="4432300" cy="367618"/>
          </a:xfrm>
          <a:prstGeom prst="rect">
            <a:avLst/>
          </a:prstGeom>
        </p:spPr>
        <p:txBody>
          <a:bodyPr anchor="t">
            <a:normAutofit/>
          </a:bodyPr>
          <a:lstStyle>
            <a:lvl1pPr marL="0" indent="0">
              <a:buNone/>
              <a:defRPr sz="2000" b="0">
                <a:solidFill>
                  <a:schemeClr val="accent1"/>
                </a:solidFill>
                <a:latin typeface="Ubuntu" panose="020B0504030602030204" pitchFamily="34" charset="0"/>
              </a:defRPr>
            </a:lvl1pPr>
          </a:lstStyle>
          <a:p>
            <a:pPr lvl="0"/>
            <a:r>
              <a:rPr lang="en-US"/>
              <a:t>Subtitle</a:t>
            </a:r>
          </a:p>
        </p:txBody>
      </p:sp>
      <p:sp>
        <p:nvSpPr>
          <p:cNvPr id="10" name="Text Placeholder 19">
            <a:extLst>
              <a:ext uri="{FF2B5EF4-FFF2-40B4-BE49-F238E27FC236}">
                <a16:creationId xmlns:a16="http://schemas.microsoft.com/office/drawing/2014/main" id="{33D77F80-4716-8565-12CF-951888358537}"/>
              </a:ext>
            </a:extLst>
          </p:cNvPr>
          <p:cNvSpPr>
            <a:spLocks noGrp="1"/>
          </p:cNvSpPr>
          <p:nvPr>
            <p:ph type="body" sz="quarter" idx="13"/>
          </p:nvPr>
        </p:nvSpPr>
        <p:spPr>
          <a:xfrm>
            <a:off x="304879" y="2926024"/>
            <a:ext cx="5279491" cy="2319337"/>
          </a:xfrm>
          <a:prstGeom prst="rect">
            <a:avLst/>
          </a:prstGeom>
          <a:ln>
            <a:noFill/>
          </a:ln>
        </p:spPr>
        <p:txBody>
          <a:bodyPr>
            <a:normAutofit/>
          </a:bodyPr>
          <a:lstStyle>
            <a:lvl1pPr marL="0" indent="0">
              <a:buFontTx/>
              <a:buNone/>
              <a:defRPr sz="1400">
                <a:solidFill>
                  <a:schemeClr val="accent1"/>
                </a:solidFill>
                <a:latin typeface="Ubuntu" panose="020B0504030602030204" pitchFamily="34" charset="0"/>
              </a:defRPr>
            </a:lvl1pPr>
            <a:lvl2pPr marL="457200" indent="0">
              <a:buFontTx/>
              <a:buNone/>
              <a:defRPr sz="1400">
                <a:solidFill>
                  <a:schemeClr val="accent1"/>
                </a:solidFill>
                <a:latin typeface="Ubuntu" panose="020B0504030602030204" pitchFamily="34" charset="0"/>
              </a:defRPr>
            </a:lvl2pPr>
            <a:lvl3pPr marL="914400" indent="0">
              <a:buFontTx/>
              <a:buNone/>
              <a:defRPr sz="1400">
                <a:solidFill>
                  <a:schemeClr val="accent1"/>
                </a:solidFill>
                <a:latin typeface="Ubuntu" panose="020B0504030602030204" pitchFamily="34" charset="0"/>
              </a:defRPr>
            </a:lvl3pPr>
            <a:lvl4pPr marL="1371600" indent="0">
              <a:buFontTx/>
              <a:buNone/>
              <a:defRPr sz="1400">
                <a:solidFill>
                  <a:schemeClr val="accent1"/>
                </a:solidFill>
                <a:latin typeface="Ubuntu" panose="020B0504030602030204" pitchFamily="34" charset="0"/>
              </a:defRPr>
            </a:lvl4pPr>
            <a:lvl5pPr marL="1828800" indent="0">
              <a:buFontTx/>
              <a:buNone/>
              <a:defRPr sz="1400">
                <a:solidFill>
                  <a:schemeClr val="accent1"/>
                </a:solidFill>
                <a:latin typeface="Ubuntu" panose="020B0504030602030204" pitchFamily="34" charset="0"/>
              </a:defRPr>
            </a:lvl5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Tree>
    <p:extLst>
      <p:ext uri="{BB962C8B-B14F-4D97-AF65-F5344CB8AC3E}">
        <p14:creationId xmlns:p14="http://schemas.microsoft.com/office/powerpoint/2010/main" val="3020660744"/>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Branded Slide">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86AEBD5D-6322-B406-0D4B-2DC104931732}"/>
              </a:ext>
            </a:extLst>
          </p:cNvPr>
          <p:cNvPicPr>
            <a:picLocks noChangeAspect="1"/>
          </p:cNvPicPr>
          <p:nvPr userDrawn="1"/>
        </p:nvPicPr>
        <p:blipFill>
          <a:blip r:embed="rId2"/>
          <a:stretch>
            <a:fillRect/>
          </a:stretch>
        </p:blipFill>
        <p:spPr>
          <a:xfrm>
            <a:off x="285750" y="275384"/>
            <a:ext cx="1654753" cy="508387"/>
          </a:xfrm>
          <a:prstGeom prst="rect">
            <a:avLst/>
          </a:prstGeom>
        </p:spPr>
      </p:pic>
      <p:sp>
        <p:nvSpPr>
          <p:cNvPr id="5" name="TextBox 4">
            <a:extLst>
              <a:ext uri="{FF2B5EF4-FFF2-40B4-BE49-F238E27FC236}">
                <a16:creationId xmlns:a16="http://schemas.microsoft.com/office/drawing/2014/main" id="{89DC72F6-8F17-9EF3-5DE2-AD7D14DDFBB4}"/>
              </a:ext>
            </a:extLst>
          </p:cNvPr>
          <p:cNvSpPr txBox="1"/>
          <p:nvPr userDrawn="1"/>
        </p:nvSpPr>
        <p:spPr>
          <a:xfrm>
            <a:off x="285750" y="6342357"/>
            <a:ext cx="1654753" cy="246221"/>
          </a:xfrm>
          <a:prstGeom prst="rect">
            <a:avLst/>
          </a:prstGeom>
          <a:noFill/>
        </p:spPr>
        <p:txBody>
          <a:bodyPr wrap="square" rtlCol="0">
            <a:spAutoFit/>
          </a:bodyPr>
          <a:lstStyle/>
          <a:p>
            <a:r>
              <a:rPr lang="en-US" sz="1000" b="1">
                <a:solidFill>
                  <a:schemeClr val="accent1"/>
                </a:solidFill>
                <a:latin typeface="Verdana" panose="020B0604030504040204" pitchFamily="34" charset="0"/>
                <a:ea typeface="Verdana" panose="020B0604030504040204" pitchFamily="34" charset="0"/>
                <a:cs typeface="Verdana" panose="020B0604030504040204" pitchFamily="34" charset="0"/>
              </a:rPr>
              <a:t>Public Health Wales</a:t>
            </a:r>
          </a:p>
        </p:txBody>
      </p:sp>
    </p:spTree>
    <p:extLst>
      <p:ext uri="{BB962C8B-B14F-4D97-AF65-F5344CB8AC3E}">
        <p14:creationId xmlns:p14="http://schemas.microsoft.com/office/powerpoint/2010/main" val="101288413"/>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Full Screen Image">
    <p:spTree>
      <p:nvGrpSpPr>
        <p:cNvPr id="1" name=""/>
        <p:cNvGrpSpPr/>
        <p:nvPr/>
      </p:nvGrpSpPr>
      <p:grpSpPr>
        <a:xfrm>
          <a:off x="0" y="0"/>
          <a:ext cx="0" cy="0"/>
          <a:chOff x="0" y="0"/>
          <a:chExt cx="0" cy="0"/>
        </a:xfrm>
      </p:grpSpPr>
      <p:sp>
        <p:nvSpPr>
          <p:cNvPr id="7" name="Picture Placeholder 6">
            <a:extLst>
              <a:ext uri="{FF2B5EF4-FFF2-40B4-BE49-F238E27FC236}">
                <a16:creationId xmlns:a16="http://schemas.microsoft.com/office/drawing/2014/main" id="{88EC966F-C3A2-10A4-74A3-25D0347C513C}"/>
              </a:ext>
            </a:extLst>
          </p:cNvPr>
          <p:cNvSpPr>
            <a:spLocks noGrp="1"/>
          </p:cNvSpPr>
          <p:nvPr>
            <p:ph type="pic"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1341353794"/>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Full Screen Video">
    <p:spTree>
      <p:nvGrpSpPr>
        <p:cNvPr id="1" name=""/>
        <p:cNvGrpSpPr/>
        <p:nvPr/>
      </p:nvGrpSpPr>
      <p:grpSpPr>
        <a:xfrm>
          <a:off x="0" y="0"/>
          <a:ext cx="0" cy="0"/>
          <a:chOff x="0" y="0"/>
          <a:chExt cx="0" cy="0"/>
        </a:xfrm>
      </p:grpSpPr>
      <p:sp>
        <p:nvSpPr>
          <p:cNvPr id="3" name="Media Placeholder 2">
            <a:extLst>
              <a:ext uri="{FF2B5EF4-FFF2-40B4-BE49-F238E27FC236}">
                <a16:creationId xmlns:a16="http://schemas.microsoft.com/office/drawing/2014/main" id="{040293FF-3E51-2EB7-6DBB-A815093091B2}"/>
              </a:ext>
            </a:extLst>
          </p:cNvPr>
          <p:cNvSpPr>
            <a:spLocks noGrp="1"/>
          </p:cNvSpPr>
          <p:nvPr>
            <p:ph type="media" sz="quarter" idx="10"/>
          </p:nvPr>
        </p:nvSpPr>
        <p:spPr>
          <a:xfrm>
            <a:off x="0" y="0"/>
            <a:ext cx="12192000" cy="6858000"/>
          </a:xfrm>
          <a:prstGeom prst="rect">
            <a:avLst/>
          </a:prstGeom>
        </p:spPr>
        <p:txBody>
          <a:bodyPr/>
          <a:lstStyle/>
          <a:p>
            <a:endParaRPr lang="en-US"/>
          </a:p>
        </p:txBody>
      </p:sp>
    </p:spTree>
    <p:extLst>
      <p:ext uri="{BB962C8B-B14F-4D97-AF65-F5344CB8AC3E}">
        <p14:creationId xmlns:p14="http://schemas.microsoft.com/office/powerpoint/2010/main" val="3398022825"/>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Title Slide - Nav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408849E8-9E1B-97A6-16F5-727C3313434E}"/>
              </a:ext>
            </a:extLst>
          </p:cNvPr>
          <p:cNvPicPr>
            <a:picLocks noChangeAspect="1"/>
          </p:cNvPicPr>
          <p:nvPr userDrawn="1"/>
        </p:nvPicPr>
        <p:blipFill>
          <a:blip r:embed="rId2"/>
          <a:stretch>
            <a:fillRect/>
          </a:stretch>
        </p:blipFill>
        <p:spPr>
          <a:xfrm>
            <a:off x="0" y="0"/>
            <a:ext cx="12192000" cy="6858000"/>
          </a:xfrm>
          <a:prstGeom prst="rect">
            <a:avLst/>
          </a:prstGeom>
        </p:spPr>
      </p:pic>
      <p:pic>
        <p:nvPicPr>
          <p:cNvPr id="4" name="Picture 3" descr="A black and white logo&#10;&#10;Description automatically generated">
            <a:extLst>
              <a:ext uri="{FF2B5EF4-FFF2-40B4-BE49-F238E27FC236}">
                <a16:creationId xmlns:a16="http://schemas.microsoft.com/office/drawing/2014/main" id="{757ECEED-71CF-563E-44EC-80FFD859756D}"/>
              </a:ext>
            </a:extLst>
          </p:cNvPr>
          <p:cNvPicPr>
            <a:picLocks noChangeAspect="1"/>
          </p:cNvPicPr>
          <p:nvPr userDrawn="1"/>
        </p:nvPicPr>
        <p:blipFill>
          <a:blip r:embed="rId3"/>
          <a:stretch>
            <a:fillRect/>
          </a:stretch>
        </p:blipFill>
        <p:spPr>
          <a:xfrm>
            <a:off x="285750" y="275383"/>
            <a:ext cx="2365080" cy="726621"/>
          </a:xfrm>
          <a:prstGeom prst="rect">
            <a:avLst/>
          </a:prstGeom>
        </p:spPr>
      </p:pic>
      <p:sp>
        <p:nvSpPr>
          <p:cNvPr id="5" name="TextBox 4">
            <a:extLst>
              <a:ext uri="{FF2B5EF4-FFF2-40B4-BE49-F238E27FC236}">
                <a16:creationId xmlns:a16="http://schemas.microsoft.com/office/drawing/2014/main" id="{A6CEE91C-570F-B1A8-8A99-CA82C9ED4788}"/>
              </a:ext>
            </a:extLst>
          </p:cNvPr>
          <p:cNvSpPr txBox="1"/>
          <p:nvPr userDrawn="1"/>
        </p:nvSpPr>
        <p:spPr>
          <a:xfrm>
            <a:off x="285750" y="6342357"/>
            <a:ext cx="1869621" cy="246221"/>
          </a:xfrm>
          <a:prstGeom prst="rect">
            <a:avLst/>
          </a:prstGeom>
          <a:noFill/>
        </p:spPr>
        <p:txBody>
          <a:bodyPr wrap="square" rtlCol="0">
            <a:spAutoFit/>
          </a:bodyPr>
          <a:lstStyle/>
          <a:p>
            <a:r>
              <a:rPr lang="en-US" sz="1000" b="1">
                <a:solidFill>
                  <a:schemeClr val="bg1"/>
                </a:solidFill>
                <a:latin typeface="Verdana" panose="020B0604030504040204" pitchFamily="34" charset="0"/>
                <a:ea typeface="Verdana" panose="020B0604030504040204" pitchFamily="34" charset="0"/>
                <a:cs typeface="Verdana" panose="020B0604030504040204" pitchFamily="34" charset="0"/>
              </a:rPr>
              <a:t>Public Health Wales</a:t>
            </a:r>
          </a:p>
        </p:txBody>
      </p:sp>
      <p:sp>
        <p:nvSpPr>
          <p:cNvPr id="6" name="Text Placeholder 13">
            <a:extLst>
              <a:ext uri="{FF2B5EF4-FFF2-40B4-BE49-F238E27FC236}">
                <a16:creationId xmlns:a16="http://schemas.microsoft.com/office/drawing/2014/main" id="{9A0DC161-F583-C874-FD6C-D410169078F1}"/>
              </a:ext>
            </a:extLst>
          </p:cNvPr>
          <p:cNvSpPr>
            <a:spLocks noGrp="1"/>
          </p:cNvSpPr>
          <p:nvPr>
            <p:ph type="body" sz="quarter" idx="10" hasCustomPrompt="1"/>
          </p:nvPr>
        </p:nvSpPr>
        <p:spPr>
          <a:xfrm>
            <a:off x="285750" y="2399892"/>
            <a:ext cx="6327775" cy="1641245"/>
          </a:xfrm>
          <a:prstGeom prst="rect">
            <a:avLst/>
          </a:prstGeom>
        </p:spPr>
        <p:txBody>
          <a:bodyPr anchor="ctr">
            <a:noAutofit/>
          </a:bodyPr>
          <a:lstStyle>
            <a:lvl1pPr marL="0" indent="0">
              <a:buNone/>
              <a:defRPr sz="4800" b="1">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Thank you </a:t>
            </a:r>
            <a:br>
              <a:rPr lang="en-GB"/>
            </a:br>
            <a:r>
              <a:rPr lang="en-GB"/>
              <a:t>for listening.</a:t>
            </a:r>
            <a:endParaRPr lang="en-US"/>
          </a:p>
        </p:txBody>
      </p:sp>
      <p:sp>
        <p:nvSpPr>
          <p:cNvPr id="7" name="Text Placeholder 13">
            <a:extLst>
              <a:ext uri="{FF2B5EF4-FFF2-40B4-BE49-F238E27FC236}">
                <a16:creationId xmlns:a16="http://schemas.microsoft.com/office/drawing/2014/main" id="{4B627C22-1FB4-BAE3-8444-E2668100FF6D}"/>
              </a:ext>
            </a:extLst>
          </p:cNvPr>
          <p:cNvSpPr>
            <a:spLocks noGrp="1"/>
          </p:cNvSpPr>
          <p:nvPr>
            <p:ph type="body" sz="quarter" idx="11" hasCustomPrompt="1"/>
          </p:nvPr>
        </p:nvSpPr>
        <p:spPr>
          <a:xfrm>
            <a:off x="285750" y="4053871"/>
            <a:ext cx="6327775" cy="453119"/>
          </a:xfrm>
          <a:prstGeom prst="rect">
            <a:avLst/>
          </a:prstGeom>
        </p:spPr>
        <p:txBody>
          <a:bodyPr anchor="b">
            <a:noAutofit/>
          </a:bodyPr>
          <a:lstStyle>
            <a:lvl1pPr marL="0" indent="0">
              <a:buNone/>
              <a:defRPr sz="1400">
                <a:solidFill>
                  <a:schemeClr val="bg1"/>
                </a:solidFill>
                <a:latin typeface="Ubuntu" panose="020B0504030602030204" pitchFamily="34" charset="0"/>
                <a:ea typeface="Verdana" panose="020B0604030504040204" pitchFamily="34" charset="0"/>
                <a:cs typeface="Verdana" panose="020B0604030504040204" pitchFamily="34" charset="0"/>
              </a:defRPr>
            </a:lvl1pPr>
            <a:lvl2pPr marL="4572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2pPr>
            <a:lvl3pPr marL="9144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3pPr>
            <a:lvl4pPr marL="13716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4pPr>
            <a:lvl5pPr marL="1828800" indent="0">
              <a:buNone/>
              <a:defRPr sz="1800">
                <a:solidFill>
                  <a:schemeClr val="bg1"/>
                </a:solidFill>
                <a:latin typeface="Verdana" panose="020B0604030504040204" pitchFamily="34" charset="0"/>
                <a:ea typeface="Verdana" panose="020B0604030504040204" pitchFamily="34" charset="0"/>
                <a:cs typeface="Verdana" panose="020B0604030504040204" pitchFamily="34" charset="0"/>
              </a:defRPr>
            </a:lvl5pPr>
          </a:lstStyle>
          <a:p>
            <a:pPr lvl="0"/>
            <a:r>
              <a:rPr lang="en-GB"/>
              <a:t>Further info or contact details to go here.</a:t>
            </a:r>
            <a:endParaRPr lang="en-US"/>
          </a:p>
        </p:txBody>
      </p:sp>
    </p:spTree>
    <p:extLst>
      <p:ext uri="{BB962C8B-B14F-4D97-AF65-F5344CB8AC3E}">
        <p14:creationId xmlns:p14="http://schemas.microsoft.com/office/powerpoint/2010/main" val="867784441"/>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CC7A4B6-E657-EDCC-59CE-FE172E9D1754}"/>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US"/>
          </a:p>
        </p:txBody>
      </p:sp>
      <p:sp>
        <p:nvSpPr>
          <p:cNvPr id="3" name="Text Placeholder 2">
            <a:extLst>
              <a:ext uri="{FF2B5EF4-FFF2-40B4-BE49-F238E27FC236}">
                <a16:creationId xmlns:a16="http://schemas.microsoft.com/office/drawing/2014/main" id="{BBF656F4-6DF7-415A-4697-2904325800D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US"/>
          </a:p>
        </p:txBody>
      </p:sp>
      <p:sp>
        <p:nvSpPr>
          <p:cNvPr id="4" name="Date Placeholder 3">
            <a:extLst>
              <a:ext uri="{FF2B5EF4-FFF2-40B4-BE49-F238E27FC236}">
                <a16:creationId xmlns:a16="http://schemas.microsoft.com/office/drawing/2014/main" id="{DA7D5691-D849-353F-2C40-B394ED7422A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accent1"/>
                </a:solidFill>
                <a:latin typeface="Ubuntu" panose="020B0504030602030204" pitchFamily="34" charset="0"/>
              </a:defRPr>
            </a:lvl1pPr>
          </a:lstStyle>
          <a:p>
            <a:fld id="{82B51D49-EE0F-5642-AE4A-D88F56CE5BD0}" type="datetimeFigureOut">
              <a:rPr lang="en-US" smtClean="0"/>
              <a:t>4/20/2026</a:t>
            </a:fld>
            <a:endParaRPr lang="en-US"/>
          </a:p>
        </p:txBody>
      </p:sp>
      <p:sp>
        <p:nvSpPr>
          <p:cNvPr id="5" name="Footer Placeholder 4">
            <a:extLst>
              <a:ext uri="{FF2B5EF4-FFF2-40B4-BE49-F238E27FC236}">
                <a16:creationId xmlns:a16="http://schemas.microsoft.com/office/drawing/2014/main" id="{9B0902D5-1DEE-9B02-E0A7-6B8BD7EADC7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accent1"/>
                </a:solidFill>
                <a:latin typeface="Ubuntu" panose="020B0504030602030204" pitchFamily="34" charset="0"/>
              </a:defRPr>
            </a:lvl1pPr>
          </a:lstStyle>
          <a:p>
            <a:endParaRPr lang="en-US"/>
          </a:p>
        </p:txBody>
      </p:sp>
      <p:sp>
        <p:nvSpPr>
          <p:cNvPr id="6" name="Slide Number Placeholder 5">
            <a:extLst>
              <a:ext uri="{FF2B5EF4-FFF2-40B4-BE49-F238E27FC236}">
                <a16:creationId xmlns:a16="http://schemas.microsoft.com/office/drawing/2014/main" id="{E8DC985D-423A-9E41-BE08-22CCE6FC184F}"/>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accent1"/>
                </a:solidFill>
                <a:latin typeface="Ubuntu" panose="020B0504030602030204" pitchFamily="34" charset="0"/>
              </a:defRPr>
            </a:lvl1pPr>
          </a:lstStyle>
          <a:p>
            <a:fld id="{8BF3B2AA-8EE5-0E49-B5D5-F85568A574C4}" type="slidenum">
              <a:rPr lang="en-US" smtClean="0"/>
              <a:t>‹#›</a:t>
            </a:fld>
            <a:endParaRPr lang="en-US"/>
          </a:p>
        </p:txBody>
      </p:sp>
    </p:spTree>
    <p:extLst>
      <p:ext uri="{BB962C8B-B14F-4D97-AF65-F5344CB8AC3E}">
        <p14:creationId xmlns:p14="http://schemas.microsoft.com/office/powerpoint/2010/main" val="1333482334"/>
      </p:ext>
    </p:extLst>
  </p:cSld>
  <p:clrMap bg1="lt1" tx1="dk1" bg2="lt2" tx2="dk2" accent1="accent1" accent2="accent2" accent3="accent3" accent4="accent4" accent5="accent5" accent6="accent6" hlink="hlink" folHlink="folHlink"/>
  <p:sldLayoutIdLst>
    <p:sldLayoutId id="2147483652" r:id="rId1"/>
    <p:sldLayoutId id="2147483657" r:id="rId2"/>
    <p:sldLayoutId id="2147483662" r:id="rId3"/>
    <p:sldLayoutId id="2147483672" r:id="rId4"/>
    <p:sldLayoutId id="2147483667" r:id="rId5"/>
    <p:sldLayoutId id="2147483700" r:id="rId6"/>
    <p:sldLayoutId id="2147483689" r:id="rId7"/>
    <p:sldLayoutId id="2147483690" r:id="rId8"/>
    <p:sldLayoutId id="2147483699" r:id="rId9"/>
  </p:sldLayoutIdLst>
  <p:transition/>
  <p:txStyles>
    <p:titleStyle>
      <a:lvl1pPr algn="l" defTabSz="914400" rtl="0" eaLnBrk="1" latinLnBrk="0" hangingPunct="1">
        <a:lnSpc>
          <a:spcPct val="90000"/>
        </a:lnSpc>
        <a:spcBef>
          <a:spcPct val="0"/>
        </a:spcBef>
        <a:buNone/>
        <a:defRPr sz="4400" kern="1200">
          <a:solidFill>
            <a:schemeClr val="accent1"/>
          </a:solidFill>
          <a:latin typeface="Ubuntu" panose="020B050403060203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6.xml"/><Relationship Id="rId4"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hyperlink" Target="http://www.nhs.uk" TargetMode="Externa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1.jpeg"/><Relationship Id="rId1" Type="http://schemas.openxmlformats.org/officeDocument/2006/relationships/slideLayout" Target="../slideLayouts/slideLayout6.xml"/><Relationship Id="rId4" Type="http://schemas.openxmlformats.org/officeDocument/2006/relationships/image" Target="../media/image22.png"/></Relationships>
</file>

<file path=ppt/slides/_rels/slide13.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image" Target="../media/image21.jpeg"/><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2.png"/><Relationship Id="rId4" Type="http://schemas.openxmlformats.org/officeDocument/2006/relationships/image" Target="../media/image7.png"/></Relationships>
</file>

<file path=ppt/slides/_rels/slide1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5.jpeg"/><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xm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6.jpeg"/><Relationship Id="rId1" Type="http://schemas.openxmlformats.org/officeDocument/2006/relationships/slideLayout" Target="../slideLayouts/slideLayout6.xml"/></Relationships>
</file>

<file path=ppt/slides/_rels/slide1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hyperlink" Target="http://www.nhs.uk" TargetMode="External"/><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10.jpeg"/></Relationships>
</file>

<file path=ppt/slides/_rels/slide20.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hyperlink" Target="https://www.llyw.cymru/canllaw-bwytan-dda?_gl=1*paarvl*_ga*MTE5MTQ2OTMxMi4xNzMyMjkwMDUx*_ga_L1471V4N02*czE3NDg5NTU4MzAkbzIzJGcxJHQxNzQ4OTU1ODY1JGoyNSRsMCRoMA.." TargetMode="Externa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21.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2.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9.xml"/></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hyperlink" Target="http://www.nhs.uk" TargetMode="External"/><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4.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4.jpeg"/><Relationship Id="rId1" Type="http://schemas.openxmlformats.org/officeDocument/2006/relationships/slideLayout" Target="../slideLayouts/slideLayout6.xml"/><Relationship Id="rId5" Type="http://schemas.openxmlformats.org/officeDocument/2006/relationships/image" Target="../media/image7.png"/><Relationship Id="rId4" Type="http://schemas.openxmlformats.org/officeDocument/2006/relationships/image" Target="../media/image17.jpeg"/></Relationships>
</file>

<file path=ppt/slides/_rels/slide7.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8.jpeg"/><Relationship Id="rId1" Type="http://schemas.openxmlformats.org/officeDocument/2006/relationships/slideLayout" Target="../slideLayouts/slideLayout6.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hyperlink" Target="https://www.food.gov.uk/safety-hygiene/food-additives" TargetMode="External"/><Relationship Id="rId1" Type="http://schemas.openxmlformats.org/officeDocument/2006/relationships/slideLayout" Target="../slideLayouts/slideLayout6.xml"/><Relationship Id="rId4" Type="http://schemas.openxmlformats.org/officeDocument/2006/relationships/image" Target="../media/image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B48FD1B2-43EC-31A1-56FC-9807F0ECD3F5}"/>
            </a:ext>
          </a:extLst>
        </p:cNvPr>
        <p:cNvGrpSpPr/>
        <p:nvPr/>
      </p:nvGrpSpPr>
      <p:grpSpPr>
        <a:xfrm>
          <a:off x="0" y="0"/>
          <a:ext cx="0" cy="0"/>
          <a:chOff x="0" y="0"/>
          <a:chExt cx="0" cy="0"/>
        </a:xfrm>
      </p:grpSpPr>
      <p:sp>
        <p:nvSpPr>
          <p:cNvPr id="2" name="TextBox 1">
            <a:extLst>
              <a:ext uri="{FF2B5EF4-FFF2-40B4-BE49-F238E27FC236}">
                <a16:creationId xmlns:a16="http://schemas.microsoft.com/office/drawing/2014/main" id="{203B3AF5-7F06-1CDF-C5C2-4B253B6920F4}"/>
              </a:ext>
            </a:extLst>
          </p:cNvPr>
          <p:cNvSpPr txBox="1"/>
          <p:nvPr/>
        </p:nvSpPr>
        <p:spPr>
          <a:xfrm>
            <a:off x="190865" y="1546566"/>
            <a:ext cx="11609423" cy="2554545"/>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cy-GB" sz="2000" dirty="0">
                <a:latin typeface="Ubuntu" panose="020B0504030602030204" pitchFamily="34" charset="0"/>
              </a:rPr>
              <a:t>Mae'r gweithgaredd hwn yn cysylltu â'r Banciau Gwybodaeth canlynol: </a:t>
            </a:r>
          </a:p>
          <a:p>
            <a:pPr marL="342900" indent="-342900">
              <a:buFont typeface="Arial" panose="020B0604020202020204" pitchFamily="34" charset="0"/>
              <a:buChar char="•"/>
              <a:defRPr b="0" i="0"/>
            </a:pPr>
            <a:r>
              <a:rPr lang="en-GB" sz="2000" dirty="0">
                <a:solidFill>
                  <a:srgbClr val="18518A"/>
                </a:solidFill>
                <a:latin typeface="Ubuntu"/>
                <a:ea typeface="Calibri" panose="020F0502020204030204"/>
                <a:cs typeface="Calibri" panose="020F0502020204030204"/>
              </a:rPr>
              <a:t>B</a:t>
            </a:r>
            <a:r>
              <a:rPr lang="1106" sz="2000" dirty="0">
                <a:solidFill>
                  <a:srgbClr val="18518A"/>
                </a:solidFill>
                <a:latin typeface="Ubuntu"/>
                <a:ea typeface="Calibri" panose="020F0502020204030204"/>
                <a:cs typeface="Calibri" panose="020F0502020204030204"/>
              </a:rPr>
              <a:t>eth yw deiet iach</a:t>
            </a:r>
            <a:endParaRPr lang="en-GB" sz="2000" dirty="0">
              <a:solidFill>
                <a:srgbClr val="18518A"/>
              </a:solidFill>
              <a:latin typeface="Ubuntu"/>
              <a:ea typeface="Calibri" panose="020F0502020204030204"/>
              <a:cs typeface="Calibri" panose="020F0502020204030204"/>
            </a:endParaRPr>
          </a:p>
          <a:p>
            <a:pPr marL="342900" indent="-342900">
              <a:buFont typeface="Arial" panose="020B0604020202020204" pitchFamily="34" charset="0"/>
              <a:buChar char="•"/>
              <a:defRPr b="0" i="0"/>
            </a:pPr>
            <a:r>
              <a:rPr lang="en-GB" sz="2000" dirty="0">
                <a:solidFill>
                  <a:srgbClr val="18518A"/>
                </a:solidFill>
                <a:latin typeface="Ubuntu"/>
                <a:ea typeface="Calibri" panose="020F0502020204030204"/>
                <a:cs typeface="Calibri" panose="020F0502020204030204"/>
              </a:rPr>
              <a:t>C</a:t>
            </a:r>
            <a:r>
              <a:rPr lang="1106" sz="2000" dirty="0">
                <a:solidFill>
                  <a:srgbClr val="18518A"/>
                </a:solidFill>
                <a:latin typeface="Ubuntu"/>
                <a:ea typeface="Calibri" panose="020F0502020204030204"/>
                <a:cs typeface="Calibri" panose="020F0502020204030204"/>
              </a:rPr>
              <a:t>hytbwys, y gyfraith a</a:t>
            </a:r>
            <a:r>
              <a:rPr lang="cy-GB" sz="2000" dirty="0">
                <a:solidFill>
                  <a:srgbClr val="18518A"/>
                </a:solidFill>
                <a:latin typeface="Ubuntu"/>
                <a:ea typeface="Calibri" panose="020F0502020204030204"/>
                <a:cs typeface="Calibri" panose="020F0502020204030204"/>
              </a:rPr>
              <a:t> </a:t>
            </a:r>
            <a:r>
              <a:rPr lang="1106" sz="2000" dirty="0">
                <a:solidFill>
                  <a:srgbClr val="18518A"/>
                </a:solidFill>
                <a:latin typeface="Ubuntu"/>
                <a:ea typeface="Calibri" panose="020F0502020204030204"/>
                <a:cs typeface="Calibri" panose="020F0502020204030204"/>
              </a:rPr>
              <a:t>rheoliadau</a:t>
            </a:r>
            <a:endParaRPr lang="en-GB" sz="2000" dirty="0">
              <a:solidFill>
                <a:srgbClr val="18518A"/>
              </a:solidFill>
              <a:latin typeface="Ubuntu"/>
              <a:ea typeface="Calibri" panose="020F0502020204030204"/>
              <a:cs typeface="Calibri" panose="020F0502020204030204"/>
            </a:endParaRPr>
          </a:p>
          <a:p>
            <a:pPr marL="342900" indent="-342900">
              <a:buFont typeface="Arial" panose="020B0604020202020204" pitchFamily="34" charset="0"/>
              <a:buChar char="•"/>
              <a:defRPr b="0" i="0"/>
            </a:pPr>
            <a:r>
              <a:rPr lang="en-GB" sz="2000" dirty="0">
                <a:solidFill>
                  <a:srgbClr val="18518A"/>
                </a:solidFill>
                <a:latin typeface="Ubuntu"/>
                <a:ea typeface="Calibri" panose="020F0502020204030204"/>
                <a:cs typeface="Calibri" panose="020F0502020204030204"/>
              </a:rPr>
              <a:t>L</a:t>
            </a:r>
            <a:r>
              <a:rPr lang="1106" sz="2000" dirty="0">
                <a:solidFill>
                  <a:srgbClr val="18518A"/>
                </a:solidFill>
                <a:latin typeface="Ubuntu"/>
                <a:ea typeface="Calibri" panose="020F0502020204030204"/>
                <a:cs typeface="Calibri" panose="020F0502020204030204"/>
              </a:rPr>
              <a:t>abeli bwyd</a:t>
            </a:r>
            <a:endParaRPr lang="en-GB" sz="2000" dirty="0">
              <a:solidFill>
                <a:srgbClr val="18518A"/>
              </a:solidFill>
              <a:latin typeface="Ubuntu"/>
              <a:ea typeface="Calibri" panose="020F0502020204030204"/>
              <a:cs typeface="Calibri" panose="020F0502020204030204"/>
            </a:endParaRPr>
          </a:p>
          <a:p>
            <a:pPr marL="342900" indent="-342900">
              <a:buFont typeface="Arial" panose="020B0604020202020204" pitchFamily="34" charset="0"/>
              <a:buChar char="•"/>
              <a:defRPr b="0" i="0"/>
            </a:pPr>
            <a:r>
              <a:rPr lang="en-GB" sz="2000" dirty="0">
                <a:solidFill>
                  <a:srgbClr val="18518A"/>
                </a:solidFill>
                <a:latin typeface="Ubuntu"/>
                <a:ea typeface="Calibri" panose="020F0502020204030204"/>
                <a:cs typeface="Calibri" panose="020F0502020204030204"/>
              </a:rPr>
              <a:t>O</a:t>
            </a:r>
            <a:r>
              <a:rPr lang="1106" sz="2000" dirty="0">
                <a:solidFill>
                  <a:srgbClr val="18518A"/>
                </a:solidFill>
                <a:latin typeface="Ubuntu"/>
                <a:ea typeface="Calibri" panose="020F0502020204030204"/>
                <a:cs typeface="Calibri" panose="020F0502020204030204"/>
              </a:rPr>
              <a:t> </a:t>
            </a:r>
            <a:r>
              <a:rPr lang="cy-GB" sz="2000" dirty="0">
                <a:solidFill>
                  <a:srgbClr val="18518A"/>
                </a:solidFill>
                <a:latin typeface="Ubuntu"/>
                <a:ea typeface="Calibri" panose="020F0502020204030204"/>
                <a:cs typeface="Calibri" panose="020F0502020204030204"/>
              </a:rPr>
              <a:t>b</a:t>
            </a:r>
            <a:r>
              <a:rPr lang="1106" sz="2000" dirty="0">
                <a:solidFill>
                  <a:srgbClr val="18518A"/>
                </a:solidFill>
                <a:latin typeface="Ubuntu"/>
                <a:ea typeface="Calibri" panose="020F0502020204030204"/>
                <a:cs typeface="Calibri" panose="020F0502020204030204"/>
              </a:rPr>
              <a:t>le mae bwyd yn dod</a:t>
            </a:r>
            <a:endParaRPr lang="en-US" sz="2000" dirty="0">
              <a:solidFill>
                <a:srgbClr val="000000"/>
              </a:solidFill>
              <a:latin typeface="Ubuntu"/>
            </a:endParaRPr>
          </a:p>
          <a:p>
            <a:endParaRPr lang="en-US" sz="2000" dirty="0">
              <a:solidFill>
                <a:srgbClr val="000000"/>
              </a:solidFill>
              <a:latin typeface="Ubuntu"/>
            </a:endParaRPr>
          </a:p>
          <a:p>
            <a:r>
              <a:rPr lang="cy-GB" sz="2000" dirty="0">
                <a:latin typeface="Ubuntu" panose="020B0504030602030204" pitchFamily="34" charset="0"/>
              </a:rPr>
              <a:t>Mae'r gweithgaredd hwn yn archwilio gwneud penderfyniadau ystyriol ac yn hyrwyddo cwestiynu ar gynhwysion bwydydd sydd wedi'u pecynnu ymlaen llaw.</a:t>
            </a:r>
            <a:endParaRPr lang="en-US" sz="2000" dirty="0">
              <a:latin typeface="Ubuntu" panose="020B0504030602030204" pitchFamily="34" charset="0"/>
              <a:ea typeface="Calibri" panose="020F0502020204030204"/>
              <a:cs typeface="Calibri" panose="020F0502020204030204"/>
            </a:endParaRPr>
          </a:p>
        </p:txBody>
      </p:sp>
      <p:graphicFrame>
        <p:nvGraphicFramePr>
          <p:cNvPr id="7" name="Table 6">
            <a:extLst>
              <a:ext uri="{FF2B5EF4-FFF2-40B4-BE49-F238E27FC236}">
                <a16:creationId xmlns:a16="http://schemas.microsoft.com/office/drawing/2014/main" id="{40151333-31CE-D047-3901-E9746858B7A0}"/>
              </a:ext>
            </a:extLst>
          </p:cNvPr>
          <p:cNvGraphicFramePr>
            <a:graphicFrameLocks noGrp="1"/>
          </p:cNvGraphicFramePr>
          <p:nvPr>
            <p:extLst>
              <p:ext uri="{D42A27DB-BD31-4B8C-83A1-F6EECF244321}">
                <p14:modId xmlns:p14="http://schemas.microsoft.com/office/powerpoint/2010/main" val="802499840"/>
              </p:ext>
            </p:extLst>
          </p:nvPr>
        </p:nvGraphicFramePr>
        <p:xfrm>
          <a:off x="97785" y="4101111"/>
          <a:ext cx="11996429" cy="2641600"/>
        </p:xfrm>
        <a:graphic>
          <a:graphicData uri="http://schemas.openxmlformats.org/drawingml/2006/table">
            <a:tbl>
              <a:tblPr firstRow="1" bandRow="1">
                <a:tableStyleId>{5C22544A-7EE6-4342-B048-85BDC9FD1C3A}</a:tableStyleId>
              </a:tblPr>
              <a:tblGrid>
                <a:gridCol w="2350603">
                  <a:extLst>
                    <a:ext uri="{9D8B030D-6E8A-4147-A177-3AD203B41FA5}">
                      <a16:colId xmlns:a16="http://schemas.microsoft.com/office/drawing/2014/main" val="4270850206"/>
                    </a:ext>
                  </a:extLst>
                </a:gridCol>
                <a:gridCol w="2302807">
                  <a:extLst>
                    <a:ext uri="{9D8B030D-6E8A-4147-A177-3AD203B41FA5}">
                      <a16:colId xmlns:a16="http://schemas.microsoft.com/office/drawing/2014/main" val="2021095819"/>
                    </a:ext>
                  </a:extLst>
                </a:gridCol>
                <a:gridCol w="2437279">
                  <a:extLst>
                    <a:ext uri="{9D8B030D-6E8A-4147-A177-3AD203B41FA5}">
                      <a16:colId xmlns:a16="http://schemas.microsoft.com/office/drawing/2014/main" val="3723673179"/>
                    </a:ext>
                  </a:extLst>
                </a:gridCol>
                <a:gridCol w="2526914">
                  <a:extLst>
                    <a:ext uri="{9D8B030D-6E8A-4147-A177-3AD203B41FA5}">
                      <a16:colId xmlns:a16="http://schemas.microsoft.com/office/drawing/2014/main" val="1260354662"/>
                    </a:ext>
                  </a:extLst>
                </a:gridCol>
                <a:gridCol w="2378826">
                  <a:extLst>
                    <a:ext uri="{9D8B030D-6E8A-4147-A177-3AD203B41FA5}">
                      <a16:colId xmlns:a16="http://schemas.microsoft.com/office/drawing/2014/main" val="40764704"/>
                    </a:ext>
                  </a:extLst>
                </a:gridCol>
              </a:tblGrid>
              <a:tr h="370840">
                <a:tc gridSpan="5">
                  <a:txBody>
                    <a:bodyPr/>
                    <a:lstStyle/>
                    <a:p>
                      <a:pPr marL="228600" indent="-228600">
                        <a:defRPr b="0" i="0"/>
                      </a:pPr>
                      <a:r>
                        <a:rPr lang="1106" b="1" dirty="0">
                          <a:solidFill>
                            <a:schemeClr val="bg1"/>
                          </a:solidFill>
                          <a:latin typeface="Ubuntu"/>
                          <a:ea typeface="Calibri" panose="020F0502020204030204"/>
                          <a:cs typeface="Calibri" panose="020F0502020204030204"/>
                        </a:rPr>
                        <a:t>Disgrifiadau o ddysgu </a:t>
                      </a:r>
                      <a:r>
                        <a:rPr lang="1106" b="0" dirty="0">
                          <a:solidFill>
                            <a:schemeClr val="bg1"/>
                          </a:solidFill>
                          <a:latin typeface="Ubuntu"/>
                          <a:ea typeface="Calibri" panose="020F0502020204030204"/>
                          <a:cs typeface="Calibri" panose="020F0502020204030204"/>
                        </a:rPr>
                        <a:t>(posibl)</a:t>
                      </a:r>
                      <a:endParaRPr lang="en-US" dirty="0">
                        <a:solidFill>
                          <a:schemeClr val="bg1"/>
                        </a:solidFill>
                      </a:endParaRPr>
                    </a:p>
                  </a:txBody>
                  <a:tcPr/>
                </a:tc>
                <a:tc hMerge="1">
                  <a:txBody>
                    <a:bodyPr/>
                    <a:lstStyle/>
                    <a:p>
                      <a:endParaRPr lang="en-US"/>
                    </a:p>
                  </a:txBody>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4249473324"/>
                  </a:ext>
                </a:extLst>
              </a:tr>
              <a:tr h="370840">
                <a:tc>
                  <a:txBody>
                    <a:bodyPr/>
                    <a:lstStyle/>
                    <a:p>
                      <a:pPr lvl="0" algn="l">
                        <a:lnSpc>
                          <a:spcPct val="100000"/>
                        </a:lnSpc>
                        <a:spcBef>
                          <a:spcPct val="0"/>
                        </a:spcBef>
                        <a:spcAft>
                          <a:spcPct val="0"/>
                        </a:spcAft>
                        <a:buNone/>
                        <a:defRPr b="0" i="0"/>
                      </a:pPr>
                      <a:r>
                        <a:rPr lang="1106" sz="1300" b="1" i="0" u="none" strike="noStrike" noProof="0" dirty="0">
                          <a:solidFill>
                            <a:schemeClr val="accent1"/>
                          </a:solidFill>
                          <a:latin typeface="Ubuntu" panose="020B0504030602030204" pitchFamily="34" charset="0"/>
                        </a:rPr>
                        <a:t>Cam cynnydd 1</a:t>
                      </a:r>
                      <a:endParaRPr lang="en-US" sz="1300" dirty="0">
                        <a:solidFill>
                          <a:schemeClr val="accent1"/>
                        </a:solidFill>
                        <a:latin typeface="Ubuntu" panose="020B0504030602030204" pitchFamily="34" charset="0"/>
                      </a:endParaRPr>
                    </a:p>
                    <a:p>
                      <a:pPr lvl="0" algn="l">
                        <a:lnSpc>
                          <a:spcPct val="100000"/>
                        </a:lnSpc>
                        <a:spcBef>
                          <a:spcPct val="0"/>
                        </a:spcBef>
                        <a:spcAft>
                          <a:spcPct val="0"/>
                        </a:spcAft>
                        <a:buNone/>
                        <a:defRPr b="0" i="0"/>
                      </a:pPr>
                      <a:r>
                        <a:rPr lang="en-US" sz="1300" b="0" i="0" u="none" strike="noStrike" kern="1200" dirty="0" err="1">
                          <a:solidFill>
                            <a:schemeClr val="accent1"/>
                          </a:solidFill>
                          <a:effectLst/>
                          <a:latin typeface="Ubuntu" panose="020B0504030602030204" pitchFamily="34" charset="0"/>
                          <a:ea typeface="+mn-ea"/>
                          <a:cs typeface="+mn-cs"/>
                        </a:rPr>
                        <a:t>Rwy’n</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dechrau</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gwneud</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cysylltiadau</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rhwng</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fy</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neiet</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a’m</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hiechyd</a:t>
                      </a:r>
                      <a:r>
                        <a:rPr lang="en-US" sz="1300" b="0" i="0" u="none" strike="noStrike" kern="1200" dirty="0">
                          <a:solidFill>
                            <a:schemeClr val="accent1"/>
                          </a:solidFill>
                          <a:effectLst/>
                          <a:latin typeface="Ubuntu" panose="020B0504030602030204" pitchFamily="34" charset="0"/>
                          <a:ea typeface="+mn-ea"/>
                          <a:cs typeface="+mn-cs"/>
                        </a:rPr>
                        <a:t> a </a:t>
                      </a:r>
                      <a:r>
                        <a:rPr lang="en-US" sz="1300" b="0" i="0" u="none" strike="noStrike" kern="1200" dirty="0" err="1">
                          <a:solidFill>
                            <a:schemeClr val="accent1"/>
                          </a:solidFill>
                          <a:effectLst/>
                          <a:latin typeface="Ubuntu" panose="020B0504030602030204" pitchFamily="34" charset="0"/>
                          <a:ea typeface="+mn-ea"/>
                          <a:cs typeface="+mn-cs"/>
                        </a:rPr>
                        <a:t>lles</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corfforol</a:t>
                      </a:r>
                      <a:r>
                        <a:rPr lang="en-US" sz="1300" b="0" i="0" u="none" strike="noStrike" kern="1200" dirty="0">
                          <a:solidFill>
                            <a:schemeClr val="accent1"/>
                          </a:solidFill>
                          <a:effectLst/>
                          <a:latin typeface="Ubuntu" panose="020B0504030602030204" pitchFamily="34" charset="0"/>
                          <a:ea typeface="+mn-ea"/>
                          <a:cs typeface="+mn-cs"/>
                        </a:rPr>
                        <a:t>.</a:t>
                      </a:r>
                      <a:endParaRPr lang="en-US" sz="1300" b="0" dirty="0">
                        <a:solidFill>
                          <a:schemeClr val="accent1"/>
                        </a:solidFill>
                        <a:latin typeface="Ubuntu" panose="020B0504030602030204" pitchFamily="34" charset="0"/>
                      </a:endParaRPr>
                    </a:p>
                  </a:txBody>
                  <a:tcPr/>
                </a:tc>
                <a:tc>
                  <a:txBody>
                    <a:bodyPr/>
                    <a:lstStyle/>
                    <a:p>
                      <a:pPr lvl="0" algn="l">
                        <a:lnSpc>
                          <a:spcPct val="100000"/>
                        </a:lnSpc>
                        <a:spcBef>
                          <a:spcPct val="0"/>
                        </a:spcBef>
                        <a:spcAft>
                          <a:spcPct val="0"/>
                        </a:spcAft>
                        <a:buNone/>
                        <a:defRPr b="0" i="0"/>
                      </a:pPr>
                      <a:r>
                        <a:rPr lang="1106" sz="1300" b="1" i="0" u="none" strike="noStrike" noProof="0" dirty="0">
                          <a:solidFill>
                            <a:schemeClr val="accent1"/>
                          </a:solidFill>
                          <a:latin typeface="Ubuntu" panose="020B0504030602030204" pitchFamily="34" charset="0"/>
                        </a:rPr>
                        <a:t>Cam cynnydd 2</a:t>
                      </a:r>
                      <a:endParaRPr lang="en-US" sz="1300" dirty="0">
                        <a:solidFill>
                          <a:schemeClr val="accent1"/>
                        </a:solidFill>
                        <a:latin typeface="Ubuntu" panose="020B0504030602030204" pitchFamily="34" charset="0"/>
                      </a:endParaRPr>
                    </a:p>
                    <a:p>
                      <a:pPr lvl="0" algn="l">
                        <a:lnSpc>
                          <a:spcPct val="100000"/>
                        </a:lnSpc>
                        <a:spcBef>
                          <a:spcPct val="0"/>
                        </a:spcBef>
                        <a:spcAft>
                          <a:spcPct val="0"/>
                        </a:spcAft>
                        <a:buNone/>
                        <a:defRPr b="0" i="0"/>
                      </a:pPr>
                      <a:r>
                        <a:rPr lang="en-US" sz="1300" b="0" i="0" u="none" strike="noStrike" kern="1200" dirty="0" err="1">
                          <a:solidFill>
                            <a:schemeClr val="accent1"/>
                          </a:solidFill>
                          <a:effectLst/>
                          <a:latin typeface="Ubuntu" panose="020B0504030602030204" pitchFamily="34" charset="0"/>
                          <a:ea typeface="+mn-ea"/>
                          <a:cs typeface="+mn-cs"/>
                        </a:rPr>
                        <a:t>Rwyf</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wedi</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datblygu</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dealltwriaeth</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fy</a:t>
                      </a:r>
                      <a:r>
                        <a:rPr lang="en-US" sz="1300" b="0" i="0" u="none" strike="noStrike" kern="1200" dirty="0">
                          <a:solidFill>
                            <a:schemeClr val="accent1"/>
                          </a:solidFill>
                          <a:effectLst/>
                          <a:latin typeface="Ubuntu" panose="020B0504030602030204" pitchFamily="34" charset="0"/>
                          <a:ea typeface="+mn-ea"/>
                          <a:cs typeface="+mn-cs"/>
                        </a:rPr>
                        <a:t> mod </a:t>
                      </a:r>
                      <a:r>
                        <a:rPr lang="en-US" sz="1300" b="0" i="0" u="none" strike="noStrike" kern="1200" dirty="0" err="1">
                          <a:solidFill>
                            <a:schemeClr val="accent1"/>
                          </a:solidFill>
                          <a:effectLst/>
                          <a:latin typeface="Ubuntu" panose="020B0504030602030204" pitchFamily="34" charset="0"/>
                          <a:ea typeface="+mn-ea"/>
                          <a:cs typeface="+mn-cs"/>
                        </a:rPr>
                        <a:t>angen</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deiet</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cytbwys</a:t>
                      </a:r>
                      <a:r>
                        <a:rPr lang="en-US" sz="1300" b="0" i="0" u="none" strike="noStrike" kern="1200" dirty="0">
                          <a:solidFill>
                            <a:schemeClr val="accent1"/>
                          </a:solidFill>
                          <a:effectLst/>
                          <a:latin typeface="Ubuntu" panose="020B0504030602030204" pitchFamily="34" charset="0"/>
                          <a:ea typeface="+mn-ea"/>
                          <a:cs typeface="+mn-cs"/>
                        </a:rPr>
                        <a:t>, ac </a:t>
                      </a:r>
                      <a:r>
                        <a:rPr lang="en-US" sz="1300" b="0" i="0" u="none" strike="noStrike" kern="1200" dirty="0" err="1">
                          <a:solidFill>
                            <a:schemeClr val="accent1"/>
                          </a:solidFill>
                          <a:effectLst/>
                          <a:latin typeface="Ubuntu" panose="020B0504030602030204" pitchFamily="34" charset="0"/>
                          <a:ea typeface="+mn-ea"/>
                          <a:cs typeface="+mn-cs"/>
                        </a:rPr>
                        <a:t>rwy’n</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gallu</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gwneud</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dewisiadau</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gwybodus</a:t>
                      </a:r>
                      <a:r>
                        <a:rPr lang="en-US" sz="1300" b="0" i="0" u="none" strike="noStrike" kern="1200" dirty="0">
                          <a:solidFill>
                            <a:schemeClr val="accent1"/>
                          </a:solidFill>
                          <a:effectLst/>
                          <a:latin typeface="Ubuntu" panose="020B0504030602030204" pitchFamily="34" charset="0"/>
                          <a:ea typeface="+mn-ea"/>
                          <a:cs typeface="+mn-cs"/>
                        </a:rPr>
                        <a:t> am y </a:t>
                      </a:r>
                      <a:r>
                        <a:rPr lang="en-US" sz="1300" b="0" i="0" u="none" strike="noStrike" kern="1200" dirty="0" err="1">
                          <a:solidFill>
                            <a:schemeClr val="accent1"/>
                          </a:solidFill>
                          <a:effectLst/>
                          <a:latin typeface="Ubuntu" panose="020B0504030602030204" pitchFamily="34" charset="0"/>
                          <a:ea typeface="+mn-ea"/>
                          <a:cs typeface="+mn-cs"/>
                        </a:rPr>
                        <a:t>bwyd</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rwy’n</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ei</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fwyta</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a’i</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baratoi</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i</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gefnogi</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fy</a:t>
                      </a:r>
                      <a:r>
                        <a:rPr lang="en-US" sz="1300" b="0" i="0" u="none" strike="noStrike" kern="1200" dirty="0">
                          <a:solidFill>
                            <a:schemeClr val="accent1"/>
                          </a:solidFill>
                          <a:effectLst/>
                          <a:latin typeface="Ubuntu" panose="020B0504030602030204" pitchFamily="34" charset="0"/>
                          <a:ea typeface="+mn-ea"/>
                          <a:cs typeface="+mn-cs"/>
                        </a:rPr>
                        <a:t> iechyd a </a:t>
                      </a:r>
                      <a:r>
                        <a:rPr lang="en-US" sz="1300" b="0" i="0" u="none" strike="noStrike" kern="1200" dirty="0" err="1">
                          <a:solidFill>
                            <a:schemeClr val="accent1"/>
                          </a:solidFill>
                          <a:effectLst/>
                          <a:latin typeface="Ubuntu" panose="020B0504030602030204" pitchFamily="34" charset="0"/>
                          <a:ea typeface="+mn-ea"/>
                          <a:cs typeface="+mn-cs"/>
                        </a:rPr>
                        <a:t>lles</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corfforol</a:t>
                      </a:r>
                      <a:r>
                        <a:rPr lang="en-US" sz="1300" b="0" i="0" u="none" strike="noStrike" kern="1200" dirty="0">
                          <a:solidFill>
                            <a:schemeClr val="accent1"/>
                          </a:solidFill>
                          <a:effectLst/>
                          <a:latin typeface="Ubuntu" panose="020B0504030602030204" pitchFamily="34" charset="0"/>
                          <a:ea typeface="+mn-ea"/>
                          <a:cs typeface="+mn-cs"/>
                        </a:rPr>
                        <a:t>.</a:t>
                      </a:r>
                      <a:endParaRPr lang="en-US" sz="1300" b="0" dirty="0">
                        <a:solidFill>
                          <a:schemeClr val="accent1"/>
                        </a:solidFill>
                        <a:latin typeface="Ubuntu" panose="020B0504030602030204" pitchFamily="34" charset="0"/>
                      </a:endParaRPr>
                    </a:p>
                  </a:txBody>
                  <a:tcPr/>
                </a:tc>
                <a:tc>
                  <a:txBody>
                    <a:bodyPr/>
                    <a:lstStyle/>
                    <a:p>
                      <a:pPr lvl="0" algn="l">
                        <a:lnSpc>
                          <a:spcPct val="100000"/>
                        </a:lnSpc>
                        <a:spcBef>
                          <a:spcPct val="0"/>
                        </a:spcBef>
                        <a:spcAft>
                          <a:spcPct val="0"/>
                        </a:spcAft>
                        <a:buNone/>
                        <a:defRPr b="0" i="0"/>
                      </a:pPr>
                      <a:r>
                        <a:rPr lang="1106" sz="1300" b="1" i="0" u="none" strike="noStrike" noProof="0" dirty="0">
                          <a:solidFill>
                            <a:schemeClr val="accent1"/>
                          </a:solidFill>
                          <a:latin typeface="Ubuntu" panose="020B0504030602030204" pitchFamily="34" charset="0"/>
                        </a:rPr>
                        <a:t>Cam cynnydd 3</a:t>
                      </a:r>
                      <a:endParaRPr lang="en-US" sz="1300" dirty="0">
                        <a:solidFill>
                          <a:schemeClr val="accent1"/>
                        </a:solidFill>
                        <a:latin typeface="Ubuntu" panose="020B0504030602030204" pitchFamily="34" charset="0"/>
                      </a:endParaRPr>
                    </a:p>
                    <a:p>
                      <a:pPr lvl="0" algn="l">
                        <a:lnSpc>
                          <a:spcPct val="100000"/>
                        </a:lnSpc>
                        <a:spcBef>
                          <a:spcPct val="0"/>
                        </a:spcBef>
                        <a:spcAft>
                          <a:spcPct val="0"/>
                        </a:spcAft>
                        <a:buNone/>
                        <a:defRPr b="0" i="0"/>
                      </a:pPr>
                      <a:r>
                        <a:rPr lang="en-US" sz="1300" b="0" i="0" u="none" strike="noStrike" kern="1200" dirty="0" err="1">
                          <a:solidFill>
                            <a:schemeClr val="accent1"/>
                          </a:solidFill>
                          <a:effectLst/>
                          <a:latin typeface="Ubuntu" panose="020B0504030602030204" pitchFamily="34" charset="0"/>
                          <a:ea typeface="+mn-ea"/>
                          <a:cs typeface="+mn-cs"/>
                        </a:rPr>
                        <a:t>Rwy’n</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gallu</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egluro</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pwysigrwydd</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deiet</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cytbwys</a:t>
                      </a:r>
                      <a:r>
                        <a:rPr lang="en-US" sz="1300" b="0" i="0" u="none" strike="noStrike" kern="1200" dirty="0">
                          <a:solidFill>
                            <a:schemeClr val="accent1"/>
                          </a:solidFill>
                          <a:effectLst/>
                          <a:latin typeface="Ubuntu" panose="020B0504030602030204" pitchFamily="34" charset="0"/>
                          <a:ea typeface="+mn-ea"/>
                          <a:cs typeface="+mn-cs"/>
                        </a:rPr>
                        <a:t> a </a:t>
                      </a:r>
                      <a:r>
                        <a:rPr lang="en-US" sz="1300" b="0" i="0" u="none" strike="noStrike" kern="1200" dirty="0" err="1">
                          <a:solidFill>
                            <a:schemeClr val="accent1"/>
                          </a:solidFill>
                          <a:effectLst/>
                          <a:latin typeface="Ubuntu" panose="020B0504030602030204" pitchFamily="34" charset="0"/>
                          <a:ea typeface="+mn-ea"/>
                          <a:cs typeface="+mn-cs"/>
                        </a:rPr>
                        <a:t>maeth</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a’r</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effaith</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mae</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fy</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newisiadau</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yn</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eu</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cael</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ar</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fy</a:t>
                      </a:r>
                      <a:r>
                        <a:rPr lang="en-US" sz="1300" b="0" i="0" u="none" strike="noStrike" kern="1200" dirty="0">
                          <a:solidFill>
                            <a:schemeClr val="accent1"/>
                          </a:solidFill>
                          <a:effectLst/>
                          <a:latin typeface="Ubuntu" panose="020B0504030602030204" pitchFamily="34" charset="0"/>
                          <a:ea typeface="+mn-ea"/>
                          <a:cs typeface="+mn-cs"/>
                        </a:rPr>
                        <a:t> iechyd a </a:t>
                      </a:r>
                      <a:r>
                        <a:rPr lang="en-US" sz="1300" b="0" i="0" u="none" strike="noStrike" kern="1200" dirty="0" err="1">
                          <a:solidFill>
                            <a:schemeClr val="accent1"/>
                          </a:solidFill>
                          <a:effectLst/>
                          <a:latin typeface="Ubuntu" panose="020B0504030602030204" pitchFamily="34" charset="0"/>
                          <a:ea typeface="+mn-ea"/>
                          <a:cs typeface="+mn-cs"/>
                        </a:rPr>
                        <a:t>lles</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corfforol</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Rwy’n</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gallu</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cynllunio</a:t>
                      </a:r>
                      <a:r>
                        <a:rPr lang="en-US" sz="1300" b="0" i="0" u="none" strike="noStrike" kern="1200" dirty="0">
                          <a:solidFill>
                            <a:schemeClr val="accent1"/>
                          </a:solidFill>
                          <a:effectLst/>
                          <a:latin typeface="Ubuntu" panose="020B0504030602030204" pitchFamily="34" charset="0"/>
                          <a:ea typeface="+mn-ea"/>
                          <a:cs typeface="+mn-cs"/>
                        </a:rPr>
                        <a:t> a </a:t>
                      </a:r>
                      <a:r>
                        <a:rPr lang="en-US" sz="1300" b="0" i="0" u="none" strike="noStrike" kern="1200" dirty="0" err="1">
                          <a:solidFill>
                            <a:schemeClr val="accent1"/>
                          </a:solidFill>
                          <a:effectLst/>
                          <a:latin typeface="Ubuntu" panose="020B0504030602030204" pitchFamily="34" charset="0"/>
                          <a:ea typeface="+mn-ea"/>
                          <a:cs typeface="+mn-cs"/>
                        </a:rPr>
                        <a:t>pharatoi</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prydau</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maethlon</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sylfaenol</a:t>
                      </a:r>
                      <a:r>
                        <a:rPr lang="en-US" sz="1300" b="0" i="0" u="none" strike="noStrike" kern="1200" dirty="0">
                          <a:solidFill>
                            <a:schemeClr val="accent1"/>
                          </a:solidFill>
                          <a:effectLst/>
                          <a:latin typeface="Ubuntu" panose="020B0504030602030204" pitchFamily="34" charset="0"/>
                          <a:ea typeface="+mn-ea"/>
                          <a:cs typeface="+mn-cs"/>
                        </a:rPr>
                        <a:t>.</a:t>
                      </a:r>
                      <a:endParaRPr lang="en-US" sz="1300" b="0" dirty="0">
                        <a:solidFill>
                          <a:schemeClr val="accent1"/>
                        </a:solidFill>
                        <a:latin typeface="Ubuntu" panose="020B0504030602030204" pitchFamily="34" charset="0"/>
                      </a:endParaRPr>
                    </a:p>
                  </a:txBody>
                  <a:tcPr/>
                </a:tc>
                <a:tc>
                  <a:txBody>
                    <a:bodyPr/>
                    <a:lstStyle/>
                    <a:p>
                      <a:pPr lvl="0" algn="l">
                        <a:lnSpc>
                          <a:spcPct val="100000"/>
                        </a:lnSpc>
                        <a:spcBef>
                          <a:spcPct val="0"/>
                        </a:spcBef>
                        <a:spcAft>
                          <a:spcPct val="0"/>
                        </a:spcAft>
                        <a:buNone/>
                        <a:defRPr b="0" i="0"/>
                      </a:pPr>
                      <a:r>
                        <a:rPr lang="1106" sz="1300" b="1" i="0" u="none" strike="noStrike" noProof="0" dirty="0">
                          <a:solidFill>
                            <a:schemeClr val="accent1"/>
                          </a:solidFill>
                          <a:latin typeface="Ubuntu" panose="020B0504030602030204" pitchFamily="34" charset="0"/>
                        </a:rPr>
                        <a:t>Cam cynnydd 4</a:t>
                      </a:r>
                      <a:endParaRPr lang="en-US" sz="1300" dirty="0">
                        <a:solidFill>
                          <a:schemeClr val="accent1"/>
                        </a:solidFill>
                        <a:latin typeface="Ubuntu" panose="020B0504030602030204" pitchFamily="34" charset="0"/>
                      </a:endParaRPr>
                    </a:p>
                    <a:p>
                      <a:pPr lvl="0" algn="l">
                        <a:lnSpc>
                          <a:spcPct val="100000"/>
                        </a:lnSpc>
                        <a:spcBef>
                          <a:spcPct val="0"/>
                        </a:spcBef>
                        <a:spcAft>
                          <a:spcPct val="0"/>
                        </a:spcAft>
                        <a:buNone/>
                        <a:defRPr b="0" i="0"/>
                      </a:pPr>
                      <a:r>
                        <a:rPr lang="en-US" sz="1300" b="0" i="0" u="none" strike="noStrike" kern="1200" dirty="0" err="1">
                          <a:solidFill>
                            <a:schemeClr val="accent1"/>
                          </a:solidFill>
                          <a:effectLst/>
                          <a:latin typeface="Ubuntu" panose="020B0504030602030204" pitchFamily="34" charset="0"/>
                          <a:ea typeface="+mn-ea"/>
                          <a:cs typeface="+mn-cs"/>
                        </a:rPr>
                        <a:t>Rwy’n</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gallu</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cymhwyso</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fy</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ngwybodaeth</a:t>
                      </a:r>
                      <a:r>
                        <a:rPr lang="en-US" sz="1300" b="0" i="0" u="none" strike="noStrike" kern="1200" dirty="0">
                          <a:solidFill>
                            <a:schemeClr val="accent1"/>
                          </a:solidFill>
                          <a:effectLst/>
                          <a:latin typeface="Ubuntu" panose="020B0504030602030204" pitchFamily="34" charset="0"/>
                          <a:ea typeface="+mn-ea"/>
                          <a:cs typeface="+mn-cs"/>
                        </a:rPr>
                        <a:t> a </a:t>
                      </a:r>
                      <a:r>
                        <a:rPr lang="en-US" sz="1300" b="0" i="0" u="none" strike="noStrike" kern="1200" dirty="0" err="1">
                          <a:solidFill>
                            <a:schemeClr val="accent1"/>
                          </a:solidFill>
                          <a:effectLst/>
                          <a:latin typeface="Ubuntu" panose="020B0504030602030204" pitchFamily="34" charset="0"/>
                          <a:ea typeface="+mn-ea"/>
                          <a:cs typeface="+mn-cs"/>
                        </a:rPr>
                        <a:t>dealltwriaeth</a:t>
                      </a:r>
                      <a:r>
                        <a:rPr lang="en-US" sz="1300" b="0" i="0" u="none" strike="noStrike" kern="1200" dirty="0">
                          <a:solidFill>
                            <a:schemeClr val="accent1"/>
                          </a:solidFill>
                          <a:effectLst/>
                          <a:latin typeface="Ubuntu" panose="020B0504030602030204" pitchFamily="34" charset="0"/>
                          <a:ea typeface="+mn-ea"/>
                          <a:cs typeface="+mn-cs"/>
                        </a:rPr>
                        <a:t> o </a:t>
                      </a:r>
                      <a:r>
                        <a:rPr lang="en-US" sz="1300" b="0" i="0" u="none" strike="noStrike" kern="1200" dirty="0" err="1">
                          <a:solidFill>
                            <a:schemeClr val="accent1"/>
                          </a:solidFill>
                          <a:effectLst/>
                          <a:latin typeface="Ubuntu" panose="020B0504030602030204" pitchFamily="34" charset="0"/>
                          <a:ea typeface="+mn-ea"/>
                          <a:cs typeface="+mn-cs"/>
                        </a:rPr>
                        <a:t>ddeiet</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cytbwys</a:t>
                      </a:r>
                      <a:r>
                        <a:rPr lang="en-US" sz="1300" b="0" i="0" u="none" strike="noStrike" kern="1200" dirty="0">
                          <a:solidFill>
                            <a:schemeClr val="accent1"/>
                          </a:solidFill>
                          <a:effectLst/>
                          <a:latin typeface="Ubuntu" panose="020B0504030602030204" pitchFamily="34" charset="0"/>
                          <a:ea typeface="+mn-ea"/>
                          <a:cs typeface="+mn-cs"/>
                        </a:rPr>
                        <a:t> a </a:t>
                      </a:r>
                      <a:r>
                        <a:rPr lang="en-US" sz="1300" b="0" i="0" u="none" strike="noStrike" kern="1200" dirty="0" err="1">
                          <a:solidFill>
                            <a:schemeClr val="accent1"/>
                          </a:solidFill>
                          <a:effectLst/>
                          <a:latin typeface="Ubuntu" panose="020B0504030602030204" pitchFamily="34" charset="0"/>
                          <a:ea typeface="+mn-ea"/>
                          <a:cs typeface="+mn-cs"/>
                        </a:rPr>
                        <a:t>maeth</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i</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wneud</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dewisiadau</a:t>
                      </a:r>
                      <a:r>
                        <a:rPr lang="en-US" sz="1300" b="0" i="0" u="none" strike="noStrike" kern="1200" dirty="0">
                          <a:solidFill>
                            <a:schemeClr val="accent1"/>
                          </a:solidFill>
                          <a:effectLst/>
                          <a:latin typeface="Ubuntu" panose="020B0504030602030204" pitchFamily="34" charset="0"/>
                          <a:ea typeface="+mn-ea"/>
                          <a:cs typeface="+mn-cs"/>
                        </a:rPr>
                        <a:t> a </a:t>
                      </a:r>
                      <a:r>
                        <a:rPr lang="en-US" sz="1300" b="0" i="0" u="none" strike="noStrike" kern="1200" dirty="0" err="1">
                          <a:solidFill>
                            <a:schemeClr val="accent1"/>
                          </a:solidFill>
                          <a:effectLst/>
                          <a:latin typeface="Ubuntu" panose="020B0504030602030204" pitchFamily="34" charset="0"/>
                          <a:ea typeface="+mn-ea"/>
                          <a:cs typeface="+mn-cs"/>
                        </a:rPr>
                        <a:t>fydd</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yn</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fy</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ngalluogi</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i</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gynnal</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fy</a:t>
                      </a:r>
                      <a:r>
                        <a:rPr lang="en-US" sz="1300" b="0" i="0" u="none" strike="noStrike" kern="1200" dirty="0">
                          <a:solidFill>
                            <a:schemeClr val="accent1"/>
                          </a:solidFill>
                          <a:effectLst/>
                          <a:latin typeface="Ubuntu" panose="020B0504030602030204" pitchFamily="34" charset="0"/>
                          <a:ea typeface="+mn-ea"/>
                          <a:cs typeface="+mn-cs"/>
                        </a:rPr>
                        <a:t> iechyd a </a:t>
                      </a:r>
                      <a:r>
                        <a:rPr lang="en-US" sz="1300" b="0" i="0" u="none" strike="noStrike" kern="1200" dirty="0" err="1">
                          <a:solidFill>
                            <a:schemeClr val="accent1"/>
                          </a:solidFill>
                          <a:effectLst/>
                          <a:latin typeface="Ubuntu" panose="020B0504030602030204" pitchFamily="34" charset="0"/>
                          <a:ea typeface="+mn-ea"/>
                          <a:cs typeface="+mn-cs"/>
                        </a:rPr>
                        <a:t>lles</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corfforol</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Rwy’n</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gallu</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cynllunio</a:t>
                      </a:r>
                      <a:r>
                        <a:rPr lang="en-US" sz="1300" b="0" i="0" u="none" strike="noStrike" kern="1200" dirty="0">
                          <a:solidFill>
                            <a:schemeClr val="accent1"/>
                          </a:solidFill>
                          <a:effectLst/>
                          <a:latin typeface="Ubuntu" panose="020B0504030602030204" pitchFamily="34" charset="0"/>
                          <a:ea typeface="+mn-ea"/>
                          <a:cs typeface="+mn-cs"/>
                        </a:rPr>
                        <a:t> a </a:t>
                      </a:r>
                      <a:r>
                        <a:rPr lang="en-US" sz="1300" b="0" i="0" u="none" strike="noStrike" kern="1200" dirty="0" err="1">
                          <a:solidFill>
                            <a:schemeClr val="accent1"/>
                          </a:solidFill>
                          <a:effectLst/>
                          <a:latin typeface="Ubuntu" panose="020B0504030602030204" pitchFamily="34" charset="0"/>
                          <a:ea typeface="+mn-ea"/>
                          <a:cs typeface="+mn-cs"/>
                        </a:rPr>
                        <a:t>pharatoi</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amrywiaeth</a:t>
                      </a:r>
                      <a:r>
                        <a:rPr lang="en-US" sz="1300" b="0" i="0" u="none" strike="noStrike" kern="1200" dirty="0">
                          <a:solidFill>
                            <a:schemeClr val="accent1"/>
                          </a:solidFill>
                          <a:effectLst/>
                          <a:latin typeface="Ubuntu" panose="020B0504030602030204" pitchFamily="34" charset="0"/>
                          <a:ea typeface="+mn-ea"/>
                          <a:cs typeface="+mn-cs"/>
                        </a:rPr>
                        <a:t> o </a:t>
                      </a:r>
                      <a:r>
                        <a:rPr lang="en-US" sz="1300" b="0" i="0" u="none" strike="noStrike" kern="1200" dirty="0" err="1">
                          <a:solidFill>
                            <a:schemeClr val="accent1"/>
                          </a:solidFill>
                          <a:effectLst/>
                          <a:latin typeface="Ubuntu" panose="020B0504030602030204" pitchFamily="34" charset="0"/>
                          <a:ea typeface="+mn-ea"/>
                          <a:cs typeface="+mn-cs"/>
                        </a:rPr>
                        <a:t>brydau</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maethlon</a:t>
                      </a:r>
                      <a:r>
                        <a:rPr lang="en-US" sz="1300" b="0" i="0" u="none" strike="noStrike" kern="1200" dirty="0">
                          <a:solidFill>
                            <a:schemeClr val="accent1"/>
                          </a:solidFill>
                          <a:effectLst/>
                          <a:latin typeface="Ubuntu" panose="020B0504030602030204" pitchFamily="34" charset="0"/>
                          <a:ea typeface="+mn-ea"/>
                          <a:cs typeface="+mn-cs"/>
                        </a:rPr>
                        <a:t>.</a:t>
                      </a:r>
                      <a:endParaRPr lang="en-US" sz="1300" b="0" dirty="0">
                        <a:solidFill>
                          <a:schemeClr val="accent1"/>
                        </a:solidFill>
                        <a:latin typeface="Ubuntu" panose="020B0504030602030204" pitchFamily="34" charset="0"/>
                      </a:endParaRPr>
                    </a:p>
                  </a:txBody>
                  <a:tcPr/>
                </a:tc>
                <a:tc>
                  <a:txBody>
                    <a:bodyPr/>
                    <a:lstStyle/>
                    <a:p>
                      <a:pPr lvl="0" algn="l">
                        <a:lnSpc>
                          <a:spcPct val="100000"/>
                        </a:lnSpc>
                        <a:spcBef>
                          <a:spcPct val="0"/>
                        </a:spcBef>
                        <a:spcAft>
                          <a:spcPct val="0"/>
                        </a:spcAft>
                        <a:buNone/>
                        <a:defRPr b="0" i="0"/>
                      </a:pPr>
                      <a:r>
                        <a:rPr lang="1106" sz="1300" b="1" i="0" u="none" strike="noStrike" noProof="0" dirty="0">
                          <a:solidFill>
                            <a:schemeClr val="accent1"/>
                          </a:solidFill>
                          <a:latin typeface="Ubuntu" panose="020B0504030602030204" pitchFamily="34" charset="0"/>
                        </a:rPr>
                        <a:t>Cam cynnydd 5</a:t>
                      </a:r>
                      <a:endParaRPr lang="en-US" sz="1300" dirty="0">
                        <a:solidFill>
                          <a:schemeClr val="accent1"/>
                        </a:solidFill>
                        <a:latin typeface="Ubuntu" panose="020B0504030602030204" pitchFamily="34" charset="0"/>
                      </a:endParaRPr>
                    </a:p>
                    <a:p>
                      <a:pPr lvl="0" algn="l">
                        <a:lnSpc>
                          <a:spcPct val="100000"/>
                        </a:lnSpc>
                        <a:spcBef>
                          <a:spcPct val="0"/>
                        </a:spcBef>
                        <a:spcAft>
                          <a:spcPct val="0"/>
                        </a:spcAft>
                        <a:buNone/>
                        <a:defRPr b="0" i="0"/>
                      </a:pPr>
                      <a:r>
                        <a:rPr lang="en-US" sz="1300" b="0" i="0" u="none" strike="noStrike" kern="1200" dirty="0" err="1">
                          <a:solidFill>
                            <a:schemeClr val="accent1"/>
                          </a:solidFill>
                          <a:effectLst/>
                          <a:latin typeface="Ubuntu" panose="020B0504030602030204" pitchFamily="34" charset="0"/>
                          <a:ea typeface="+mn-ea"/>
                          <a:cs typeface="+mn-cs"/>
                        </a:rPr>
                        <a:t>Rwy’n</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gallu</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addasu</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fy</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neiet</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mewn</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ymateb</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i</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gyd-destunau</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gwahanol</a:t>
                      </a:r>
                      <a:r>
                        <a:rPr lang="en-US" sz="1300" b="0" i="0" u="none" strike="noStrike" kern="1200" dirty="0">
                          <a:solidFill>
                            <a:schemeClr val="accent1"/>
                          </a:solidFill>
                          <a:effectLst/>
                          <a:latin typeface="Ubuntu" panose="020B0504030602030204" pitchFamily="34" charset="0"/>
                          <a:ea typeface="+mn-ea"/>
                          <a:cs typeface="+mn-cs"/>
                        </a:rPr>
                        <a:t>, a </a:t>
                      </a:r>
                      <a:r>
                        <a:rPr lang="en-US" sz="1300" b="0" i="0" u="none" strike="noStrike" kern="1200" dirty="0" err="1">
                          <a:solidFill>
                            <a:schemeClr val="accent1"/>
                          </a:solidFill>
                          <a:effectLst/>
                          <a:latin typeface="Ubuntu" panose="020B0504030602030204" pitchFamily="34" charset="0"/>
                          <a:ea typeface="+mn-ea"/>
                          <a:cs typeface="+mn-cs"/>
                        </a:rPr>
                        <a:t>chymhwyso</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fy</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ngwybodaeth</a:t>
                      </a:r>
                      <a:r>
                        <a:rPr lang="en-US" sz="1300" b="0" i="0" u="none" strike="noStrike" kern="1200" dirty="0">
                          <a:solidFill>
                            <a:schemeClr val="accent1"/>
                          </a:solidFill>
                          <a:effectLst/>
                          <a:latin typeface="Ubuntu" panose="020B0504030602030204" pitchFamily="34" charset="0"/>
                          <a:ea typeface="+mn-ea"/>
                          <a:cs typeface="+mn-cs"/>
                        </a:rPr>
                        <a:t> a </a:t>
                      </a:r>
                      <a:r>
                        <a:rPr lang="en-US" sz="1300" b="0" i="0" u="none" strike="noStrike" kern="1200" dirty="0" err="1">
                          <a:solidFill>
                            <a:schemeClr val="accent1"/>
                          </a:solidFill>
                          <a:effectLst/>
                          <a:latin typeface="Ubuntu" panose="020B0504030602030204" pitchFamily="34" charset="0"/>
                          <a:ea typeface="+mn-ea"/>
                          <a:cs typeface="+mn-cs"/>
                        </a:rPr>
                        <a:t>dealltwriaeth</a:t>
                      </a:r>
                      <a:r>
                        <a:rPr lang="en-US" sz="1300" b="0" i="0" u="none" strike="noStrike" kern="1200" dirty="0">
                          <a:solidFill>
                            <a:schemeClr val="accent1"/>
                          </a:solidFill>
                          <a:effectLst/>
                          <a:latin typeface="Ubuntu" panose="020B0504030602030204" pitchFamily="34" charset="0"/>
                          <a:ea typeface="+mn-ea"/>
                          <a:cs typeface="+mn-cs"/>
                        </a:rPr>
                        <a:t> o </a:t>
                      </a:r>
                      <a:r>
                        <a:rPr lang="en-US" sz="1300" b="0" i="0" u="none" strike="noStrike" kern="1200" dirty="0" err="1">
                          <a:solidFill>
                            <a:schemeClr val="accent1"/>
                          </a:solidFill>
                          <a:effectLst/>
                          <a:latin typeface="Ubuntu" panose="020B0504030602030204" pitchFamily="34" charset="0"/>
                          <a:ea typeface="+mn-ea"/>
                          <a:cs typeface="+mn-cs"/>
                        </a:rPr>
                        <a:t>ddeiet</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cytbwys</a:t>
                      </a:r>
                      <a:r>
                        <a:rPr lang="en-US" sz="1300" b="0" i="0" u="none" strike="noStrike" kern="1200" dirty="0">
                          <a:solidFill>
                            <a:schemeClr val="accent1"/>
                          </a:solidFill>
                          <a:effectLst/>
                          <a:latin typeface="Ubuntu" panose="020B0504030602030204" pitchFamily="34" charset="0"/>
                          <a:ea typeface="+mn-ea"/>
                          <a:cs typeface="+mn-cs"/>
                        </a:rPr>
                        <a:t> a </a:t>
                      </a:r>
                      <a:r>
                        <a:rPr lang="en-US" sz="1300" b="0" i="0" u="none" strike="noStrike" kern="1200" dirty="0" err="1">
                          <a:solidFill>
                            <a:schemeClr val="accent1"/>
                          </a:solidFill>
                          <a:effectLst/>
                          <a:latin typeface="Ubuntu" panose="020B0504030602030204" pitchFamily="34" charset="0"/>
                          <a:ea typeface="+mn-ea"/>
                          <a:cs typeface="+mn-cs"/>
                        </a:rPr>
                        <a:t>maeth</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i</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gefnogi</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eraill</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Rwy’n</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gallu</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cymhwyso</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ystod</a:t>
                      </a:r>
                      <a:r>
                        <a:rPr lang="en-US" sz="1300" b="0" i="0" u="none" strike="noStrike" kern="1200" dirty="0">
                          <a:solidFill>
                            <a:schemeClr val="accent1"/>
                          </a:solidFill>
                          <a:effectLst/>
                          <a:latin typeface="Ubuntu" panose="020B0504030602030204" pitchFamily="34" charset="0"/>
                          <a:ea typeface="+mn-ea"/>
                          <a:cs typeface="+mn-cs"/>
                        </a:rPr>
                        <a:t> o </a:t>
                      </a:r>
                      <a:r>
                        <a:rPr lang="en-US" sz="1300" b="0" i="0" u="none" strike="noStrike" kern="1200" dirty="0" err="1">
                          <a:solidFill>
                            <a:schemeClr val="accent1"/>
                          </a:solidFill>
                          <a:effectLst/>
                          <a:latin typeface="Ubuntu" panose="020B0504030602030204" pitchFamily="34" charset="0"/>
                          <a:ea typeface="+mn-ea"/>
                          <a:cs typeface="+mn-cs"/>
                        </a:rPr>
                        <a:t>dechnegau</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i</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baratoi</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amrywiaeth</a:t>
                      </a:r>
                      <a:r>
                        <a:rPr lang="en-US" sz="1300" b="0" i="0" u="none" strike="noStrike" kern="1200" dirty="0">
                          <a:solidFill>
                            <a:schemeClr val="accent1"/>
                          </a:solidFill>
                          <a:effectLst/>
                          <a:latin typeface="Ubuntu" panose="020B0504030602030204" pitchFamily="34" charset="0"/>
                          <a:ea typeface="+mn-ea"/>
                          <a:cs typeface="+mn-cs"/>
                        </a:rPr>
                        <a:t> o </a:t>
                      </a:r>
                      <a:r>
                        <a:rPr lang="en-US" sz="1300" b="0" i="0" u="none" strike="noStrike" kern="1200" dirty="0" err="1">
                          <a:solidFill>
                            <a:schemeClr val="accent1"/>
                          </a:solidFill>
                          <a:effectLst/>
                          <a:latin typeface="Ubuntu" panose="020B0504030602030204" pitchFamily="34" charset="0"/>
                          <a:ea typeface="+mn-ea"/>
                          <a:cs typeface="+mn-cs"/>
                        </a:rPr>
                        <a:t>brydau</a:t>
                      </a:r>
                      <a:r>
                        <a:rPr lang="en-US" sz="1300" b="0" i="0" u="none" strike="noStrike" kern="1200" dirty="0">
                          <a:solidFill>
                            <a:schemeClr val="accent1"/>
                          </a:solidFill>
                          <a:effectLst/>
                          <a:latin typeface="Ubuntu" panose="020B0504030602030204" pitchFamily="34" charset="0"/>
                          <a:ea typeface="+mn-ea"/>
                          <a:cs typeface="+mn-cs"/>
                        </a:rPr>
                        <a:t> </a:t>
                      </a:r>
                      <a:r>
                        <a:rPr lang="en-US" sz="1300" b="0" i="0" u="none" strike="noStrike" kern="1200" dirty="0" err="1">
                          <a:solidFill>
                            <a:schemeClr val="accent1"/>
                          </a:solidFill>
                          <a:effectLst/>
                          <a:latin typeface="Ubuntu" panose="020B0504030602030204" pitchFamily="34" charset="0"/>
                          <a:ea typeface="+mn-ea"/>
                          <a:cs typeface="+mn-cs"/>
                        </a:rPr>
                        <a:t>maethlon</a:t>
                      </a:r>
                      <a:r>
                        <a:rPr lang="en-US" sz="1300" b="0" i="0" u="none" strike="noStrike" kern="1200" dirty="0">
                          <a:solidFill>
                            <a:schemeClr val="accent1"/>
                          </a:solidFill>
                          <a:effectLst/>
                          <a:latin typeface="Ubuntu" panose="020B0504030602030204" pitchFamily="34" charset="0"/>
                          <a:ea typeface="+mn-ea"/>
                          <a:cs typeface="+mn-cs"/>
                        </a:rPr>
                        <a:t>.</a:t>
                      </a:r>
                      <a:endParaRPr lang="en-US" sz="1300" b="0" dirty="0">
                        <a:solidFill>
                          <a:schemeClr val="accent1"/>
                        </a:solidFill>
                        <a:latin typeface="Ubuntu" panose="020B0504030602030204" pitchFamily="34" charset="0"/>
                      </a:endParaRPr>
                    </a:p>
                  </a:txBody>
                  <a:tcPr/>
                </a:tc>
                <a:extLst>
                  <a:ext uri="{0D108BD9-81ED-4DB2-BD59-A6C34878D82A}">
                    <a16:rowId xmlns:a16="http://schemas.microsoft.com/office/drawing/2014/main" val="3206262021"/>
                  </a:ext>
                </a:extLst>
              </a:tr>
            </a:tbl>
          </a:graphicData>
        </a:graphic>
      </p:graphicFrame>
      <p:sp>
        <p:nvSpPr>
          <p:cNvPr id="4" name="Text Placeholder 1">
            <a:extLst>
              <a:ext uri="{FF2B5EF4-FFF2-40B4-BE49-F238E27FC236}">
                <a16:creationId xmlns:a16="http://schemas.microsoft.com/office/drawing/2014/main" id="{23A3A172-F7A7-E736-682D-27F0D1743C11}"/>
              </a:ext>
            </a:extLst>
          </p:cNvPr>
          <p:cNvSpPr txBox="1">
            <a:spLocks/>
          </p:cNvSpPr>
          <p:nvPr/>
        </p:nvSpPr>
        <p:spPr>
          <a:xfrm>
            <a:off x="190865" y="783813"/>
            <a:ext cx="9830948" cy="837333"/>
          </a:xfrm>
          <a:prstGeom prst="rect">
            <a:avLst/>
          </a:prstGeom>
        </p:spPr>
        <p:txBody>
          <a:bodyPr lIns="91440" tIns="45720" rIns="91440" bIns="45720" anchor="t"/>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b="0" i="0"/>
            </a:pPr>
            <a:r>
              <a:rPr lang="1106" sz="4400" b="1" dirty="0">
                <a:latin typeface="Ubuntu"/>
                <a:ea typeface="Verdana"/>
              </a:rPr>
              <a:t>Beth sydd yn y cynnyrch hwn?</a:t>
            </a:r>
            <a:endParaRPr lang="en-US" sz="4400" dirty="0"/>
          </a:p>
        </p:txBody>
      </p:sp>
      <p:pic>
        <p:nvPicPr>
          <p:cNvPr id="8" name="Picture 7">
            <a:extLst>
              <a:ext uri="{FF2B5EF4-FFF2-40B4-BE49-F238E27FC236}">
                <a16:creationId xmlns:a16="http://schemas.microsoft.com/office/drawing/2014/main" id="{DF7E634A-9C33-7E4C-E49F-58383AA35DD1}"/>
              </a:ext>
            </a:extLst>
          </p:cNvPr>
          <p:cNvPicPr>
            <a:picLocks noChangeAspect="1"/>
          </p:cNvPicPr>
          <p:nvPr/>
        </p:nvPicPr>
        <p:blipFill>
          <a:blip r:embed="rId3"/>
          <a:stretch>
            <a:fillRect/>
          </a:stretch>
        </p:blipFill>
        <p:spPr>
          <a:xfrm>
            <a:off x="288960" y="6303727"/>
            <a:ext cx="1619476" cy="371527"/>
          </a:xfrm>
          <a:prstGeom prst="rect">
            <a:avLst/>
          </a:prstGeom>
        </p:spPr>
      </p:pic>
      <p:pic>
        <p:nvPicPr>
          <p:cNvPr id="3" name="Picture 2" descr="A shelf with different colored packages&#10;&#10;AI-generated content may be incorrect.">
            <a:extLst>
              <a:ext uri="{FF2B5EF4-FFF2-40B4-BE49-F238E27FC236}">
                <a16:creationId xmlns:a16="http://schemas.microsoft.com/office/drawing/2014/main" id="{CB7CEDBE-7D5B-4CE3-0581-9C34469E51E5}"/>
              </a:ext>
            </a:extLst>
          </p:cNvPr>
          <p:cNvPicPr>
            <a:picLocks noChangeAspect="1"/>
          </p:cNvPicPr>
          <p:nvPr/>
        </p:nvPicPr>
        <p:blipFill>
          <a:blip r:embed="rId4"/>
          <a:stretch>
            <a:fillRect/>
          </a:stretch>
        </p:blipFill>
        <p:spPr>
          <a:xfrm>
            <a:off x="8654143" y="0"/>
            <a:ext cx="3537857" cy="2404961"/>
          </a:xfrm>
          <a:prstGeom prst="roundRect">
            <a:avLst/>
          </a:prstGeom>
        </p:spPr>
      </p:pic>
    </p:spTree>
    <p:extLst>
      <p:ext uri="{BB962C8B-B14F-4D97-AF65-F5344CB8AC3E}">
        <p14:creationId xmlns:p14="http://schemas.microsoft.com/office/powerpoint/2010/main" val="967469541"/>
      </p:ext>
    </p:extLst>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02EF2E79-6571-37F7-59A0-4CABDA7D4E46}"/>
              </a:ext>
            </a:extLst>
          </p:cNvPr>
          <p:cNvSpPr txBox="1"/>
          <p:nvPr/>
        </p:nvSpPr>
        <p:spPr>
          <a:xfrm>
            <a:off x="162837" y="982140"/>
            <a:ext cx="6914616" cy="5190902"/>
          </a:xfrm>
          <a:prstGeom prst="rect">
            <a:avLst/>
          </a:prstGeom>
          <a:ln>
            <a:noFill/>
          </a:ln>
        </p:spPr>
        <p:txBody>
          <a:bodyPr vert="horz" lIns="91440" tIns="45720" rIns="91440" bIns="45720" rtlCol="0" anchor="t">
            <a:normAutofit lnSpcReduction="10000"/>
          </a:bodyPr>
          <a:lstStyle>
            <a:lvl1pPr marL="0" indent="0" algn="l" defTabSz="914400" rtl="0" eaLnBrk="1" latinLnBrk="0" hangingPunct="1">
              <a:lnSpc>
                <a:spcPct val="90000"/>
              </a:lnSpc>
              <a:spcBef>
                <a:spcPts val="1000"/>
              </a:spcBef>
              <a:buFontTx/>
              <a:buNone/>
              <a:defRPr sz="1400" kern="1200">
                <a:solidFill>
                  <a:schemeClr val="accent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2pPr>
            <a:lvl3pPr marL="9144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3pPr>
            <a:lvl4pPr marL="13716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4pPr>
            <a:lvl5pPr marL="18288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b="0" i="0"/>
            </a:pPr>
            <a:r>
              <a:rPr lang="1106" sz="2200" dirty="0">
                <a:latin typeface="Ubuntu"/>
              </a:rPr>
              <a:t>Mae rhai labeli maeth blaen pecyn yn defnyddio codau lliw coch,</a:t>
            </a:r>
            <a:r>
              <a:rPr lang="cy-GB" sz="2200" dirty="0">
                <a:latin typeface="Ubuntu"/>
              </a:rPr>
              <a:t> oren </a:t>
            </a:r>
            <a:r>
              <a:rPr lang="1106" sz="2200" dirty="0">
                <a:latin typeface="Ubuntu"/>
              </a:rPr>
              <a:t>a gwyrdd.</a:t>
            </a:r>
            <a:endParaRPr lang="en-US" sz="2200" dirty="0"/>
          </a:p>
          <a:p>
            <a:pPr>
              <a:defRPr b="0" i="0"/>
            </a:pPr>
            <a:r>
              <a:rPr lang="1106" sz="2200" dirty="0">
                <a:latin typeface="Ubuntu"/>
              </a:rPr>
              <a:t>Mae gwybodaeth â chod lliw am faeth yn dangos yn syth a yw'r bwyd yn cynnwys lefelau uchel, canolig neu isel o fraster, braster dirlawn, siwgr a halen:</a:t>
            </a:r>
            <a:endParaRPr lang="en-US" sz="2200" dirty="0"/>
          </a:p>
          <a:p>
            <a:pPr marL="285750" indent="-285750">
              <a:buFont typeface="Arial"/>
              <a:buChar char="•"/>
              <a:defRPr b="0" i="0"/>
            </a:pPr>
            <a:r>
              <a:rPr lang="1106" sz="2000" b="1" dirty="0">
                <a:solidFill>
                  <a:srgbClr val="FF0000"/>
                </a:solidFill>
                <a:latin typeface="Ubuntu"/>
              </a:rPr>
              <a:t>Coch = uchel</a:t>
            </a:r>
            <a:endParaRPr lang="en-US" sz="2000" b="1" dirty="0">
              <a:solidFill>
                <a:srgbClr val="FF0000"/>
              </a:solidFill>
            </a:endParaRPr>
          </a:p>
          <a:p>
            <a:pPr marL="285750" indent="-285750">
              <a:buFont typeface="Arial"/>
              <a:buChar char="•"/>
              <a:defRPr b="0" i="0"/>
            </a:pPr>
            <a:r>
              <a:rPr lang="cy-GB" sz="2000" b="1" dirty="0">
                <a:solidFill>
                  <a:srgbClr val="FFC000"/>
                </a:solidFill>
                <a:latin typeface="Ubuntu"/>
              </a:rPr>
              <a:t>Oren</a:t>
            </a:r>
            <a:r>
              <a:rPr lang="1106" sz="2000" b="1" dirty="0">
                <a:solidFill>
                  <a:srgbClr val="FFC000"/>
                </a:solidFill>
                <a:latin typeface="Ubuntu"/>
              </a:rPr>
              <a:t> = canolig</a:t>
            </a:r>
            <a:endParaRPr lang="en-US" sz="2000" b="1" dirty="0">
              <a:solidFill>
                <a:srgbClr val="FFC000"/>
              </a:solidFill>
            </a:endParaRPr>
          </a:p>
          <a:p>
            <a:pPr marL="285750" indent="-285750">
              <a:buFont typeface="Arial"/>
              <a:buChar char="•"/>
              <a:defRPr b="0" i="0"/>
            </a:pPr>
            <a:r>
              <a:rPr lang="1106" sz="2000" b="1" dirty="0">
                <a:solidFill>
                  <a:srgbClr val="00B050"/>
                </a:solidFill>
                <a:latin typeface="Ubuntu"/>
              </a:rPr>
              <a:t>Gwyrdd = isel</a:t>
            </a:r>
            <a:endParaRPr lang="en-US" sz="2000" b="1" dirty="0">
              <a:solidFill>
                <a:srgbClr val="00B050"/>
              </a:solidFill>
            </a:endParaRPr>
          </a:p>
          <a:p>
            <a:endParaRPr lang="en-US" sz="2000" b="1" dirty="0">
              <a:solidFill>
                <a:srgbClr val="00B050"/>
              </a:solidFill>
              <a:latin typeface="Ubuntu"/>
            </a:endParaRPr>
          </a:p>
          <a:p>
            <a:pPr>
              <a:defRPr b="0" i="0"/>
            </a:pPr>
            <a:r>
              <a:rPr lang="1106" sz="2200" dirty="0">
                <a:latin typeface="Ubuntu"/>
              </a:rPr>
              <a:t>Yn</a:t>
            </a:r>
            <a:r>
              <a:rPr lang="cy-GB" sz="2200" dirty="0">
                <a:latin typeface="Ubuntu"/>
              </a:rPr>
              <a:t> </a:t>
            </a:r>
            <a:r>
              <a:rPr lang="1106" sz="2200" dirty="0">
                <a:latin typeface="Ubuntu"/>
              </a:rPr>
              <a:t>gyffredinol, mae bwyd neu ddiod sydd â chod gwyrdd i gyd neu yn bennaf ar y label yn ddewis iachach.</a:t>
            </a:r>
            <a:endParaRPr lang="en-US" sz="2200" dirty="0"/>
          </a:p>
          <a:p>
            <a:pPr>
              <a:defRPr b="0" i="0"/>
            </a:pPr>
            <a:r>
              <a:rPr lang="cy-GB" sz="2200" dirty="0"/>
              <a:t>Mae lliw coch ar y label yn golygu bod y bwyd yn cynnwys llawer o fraster, braster dirlawn, halen a/neu siwgrau, a dylech chi fwyta ychydig o'r rhain ac yn llai aml.</a:t>
            </a:r>
            <a:endParaRPr lang="en-US" sz="2200" dirty="0">
              <a:latin typeface="Ubuntu"/>
            </a:endParaRPr>
          </a:p>
          <a:p>
            <a:endParaRPr lang="en-US" sz="2200" dirty="0"/>
          </a:p>
          <a:p>
            <a:endParaRPr lang="en-US" sz="2200" dirty="0"/>
          </a:p>
          <a:p>
            <a:endParaRPr lang="en-US" dirty="0"/>
          </a:p>
          <a:p>
            <a:endParaRPr lang="en-US" dirty="0"/>
          </a:p>
          <a:p>
            <a:endParaRPr lang="en-US" dirty="0"/>
          </a:p>
        </p:txBody>
      </p:sp>
      <p:sp>
        <p:nvSpPr>
          <p:cNvPr id="9" name="TextBox 8">
            <a:extLst>
              <a:ext uri="{FF2B5EF4-FFF2-40B4-BE49-F238E27FC236}">
                <a16:creationId xmlns:a16="http://schemas.microsoft.com/office/drawing/2014/main" id="{1F12BF59-A47D-2988-0180-9C21651B561D}"/>
              </a:ext>
            </a:extLst>
          </p:cNvPr>
          <p:cNvSpPr txBox="1"/>
          <p:nvPr/>
        </p:nvSpPr>
        <p:spPr>
          <a:xfrm>
            <a:off x="7969615" y="5324611"/>
            <a:ext cx="2748689"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1106" sz="1300" b="1" dirty="0">
                <a:solidFill>
                  <a:schemeClr val="accent1"/>
                </a:solidFill>
                <a:latin typeface="Ubuntu"/>
                <a:ea typeface="+mn-lt"/>
                <a:cs typeface="+mn-lt"/>
              </a:rPr>
              <a:t>Labeli bwyd - GIG (</a:t>
            </a:r>
            <a:r>
              <a:rPr lang="1106" sz="1300" b="1" dirty="0">
                <a:solidFill>
                  <a:schemeClr val="accent1"/>
                </a:solidFill>
                <a:latin typeface="Ubuntu"/>
                <a:ea typeface="+mn-lt"/>
                <a:cs typeface="+mn-lt"/>
                <a:hlinkClick r:id="rId2">
                  <a:extLst>
                    <a:ext uri="{A12FA001-AC4F-418D-AE19-62706E023703}">
                      <ahyp:hlinkClr xmlns:ahyp="http://schemas.microsoft.com/office/drawing/2018/hyperlinkcolor" val="tx"/>
                    </a:ext>
                  </a:extLst>
                </a:hlinkClick>
              </a:rPr>
              <a:t>www.nhs.uk</a:t>
            </a:r>
            <a:r>
              <a:rPr lang="1106" sz="1300" b="1" dirty="0">
                <a:solidFill>
                  <a:schemeClr val="accent1"/>
                </a:solidFill>
                <a:latin typeface="Ubuntu"/>
                <a:ea typeface="+mn-lt"/>
                <a:cs typeface="+mn-lt"/>
              </a:rPr>
              <a:t>)</a:t>
            </a:r>
          </a:p>
          <a:p>
            <a:pPr>
              <a:defRPr b="0" i="0"/>
            </a:pPr>
            <a:endParaRPr lang="1106" sz="1300" b="1" dirty="0">
              <a:solidFill>
                <a:schemeClr val="accent1"/>
              </a:solidFill>
              <a:latin typeface="Ubuntu"/>
              <a:ea typeface="+mn-lt"/>
              <a:cs typeface="+mn-lt"/>
            </a:endParaRPr>
          </a:p>
        </p:txBody>
      </p:sp>
      <p:pic>
        <p:nvPicPr>
          <p:cNvPr id="5" name="Picture 4" descr="A blue and white text&#10;&#10;AI-generated content may be incorrect.">
            <a:extLst>
              <a:ext uri="{FF2B5EF4-FFF2-40B4-BE49-F238E27FC236}">
                <a16:creationId xmlns:a16="http://schemas.microsoft.com/office/drawing/2014/main" id="{199283E4-C496-DAEC-89C6-BE8CFB48EC97}"/>
              </a:ext>
            </a:extLst>
          </p:cNvPr>
          <p:cNvPicPr>
            <a:picLocks noChangeAspect="1"/>
          </p:cNvPicPr>
          <p:nvPr/>
        </p:nvPicPr>
        <p:blipFill>
          <a:blip r:embed="rId3"/>
          <a:stretch>
            <a:fillRect/>
          </a:stretch>
        </p:blipFill>
        <p:spPr>
          <a:xfrm>
            <a:off x="7609445" y="631058"/>
            <a:ext cx="3981450" cy="2363585"/>
          </a:xfrm>
          <a:prstGeom prst="rect">
            <a:avLst/>
          </a:prstGeom>
        </p:spPr>
      </p:pic>
      <p:pic>
        <p:nvPicPr>
          <p:cNvPr id="2" name="Picture 1">
            <a:extLst>
              <a:ext uri="{FF2B5EF4-FFF2-40B4-BE49-F238E27FC236}">
                <a16:creationId xmlns:a16="http://schemas.microsoft.com/office/drawing/2014/main" id="{0DD59C08-81C5-180F-AD56-CD3D09C3612E}"/>
              </a:ext>
            </a:extLst>
          </p:cNvPr>
          <p:cNvPicPr>
            <a:picLocks noChangeAspect="1"/>
          </p:cNvPicPr>
          <p:nvPr/>
        </p:nvPicPr>
        <p:blipFill>
          <a:blip r:embed="rId4"/>
          <a:stretch>
            <a:fillRect/>
          </a:stretch>
        </p:blipFill>
        <p:spPr>
          <a:xfrm>
            <a:off x="288960" y="6303727"/>
            <a:ext cx="1619476" cy="371527"/>
          </a:xfrm>
          <a:prstGeom prst="rect">
            <a:avLst/>
          </a:prstGeom>
        </p:spPr>
      </p:pic>
      <p:pic>
        <p:nvPicPr>
          <p:cNvPr id="7" name="Picture 6">
            <a:extLst>
              <a:ext uri="{FF2B5EF4-FFF2-40B4-BE49-F238E27FC236}">
                <a16:creationId xmlns:a16="http://schemas.microsoft.com/office/drawing/2014/main" id="{4CE8E775-88BE-0405-A828-CED6B03C5132}"/>
              </a:ext>
            </a:extLst>
          </p:cNvPr>
          <p:cNvPicPr>
            <a:picLocks noChangeAspect="1"/>
          </p:cNvPicPr>
          <p:nvPr/>
        </p:nvPicPr>
        <p:blipFill>
          <a:blip r:embed="rId5"/>
          <a:srcRect b="26265"/>
          <a:stretch>
            <a:fillRect/>
          </a:stretch>
        </p:blipFill>
        <p:spPr>
          <a:xfrm>
            <a:off x="7609445" y="2961026"/>
            <a:ext cx="3981450" cy="1957128"/>
          </a:xfrm>
          <a:prstGeom prst="rect">
            <a:avLst/>
          </a:prstGeom>
        </p:spPr>
      </p:pic>
    </p:spTree>
    <p:extLst>
      <p:ext uri="{BB962C8B-B14F-4D97-AF65-F5344CB8AC3E}">
        <p14:creationId xmlns:p14="http://schemas.microsoft.com/office/powerpoint/2010/main" val="3102144934"/>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E7BA7B-F13B-2766-10BE-5DE759116889}"/>
              </a:ext>
            </a:extLst>
          </p:cNvPr>
          <p:cNvSpPr>
            <a:spLocks noGrp="1"/>
          </p:cNvSpPr>
          <p:nvPr>
            <p:ph type="body" sz="quarter" idx="11"/>
          </p:nvPr>
        </p:nvSpPr>
        <p:spPr>
          <a:xfrm>
            <a:off x="304879" y="1072480"/>
            <a:ext cx="6052891" cy="648461"/>
          </a:xfrm>
        </p:spPr>
        <p:txBody>
          <a:bodyPr>
            <a:normAutofit fontScale="85000" lnSpcReduction="10000"/>
          </a:bodyPr>
          <a:lstStyle/>
          <a:p>
            <a:pPr>
              <a:defRPr b="0" i="0"/>
            </a:pPr>
            <a:r>
              <a:rPr lang="1106" b="1">
                <a:latin typeface="Ubuntu"/>
              </a:rPr>
              <a:t>Edrychwch ar y Ddelwedd </a:t>
            </a:r>
            <a:r>
              <a:rPr lang="cy-GB" b="1">
                <a:latin typeface="Ubuntu"/>
              </a:rPr>
              <a:t>G</a:t>
            </a:r>
            <a:r>
              <a:rPr lang="1106" b="1">
                <a:latin typeface="Ubuntu"/>
              </a:rPr>
              <a:t>anlynol</a:t>
            </a:r>
            <a:endParaRPr lang="en-US"/>
          </a:p>
        </p:txBody>
      </p:sp>
      <p:sp>
        <p:nvSpPr>
          <p:cNvPr id="4" name="Text Placeholder 3">
            <a:extLst>
              <a:ext uri="{FF2B5EF4-FFF2-40B4-BE49-F238E27FC236}">
                <a16:creationId xmlns:a16="http://schemas.microsoft.com/office/drawing/2014/main" id="{3FB77E92-2EB8-0B64-125F-B18DD5DE9B5B}"/>
              </a:ext>
            </a:extLst>
          </p:cNvPr>
          <p:cNvSpPr>
            <a:spLocks noGrp="1"/>
          </p:cNvSpPr>
          <p:nvPr>
            <p:ph type="body" sz="quarter" idx="12"/>
          </p:nvPr>
        </p:nvSpPr>
        <p:spPr>
          <a:xfrm>
            <a:off x="353259" y="1721407"/>
            <a:ext cx="8153759" cy="614462"/>
          </a:xfrm>
        </p:spPr>
        <p:txBody>
          <a:bodyPr>
            <a:noAutofit/>
          </a:bodyPr>
          <a:lstStyle/>
          <a:p>
            <a:pPr>
              <a:defRPr b="0" i="0"/>
            </a:pPr>
            <a:r>
              <a:rPr lang="1106" sz="2400">
                <a:latin typeface="Ubuntu"/>
              </a:rPr>
              <a:t>Trafodwch y cynhwysion sydd wedi'u cynnwys yn y cynhyrchion hyn a'r label maeth ar flaen y pecyn.</a:t>
            </a:r>
            <a:endParaRPr lang="en-US" sz="2400"/>
          </a:p>
        </p:txBody>
      </p:sp>
      <p:pic>
        <p:nvPicPr>
          <p:cNvPr id="7" name="Picture 6" descr="A shelf with cereal boxes&#10;&#10;AI-generated content may be incorrect.">
            <a:extLst>
              <a:ext uri="{FF2B5EF4-FFF2-40B4-BE49-F238E27FC236}">
                <a16:creationId xmlns:a16="http://schemas.microsoft.com/office/drawing/2014/main" id="{251DCBDB-BB25-6F6A-DBC2-B4AAF9D10EEE}"/>
              </a:ext>
            </a:extLst>
          </p:cNvPr>
          <p:cNvPicPr>
            <a:picLocks noChangeAspect="1"/>
          </p:cNvPicPr>
          <p:nvPr/>
        </p:nvPicPr>
        <p:blipFill>
          <a:blip r:embed="rId2"/>
          <a:stretch>
            <a:fillRect/>
          </a:stretch>
        </p:blipFill>
        <p:spPr>
          <a:xfrm>
            <a:off x="353259" y="2639456"/>
            <a:ext cx="6667500" cy="3684270"/>
          </a:xfrm>
          <a:prstGeom prst="rect">
            <a:avLst/>
          </a:prstGeom>
        </p:spPr>
      </p:pic>
      <p:pic>
        <p:nvPicPr>
          <p:cNvPr id="2" name="Picture 1">
            <a:extLst>
              <a:ext uri="{FF2B5EF4-FFF2-40B4-BE49-F238E27FC236}">
                <a16:creationId xmlns:a16="http://schemas.microsoft.com/office/drawing/2014/main" id="{058C942E-8A69-B2D8-4959-53A4BDF7BC3B}"/>
              </a:ext>
            </a:extLst>
          </p:cNvPr>
          <p:cNvPicPr>
            <a:picLocks noChangeAspect="1"/>
          </p:cNvPicPr>
          <p:nvPr/>
        </p:nvPicPr>
        <p:blipFill>
          <a:blip r:embed="rId3"/>
          <a:stretch>
            <a:fillRect/>
          </a:stretch>
        </p:blipFill>
        <p:spPr>
          <a:xfrm>
            <a:off x="288960" y="6303727"/>
            <a:ext cx="1619476" cy="371527"/>
          </a:xfrm>
          <a:prstGeom prst="rect">
            <a:avLst/>
          </a:prstGeom>
        </p:spPr>
      </p:pic>
      <p:pic>
        <p:nvPicPr>
          <p:cNvPr id="10" name="Picture 9">
            <a:extLst>
              <a:ext uri="{FF2B5EF4-FFF2-40B4-BE49-F238E27FC236}">
                <a16:creationId xmlns:a16="http://schemas.microsoft.com/office/drawing/2014/main" id="{220E2042-D277-7051-A772-6FF2C6FF89C1}"/>
              </a:ext>
            </a:extLst>
          </p:cNvPr>
          <p:cNvPicPr>
            <a:picLocks noChangeAspect="1"/>
          </p:cNvPicPr>
          <p:nvPr/>
        </p:nvPicPr>
        <p:blipFill>
          <a:blip r:embed="rId4"/>
          <a:stretch>
            <a:fillRect/>
          </a:stretch>
        </p:blipFill>
        <p:spPr>
          <a:xfrm flipV="1">
            <a:off x="617205" y="6858000"/>
            <a:ext cx="6667500" cy="4172972"/>
          </a:xfrm>
          <a:prstGeom prst="rect">
            <a:avLst/>
          </a:prstGeom>
        </p:spPr>
      </p:pic>
      <p:pic>
        <p:nvPicPr>
          <p:cNvPr id="12" name="Picture 11">
            <a:extLst>
              <a:ext uri="{FF2B5EF4-FFF2-40B4-BE49-F238E27FC236}">
                <a16:creationId xmlns:a16="http://schemas.microsoft.com/office/drawing/2014/main" id="{D680DD82-30AA-3CBA-E05F-028D3A78AA04}"/>
              </a:ext>
            </a:extLst>
          </p:cNvPr>
          <p:cNvPicPr>
            <a:picLocks noChangeAspect="1"/>
          </p:cNvPicPr>
          <p:nvPr/>
        </p:nvPicPr>
        <p:blipFill>
          <a:blip r:embed="rId4"/>
          <a:stretch>
            <a:fillRect/>
          </a:stretch>
        </p:blipFill>
        <p:spPr>
          <a:xfrm>
            <a:off x="7513555" y="1973658"/>
            <a:ext cx="4325186" cy="2706993"/>
          </a:xfrm>
          <a:prstGeom prst="rect">
            <a:avLst/>
          </a:prstGeom>
        </p:spPr>
      </p:pic>
    </p:spTree>
    <p:extLst>
      <p:ext uri="{BB962C8B-B14F-4D97-AF65-F5344CB8AC3E}">
        <p14:creationId xmlns:p14="http://schemas.microsoft.com/office/powerpoint/2010/main" val="3134280992"/>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E7BA7B-F13B-2766-10BE-5DE759116889}"/>
              </a:ext>
            </a:extLst>
          </p:cNvPr>
          <p:cNvSpPr>
            <a:spLocks noGrp="1"/>
          </p:cNvSpPr>
          <p:nvPr>
            <p:ph type="body" sz="quarter" idx="4294967295"/>
          </p:nvPr>
        </p:nvSpPr>
        <p:spPr>
          <a:xfrm>
            <a:off x="295701" y="934232"/>
            <a:ext cx="6053138" cy="649287"/>
          </a:xfrm>
        </p:spPr>
        <p:txBody>
          <a:bodyPr vert="horz" lIns="91440" tIns="45720" rIns="91440" bIns="45720" rtlCol="0" anchor="t">
            <a:normAutofit fontScale="85000" lnSpcReduction="10000"/>
          </a:bodyPr>
          <a:lstStyle/>
          <a:p>
            <a:pPr marL="0" indent="0">
              <a:buNone/>
              <a:defRPr b="0" i="0"/>
            </a:pPr>
            <a:r>
              <a:rPr lang="cy-GB" sz="3200" b="1">
                <a:latin typeface="Ubuntu"/>
              </a:rPr>
              <a:t>Y C</a:t>
            </a:r>
            <a:r>
              <a:rPr lang="1106" sz="3200" b="1">
                <a:latin typeface="Ubuntu"/>
              </a:rPr>
              <a:t>ynhwysion </a:t>
            </a:r>
            <a:r>
              <a:rPr lang="cy-GB" sz="3200" b="1">
                <a:latin typeface="Ubuntu"/>
              </a:rPr>
              <a:t>mewn </a:t>
            </a:r>
            <a:r>
              <a:rPr lang="1106" sz="3200" b="1">
                <a:latin typeface="Ubuntu"/>
              </a:rPr>
              <a:t>Gwirionedd:</a:t>
            </a:r>
            <a:endParaRPr lang="en-US" sz="3200" b="1"/>
          </a:p>
        </p:txBody>
      </p:sp>
      <p:sp>
        <p:nvSpPr>
          <p:cNvPr id="4" name="Text Placeholder 3">
            <a:extLst>
              <a:ext uri="{FF2B5EF4-FFF2-40B4-BE49-F238E27FC236}">
                <a16:creationId xmlns:a16="http://schemas.microsoft.com/office/drawing/2014/main" id="{3FB77E92-2EB8-0B64-125F-B18DD5DE9B5B}"/>
              </a:ext>
            </a:extLst>
          </p:cNvPr>
          <p:cNvSpPr>
            <a:spLocks noGrp="1"/>
          </p:cNvSpPr>
          <p:nvPr>
            <p:ph type="body" sz="quarter" idx="4294967295"/>
          </p:nvPr>
        </p:nvSpPr>
        <p:spPr>
          <a:xfrm>
            <a:off x="293296" y="1584372"/>
            <a:ext cx="7414305" cy="2431942"/>
          </a:xfrm>
        </p:spPr>
        <p:txBody>
          <a:bodyPr vert="horz" lIns="91440" tIns="45720" rIns="91440" bIns="45720" rtlCol="0" anchor="t">
            <a:normAutofit/>
          </a:bodyPr>
          <a:lstStyle/>
          <a:p>
            <a:pPr>
              <a:buNone/>
              <a:defRPr b="0" i="0"/>
            </a:pPr>
            <a:r>
              <a:rPr lang="1106" sz="2400" b="1">
                <a:latin typeface="Ubuntu"/>
              </a:rPr>
              <a:t>Kellogg's Coco Pops Choc Hazelnut Flavour </a:t>
            </a:r>
          </a:p>
          <a:p>
            <a:pPr>
              <a:buNone/>
              <a:defRPr b="0" i="0"/>
            </a:pPr>
            <a:r>
              <a:rPr lang="1106" sz="2400" b="1">
                <a:latin typeface="Ubuntu"/>
              </a:rPr>
              <a:t>Cereal 480g</a:t>
            </a:r>
          </a:p>
          <a:p>
            <a:pPr marL="0" indent="0">
              <a:buNone/>
              <a:defRPr b="0" i="0"/>
            </a:pPr>
            <a:r>
              <a:rPr lang="1106" sz="2200">
                <a:solidFill>
                  <a:schemeClr val="tx2"/>
                </a:solidFill>
                <a:latin typeface="Ubuntu"/>
              </a:rPr>
              <a:t>Reis, Siwgr, Surop Glwcos, Powdr Coco â Llai o Fraster, Rhin Brag</a:t>
            </a:r>
            <a:r>
              <a:rPr lang="1106" sz="2200" b="1">
                <a:solidFill>
                  <a:schemeClr val="tx2"/>
                </a:solidFill>
                <a:latin typeface="Ubuntu"/>
              </a:rPr>
              <a:t> Haidd</a:t>
            </a:r>
            <a:r>
              <a:rPr lang="1106" sz="2200">
                <a:solidFill>
                  <a:schemeClr val="tx2"/>
                </a:solidFill>
                <a:latin typeface="Ubuntu"/>
              </a:rPr>
              <a:t>, Màs Coco, Halen, Cyflasynnau Naturiol, Niacin, Haearn, Fitamin B6, Ribofflafin, Thiamin, Asid Ffolig, Fitamin D, Fitamin B12</a:t>
            </a:r>
            <a:endParaRPr lang="en-US" sz="2200">
              <a:solidFill>
                <a:schemeClr val="tx2"/>
              </a:solidFill>
            </a:endParaRPr>
          </a:p>
        </p:txBody>
      </p:sp>
      <p:sp>
        <p:nvSpPr>
          <p:cNvPr id="5" name="Text Placeholder 3">
            <a:extLst>
              <a:ext uri="{FF2B5EF4-FFF2-40B4-BE49-F238E27FC236}">
                <a16:creationId xmlns:a16="http://schemas.microsoft.com/office/drawing/2014/main" id="{A6F8CC23-BFB3-940C-A129-5ED6D0790522}"/>
              </a:ext>
            </a:extLst>
          </p:cNvPr>
          <p:cNvSpPr txBox="1"/>
          <p:nvPr/>
        </p:nvSpPr>
        <p:spPr>
          <a:xfrm>
            <a:off x="297845" y="4015730"/>
            <a:ext cx="7432448" cy="2199111"/>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defRPr b="0" i="0"/>
            </a:pPr>
            <a:r>
              <a:rPr lang="1106" sz="2400" b="1">
                <a:latin typeface="Ubuntu"/>
              </a:rPr>
              <a:t>Honey Monster Wheat Puffs Cereal 520G</a:t>
            </a:r>
            <a:endParaRPr lang="en-US">
              <a:latin typeface="Ubuntu"/>
            </a:endParaRPr>
          </a:p>
          <a:p>
            <a:pPr marL="0" indent="0">
              <a:buNone/>
              <a:defRPr b="0" i="0"/>
            </a:pPr>
            <a:r>
              <a:rPr lang="1106" sz="2200" b="1">
                <a:solidFill>
                  <a:schemeClr val="tx2"/>
                </a:solidFill>
                <a:latin typeface="Ubuntu"/>
              </a:rPr>
              <a:t>Gwenith</a:t>
            </a:r>
            <a:r>
              <a:rPr lang="1106" sz="2200" b="0">
                <a:solidFill>
                  <a:schemeClr val="tx2"/>
                </a:solidFill>
                <a:latin typeface="Ubuntu"/>
              </a:rPr>
              <a:t>(60%), Surop Glwcos, Siwgr (14%), Mêl (3.6%), Ffibr Glwcos Hydawdd, Sefydlogydd (Calsiwm Carbonad), Surop Siwgr wedi'i Garameleiddio, Olew Blodyn yr Haul, Fitaminau a Mwynau (Haearn, Niacin (B3), Ribofflafin (B2), Thiamin (B1), Fitamin D)</a:t>
            </a:r>
            <a:r>
              <a:rPr lang="1106" sz="2200">
                <a:solidFill>
                  <a:srgbClr val="FFFFFF"/>
                </a:solidFill>
                <a:latin typeface="Ubuntu"/>
              </a:rPr>
              <a:t> Sorbad</a:t>
            </a:r>
            <a:r>
              <a:rPr lang="1106" sz="1400">
                <a:solidFill>
                  <a:srgbClr val="FFFFFF"/>
                </a:solidFill>
                <a:latin typeface="Ubuntu"/>
              </a:rPr>
              <a:t>). Yn cynnwys Ffynhonnell Ffenylalanin.</a:t>
            </a:r>
            <a:endParaRPr lang="en-US" sz="1400">
              <a:solidFill>
                <a:srgbClr val="FFFFFF"/>
              </a:solidFill>
            </a:endParaRPr>
          </a:p>
        </p:txBody>
      </p:sp>
      <p:pic>
        <p:nvPicPr>
          <p:cNvPr id="11" name="Picture 10">
            <a:extLst>
              <a:ext uri="{FF2B5EF4-FFF2-40B4-BE49-F238E27FC236}">
                <a16:creationId xmlns:a16="http://schemas.microsoft.com/office/drawing/2014/main" id="{5DA509F0-F6D8-B7D3-8A96-EBB4FB60B686}"/>
              </a:ext>
            </a:extLst>
          </p:cNvPr>
          <p:cNvPicPr>
            <a:picLocks noChangeAspect="1"/>
          </p:cNvPicPr>
          <p:nvPr/>
        </p:nvPicPr>
        <p:blipFill>
          <a:blip r:embed="rId2"/>
          <a:stretch>
            <a:fillRect/>
          </a:stretch>
        </p:blipFill>
        <p:spPr>
          <a:xfrm>
            <a:off x="8191500" y="3733221"/>
            <a:ext cx="3609052" cy="2054363"/>
          </a:xfrm>
          <a:prstGeom prst="rect">
            <a:avLst/>
          </a:prstGeom>
        </p:spPr>
      </p:pic>
      <p:pic>
        <p:nvPicPr>
          <p:cNvPr id="2" name="Picture 1">
            <a:extLst>
              <a:ext uri="{FF2B5EF4-FFF2-40B4-BE49-F238E27FC236}">
                <a16:creationId xmlns:a16="http://schemas.microsoft.com/office/drawing/2014/main" id="{84C2729D-3E50-7DE1-57EF-15724A9370BD}"/>
              </a:ext>
            </a:extLst>
          </p:cNvPr>
          <p:cNvPicPr>
            <a:picLocks noChangeAspect="1"/>
          </p:cNvPicPr>
          <p:nvPr/>
        </p:nvPicPr>
        <p:blipFill>
          <a:blip r:embed="rId3"/>
          <a:stretch>
            <a:fillRect/>
          </a:stretch>
        </p:blipFill>
        <p:spPr>
          <a:xfrm>
            <a:off x="288960" y="6303727"/>
            <a:ext cx="1619476" cy="371527"/>
          </a:xfrm>
          <a:prstGeom prst="rect">
            <a:avLst/>
          </a:prstGeom>
        </p:spPr>
      </p:pic>
      <p:pic>
        <p:nvPicPr>
          <p:cNvPr id="6" name="Picture 5">
            <a:extLst>
              <a:ext uri="{FF2B5EF4-FFF2-40B4-BE49-F238E27FC236}">
                <a16:creationId xmlns:a16="http://schemas.microsoft.com/office/drawing/2014/main" id="{8C527E93-5CDD-C97C-EC21-6E0E9B760866}"/>
              </a:ext>
            </a:extLst>
          </p:cNvPr>
          <p:cNvPicPr>
            <a:picLocks noChangeAspect="1"/>
          </p:cNvPicPr>
          <p:nvPr/>
        </p:nvPicPr>
        <p:blipFill>
          <a:blip r:embed="rId4"/>
          <a:stretch>
            <a:fillRect/>
          </a:stretch>
        </p:blipFill>
        <p:spPr>
          <a:xfrm>
            <a:off x="7764149" y="643160"/>
            <a:ext cx="4132150" cy="2586178"/>
          </a:xfrm>
          <a:prstGeom prst="rect">
            <a:avLst/>
          </a:prstGeom>
        </p:spPr>
      </p:pic>
    </p:spTree>
    <p:extLst>
      <p:ext uri="{BB962C8B-B14F-4D97-AF65-F5344CB8AC3E}">
        <p14:creationId xmlns:p14="http://schemas.microsoft.com/office/powerpoint/2010/main" val="3293037567"/>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E7BA7B-F13B-2766-10BE-5DE759116889}"/>
              </a:ext>
            </a:extLst>
          </p:cNvPr>
          <p:cNvSpPr>
            <a:spLocks noGrp="1"/>
          </p:cNvSpPr>
          <p:nvPr>
            <p:ph type="body" sz="quarter" idx="4294967295"/>
          </p:nvPr>
        </p:nvSpPr>
        <p:spPr>
          <a:xfrm>
            <a:off x="295701" y="710174"/>
            <a:ext cx="6053138" cy="649287"/>
          </a:xfrm>
        </p:spPr>
        <p:txBody>
          <a:bodyPr vert="horz" lIns="91440" tIns="45720" rIns="91440" bIns="45720" rtlCol="0" anchor="t">
            <a:normAutofit fontScale="97500"/>
          </a:bodyPr>
          <a:lstStyle/>
          <a:p>
            <a:pPr marL="0" indent="0">
              <a:buNone/>
              <a:defRPr b="0" i="0"/>
            </a:pPr>
            <a:r>
              <a:rPr lang="1106" sz="3200" b="1" dirty="0">
                <a:latin typeface="Ubuntu"/>
              </a:rPr>
              <a:t>Beth sydd yn y cynnyrch hwn?</a:t>
            </a:r>
            <a:endParaRPr lang="en-US" sz="3200" b="1" dirty="0"/>
          </a:p>
        </p:txBody>
      </p:sp>
      <p:sp>
        <p:nvSpPr>
          <p:cNvPr id="4" name="Text Placeholder 3">
            <a:extLst>
              <a:ext uri="{FF2B5EF4-FFF2-40B4-BE49-F238E27FC236}">
                <a16:creationId xmlns:a16="http://schemas.microsoft.com/office/drawing/2014/main" id="{3FB77E92-2EB8-0B64-125F-B18DD5DE9B5B}"/>
              </a:ext>
            </a:extLst>
          </p:cNvPr>
          <p:cNvSpPr>
            <a:spLocks noGrp="1"/>
          </p:cNvSpPr>
          <p:nvPr>
            <p:ph type="body" sz="quarter" idx="4294967295"/>
          </p:nvPr>
        </p:nvSpPr>
        <p:spPr>
          <a:xfrm>
            <a:off x="3726894" y="4000462"/>
            <a:ext cx="3262813" cy="1929166"/>
          </a:xfrm>
        </p:spPr>
        <p:txBody>
          <a:bodyPr vert="horz" lIns="91440" tIns="45720" rIns="91440" bIns="45720" rtlCol="0" anchor="t">
            <a:normAutofit/>
          </a:bodyPr>
          <a:lstStyle/>
          <a:p>
            <a:pPr marL="0" indent="0">
              <a:buNone/>
              <a:defRPr b="0" i="0"/>
            </a:pPr>
            <a:r>
              <a:rPr lang="1106" sz="1200" b="1" dirty="0">
                <a:solidFill>
                  <a:schemeClr val="tx2"/>
                </a:solidFill>
                <a:latin typeface="Ubuntu"/>
              </a:rPr>
              <a:t>Honey Monster Wheat Puffs Cereal 520G</a:t>
            </a:r>
            <a:endParaRPr lang="en-US" sz="1200" dirty="0">
              <a:solidFill>
                <a:schemeClr val="tx2"/>
              </a:solidFill>
            </a:endParaRPr>
          </a:p>
          <a:p>
            <a:pPr marL="0" indent="0">
              <a:buNone/>
              <a:defRPr b="0" i="0"/>
            </a:pPr>
            <a:r>
              <a:rPr lang="1106" sz="1200" b="1" dirty="0">
                <a:solidFill>
                  <a:schemeClr val="tx2"/>
                </a:solidFill>
                <a:latin typeface="Ubuntu"/>
              </a:rPr>
              <a:t>Gwenith</a:t>
            </a:r>
            <a:r>
              <a:rPr lang="cy-GB" sz="1200" b="1" dirty="0">
                <a:solidFill>
                  <a:schemeClr val="tx2"/>
                </a:solidFill>
                <a:latin typeface="Ubuntu"/>
              </a:rPr>
              <a:t> </a:t>
            </a:r>
            <a:r>
              <a:rPr lang="1106" sz="1200" b="0" dirty="0">
                <a:solidFill>
                  <a:schemeClr val="tx2"/>
                </a:solidFill>
                <a:latin typeface="Ubuntu"/>
              </a:rPr>
              <a:t>(60%), Surop Glwcos, Siwgr (14%), Mêl (3.6%), Ffibr Glwcos Hydawdd, Sefydlogydd (Calsiwm Carbonad), Surop Siwgr wedi'i Garameleiddio, Olew Blodyn yr Haul, Fitaminau a Mwynau (Haearn, Niacin (B3), Ribofflafin (B2), Thiamin (B1), Fitamin D</a:t>
            </a:r>
            <a:r>
              <a:rPr lang="cy-GB" sz="1200" b="0" dirty="0">
                <a:solidFill>
                  <a:schemeClr val="tx2"/>
                </a:solidFill>
                <a:latin typeface="Ubuntu"/>
              </a:rPr>
              <a:t>,</a:t>
            </a:r>
            <a:r>
              <a:rPr lang="1106" sz="1200" b="0" dirty="0">
                <a:solidFill>
                  <a:schemeClr val="tx2"/>
                </a:solidFill>
                <a:latin typeface="Ubuntu"/>
              </a:rPr>
              <a:t> Sorbad)</a:t>
            </a:r>
            <a:endParaRPr lang="en-US" sz="1200" dirty="0">
              <a:solidFill>
                <a:schemeClr val="tx2"/>
              </a:solidFill>
            </a:endParaRPr>
          </a:p>
        </p:txBody>
      </p:sp>
      <p:sp>
        <p:nvSpPr>
          <p:cNvPr id="6" name="Text Placeholder 3">
            <a:extLst>
              <a:ext uri="{FF2B5EF4-FFF2-40B4-BE49-F238E27FC236}">
                <a16:creationId xmlns:a16="http://schemas.microsoft.com/office/drawing/2014/main" id="{1C84F16D-302F-5DFA-53E9-B6D5BF040151}"/>
              </a:ext>
            </a:extLst>
          </p:cNvPr>
          <p:cNvSpPr txBox="1"/>
          <p:nvPr/>
        </p:nvSpPr>
        <p:spPr>
          <a:xfrm>
            <a:off x="295701" y="1256977"/>
            <a:ext cx="10850252" cy="2489778"/>
          </a:xfrm>
          <a:prstGeom prst="rect">
            <a:avLst/>
          </a:prstGeom>
        </p:spPr>
        <p:txBody>
          <a:bodyPr vert="horz" lIns="91440" tIns="45720" rIns="91440" bIns="45720" rtlCol="0" anchor="t">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b="0" i="0"/>
            </a:pPr>
            <a:r>
              <a:rPr lang="1106" sz="1900" dirty="0">
                <a:latin typeface="Ubuntu"/>
              </a:rPr>
              <a:t>Edrych</a:t>
            </a:r>
            <a:r>
              <a:rPr lang="cy-GB" sz="1900" dirty="0" err="1">
                <a:latin typeface="Ubuntu"/>
              </a:rPr>
              <a:t>wch</a:t>
            </a:r>
            <a:r>
              <a:rPr lang="cy-GB" sz="1900" dirty="0">
                <a:latin typeface="Ubuntu"/>
              </a:rPr>
              <a:t> yn fwy manwl </a:t>
            </a:r>
            <a:r>
              <a:rPr lang="1106" sz="1900" dirty="0">
                <a:latin typeface="Ubuntu"/>
              </a:rPr>
              <a:t>ar rai o'r cynhwysion sydd wedi'u rhestru isod. </a:t>
            </a:r>
            <a:endParaRPr lang="en-US" sz="1900" strike="sngStrike" dirty="0"/>
          </a:p>
          <a:p>
            <a:pPr marL="0" indent="0">
              <a:buNone/>
              <a:defRPr b="0" i="0"/>
            </a:pPr>
            <a:r>
              <a:rPr lang="1106" sz="1900" dirty="0">
                <a:latin typeface="Ubuntu"/>
              </a:rPr>
              <a:t>Pam mae rhai cynhwysion mewn print trwm? </a:t>
            </a:r>
            <a:endParaRPr lang="en-US" sz="1900" dirty="0"/>
          </a:p>
          <a:p>
            <a:pPr marL="0" indent="0">
              <a:buNone/>
              <a:defRPr b="0" i="0"/>
            </a:pPr>
            <a:r>
              <a:rPr lang="cy-GB" sz="1900" dirty="0"/>
              <a:t>A oes unrhyw beth wedi'i ychwanegu at y cynhyrchion hyn i'w gwneud i ymddangos yn iachach? </a:t>
            </a:r>
          </a:p>
          <a:p>
            <a:pPr marL="0" indent="0">
              <a:buNone/>
              <a:defRPr b="0" i="0"/>
            </a:pPr>
            <a:r>
              <a:rPr lang="1106" sz="1900" dirty="0">
                <a:latin typeface="Ubuntu"/>
              </a:rPr>
              <a:t>Sawl math o siwgr gwahanol sydd yma? </a:t>
            </a:r>
            <a:endParaRPr lang="en-US" sz="1900" dirty="0"/>
          </a:p>
          <a:p>
            <a:pPr marL="0" indent="0">
              <a:buNone/>
              <a:defRPr b="0" i="0"/>
            </a:pPr>
            <a:r>
              <a:rPr lang="cy-GB" sz="1900" dirty="0"/>
              <a:t>A yw'r label maeth ar flaen y pecyn yn ddefnyddiol?  Pa mor fawr ydych chi'n meddwl y byddai eich dognau o'r grawnfwydydd hyn? </a:t>
            </a:r>
          </a:p>
          <a:p>
            <a:pPr marL="0" indent="0">
              <a:buNone/>
              <a:defRPr b="0" i="0"/>
            </a:pPr>
            <a:r>
              <a:rPr lang="cy-GB" sz="1900" dirty="0"/>
              <a:t>Pa wahaniaethau sydd rhwng y ddau gynnyrch isod?</a:t>
            </a:r>
            <a:endParaRPr lang="en-US" sz="1900" dirty="0"/>
          </a:p>
        </p:txBody>
      </p:sp>
      <p:pic>
        <p:nvPicPr>
          <p:cNvPr id="8" name="Picture 7">
            <a:extLst>
              <a:ext uri="{FF2B5EF4-FFF2-40B4-BE49-F238E27FC236}">
                <a16:creationId xmlns:a16="http://schemas.microsoft.com/office/drawing/2014/main" id="{406B3D97-4AEF-402F-374D-8181CD221A6A}"/>
              </a:ext>
            </a:extLst>
          </p:cNvPr>
          <p:cNvPicPr>
            <a:picLocks noChangeAspect="1"/>
          </p:cNvPicPr>
          <p:nvPr/>
        </p:nvPicPr>
        <p:blipFill>
          <a:blip r:embed="rId2"/>
          <a:stretch>
            <a:fillRect/>
          </a:stretch>
        </p:blipFill>
        <p:spPr>
          <a:xfrm>
            <a:off x="295701" y="4305717"/>
            <a:ext cx="3145762" cy="1846290"/>
          </a:xfrm>
          <a:prstGeom prst="rect">
            <a:avLst/>
          </a:prstGeom>
        </p:spPr>
      </p:pic>
      <p:pic>
        <p:nvPicPr>
          <p:cNvPr id="2050" name="Picture 2" descr="A yellow and white package with a white label&#10;&#10;AI-generated content may be incorrect.">
            <a:extLst>
              <a:ext uri="{FF2B5EF4-FFF2-40B4-BE49-F238E27FC236}">
                <a16:creationId xmlns:a16="http://schemas.microsoft.com/office/drawing/2014/main" id="{41A44641-CBE8-733C-04AA-48E10EA9BB51}"/>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4423" y="3925187"/>
            <a:ext cx="1701815" cy="2489778"/>
          </a:xfrm>
          <a:prstGeom prst="rect">
            <a:avLst/>
          </a:prstGeom>
          <a:noFill/>
          <a:extLst>
            <a:ext uri="{909E8E84-426E-40DD-AFC4-6F175D3DCCD1}">
              <a14:hiddenFill xmlns:a14="http://schemas.microsoft.com/office/drawing/2010/main">
                <a:solidFill>
                  <a:srgbClr val="FFFFFF"/>
                </a:solidFill>
              </a14:hiddenFill>
            </a:ext>
          </a:extLst>
        </p:spPr>
      </p:pic>
      <p:sp>
        <p:nvSpPr>
          <p:cNvPr id="7" name="TextBox 6">
            <a:extLst>
              <a:ext uri="{FF2B5EF4-FFF2-40B4-BE49-F238E27FC236}">
                <a16:creationId xmlns:a16="http://schemas.microsoft.com/office/drawing/2014/main" id="{868025BF-F58B-1BE5-6368-86D20F04D9A0}"/>
              </a:ext>
            </a:extLst>
          </p:cNvPr>
          <p:cNvSpPr txBox="1"/>
          <p:nvPr/>
        </p:nvSpPr>
        <p:spPr>
          <a:xfrm>
            <a:off x="9465780" y="4077478"/>
            <a:ext cx="1945496" cy="761875"/>
          </a:xfrm>
          <a:prstGeom prst="rect">
            <a:avLst/>
          </a:prstGeom>
          <a:noFill/>
        </p:spPr>
        <p:txBody>
          <a:bodyPr wrap="square">
            <a:spAutoFit/>
          </a:bodyPr>
          <a:lstStyle/>
          <a:p>
            <a:pPr>
              <a:lnSpc>
                <a:spcPct val="107000"/>
              </a:lnSpc>
              <a:spcAft>
                <a:spcPts val="800"/>
              </a:spcAft>
              <a:buNone/>
            </a:pPr>
            <a:r>
              <a:rPr lang="cy-GB" sz="1200" b="1" kern="100" dirty="0">
                <a:effectLst/>
                <a:latin typeface="Ubuntu" panose="020B0504030602030204" pitchFamily="34" charset="0"/>
                <a:ea typeface="Aptos" panose="020B0004020202020204" pitchFamily="34" charset="0"/>
                <a:cs typeface="Times New Roman" panose="02020603050405020304" pitchFamily="18" charset="0"/>
              </a:rPr>
              <a:t>Ceirch uwd</a:t>
            </a:r>
            <a:endParaRPr lang="en-GB" sz="1200" kern="100" dirty="0">
              <a:effectLst/>
              <a:latin typeface="Ubuntu" panose="020B0504030602030204" pitchFamily="34" charset="0"/>
              <a:ea typeface="Aptos" panose="020B0004020202020204" pitchFamily="34" charset="0"/>
              <a:cs typeface="Times New Roman" panose="02020603050405020304" pitchFamily="18" charset="0"/>
            </a:endParaRPr>
          </a:p>
          <a:p>
            <a:pPr>
              <a:buNone/>
            </a:pPr>
            <a:r>
              <a:rPr lang="cy-GB" sz="1200" b="1" dirty="0">
                <a:effectLst/>
                <a:latin typeface="Ubuntu" panose="020B0504030602030204" pitchFamily="34" charset="0"/>
                <a:ea typeface="Aptos" panose="020B0004020202020204" pitchFamily="34" charset="0"/>
                <a:cs typeface="Times New Roman" panose="02020603050405020304" pitchFamily="18" charset="0"/>
              </a:rPr>
              <a:t>CYNHWYSION:</a:t>
            </a:r>
            <a:r>
              <a:rPr lang="cy-GB" sz="1200" dirty="0">
                <a:effectLst/>
                <a:latin typeface="Ubuntu" panose="020B0504030602030204" pitchFamily="34" charset="0"/>
                <a:ea typeface="Aptos" panose="020B0004020202020204" pitchFamily="34" charset="0"/>
                <a:cs typeface="Times New Roman" panose="02020603050405020304" pitchFamily="18" charset="0"/>
              </a:rPr>
              <a:t> </a:t>
            </a:r>
            <a:r>
              <a:rPr lang="cy-GB" sz="1200" b="1" dirty="0">
                <a:effectLst/>
                <a:latin typeface="Ubuntu" panose="020B0504030602030204" pitchFamily="34" charset="0"/>
                <a:ea typeface="Aptos" panose="020B0004020202020204" pitchFamily="34" charset="0"/>
                <a:cs typeface="Times New Roman" panose="02020603050405020304" pitchFamily="18" charset="0"/>
              </a:rPr>
              <a:t>Ceirch</a:t>
            </a:r>
            <a:r>
              <a:rPr lang="cy-GB" sz="1200" dirty="0">
                <a:effectLst/>
                <a:latin typeface="Ubuntu" panose="020B0504030602030204" pitchFamily="34" charset="0"/>
                <a:ea typeface="Aptos" panose="020B0004020202020204" pitchFamily="34" charset="0"/>
                <a:cs typeface="Times New Roman" panose="02020603050405020304" pitchFamily="18" charset="0"/>
              </a:rPr>
              <a:t> wedi'u rhostio</a:t>
            </a:r>
            <a:endParaRPr lang="en-GB" sz="1200" dirty="0">
              <a:latin typeface="Ubuntu" panose="020B0504030602030204" pitchFamily="34" charset="0"/>
            </a:endParaRPr>
          </a:p>
        </p:txBody>
      </p:sp>
      <p:pic>
        <p:nvPicPr>
          <p:cNvPr id="9" name="Picture 8">
            <a:extLst>
              <a:ext uri="{FF2B5EF4-FFF2-40B4-BE49-F238E27FC236}">
                <a16:creationId xmlns:a16="http://schemas.microsoft.com/office/drawing/2014/main" id="{F1B0D390-09D5-C0FC-A8D8-11A0F383D211}"/>
              </a:ext>
            </a:extLst>
          </p:cNvPr>
          <p:cNvPicPr>
            <a:picLocks noChangeAspect="1"/>
          </p:cNvPicPr>
          <p:nvPr/>
        </p:nvPicPr>
        <p:blipFill>
          <a:blip r:embed="rId4"/>
          <a:stretch>
            <a:fillRect/>
          </a:stretch>
        </p:blipFill>
        <p:spPr>
          <a:xfrm>
            <a:off x="288960" y="6303727"/>
            <a:ext cx="1619476" cy="371527"/>
          </a:xfrm>
          <a:prstGeom prst="rect">
            <a:avLst/>
          </a:prstGeom>
        </p:spPr>
      </p:pic>
      <p:pic>
        <p:nvPicPr>
          <p:cNvPr id="5" name="Picture 4">
            <a:extLst>
              <a:ext uri="{FF2B5EF4-FFF2-40B4-BE49-F238E27FC236}">
                <a16:creationId xmlns:a16="http://schemas.microsoft.com/office/drawing/2014/main" id="{97AAB976-6762-A6AE-08AA-AF14DDE5022F}"/>
              </a:ext>
            </a:extLst>
          </p:cNvPr>
          <p:cNvPicPr>
            <a:picLocks noChangeAspect="1"/>
          </p:cNvPicPr>
          <p:nvPr/>
        </p:nvPicPr>
        <p:blipFill>
          <a:blip r:embed="rId5"/>
          <a:stretch>
            <a:fillRect/>
          </a:stretch>
        </p:blipFill>
        <p:spPr>
          <a:xfrm>
            <a:off x="4684034" y="5467282"/>
            <a:ext cx="2174723" cy="1361088"/>
          </a:xfrm>
          <a:prstGeom prst="rect">
            <a:avLst/>
          </a:prstGeom>
        </p:spPr>
      </p:pic>
      <p:pic>
        <p:nvPicPr>
          <p:cNvPr id="11" name="Picture 10">
            <a:extLst>
              <a:ext uri="{FF2B5EF4-FFF2-40B4-BE49-F238E27FC236}">
                <a16:creationId xmlns:a16="http://schemas.microsoft.com/office/drawing/2014/main" id="{7887E727-9384-5D21-35D6-F32606912785}"/>
              </a:ext>
            </a:extLst>
          </p:cNvPr>
          <p:cNvPicPr>
            <a:picLocks noChangeAspect="1"/>
          </p:cNvPicPr>
          <p:nvPr/>
        </p:nvPicPr>
        <p:blipFill>
          <a:blip r:embed="rId6"/>
          <a:stretch>
            <a:fillRect/>
          </a:stretch>
        </p:blipFill>
        <p:spPr>
          <a:xfrm>
            <a:off x="9433485" y="5012227"/>
            <a:ext cx="1977791" cy="1657302"/>
          </a:xfrm>
          <a:prstGeom prst="rect">
            <a:avLst/>
          </a:prstGeom>
        </p:spPr>
      </p:pic>
    </p:spTree>
    <p:extLst>
      <p:ext uri="{BB962C8B-B14F-4D97-AF65-F5344CB8AC3E}">
        <p14:creationId xmlns:p14="http://schemas.microsoft.com/office/powerpoint/2010/main" val="1078699685"/>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E7BA7B-F13B-2766-10BE-5DE759116889}"/>
              </a:ext>
            </a:extLst>
          </p:cNvPr>
          <p:cNvSpPr>
            <a:spLocks noGrp="1"/>
          </p:cNvSpPr>
          <p:nvPr>
            <p:ph type="body" sz="quarter" idx="11"/>
          </p:nvPr>
        </p:nvSpPr>
        <p:spPr>
          <a:xfrm>
            <a:off x="471188" y="936408"/>
            <a:ext cx="5968225" cy="648461"/>
          </a:xfrm>
        </p:spPr>
        <p:txBody>
          <a:bodyPr>
            <a:normAutofit/>
          </a:bodyPr>
          <a:lstStyle/>
          <a:p>
            <a:pPr>
              <a:defRPr b="0" i="0"/>
            </a:pPr>
            <a:r>
              <a:rPr lang="1106" b="1">
                <a:latin typeface="Ubuntu"/>
              </a:rPr>
              <a:t>Edrychwch ar y </a:t>
            </a:r>
            <a:r>
              <a:rPr lang="cy-GB" b="1">
                <a:latin typeface="Ubuntu"/>
              </a:rPr>
              <a:t>Ddelwedd</a:t>
            </a:r>
            <a:endParaRPr lang="en-US"/>
          </a:p>
        </p:txBody>
      </p:sp>
      <p:sp>
        <p:nvSpPr>
          <p:cNvPr id="4" name="Text Placeholder 3">
            <a:extLst>
              <a:ext uri="{FF2B5EF4-FFF2-40B4-BE49-F238E27FC236}">
                <a16:creationId xmlns:a16="http://schemas.microsoft.com/office/drawing/2014/main" id="{3FB77E92-2EB8-0B64-125F-B18DD5DE9B5B}"/>
              </a:ext>
            </a:extLst>
          </p:cNvPr>
          <p:cNvSpPr>
            <a:spLocks noGrp="1"/>
          </p:cNvSpPr>
          <p:nvPr>
            <p:ph type="body" sz="quarter" idx="12"/>
          </p:nvPr>
        </p:nvSpPr>
        <p:spPr>
          <a:xfrm>
            <a:off x="446999" y="1585336"/>
            <a:ext cx="7627326" cy="614462"/>
          </a:xfrm>
        </p:spPr>
        <p:txBody>
          <a:bodyPr>
            <a:noAutofit/>
          </a:bodyPr>
          <a:lstStyle/>
          <a:p>
            <a:pPr>
              <a:defRPr b="0" i="0"/>
            </a:pPr>
            <a:r>
              <a:rPr lang="1106" sz="2400">
                <a:latin typeface="Ubuntu"/>
              </a:rPr>
              <a:t>Trafodwch y cynhwysion rydych chi'n meddwl sydd wedi'u cynnwys yn y cynhyrchion hyn.</a:t>
            </a:r>
          </a:p>
        </p:txBody>
      </p:sp>
      <p:pic>
        <p:nvPicPr>
          <p:cNvPr id="5" name="Picture 4" descr="A shelf with bags of chips&#10;&#10;AI-generated content may be incorrect.">
            <a:extLst>
              <a:ext uri="{FF2B5EF4-FFF2-40B4-BE49-F238E27FC236}">
                <a16:creationId xmlns:a16="http://schemas.microsoft.com/office/drawing/2014/main" id="{B2EE0310-F3CC-DE0C-466C-3511E6D6B9D1}"/>
              </a:ext>
            </a:extLst>
          </p:cNvPr>
          <p:cNvPicPr>
            <a:picLocks noChangeAspect="1"/>
          </p:cNvPicPr>
          <p:nvPr/>
        </p:nvPicPr>
        <p:blipFill>
          <a:blip r:embed="rId2"/>
          <a:stretch>
            <a:fillRect/>
          </a:stretch>
        </p:blipFill>
        <p:spPr>
          <a:xfrm>
            <a:off x="471188" y="2456209"/>
            <a:ext cx="5669280" cy="3604260"/>
          </a:xfrm>
          <a:prstGeom prst="rect">
            <a:avLst/>
          </a:prstGeom>
        </p:spPr>
      </p:pic>
      <p:pic>
        <p:nvPicPr>
          <p:cNvPr id="2" name="Picture 1">
            <a:extLst>
              <a:ext uri="{FF2B5EF4-FFF2-40B4-BE49-F238E27FC236}">
                <a16:creationId xmlns:a16="http://schemas.microsoft.com/office/drawing/2014/main" id="{10B97C92-DFE0-D720-7E5A-9B4A53D5544E}"/>
              </a:ext>
            </a:extLst>
          </p:cNvPr>
          <p:cNvPicPr>
            <a:picLocks noChangeAspect="1"/>
          </p:cNvPicPr>
          <p:nvPr/>
        </p:nvPicPr>
        <p:blipFill>
          <a:blip r:embed="rId3"/>
          <a:stretch>
            <a:fillRect/>
          </a:stretch>
        </p:blipFill>
        <p:spPr>
          <a:xfrm>
            <a:off x="288960" y="6303727"/>
            <a:ext cx="1619476" cy="371527"/>
          </a:xfrm>
          <a:prstGeom prst="rect">
            <a:avLst/>
          </a:prstGeom>
        </p:spPr>
      </p:pic>
    </p:spTree>
    <p:extLst>
      <p:ext uri="{BB962C8B-B14F-4D97-AF65-F5344CB8AC3E}">
        <p14:creationId xmlns:p14="http://schemas.microsoft.com/office/powerpoint/2010/main" val="2196410363"/>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E7BA7B-F13B-2766-10BE-5DE759116889}"/>
              </a:ext>
            </a:extLst>
          </p:cNvPr>
          <p:cNvSpPr>
            <a:spLocks noGrp="1"/>
          </p:cNvSpPr>
          <p:nvPr>
            <p:ph type="body" sz="quarter" idx="4294967295"/>
          </p:nvPr>
        </p:nvSpPr>
        <p:spPr>
          <a:xfrm>
            <a:off x="295701" y="934232"/>
            <a:ext cx="6053138" cy="649287"/>
          </a:xfrm>
        </p:spPr>
        <p:txBody>
          <a:bodyPr vert="horz" lIns="91440" tIns="45720" rIns="91440" bIns="45720" rtlCol="0" anchor="t">
            <a:normAutofit fontScale="85000" lnSpcReduction="10000"/>
          </a:bodyPr>
          <a:lstStyle/>
          <a:p>
            <a:pPr marL="0" indent="0">
              <a:buNone/>
              <a:defRPr b="0" i="0"/>
            </a:pPr>
            <a:r>
              <a:rPr lang="cy-GB" sz="3200" b="1">
                <a:latin typeface="Ubuntu"/>
              </a:rPr>
              <a:t>Y </a:t>
            </a:r>
            <a:r>
              <a:rPr lang="1106" sz="3200" b="1">
                <a:latin typeface="Ubuntu"/>
              </a:rPr>
              <a:t>Cynhwysion </a:t>
            </a:r>
            <a:r>
              <a:rPr lang="cy-GB" sz="3200" b="1">
                <a:latin typeface="Ubuntu"/>
              </a:rPr>
              <a:t>mewn </a:t>
            </a:r>
            <a:r>
              <a:rPr lang="1106" sz="3200" b="1">
                <a:latin typeface="Ubuntu"/>
              </a:rPr>
              <a:t>Gwirionedd:</a:t>
            </a:r>
            <a:endParaRPr lang="en-US" sz="3200" b="1"/>
          </a:p>
        </p:txBody>
      </p:sp>
      <p:sp>
        <p:nvSpPr>
          <p:cNvPr id="4" name="Text Placeholder 3">
            <a:extLst>
              <a:ext uri="{FF2B5EF4-FFF2-40B4-BE49-F238E27FC236}">
                <a16:creationId xmlns:a16="http://schemas.microsoft.com/office/drawing/2014/main" id="{3FB77E92-2EB8-0B64-125F-B18DD5DE9B5B}"/>
              </a:ext>
            </a:extLst>
          </p:cNvPr>
          <p:cNvSpPr>
            <a:spLocks noGrp="1"/>
          </p:cNvSpPr>
          <p:nvPr>
            <p:ph type="body" sz="quarter" idx="4294967295"/>
          </p:nvPr>
        </p:nvSpPr>
        <p:spPr>
          <a:xfrm>
            <a:off x="293297" y="1578324"/>
            <a:ext cx="7341734" cy="3069966"/>
          </a:xfrm>
        </p:spPr>
        <p:txBody>
          <a:bodyPr vert="horz" lIns="91440" tIns="45720" rIns="91440" bIns="45720" rtlCol="0" anchor="t">
            <a:normAutofit fontScale="85000" lnSpcReduction="10000"/>
          </a:bodyPr>
          <a:lstStyle/>
          <a:p>
            <a:pPr>
              <a:buNone/>
              <a:defRPr b="0" i="0"/>
            </a:pPr>
            <a:r>
              <a:rPr lang="1106" b="1">
                <a:solidFill>
                  <a:schemeClr val="tx2"/>
                </a:solidFill>
                <a:latin typeface="Ubuntu"/>
              </a:rPr>
              <a:t>Walkers Monster Munch </a:t>
            </a:r>
          </a:p>
          <a:p>
            <a:pPr marL="0" indent="0" algn="just">
              <a:buNone/>
              <a:defRPr b="0" i="0"/>
            </a:pPr>
            <a:r>
              <a:rPr lang="1106" sz="1800">
                <a:solidFill>
                  <a:schemeClr val="tx2"/>
                </a:solidFill>
                <a:latin typeface="Ubuntu"/>
                <a:cs typeface="Arial"/>
              </a:rPr>
              <a:t>India-corn Nionod wedi'u Piclo, Olew Hadau Rêp, Sesnin Nionod wedi'u Piclo [Cyflasynnau, Athraidd Maidd (o LAETH), Powdr Nionod, Siwgr, Cynnyrch Gwella Blas (Monosodiwm Glwtamad, Disodiwm 5-Riboniwcleotid), Halen, Potasiwm Clorid, Powdwr Garlleg, Protein SOYA wedi'i Hydrolysu, Asid (Asid Citrig), Sbeisys [Blawd GWENITH (yn cynnwys Calsiwm, Haearn, Niacin, Thiamin), Protein SOYA wedi'i Hydrolysu, Athraidd Maidd (o LAETH), Cyflasynnau, Rhysg (o WENITH), Siwgr, Cynnyrch Gwella Blas (Monosodiwm Glwtamad, Disodiwm 5-Riboniwcleotid), Powdr Nionod, Halen, Powdr Garlleg, Lliw (Amonia Caramel), sbeisys, Flamin' HotMaize, Olew Hadau Rêp, [Cyflasynnau (yn cynnwys SOYA, LLAETH), Lactos (o LAETH), Protein SOYA wedi'i Hydrolysu, Ffrwctos, Cynnyrch Gwella Blas (Monosodiwm Glwtamad, Disodiwm 5-Riboniwcleotid), Siwgr, Powdr Nionod, Potasiwm Clorid, Halen, Asidau (Asid Citrig, Asid Malig), Sbeis, Lliwiau (Caramel Amonia Sylffit, Rhin Paprica, Cwrcwmin), Rhisgen GWENITH]</a:t>
            </a:r>
            <a:endParaRPr lang="en-US" sz="1800">
              <a:solidFill>
                <a:schemeClr val="tx2"/>
              </a:solidFill>
              <a:latin typeface="Ubuntu"/>
            </a:endParaRPr>
          </a:p>
          <a:p>
            <a:pPr marL="0" indent="0">
              <a:buNone/>
            </a:pPr>
            <a:endParaRPr lang="en-US" sz="2200"/>
          </a:p>
        </p:txBody>
      </p:sp>
      <p:sp>
        <p:nvSpPr>
          <p:cNvPr id="5" name="Text Placeholder 3">
            <a:extLst>
              <a:ext uri="{FF2B5EF4-FFF2-40B4-BE49-F238E27FC236}">
                <a16:creationId xmlns:a16="http://schemas.microsoft.com/office/drawing/2014/main" id="{A6F8CC23-BFB3-940C-A129-5ED6D0790522}"/>
              </a:ext>
            </a:extLst>
          </p:cNvPr>
          <p:cNvSpPr txBox="1"/>
          <p:nvPr/>
        </p:nvSpPr>
        <p:spPr>
          <a:xfrm>
            <a:off x="288773" y="4956138"/>
            <a:ext cx="7632019" cy="139477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None/>
              <a:defRPr b="0" i="0"/>
            </a:pPr>
            <a:r>
              <a:rPr lang="1106" sz="2600" b="1">
                <a:solidFill>
                  <a:schemeClr val="tx2"/>
                </a:solidFill>
                <a:latin typeface="Ubuntu"/>
              </a:rPr>
              <a:t>Walkers French Fries Ready Salted</a:t>
            </a:r>
          </a:p>
          <a:p>
            <a:pPr>
              <a:buNone/>
              <a:defRPr b="0" i="0"/>
            </a:pPr>
            <a:r>
              <a:rPr lang="1106" sz="1700" err="1">
                <a:solidFill>
                  <a:schemeClr val="tx2"/>
                </a:solidFill>
                <a:latin typeface="Ubuntu"/>
                <a:cs typeface="Arial"/>
              </a:rPr>
              <a:t>Gronynnau</a:t>
            </a:r>
            <a:r>
              <a:rPr lang="1106" sz="1700">
                <a:solidFill>
                  <a:schemeClr val="tx2"/>
                </a:solidFill>
                <a:latin typeface="Ubuntu"/>
                <a:cs typeface="Arial"/>
              </a:rPr>
              <a:t> </a:t>
            </a:r>
            <a:r>
              <a:rPr lang="1106" sz="1700" err="1">
                <a:solidFill>
                  <a:schemeClr val="tx2"/>
                </a:solidFill>
                <a:latin typeface="Ubuntu"/>
                <a:cs typeface="Arial"/>
              </a:rPr>
              <a:t>Tatws</a:t>
            </a:r>
            <a:r>
              <a:rPr lang="1106" sz="1700">
                <a:solidFill>
                  <a:schemeClr val="tx2"/>
                </a:solidFill>
                <a:latin typeface="Ubuntu"/>
                <a:cs typeface="Arial"/>
              </a:rPr>
              <a:t>, </a:t>
            </a:r>
            <a:r>
              <a:rPr lang="1106" sz="1700" err="1">
                <a:solidFill>
                  <a:schemeClr val="tx2"/>
                </a:solidFill>
                <a:latin typeface="Ubuntu"/>
                <a:cs typeface="Arial"/>
              </a:rPr>
              <a:t>Startsh</a:t>
            </a:r>
            <a:r>
              <a:rPr lang="1106" sz="1700">
                <a:solidFill>
                  <a:schemeClr val="tx2"/>
                </a:solidFill>
                <a:latin typeface="Ubuntu"/>
                <a:cs typeface="Arial"/>
              </a:rPr>
              <a:t> </a:t>
            </a:r>
            <a:r>
              <a:rPr lang="1106" sz="1700" err="1">
                <a:solidFill>
                  <a:schemeClr val="tx2"/>
                </a:solidFill>
                <a:latin typeface="Ubuntu"/>
                <a:cs typeface="Arial"/>
              </a:rPr>
              <a:t>Tatws</a:t>
            </a:r>
            <a:r>
              <a:rPr lang="1106" sz="1700">
                <a:solidFill>
                  <a:schemeClr val="tx2"/>
                </a:solidFill>
                <a:latin typeface="Ubuntu"/>
                <a:cs typeface="Arial"/>
              </a:rPr>
              <a:t>, </a:t>
            </a:r>
            <a:r>
              <a:rPr lang="1106" sz="1700" err="1">
                <a:solidFill>
                  <a:schemeClr val="tx2"/>
                </a:solidFill>
                <a:latin typeface="Ubuntu"/>
                <a:cs typeface="Arial"/>
              </a:rPr>
              <a:t>Olew</a:t>
            </a:r>
            <a:r>
              <a:rPr lang="1106" sz="1700">
                <a:solidFill>
                  <a:schemeClr val="tx2"/>
                </a:solidFill>
                <a:latin typeface="Ubuntu"/>
                <a:cs typeface="Arial"/>
              </a:rPr>
              <a:t> </a:t>
            </a:r>
            <a:r>
              <a:rPr lang="1106" sz="1700" err="1">
                <a:solidFill>
                  <a:schemeClr val="tx2"/>
                </a:solidFill>
                <a:latin typeface="Ubuntu"/>
                <a:cs typeface="Arial"/>
              </a:rPr>
              <a:t>Blodyn</a:t>
            </a:r>
            <a:r>
              <a:rPr lang="1106" sz="1700">
                <a:solidFill>
                  <a:schemeClr val="tx2"/>
                </a:solidFill>
                <a:latin typeface="Ubuntu"/>
                <a:cs typeface="Arial"/>
              </a:rPr>
              <a:t> yr Haul, Halen, </a:t>
            </a:r>
            <a:r>
              <a:rPr lang="1106" sz="1700" err="1">
                <a:solidFill>
                  <a:schemeClr val="tx2"/>
                </a:solidFill>
                <a:latin typeface="Ubuntu"/>
                <a:cs typeface="Arial"/>
              </a:rPr>
              <a:t>Cynnyrch</a:t>
            </a:r>
            <a:r>
              <a:rPr lang="1106" sz="1700">
                <a:solidFill>
                  <a:schemeClr val="tx2"/>
                </a:solidFill>
                <a:latin typeface="Ubuntu"/>
                <a:cs typeface="Arial"/>
              </a:rPr>
              <a:t> Gwella Blas  (</a:t>
            </a:r>
            <a:r>
              <a:rPr lang="1106" sz="1700" err="1">
                <a:solidFill>
                  <a:schemeClr val="tx2"/>
                </a:solidFill>
                <a:latin typeface="Ubuntu"/>
                <a:cs typeface="Arial"/>
              </a:rPr>
              <a:t>Monosodiwm</a:t>
            </a:r>
            <a:r>
              <a:rPr lang="1106" sz="1700">
                <a:solidFill>
                  <a:schemeClr val="tx2"/>
                </a:solidFill>
                <a:latin typeface="Ubuntu"/>
                <a:cs typeface="Arial"/>
              </a:rPr>
              <a:t> </a:t>
            </a:r>
            <a:r>
              <a:rPr lang="1106" sz="1700" err="1">
                <a:solidFill>
                  <a:schemeClr val="tx2"/>
                </a:solidFill>
                <a:latin typeface="Ubuntu"/>
                <a:cs typeface="Arial"/>
              </a:rPr>
              <a:t>Glwtamad</a:t>
            </a:r>
            <a:r>
              <a:rPr lang="1106" sz="1700">
                <a:solidFill>
                  <a:schemeClr val="tx2"/>
                </a:solidFill>
                <a:latin typeface="Ubuntu"/>
                <a:cs typeface="Arial"/>
              </a:rPr>
              <a:t>), Lliw (Annatto Norbixin)</a:t>
            </a:r>
            <a:endParaRPr lang="en-US" sz="1700">
              <a:solidFill>
                <a:schemeClr val="tx2"/>
              </a:solidFill>
              <a:latin typeface="Ubuntu"/>
            </a:endParaRPr>
          </a:p>
        </p:txBody>
      </p:sp>
      <p:pic>
        <p:nvPicPr>
          <p:cNvPr id="7" name="Picture 6" descr="A shelf with bags of chips&#10;&#10;AI-generated content may be incorrect.">
            <a:extLst>
              <a:ext uri="{FF2B5EF4-FFF2-40B4-BE49-F238E27FC236}">
                <a16:creationId xmlns:a16="http://schemas.microsoft.com/office/drawing/2014/main" id="{EC3828C8-E375-6289-2C76-0BF8277DC0A6}"/>
              </a:ext>
            </a:extLst>
          </p:cNvPr>
          <p:cNvPicPr>
            <a:picLocks noChangeAspect="1"/>
          </p:cNvPicPr>
          <p:nvPr/>
        </p:nvPicPr>
        <p:blipFill>
          <a:blip r:embed="rId2"/>
          <a:stretch>
            <a:fillRect/>
          </a:stretch>
        </p:blipFill>
        <p:spPr>
          <a:xfrm>
            <a:off x="7699551" y="1778496"/>
            <a:ext cx="4199152" cy="2669622"/>
          </a:xfrm>
          <a:prstGeom prst="rect">
            <a:avLst/>
          </a:prstGeom>
        </p:spPr>
      </p:pic>
      <p:pic>
        <p:nvPicPr>
          <p:cNvPr id="2" name="Picture 1">
            <a:extLst>
              <a:ext uri="{FF2B5EF4-FFF2-40B4-BE49-F238E27FC236}">
                <a16:creationId xmlns:a16="http://schemas.microsoft.com/office/drawing/2014/main" id="{143D9B3E-B10F-2D4F-BFB0-05A62FB3CFE9}"/>
              </a:ext>
            </a:extLst>
          </p:cNvPr>
          <p:cNvPicPr>
            <a:picLocks noChangeAspect="1"/>
          </p:cNvPicPr>
          <p:nvPr/>
        </p:nvPicPr>
        <p:blipFill>
          <a:blip r:embed="rId3"/>
          <a:stretch>
            <a:fillRect/>
          </a:stretch>
        </p:blipFill>
        <p:spPr>
          <a:xfrm>
            <a:off x="288960" y="6303727"/>
            <a:ext cx="1619476" cy="371527"/>
          </a:xfrm>
          <a:prstGeom prst="rect">
            <a:avLst/>
          </a:prstGeom>
        </p:spPr>
      </p:pic>
    </p:spTree>
    <p:extLst>
      <p:ext uri="{BB962C8B-B14F-4D97-AF65-F5344CB8AC3E}">
        <p14:creationId xmlns:p14="http://schemas.microsoft.com/office/powerpoint/2010/main" val="60256100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E7BA7B-F13B-2766-10BE-5DE759116889}"/>
              </a:ext>
            </a:extLst>
          </p:cNvPr>
          <p:cNvSpPr>
            <a:spLocks noGrp="1"/>
          </p:cNvSpPr>
          <p:nvPr>
            <p:ph type="body" sz="quarter" idx="4294967295"/>
          </p:nvPr>
        </p:nvSpPr>
        <p:spPr>
          <a:xfrm>
            <a:off x="295701" y="934232"/>
            <a:ext cx="6053138" cy="649287"/>
          </a:xfrm>
        </p:spPr>
        <p:txBody>
          <a:bodyPr vert="horz" lIns="91440" tIns="45720" rIns="91440" bIns="45720" rtlCol="0" anchor="t">
            <a:normAutofit fontScale="97500"/>
          </a:bodyPr>
          <a:lstStyle/>
          <a:p>
            <a:pPr marL="0" indent="0">
              <a:buNone/>
              <a:defRPr b="0" i="0"/>
            </a:pPr>
            <a:r>
              <a:rPr lang="1106" sz="3200" b="1">
                <a:latin typeface="Ubuntu"/>
              </a:rPr>
              <a:t>Beth sydd yn y </a:t>
            </a:r>
            <a:r>
              <a:rPr lang="cy-GB" sz="3200" b="1">
                <a:latin typeface="Ubuntu"/>
              </a:rPr>
              <a:t>C</a:t>
            </a:r>
            <a:r>
              <a:rPr lang="1106" sz="3200" b="1">
                <a:latin typeface="Ubuntu"/>
              </a:rPr>
              <a:t>ynnyrch hwn?</a:t>
            </a:r>
            <a:endParaRPr lang="en-US" sz="3200" b="1"/>
          </a:p>
        </p:txBody>
      </p:sp>
      <p:sp>
        <p:nvSpPr>
          <p:cNvPr id="4" name="Text Placeholder 3">
            <a:extLst>
              <a:ext uri="{FF2B5EF4-FFF2-40B4-BE49-F238E27FC236}">
                <a16:creationId xmlns:a16="http://schemas.microsoft.com/office/drawing/2014/main" id="{3FB77E92-2EB8-0B64-125F-B18DD5DE9B5B}"/>
              </a:ext>
            </a:extLst>
          </p:cNvPr>
          <p:cNvSpPr>
            <a:spLocks noGrp="1"/>
          </p:cNvSpPr>
          <p:nvPr>
            <p:ph type="body" sz="quarter" idx="4294967295"/>
          </p:nvPr>
        </p:nvSpPr>
        <p:spPr>
          <a:xfrm>
            <a:off x="296816" y="3784803"/>
            <a:ext cx="7659234" cy="2877254"/>
          </a:xfrm>
        </p:spPr>
        <p:txBody>
          <a:bodyPr vert="horz" lIns="91440" tIns="45720" rIns="91440" bIns="45720" rtlCol="0" anchor="t">
            <a:normAutofit fontScale="95000"/>
          </a:bodyPr>
          <a:lstStyle/>
          <a:p>
            <a:pPr marL="0" indent="0">
              <a:buNone/>
              <a:defRPr b="0" i="0"/>
            </a:pPr>
            <a:r>
              <a:rPr lang="1106" sz="2600" b="1">
                <a:solidFill>
                  <a:schemeClr val="tx2"/>
                </a:solidFill>
                <a:latin typeface="Ubuntu"/>
              </a:rPr>
              <a:t>Walkers Monster Munch </a:t>
            </a:r>
            <a:endParaRPr lang="en-US" b="1">
              <a:solidFill>
                <a:schemeClr val="tx2"/>
              </a:solidFill>
            </a:endParaRPr>
          </a:p>
          <a:p>
            <a:pPr marL="0" indent="0">
              <a:buNone/>
              <a:defRPr b="0" i="0"/>
            </a:pPr>
            <a:r>
              <a:rPr lang="1106" sz="1400">
                <a:solidFill>
                  <a:schemeClr val="tx2"/>
                </a:solidFill>
                <a:latin typeface="Ubuntu"/>
                <a:cs typeface="Arial"/>
              </a:rPr>
              <a:t>India-corn Nionod wedi'u Piclo, Olew Hadau Rêp, Sesnin Nionod wedi'u Piclo [Cyflasynnau, Athraidd Maidd (o LAETH), Powdr Nionod, Siwgr, Cynnyrch Gwella Blas (Monosodiwm Glwtamad, Disodiwm 5-Riboniwcleotid), Halen, Potasiwm Clorid, Powdwr Garlleg, Protein SOYA wedi'i Hydrolysu, Asid (Asid Citrig), Sbeisys [Blawd GWENITH (yn cynnwys Calsiwm, Haearn, Niacin, Thiamin), Protein SOYA wedi'i Hydrolysu, Athraidd Maidd (o LAETH), Cyflasynnau, Rhysg (o WENITH), Siwgr, Cynnyrch Gwella Blas (Monosodiwm Glwtamad, Disodiwm 5-Riboniwcleotid), Powdr Nionod, Halen, Powdr Garlleg, Lliw (Amonia Caramel), sbeisys, Flamin' HotMaize, Olew Hadau Rêp, [Cyflasynnau (yn cynnwys SOYA, LLAETH), Lactos (o LAETH), Protein SOYA wedi'i Hydrolysu, Ffrwctos, Cynnyrch Gwella Blas (Monosodiwm Glwtamad, Disodiwm 5-Riboniwcleotid), Siwgr, Powdr Nionod, Potasiwm Clorid, Halen, Asidau (Asid Citrig, Asid Malig), Sbeis, Lliwiau (Caramel Amonia Sylffit, Rhin Paprica, Cwrcwmin), Rhisgen GWENITH]</a:t>
            </a:r>
            <a:endParaRPr lang="en-US" sz="1400">
              <a:solidFill>
                <a:schemeClr val="tx2"/>
              </a:solidFill>
              <a:latin typeface="Ubuntu"/>
            </a:endParaRPr>
          </a:p>
        </p:txBody>
      </p:sp>
      <p:sp>
        <p:nvSpPr>
          <p:cNvPr id="6" name="Text Placeholder 3">
            <a:extLst>
              <a:ext uri="{FF2B5EF4-FFF2-40B4-BE49-F238E27FC236}">
                <a16:creationId xmlns:a16="http://schemas.microsoft.com/office/drawing/2014/main" id="{1C84F16D-302F-5DFA-53E9-B6D5BF040151}"/>
              </a:ext>
            </a:extLst>
          </p:cNvPr>
          <p:cNvSpPr txBox="1"/>
          <p:nvPr/>
        </p:nvSpPr>
        <p:spPr>
          <a:xfrm>
            <a:off x="296719" y="1575604"/>
            <a:ext cx="11145174" cy="2193063"/>
          </a:xfrm>
          <a:prstGeom prst="rect">
            <a:avLst/>
          </a:prstGeom>
        </p:spPr>
        <p:txBody>
          <a:bodyPr vert="horz" lIns="91440" tIns="45720" rIns="91440" bIns="45720" rtlCol="0" anchor="t">
            <a:normAutofit fontScale="925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b="0" i="0"/>
            </a:pPr>
            <a:r>
              <a:rPr lang="1106" sz="2200" dirty="0">
                <a:latin typeface="Ubuntu"/>
              </a:rPr>
              <a:t>Edrych</a:t>
            </a:r>
            <a:r>
              <a:rPr lang="cy-GB" sz="2200" dirty="0" err="1">
                <a:latin typeface="Ubuntu"/>
              </a:rPr>
              <a:t>wch</a:t>
            </a:r>
            <a:r>
              <a:rPr lang="cy-GB" sz="2200" dirty="0">
                <a:latin typeface="Ubuntu"/>
              </a:rPr>
              <a:t> yn fwy manwl </a:t>
            </a:r>
            <a:r>
              <a:rPr lang="1106" sz="2200" dirty="0">
                <a:latin typeface="Ubuntu"/>
              </a:rPr>
              <a:t>ar rai o'r cynhwysion sydd wedi'u rhestru isod. </a:t>
            </a:r>
            <a:endParaRPr lang="en-US" sz="2200" strike="sngStrike" dirty="0"/>
          </a:p>
          <a:p>
            <a:pPr marL="0" indent="0">
              <a:buNone/>
              <a:defRPr b="0" i="0"/>
            </a:pPr>
            <a:r>
              <a:rPr lang="1106" sz="2200" dirty="0">
                <a:latin typeface="Ubuntu"/>
              </a:rPr>
              <a:t>Pa lysiau fydde</a:t>
            </a:r>
            <a:r>
              <a:rPr lang="cy-GB" sz="2200" dirty="0">
                <a:latin typeface="Ubuntu"/>
              </a:rPr>
              <a:t>ch chi’n </a:t>
            </a:r>
            <a:r>
              <a:rPr lang="1106" sz="2200" dirty="0">
                <a:latin typeface="Ubuntu"/>
              </a:rPr>
              <a:t>disgwyl eu gweld mewn creision? </a:t>
            </a:r>
            <a:endParaRPr lang="en-US" sz="2200" dirty="0"/>
          </a:p>
          <a:p>
            <a:pPr marL="0" indent="0">
              <a:buNone/>
              <a:defRPr b="0" i="0"/>
            </a:pPr>
            <a:r>
              <a:rPr lang="cy-GB" sz="2200" dirty="0">
                <a:latin typeface="Ubuntu"/>
              </a:rPr>
              <a:t>Ydych chi’n </a:t>
            </a:r>
            <a:r>
              <a:rPr lang="1106" sz="2200" dirty="0">
                <a:latin typeface="Ubuntu"/>
              </a:rPr>
              <a:t>meddwl </a:t>
            </a:r>
            <a:r>
              <a:rPr lang="cy-GB" sz="2200" dirty="0">
                <a:latin typeface="Ubuntu"/>
              </a:rPr>
              <a:t>f</a:t>
            </a:r>
            <a:r>
              <a:rPr lang="1106" sz="2200" dirty="0">
                <a:latin typeface="Ubuntu"/>
              </a:rPr>
              <a:t>od y cynhwysion yn faethlon? </a:t>
            </a:r>
            <a:endParaRPr lang="en-US" sz="2200" dirty="0"/>
          </a:p>
          <a:p>
            <a:pPr marL="0" indent="0">
              <a:buNone/>
              <a:defRPr b="0" i="0"/>
            </a:pPr>
            <a:r>
              <a:rPr lang="1106" sz="2200" dirty="0">
                <a:latin typeface="Ubuntu"/>
              </a:rPr>
              <a:t>Fyddai'r </a:t>
            </a:r>
            <a:r>
              <a:rPr lang="1106" sz="2400" dirty="0">
                <a:latin typeface="Ubuntu"/>
              </a:rPr>
              <a:t>cynhwysion</a:t>
            </a:r>
            <a:r>
              <a:rPr lang="1106" sz="2200" dirty="0">
                <a:latin typeface="Ubuntu"/>
              </a:rPr>
              <a:t> yn helpu ein cyrff i ymladd annwyd?</a:t>
            </a:r>
          </a:p>
          <a:p>
            <a:pPr marL="0" indent="0">
              <a:buNone/>
              <a:defRPr b="0" i="0"/>
            </a:pPr>
            <a:r>
              <a:rPr lang="cy-GB" sz="2200" dirty="0">
                <a:latin typeface="Ubuntu"/>
              </a:rPr>
              <a:t>Ydych chi’n </a:t>
            </a:r>
            <a:r>
              <a:rPr lang="1106" sz="2200" dirty="0">
                <a:latin typeface="Ubuntu"/>
              </a:rPr>
              <a:t>meddwl y byddai'r cyfuniad hwn o gynhwysion yn gwneud cynnyrch yn fwy blasus?</a:t>
            </a:r>
            <a:endParaRPr lang="en-US" sz="2200" dirty="0"/>
          </a:p>
          <a:p>
            <a:pPr marL="0" indent="0" algn="just">
              <a:buNone/>
              <a:defRPr b="0" i="0"/>
            </a:pPr>
            <a:endParaRPr lang="en-US" sz="2200" dirty="0"/>
          </a:p>
        </p:txBody>
      </p:sp>
      <p:pic>
        <p:nvPicPr>
          <p:cNvPr id="7" name="Picture 6" descr="A shelf with bags of chips&#10;&#10;AI-generated content may be incorrect.">
            <a:extLst>
              <a:ext uri="{FF2B5EF4-FFF2-40B4-BE49-F238E27FC236}">
                <a16:creationId xmlns:a16="http://schemas.microsoft.com/office/drawing/2014/main" id="{3590C1EE-D5BF-E53F-008E-1F1D102BDFD7}"/>
              </a:ext>
            </a:extLst>
          </p:cNvPr>
          <p:cNvPicPr>
            <a:picLocks noChangeAspect="1"/>
          </p:cNvPicPr>
          <p:nvPr/>
        </p:nvPicPr>
        <p:blipFill>
          <a:blip r:embed="rId3"/>
          <a:stretch>
            <a:fillRect/>
          </a:stretch>
        </p:blipFill>
        <p:spPr>
          <a:xfrm>
            <a:off x="8038214" y="3958293"/>
            <a:ext cx="3979966" cy="2530274"/>
          </a:xfrm>
          <a:prstGeom prst="rect">
            <a:avLst/>
          </a:prstGeom>
        </p:spPr>
      </p:pic>
      <p:pic>
        <p:nvPicPr>
          <p:cNvPr id="2" name="Picture 1">
            <a:extLst>
              <a:ext uri="{FF2B5EF4-FFF2-40B4-BE49-F238E27FC236}">
                <a16:creationId xmlns:a16="http://schemas.microsoft.com/office/drawing/2014/main" id="{4C0A1D68-05BC-0CDD-7FEE-E837AE008EBA}"/>
              </a:ext>
            </a:extLst>
          </p:cNvPr>
          <p:cNvPicPr>
            <a:picLocks noChangeAspect="1"/>
          </p:cNvPicPr>
          <p:nvPr/>
        </p:nvPicPr>
        <p:blipFill>
          <a:blip r:embed="rId4"/>
          <a:stretch>
            <a:fillRect/>
          </a:stretch>
        </p:blipFill>
        <p:spPr>
          <a:xfrm>
            <a:off x="288960" y="6303727"/>
            <a:ext cx="1619476" cy="371527"/>
          </a:xfrm>
          <a:prstGeom prst="rect">
            <a:avLst/>
          </a:prstGeom>
        </p:spPr>
      </p:pic>
    </p:spTree>
    <p:extLst>
      <p:ext uri="{BB962C8B-B14F-4D97-AF65-F5344CB8AC3E}">
        <p14:creationId xmlns:p14="http://schemas.microsoft.com/office/powerpoint/2010/main" val="3111945994"/>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E7BA7B-F13B-2766-10BE-5DE759116889}"/>
              </a:ext>
            </a:extLst>
          </p:cNvPr>
          <p:cNvSpPr>
            <a:spLocks noGrp="1"/>
          </p:cNvSpPr>
          <p:nvPr>
            <p:ph type="body" sz="quarter" idx="11"/>
          </p:nvPr>
        </p:nvSpPr>
        <p:spPr>
          <a:xfrm>
            <a:off x="304879" y="1072480"/>
            <a:ext cx="6052891" cy="648461"/>
          </a:xfrm>
        </p:spPr>
        <p:txBody>
          <a:bodyPr>
            <a:normAutofit/>
          </a:bodyPr>
          <a:lstStyle/>
          <a:p>
            <a:pPr>
              <a:defRPr b="0" i="0"/>
            </a:pPr>
            <a:r>
              <a:rPr lang="1106" b="1">
                <a:latin typeface="Ubuntu"/>
              </a:rPr>
              <a:t>Edrychwch ar y Ddelwedd</a:t>
            </a:r>
            <a:endParaRPr lang="en-US"/>
          </a:p>
        </p:txBody>
      </p:sp>
      <p:sp>
        <p:nvSpPr>
          <p:cNvPr id="4" name="Text Placeholder 3">
            <a:extLst>
              <a:ext uri="{FF2B5EF4-FFF2-40B4-BE49-F238E27FC236}">
                <a16:creationId xmlns:a16="http://schemas.microsoft.com/office/drawing/2014/main" id="{3FB77E92-2EB8-0B64-125F-B18DD5DE9B5B}"/>
              </a:ext>
            </a:extLst>
          </p:cNvPr>
          <p:cNvSpPr>
            <a:spLocks noGrp="1"/>
          </p:cNvSpPr>
          <p:nvPr>
            <p:ph type="body" sz="quarter" idx="12"/>
          </p:nvPr>
        </p:nvSpPr>
        <p:spPr>
          <a:xfrm>
            <a:off x="304879" y="1721407"/>
            <a:ext cx="7068762" cy="953128"/>
          </a:xfrm>
        </p:spPr>
        <p:txBody>
          <a:bodyPr>
            <a:normAutofit/>
          </a:bodyPr>
          <a:lstStyle/>
          <a:p>
            <a:pPr>
              <a:defRPr b="0" i="0"/>
            </a:pPr>
            <a:r>
              <a:rPr lang="1106" sz="2400">
                <a:latin typeface="Ubuntu"/>
              </a:rPr>
              <a:t>Trafodwch y cynhwysion rydych chi'n meddwl sydd wedi'u cynnwys yn y cynhyrchion hyn.</a:t>
            </a:r>
            <a:endParaRPr lang="en-US" sz="2400"/>
          </a:p>
        </p:txBody>
      </p:sp>
      <p:pic>
        <p:nvPicPr>
          <p:cNvPr id="5" name="Picture 4" descr="A grocery store with a sign and fruits&#10;&#10;AI-generated content may be incorrect.">
            <a:extLst>
              <a:ext uri="{FF2B5EF4-FFF2-40B4-BE49-F238E27FC236}">
                <a16:creationId xmlns:a16="http://schemas.microsoft.com/office/drawing/2014/main" id="{A5D6BCE6-CA08-74B3-7966-BD6B015486A3}"/>
              </a:ext>
            </a:extLst>
          </p:cNvPr>
          <p:cNvPicPr>
            <a:picLocks noChangeAspect="1"/>
          </p:cNvPicPr>
          <p:nvPr/>
        </p:nvPicPr>
        <p:blipFill>
          <a:blip r:embed="rId2"/>
          <a:stretch>
            <a:fillRect/>
          </a:stretch>
        </p:blipFill>
        <p:spPr>
          <a:xfrm>
            <a:off x="343707" y="2582506"/>
            <a:ext cx="5752293" cy="3488685"/>
          </a:xfrm>
          <a:prstGeom prst="rect">
            <a:avLst/>
          </a:prstGeom>
        </p:spPr>
      </p:pic>
      <p:pic>
        <p:nvPicPr>
          <p:cNvPr id="2" name="Picture 1">
            <a:extLst>
              <a:ext uri="{FF2B5EF4-FFF2-40B4-BE49-F238E27FC236}">
                <a16:creationId xmlns:a16="http://schemas.microsoft.com/office/drawing/2014/main" id="{030ED757-1F81-D37C-4684-59E0E25B4CFC}"/>
              </a:ext>
            </a:extLst>
          </p:cNvPr>
          <p:cNvPicPr>
            <a:picLocks noChangeAspect="1"/>
          </p:cNvPicPr>
          <p:nvPr/>
        </p:nvPicPr>
        <p:blipFill>
          <a:blip r:embed="rId3"/>
          <a:stretch>
            <a:fillRect/>
          </a:stretch>
        </p:blipFill>
        <p:spPr>
          <a:xfrm>
            <a:off x="288960" y="6303727"/>
            <a:ext cx="1619476" cy="371527"/>
          </a:xfrm>
          <a:prstGeom prst="rect">
            <a:avLst/>
          </a:prstGeom>
        </p:spPr>
      </p:pic>
    </p:spTree>
    <p:extLst>
      <p:ext uri="{BB962C8B-B14F-4D97-AF65-F5344CB8AC3E}">
        <p14:creationId xmlns:p14="http://schemas.microsoft.com/office/powerpoint/2010/main" val="3365150371"/>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E7BA7B-F13B-2766-10BE-5DE759116889}"/>
              </a:ext>
            </a:extLst>
          </p:cNvPr>
          <p:cNvSpPr>
            <a:spLocks noGrp="1"/>
          </p:cNvSpPr>
          <p:nvPr>
            <p:ph type="body" sz="quarter" idx="4294967295"/>
          </p:nvPr>
        </p:nvSpPr>
        <p:spPr>
          <a:xfrm>
            <a:off x="295701" y="1061232"/>
            <a:ext cx="6053138" cy="649287"/>
          </a:xfrm>
        </p:spPr>
        <p:txBody>
          <a:bodyPr vert="horz" lIns="91440" tIns="45720" rIns="91440" bIns="45720" rtlCol="0" anchor="t">
            <a:normAutofit fontScale="85000" lnSpcReduction="10000"/>
          </a:bodyPr>
          <a:lstStyle/>
          <a:p>
            <a:pPr marL="0" indent="0">
              <a:buNone/>
              <a:defRPr b="0" i="0"/>
            </a:pPr>
            <a:r>
              <a:rPr lang="cy-GB" sz="3200" b="1">
                <a:latin typeface="Ubuntu"/>
              </a:rPr>
              <a:t>Y </a:t>
            </a:r>
            <a:r>
              <a:rPr lang="1106" sz="3200" b="1">
                <a:latin typeface="Ubuntu"/>
              </a:rPr>
              <a:t>Cynhwysion </a:t>
            </a:r>
            <a:r>
              <a:rPr lang="cy-GB" sz="3200" b="1">
                <a:latin typeface="Ubuntu"/>
              </a:rPr>
              <a:t>mewn </a:t>
            </a:r>
            <a:r>
              <a:rPr lang="1106" sz="3200" b="1">
                <a:latin typeface="Ubuntu"/>
              </a:rPr>
              <a:t>Gwirionedd:</a:t>
            </a:r>
            <a:endParaRPr lang="en-US" sz="3200" b="1"/>
          </a:p>
        </p:txBody>
      </p:sp>
      <p:sp>
        <p:nvSpPr>
          <p:cNvPr id="4" name="Text Placeholder 3">
            <a:extLst>
              <a:ext uri="{FF2B5EF4-FFF2-40B4-BE49-F238E27FC236}">
                <a16:creationId xmlns:a16="http://schemas.microsoft.com/office/drawing/2014/main" id="{3FB77E92-2EB8-0B64-125F-B18DD5DE9B5B}"/>
              </a:ext>
            </a:extLst>
          </p:cNvPr>
          <p:cNvSpPr>
            <a:spLocks noGrp="1"/>
          </p:cNvSpPr>
          <p:nvPr>
            <p:ph type="body" sz="quarter" idx="4294967295"/>
          </p:nvPr>
        </p:nvSpPr>
        <p:spPr>
          <a:xfrm>
            <a:off x="6677144" y="1720850"/>
            <a:ext cx="4877961" cy="4367496"/>
          </a:xfrm>
        </p:spPr>
        <p:txBody>
          <a:bodyPr vert="horz" lIns="91440" tIns="45720" rIns="91440" bIns="45720" rtlCol="0" anchor="t">
            <a:normAutofit/>
          </a:bodyPr>
          <a:lstStyle/>
          <a:p>
            <a:pPr>
              <a:defRPr b="0" i="0"/>
            </a:pPr>
            <a:r>
              <a:rPr lang="1106" sz="2400" b="1">
                <a:latin typeface="Ubuntu"/>
              </a:rPr>
              <a:t>Afalau</a:t>
            </a:r>
            <a:endParaRPr lang="en-US" sz="2400" b="1"/>
          </a:p>
          <a:p>
            <a:pPr>
              <a:defRPr b="0" i="0"/>
            </a:pPr>
            <a:r>
              <a:rPr lang="1106" sz="2400" b="1">
                <a:latin typeface="Ubuntu"/>
              </a:rPr>
              <a:t>Orenau</a:t>
            </a:r>
          </a:p>
          <a:p>
            <a:pPr>
              <a:defRPr b="0" i="0"/>
            </a:pPr>
            <a:r>
              <a:rPr lang="1106" sz="2400" b="1">
                <a:latin typeface="Ubuntu"/>
              </a:rPr>
              <a:t>Gellyg</a:t>
            </a:r>
          </a:p>
          <a:p>
            <a:pPr>
              <a:defRPr b="0" i="0"/>
            </a:pPr>
            <a:r>
              <a:rPr lang="1106" sz="2400" b="1">
                <a:latin typeface="Ubuntu"/>
              </a:rPr>
              <a:t>Grawnwin</a:t>
            </a:r>
            <a:endParaRPr lang="en-US" sz="2400" b="1"/>
          </a:p>
          <a:p>
            <a:pPr>
              <a:defRPr b="0" i="0"/>
            </a:pPr>
            <a:r>
              <a:rPr lang="1106" sz="2400" b="1">
                <a:latin typeface="Ubuntu"/>
              </a:rPr>
              <a:t>Afocado</a:t>
            </a:r>
          </a:p>
          <a:p>
            <a:pPr>
              <a:defRPr b="0" i="0"/>
            </a:pPr>
            <a:r>
              <a:rPr lang="1106" sz="2400" b="1">
                <a:latin typeface="Ubuntu"/>
              </a:rPr>
              <a:t>Mefus</a:t>
            </a:r>
          </a:p>
          <a:p>
            <a:pPr>
              <a:defRPr b="0" i="0"/>
            </a:pPr>
            <a:r>
              <a:rPr lang="1106" sz="2400" b="1">
                <a:latin typeface="Ubuntu"/>
              </a:rPr>
              <a:t>Llus</a:t>
            </a:r>
          </a:p>
        </p:txBody>
      </p:sp>
      <p:pic>
        <p:nvPicPr>
          <p:cNvPr id="6" name="Picture 5" descr="A grocery store with a sign and fruits&#10;&#10;AI-generated content may be incorrect.">
            <a:extLst>
              <a:ext uri="{FF2B5EF4-FFF2-40B4-BE49-F238E27FC236}">
                <a16:creationId xmlns:a16="http://schemas.microsoft.com/office/drawing/2014/main" id="{A89F7D73-50C7-4970-7AEA-73AA20CFA38C}"/>
              </a:ext>
            </a:extLst>
          </p:cNvPr>
          <p:cNvPicPr>
            <a:picLocks noChangeAspect="1"/>
          </p:cNvPicPr>
          <p:nvPr/>
        </p:nvPicPr>
        <p:blipFill>
          <a:blip r:embed="rId2"/>
          <a:stretch>
            <a:fillRect/>
          </a:stretch>
        </p:blipFill>
        <p:spPr>
          <a:xfrm>
            <a:off x="295701" y="1731498"/>
            <a:ext cx="6096000" cy="4065270"/>
          </a:xfrm>
          <a:prstGeom prst="rect">
            <a:avLst/>
          </a:prstGeom>
        </p:spPr>
      </p:pic>
      <p:pic>
        <p:nvPicPr>
          <p:cNvPr id="2" name="Picture 1">
            <a:extLst>
              <a:ext uri="{FF2B5EF4-FFF2-40B4-BE49-F238E27FC236}">
                <a16:creationId xmlns:a16="http://schemas.microsoft.com/office/drawing/2014/main" id="{7EBC67DB-6985-DC13-88E8-6D92FBAD5565}"/>
              </a:ext>
            </a:extLst>
          </p:cNvPr>
          <p:cNvPicPr>
            <a:picLocks noChangeAspect="1"/>
          </p:cNvPicPr>
          <p:nvPr/>
        </p:nvPicPr>
        <p:blipFill>
          <a:blip r:embed="rId3"/>
          <a:stretch>
            <a:fillRect/>
          </a:stretch>
        </p:blipFill>
        <p:spPr>
          <a:xfrm>
            <a:off x="288960" y="6303727"/>
            <a:ext cx="1619476" cy="371527"/>
          </a:xfrm>
          <a:prstGeom prst="rect">
            <a:avLst/>
          </a:prstGeom>
        </p:spPr>
      </p:pic>
    </p:spTree>
    <p:extLst>
      <p:ext uri="{BB962C8B-B14F-4D97-AF65-F5344CB8AC3E}">
        <p14:creationId xmlns:p14="http://schemas.microsoft.com/office/powerpoint/2010/main" val="3477410222"/>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E7BA7B-F13B-2766-10BE-5DE759116889}"/>
              </a:ext>
            </a:extLst>
          </p:cNvPr>
          <p:cNvSpPr>
            <a:spLocks noGrp="1"/>
          </p:cNvSpPr>
          <p:nvPr>
            <p:ph type="body" sz="quarter" idx="4294967295"/>
          </p:nvPr>
        </p:nvSpPr>
        <p:spPr>
          <a:xfrm>
            <a:off x="304772" y="1061232"/>
            <a:ext cx="6053138" cy="649287"/>
          </a:xfrm>
        </p:spPr>
        <p:txBody>
          <a:bodyPr vert="horz" lIns="91440" tIns="45720" rIns="91440" bIns="45720" rtlCol="0" anchor="t">
            <a:normAutofit fontScale="97500"/>
          </a:bodyPr>
          <a:lstStyle/>
          <a:p>
            <a:pPr marL="0" indent="0">
              <a:buNone/>
              <a:defRPr b="0" i="0"/>
            </a:pPr>
            <a:r>
              <a:rPr lang="1106" sz="3200" b="1">
                <a:latin typeface="Ubuntu"/>
              </a:rPr>
              <a:t>Beth sydd yn y </a:t>
            </a:r>
            <a:r>
              <a:rPr lang="cy-GB" sz="3200" b="1">
                <a:latin typeface="Ubuntu"/>
              </a:rPr>
              <a:t>C</a:t>
            </a:r>
            <a:r>
              <a:rPr lang="1106" sz="3200" b="1">
                <a:latin typeface="Ubuntu"/>
              </a:rPr>
              <a:t>ynnyrch hwn?</a:t>
            </a:r>
            <a:endParaRPr lang="en-US" sz="3200" b="1"/>
          </a:p>
        </p:txBody>
      </p:sp>
      <p:sp>
        <p:nvSpPr>
          <p:cNvPr id="4" name="Text Placeholder 3">
            <a:extLst>
              <a:ext uri="{FF2B5EF4-FFF2-40B4-BE49-F238E27FC236}">
                <a16:creationId xmlns:a16="http://schemas.microsoft.com/office/drawing/2014/main" id="{20E255BE-868A-D5DC-CE9D-3A9DB48A82BB}"/>
              </a:ext>
            </a:extLst>
          </p:cNvPr>
          <p:cNvSpPr txBox="1"/>
          <p:nvPr/>
        </p:nvSpPr>
        <p:spPr>
          <a:xfrm>
            <a:off x="302606" y="1903301"/>
            <a:ext cx="6263295" cy="4367496"/>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b="0" i="0"/>
            </a:pPr>
            <a:r>
              <a:rPr lang="1106" sz="2400" dirty="0">
                <a:latin typeface="Ubuntu"/>
              </a:rPr>
              <a:t>Pan nad yw bwydydd yn eu ffurf wreiddiol, dydyn ni ddim yn gwybod bob amser beth sydd wedi'i ychwanegu na'i dynnu.</a:t>
            </a:r>
            <a:endParaRPr lang="en-US" sz="2400" dirty="0"/>
          </a:p>
          <a:p>
            <a:pPr marL="0" indent="0">
              <a:buNone/>
              <a:defRPr b="0" i="0"/>
            </a:pPr>
            <a:r>
              <a:rPr lang="1106" sz="2400" dirty="0">
                <a:solidFill>
                  <a:srgbClr val="15518B"/>
                </a:solidFill>
                <a:latin typeface="Ubuntu"/>
                <a:cs typeface="Segoe UI"/>
              </a:rPr>
              <a:t>Efallai na fyddwn yn adnabod rhai o'r cynhwysion sy'n cael eu rhestru ar rai labeli bwyd, sydd ddim yn rhoi llawer o wybodaeth i ni am beth rydyn ni'n ei fwyta mewn gwirionedd.</a:t>
            </a:r>
            <a:endParaRPr lang="en-US" sz="2400" dirty="0">
              <a:solidFill>
                <a:srgbClr val="15518B"/>
              </a:solidFill>
              <a:cs typeface="Segoe UI"/>
            </a:endParaRPr>
          </a:p>
          <a:p>
            <a:pPr marL="0" indent="0">
              <a:buNone/>
              <a:defRPr b="0" i="0"/>
            </a:pPr>
            <a:r>
              <a:rPr lang="1106" sz="2400" dirty="0">
                <a:solidFill>
                  <a:srgbClr val="15518B"/>
                </a:solidFill>
                <a:latin typeface="Ubuntu"/>
                <a:cs typeface="Segoe UI"/>
              </a:rPr>
              <a:t>O</a:t>
            </a:r>
            <a:r>
              <a:rPr lang="cy-GB" sz="2400" dirty="0"/>
              <a:t> Yr hyn rydyn ni'n ei wybod yw bod ffrwythau, llysiau, bwydydd grawn cyflawn a bwydydd eraill fel yr argymhellir yn y Canllaw Bwyta'n Dda yn cefnogi ein hiechyd a'n llesiant.</a:t>
            </a:r>
            <a:endParaRPr lang="en-US" sz="2400" dirty="0">
              <a:solidFill>
                <a:srgbClr val="15518B"/>
              </a:solidFill>
              <a:cs typeface="Segoe UI"/>
            </a:endParaRPr>
          </a:p>
          <a:p>
            <a:pPr marL="0" indent="0">
              <a:buNone/>
            </a:pPr>
            <a:endParaRPr lang="en-US" sz="1200" i="1" dirty="0">
              <a:solidFill>
                <a:srgbClr val="15518B"/>
              </a:solidFill>
              <a:cs typeface="Segoe UI"/>
            </a:endParaRPr>
          </a:p>
          <a:p>
            <a:pPr marL="0" indent="0">
              <a:buNone/>
            </a:pPr>
            <a:endParaRPr lang="en-US" sz="2200" dirty="0"/>
          </a:p>
        </p:txBody>
      </p:sp>
      <p:pic>
        <p:nvPicPr>
          <p:cNvPr id="5" name="Picture 4" descr="A hand holding a small package&#10;&#10;AI-generated content may be incorrect.">
            <a:extLst>
              <a:ext uri="{FF2B5EF4-FFF2-40B4-BE49-F238E27FC236}">
                <a16:creationId xmlns:a16="http://schemas.microsoft.com/office/drawing/2014/main" id="{4830B8BF-B5E7-C738-33CB-6AD78C2CA902}"/>
              </a:ext>
            </a:extLst>
          </p:cNvPr>
          <p:cNvPicPr>
            <a:picLocks noChangeAspect="1"/>
          </p:cNvPicPr>
          <p:nvPr/>
        </p:nvPicPr>
        <p:blipFill>
          <a:blip r:embed="rId2"/>
          <a:stretch>
            <a:fillRect/>
          </a:stretch>
        </p:blipFill>
        <p:spPr>
          <a:xfrm>
            <a:off x="6565901" y="2067906"/>
            <a:ext cx="5369641" cy="3488079"/>
          </a:xfrm>
          <a:prstGeom prst="rect">
            <a:avLst/>
          </a:prstGeom>
        </p:spPr>
      </p:pic>
      <p:pic>
        <p:nvPicPr>
          <p:cNvPr id="2" name="Picture 1">
            <a:extLst>
              <a:ext uri="{FF2B5EF4-FFF2-40B4-BE49-F238E27FC236}">
                <a16:creationId xmlns:a16="http://schemas.microsoft.com/office/drawing/2014/main" id="{22AE782A-C1DD-C48A-4CA1-F792F7A9607B}"/>
              </a:ext>
            </a:extLst>
          </p:cNvPr>
          <p:cNvPicPr>
            <a:picLocks noChangeAspect="1"/>
          </p:cNvPicPr>
          <p:nvPr/>
        </p:nvPicPr>
        <p:blipFill>
          <a:blip r:embed="rId3"/>
          <a:stretch>
            <a:fillRect/>
          </a:stretch>
        </p:blipFill>
        <p:spPr>
          <a:xfrm>
            <a:off x="288960" y="6303727"/>
            <a:ext cx="1619476" cy="371527"/>
          </a:xfrm>
          <a:prstGeom prst="rect">
            <a:avLst/>
          </a:prstGeom>
        </p:spPr>
      </p:pic>
    </p:spTree>
    <p:extLst>
      <p:ext uri="{BB962C8B-B14F-4D97-AF65-F5344CB8AC3E}">
        <p14:creationId xmlns:p14="http://schemas.microsoft.com/office/powerpoint/2010/main" val="381427946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Text Placeholder 4">
            <a:extLst>
              <a:ext uri="{FF2B5EF4-FFF2-40B4-BE49-F238E27FC236}">
                <a16:creationId xmlns:a16="http://schemas.microsoft.com/office/drawing/2014/main" id="{02EF2E79-6571-37F7-59A0-4CABDA7D4E46}"/>
              </a:ext>
            </a:extLst>
          </p:cNvPr>
          <p:cNvSpPr txBox="1"/>
          <p:nvPr/>
        </p:nvSpPr>
        <p:spPr>
          <a:xfrm>
            <a:off x="349894" y="1054031"/>
            <a:ext cx="7373646" cy="5300115"/>
          </a:xfrm>
          <a:prstGeom prst="rect">
            <a:avLst/>
          </a:prstGeom>
          <a:ln>
            <a:noFill/>
          </a:ln>
        </p:spPr>
        <p:txBody>
          <a:bodyPr vert="horz" lIns="91440" tIns="45720" rIns="91440" bIns="45720" rtlCol="0" anchor="t">
            <a:noAutofit/>
          </a:bodyPr>
          <a:lstStyle>
            <a:lvl1pPr marL="0" indent="0" algn="l" defTabSz="914400" rtl="0" eaLnBrk="1" latinLnBrk="0" hangingPunct="1">
              <a:lnSpc>
                <a:spcPct val="90000"/>
              </a:lnSpc>
              <a:spcBef>
                <a:spcPts val="1000"/>
              </a:spcBef>
              <a:buFontTx/>
              <a:buNone/>
              <a:defRPr sz="1400" kern="1200">
                <a:solidFill>
                  <a:schemeClr val="accent1"/>
                </a:solidFill>
                <a:latin typeface="Ubuntu" panose="020B0504030602030204" pitchFamily="34" charset="0"/>
                <a:ea typeface="+mn-ea"/>
                <a:cs typeface="+mn-cs"/>
              </a:defRPr>
            </a:lvl1pPr>
            <a:lvl2pPr marL="4572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2pPr>
            <a:lvl3pPr marL="9144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3pPr>
            <a:lvl4pPr marL="13716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4pPr>
            <a:lvl5pPr marL="1828800" indent="0" algn="l" defTabSz="914400" rtl="0" eaLnBrk="1" latinLnBrk="0" hangingPunct="1">
              <a:lnSpc>
                <a:spcPct val="90000"/>
              </a:lnSpc>
              <a:spcBef>
                <a:spcPts val="500"/>
              </a:spcBef>
              <a:buFontTx/>
              <a:buNone/>
              <a:defRPr sz="14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defRPr b="0" i="0"/>
            </a:pPr>
            <a:r>
              <a:rPr lang="1106" sz="1800" dirty="0">
                <a:latin typeface="Ubuntu"/>
              </a:rPr>
              <a:t>Rhaid i gynhyrchion bwyd sydd wedi'u p</a:t>
            </a:r>
            <a:r>
              <a:rPr lang="cy-GB" sz="1800" dirty="0" err="1">
                <a:latin typeface="Ubuntu"/>
              </a:rPr>
              <a:t>acio</a:t>
            </a:r>
            <a:r>
              <a:rPr lang="cy-GB" sz="1800" dirty="0">
                <a:latin typeface="Ubuntu"/>
              </a:rPr>
              <a:t> ymlaen llaw</a:t>
            </a:r>
            <a:r>
              <a:rPr lang="1106" sz="1800" dirty="0">
                <a:latin typeface="Ubuntu"/>
              </a:rPr>
              <a:t> gynnwys rhestr o gynhwysion a nodi alergenau ar y deunydd pecynnu neu</a:t>
            </a:r>
            <a:r>
              <a:rPr lang="cy-GB" sz="1800" dirty="0">
                <a:latin typeface="Ubuntu"/>
              </a:rPr>
              <a:t>’r</a:t>
            </a:r>
            <a:r>
              <a:rPr lang="1106" sz="1800" dirty="0">
                <a:latin typeface="Ubuntu"/>
              </a:rPr>
              <a:t> label sydd ynghlwm.</a:t>
            </a:r>
            <a:endParaRPr lang="en-US" sz="1800" dirty="0"/>
          </a:p>
          <a:p>
            <a:endParaRPr lang="en-US" sz="1800" dirty="0">
              <a:latin typeface="Ubuntu"/>
            </a:endParaRPr>
          </a:p>
          <a:p>
            <a:pPr>
              <a:defRPr b="0" i="0"/>
            </a:pPr>
            <a:r>
              <a:rPr lang="cy-GB" sz="1800" dirty="0">
                <a:latin typeface="Ubuntu"/>
              </a:rPr>
              <a:t>Gall y </a:t>
            </a:r>
            <a:r>
              <a:rPr lang="1106" sz="1800" dirty="0">
                <a:latin typeface="Ubuntu"/>
              </a:rPr>
              <a:t>rhestr gynhwysion ein helpu i wybod pa mor iach yw'r cynnyrch neu i ba raddau y mae wedi cael ei brosesu.</a:t>
            </a:r>
            <a:endParaRPr lang="en-US" sz="1800" dirty="0"/>
          </a:p>
          <a:p>
            <a:endParaRPr lang="en-US" sz="1800" dirty="0">
              <a:latin typeface="Ubuntu"/>
            </a:endParaRPr>
          </a:p>
          <a:p>
            <a:pPr>
              <a:defRPr b="0" i="0"/>
            </a:pPr>
            <a:r>
              <a:rPr lang="1106" sz="1800" dirty="0">
                <a:latin typeface="Ubuntu"/>
              </a:rPr>
              <a:t>Rhaid i'r cynhwysion gael eu rhestru yn nhrefn eu pwysau, </a:t>
            </a:r>
            <a:r>
              <a:rPr lang="cy-GB" sz="1800" dirty="0">
                <a:latin typeface="Ubuntu"/>
              </a:rPr>
              <a:t>a </a:t>
            </a:r>
            <a:r>
              <a:rPr lang="cy-GB" sz="1800" dirty="0" err="1">
                <a:latin typeface="Ubuntu"/>
              </a:rPr>
              <a:t>ph</a:t>
            </a:r>
            <a:r>
              <a:rPr lang="1106" sz="1800" dirty="0">
                <a:latin typeface="Ubuntu"/>
              </a:rPr>
              <a:t>rif gynhwysion y bwyd sydd wedi'i becynnu </a:t>
            </a:r>
            <a:r>
              <a:rPr lang="cy-GB" sz="1800" dirty="0">
                <a:latin typeface="Ubuntu"/>
              </a:rPr>
              <a:t>sy’n d</a:t>
            </a:r>
            <a:r>
              <a:rPr lang="1106" sz="1800" dirty="0">
                <a:latin typeface="Ubuntu"/>
              </a:rPr>
              <a:t>od yn gyntaf bob amser.</a:t>
            </a:r>
            <a:endParaRPr lang="en-US" sz="1800" dirty="0"/>
          </a:p>
          <a:p>
            <a:endParaRPr lang="en-US" sz="1800" dirty="0">
              <a:latin typeface="Ubuntu"/>
            </a:endParaRPr>
          </a:p>
          <a:p>
            <a:pPr>
              <a:defRPr b="0" i="0"/>
            </a:pPr>
            <a:r>
              <a:rPr lang="1106" sz="1800" dirty="0">
                <a:latin typeface="Ubuntu"/>
              </a:rPr>
              <a:t>Felly, os yw'r cynhwysion sy'n cael eu rhestru yn gyntaf yn cynnwys lefelau uchel o fraster, fel hufen, menyn neu olew, yna mae'r bwyd dan sylw yn debygol o gynnwys llawer o fraster.</a:t>
            </a:r>
            <a:endParaRPr lang="en-US" sz="1800" dirty="0"/>
          </a:p>
          <a:p>
            <a:pPr algn="just">
              <a:defRPr b="0" i="0"/>
            </a:pPr>
            <a:endParaRPr lang="cy-GB" sz="1800" dirty="0">
              <a:latin typeface="Ubuntu"/>
            </a:endParaRPr>
          </a:p>
          <a:p>
            <a:pPr algn="just">
              <a:defRPr b="0" i="0"/>
            </a:pPr>
            <a:r>
              <a:rPr lang="1106" sz="1800" dirty="0">
                <a:latin typeface="Ubuntu"/>
              </a:rPr>
              <a:t>Os oes rhestr hir o gynhwysion, mae'n debygol bod y bwyd wedi cael ei broses</a:t>
            </a:r>
            <a:r>
              <a:rPr lang="cy-GB" sz="1800" dirty="0" err="1">
                <a:latin typeface="Ubuntu"/>
              </a:rPr>
              <a:t>u’n</a:t>
            </a:r>
            <a:r>
              <a:rPr lang="cy-GB" sz="1800" dirty="0">
                <a:latin typeface="Ubuntu"/>
              </a:rPr>
              <a:t> helaeth (</a:t>
            </a:r>
            <a:r>
              <a:rPr lang="cy-GB" sz="1800" i="1" dirty="0" err="1">
                <a:latin typeface="Ubuntu"/>
              </a:rPr>
              <a:t>ultra-processed</a:t>
            </a:r>
            <a:r>
              <a:rPr lang="cy-GB" sz="1800" dirty="0">
                <a:latin typeface="Ubuntu"/>
              </a:rPr>
              <a:t>)</a:t>
            </a:r>
            <a:r>
              <a:rPr lang="1106" sz="1800" dirty="0">
                <a:latin typeface="Ubuntu"/>
              </a:rPr>
              <a:t>.</a:t>
            </a:r>
          </a:p>
          <a:p>
            <a:endParaRPr lang="en-US" sz="2200" dirty="0"/>
          </a:p>
          <a:p>
            <a:endParaRPr lang="en-US" sz="2200" dirty="0"/>
          </a:p>
          <a:p>
            <a:endParaRPr lang="en-US" sz="2200" dirty="0"/>
          </a:p>
          <a:p>
            <a:endParaRPr lang="en-US" sz="2200" dirty="0"/>
          </a:p>
          <a:p>
            <a:endParaRPr lang="en-US" dirty="0"/>
          </a:p>
          <a:p>
            <a:endParaRPr lang="en-US" dirty="0"/>
          </a:p>
          <a:p>
            <a:endParaRPr lang="en-US" dirty="0"/>
          </a:p>
        </p:txBody>
      </p:sp>
      <p:sp>
        <p:nvSpPr>
          <p:cNvPr id="9" name="TextBox 8">
            <a:extLst>
              <a:ext uri="{FF2B5EF4-FFF2-40B4-BE49-F238E27FC236}">
                <a16:creationId xmlns:a16="http://schemas.microsoft.com/office/drawing/2014/main" id="{1F12BF59-A47D-2988-0180-9C21651B561D}"/>
              </a:ext>
            </a:extLst>
          </p:cNvPr>
          <p:cNvSpPr txBox="1"/>
          <p:nvPr/>
        </p:nvSpPr>
        <p:spPr>
          <a:xfrm>
            <a:off x="9247383" y="6248400"/>
            <a:ext cx="2745943"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1106" sz="1300" err="1">
                <a:solidFill>
                  <a:schemeClr val="accent1"/>
                </a:solidFill>
                <a:ea typeface="+mn-lt"/>
                <a:cs typeface="+mn-lt"/>
              </a:rPr>
              <a:t>Labeli</a:t>
            </a:r>
            <a:r>
              <a:rPr lang="1106" sz="1300">
                <a:solidFill>
                  <a:schemeClr val="accent1"/>
                </a:solidFill>
                <a:ea typeface="+mn-lt"/>
                <a:cs typeface="+mn-lt"/>
              </a:rPr>
              <a:t> </a:t>
            </a:r>
            <a:r>
              <a:rPr lang="1106" sz="1300" err="1">
                <a:solidFill>
                  <a:schemeClr val="accent1"/>
                </a:solidFill>
                <a:ea typeface="+mn-lt"/>
                <a:cs typeface="+mn-lt"/>
              </a:rPr>
              <a:t>bwyd</a:t>
            </a:r>
            <a:r>
              <a:rPr lang="1106" sz="1300">
                <a:solidFill>
                  <a:schemeClr val="accent1"/>
                </a:solidFill>
                <a:ea typeface="+mn-lt"/>
                <a:cs typeface="+mn-lt"/>
              </a:rPr>
              <a:t> - GIG (</a:t>
            </a:r>
            <a:r>
              <a:rPr lang="1106" sz="1300">
                <a:solidFill>
                  <a:schemeClr val="accent1"/>
                </a:solidFill>
                <a:ea typeface="+mn-lt"/>
                <a:cs typeface="+mn-lt"/>
                <a:hlinkClick r:id="rId2">
                  <a:extLst>
                    <a:ext uri="{A12FA001-AC4F-418D-AE19-62706E023703}">
                      <ahyp:hlinkClr xmlns:ahyp="http://schemas.microsoft.com/office/drawing/2018/hyperlinkcolor" val="tx"/>
                    </a:ext>
                  </a:extLst>
                </a:hlinkClick>
              </a:rPr>
              <a:t>www.nhs.uk</a:t>
            </a:r>
            <a:r>
              <a:rPr lang="1106" sz="1300">
                <a:solidFill>
                  <a:schemeClr val="accent1"/>
                </a:solidFill>
                <a:ea typeface="+mn-lt"/>
                <a:cs typeface="+mn-lt"/>
              </a:rPr>
              <a:t>)</a:t>
            </a:r>
          </a:p>
          <a:p>
            <a:pPr>
              <a:defRPr b="0" i="0"/>
            </a:pPr>
            <a:endParaRPr lang="1106" sz="1300">
              <a:solidFill>
                <a:schemeClr val="accent1"/>
              </a:solidFill>
              <a:ea typeface="+mn-lt"/>
              <a:cs typeface="+mn-lt"/>
            </a:endParaRPr>
          </a:p>
        </p:txBody>
      </p:sp>
      <p:pic>
        <p:nvPicPr>
          <p:cNvPr id="6" name="Picture 5" descr="A blue sign with white text&#10;&#10;AI-generated content may be incorrect.">
            <a:extLst>
              <a:ext uri="{FF2B5EF4-FFF2-40B4-BE49-F238E27FC236}">
                <a16:creationId xmlns:a16="http://schemas.microsoft.com/office/drawing/2014/main" id="{8929A0B9-A68D-D5CD-B8E1-D4EC80EE25E1}"/>
              </a:ext>
            </a:extLst>
          </p:cNvPr>
          <p:cNvPicPr>
            <a:picLocks noChangeAspect="1"/>
          </p:cNvPicPr>
          <p:nvPr/>
        </p:nvPicPr>
        <p:blipFill>
          <a:blip r:embed="rId3"/>
          <a:stretch>
            <a:fillRect/>
          </a:stretch>
        </p:blipFill>
        <p:spPr>
          <a:xfrm>
            <a:off x="7887458" y="2318968"/>
            <a:ext cx="3859876" cy="917171"/>
          </a:xfrm>
          <a:prstGeom prst="rect">
            <a:avLst/>
          </a:prstGeom>
        </p:spPr>
      </p:pic>
      <p:pic>
        <p:nvPicPr>
          <p:cNvPr id="8" name="Picture 7" descr="A blue sign with white text&#10;&#10;AI-generated content may be incorrect.">
            <a:extLst>
              <a:ext uri="{FF2B5EF4-FFF2-40B4-BE49-F238E27FC236}">
                <a16:creationId xmlns:a16="http://schemas.microsoft.com/office/drawing/2014/main" id="{C1D48155-EA50-26DE-1D35-9CF8D6EFF649}"/>
              </a:ext>
            </a:extLst>
          </p:cNvPr>
          <p:cNvPicPr>
            <a:picLocks noChangeAspect="1"/>
          </p:cNvPicPr>
          <p:nvPr/>
        </p:nvPicPr>
        <p:blipFill>
          <a:blip r:embed="rId4"/>
          <a:stretch>
            <a:fillRect/>
          </a:stretch>
        </p:blipFill>
        <p:spPr>
          <a:xfrm>
            <a:off x="7887458" y="3593895"/>
            <a:ext cx="3865418" cy="917171"/>
          </a:xfrm>
          <a:prstGeom prst="rect">
            <a:avLst/>
          </a:prstGeom>
        </p:spPr>
      </p:pic>
      <p:sp>
        <p:nvSpPr>
          <p:cNvPr id="4" name="TextBox 3">
            <a:extLst>
              <a:ext uri="{FF2B5EF4-FFF2-40B4-BE49-F238E27FC236}">
                <a16:creationId xmlns:a16="http://schemas.microsoft.com/office/drawing/2014/main" id="{D9F1720D-933D-7499-FCDA-5B1B696886C6}"/>
              </a:ext>
            </a:extLst>
          </p:cNvPr>
          <p:cNvSpPr txBox="1"/>
          <p:nvPr/>
        </p:nvSpPr>
        <p:spPr>
          <a:xfrm>
            <a:off x="2438399" y="321155"/>
            <a:ext cx="9046029" cy="400110"/>
          </a:xfrm>
          <a:prstGeom prst="rect">
            <a:avLst/>
          </a:prstGeom>
          <a:noFill/>
        </p:spPr>
        <p:txBody>
          <a:bodyPr wrap="square">
            <a:spAutoFit/>
          </a:bodyPr>
          <a:lstStyle/>
          <a:p>
            <a:r>
              <a:rPr lang="cy-GB" sz="2000" b="1" dirty="0">
                <a:solidFill>
                  <a:schemeClr val="accent1"/>
                </a:solidFill>
                <a:effectLst/>
                <a:latin typeface="Ubuntu" panose="020B0504030602030204" pitchFamily="34" charset="0"/>
                <a:ea typeface="Aptos" panose="020B0004020202020204" pitchFamily="34" charset="0"/>
                <a:cs typeface="Times New Roman" panose="02020603050405020304" pitchFamily="18" charset="0"/>
              </a:rPr>
              <a:t>Bydd yr wybodaeth hon yn ddefnyddiol wrth drafod y sleidiau canlynol.</a:t>
            </a:r>
            <a:endParaRPr lang="en-GB" sz="2000" dirty="0">
              <a:solidFill>
                <a:schemeClr val="accent1"/>
              </a:solidFill>
              <a:latin typeface="Ubuntu" panose="020B0504030602030204" pitchFamily="34" charset="0"/>
            </a:endParaRPr>
          </a:p>
        </p:txBody>
      </p:sp>
      <p:pic>
        <p:nvPicPr>
          <p:cNvPr id="5" name="Picture 4">
            <a:extLst>
              <a:ext uri="{FF2B5EF4-FFF2-40B4-BE49-F238E27FC236}">
                <a16:creationId xmlns:a16="http://schemas.microsoft.com/office/drawing/2014/main" id="{07D665E8-7B73-D1B9-8EEA-31EE18D27614}"/>
              </a:ext>
            </a:extLst>
          </p:cNvPr>
          <p:cNvPicPr>
            <a:picLocks noChangeAspect="1"/>
          </p:cNvPicPr>
          <p:nvPr/>
        </p:nvPicPr>
        <p:blipFill>
          <a:blip r:embed="rId5"/>
          <a:stretch>
            <a:fillRect/>
          </a:stretch>
        </p:blipFill>
        <p:spPr>
          <a:xfrm>
            <a:off x="288960" y="6303727"/>
            <a:ext cx="1619476" cy="371527"/>
          </a:xfrm>
          <a:prstGeom prst="rect">
            <a:avLst/>
          </a:prstGeom>
        </p:spPr>
      </p:pic>
    </p:spTree>
    <p:extLst>
      <p:ext uri="{BB962C8B-B14F-4D97-AF65-F5344CB8AC3E}">
        <p14:creationId xmlns:p14="http://schemas.microsoft.com/office/powerpoint/2010/main" val="3645467941"/>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80EC453-1271-180B-95CB-9E036122E7B5}"/>
              </a:ext>
            </a:extLst>
          </p:cNvPr>
          <p:cNvSpPr txBox="1"/>
          <p:nvPr/>
        </p:nvSpPr>
        <p:spPr>
          <a:xfrm>
            <a:off x="164581" y="1038413"/>
            <a:ext cx="5761667" cy="535531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cy-GB" dirty="0">
                <a:solidFill>
                  <a:schemeClr val="accent1"/>
                </a:solidFill>
                <a:latin typeface="Ubuntu" panose="020B0504030602030204" pitchFamily="34" charset="0"/>
              </a:rPr>
              <a:t>Y prif beth i'w gofio yw nad yw bwyta gormod o fwyd (a diodydd) gyda llawer o fraster, braster dirlawn, halen a siwgr yn dda i ni.</a:t>
            </a:r>
          </a:p>
          <a:p>
            <a:pPr>
              <a:defRPr b="0" i="0"/>
            </a:pPr>
            <a:endParaRPr lang="cy-GB" dirty="0">
              <a:solidFill>
                <a:schemeClr val="accent1"/>
              </a:solidFill>
              <a:latin typeface="Ubuntu" panose="020B0504030602030204" pitchFamily="34" charset="0"/>
              <a:cs typeface="Segoe UI"/>
            </a:endParaRPr>
          </a:p>
          <a:p>
            <a:pPr>
              <a:defRPr b="0" i="0"/>
            </a:pPr>
            <a:r>
              <a:rPr lang="cy-GB" dirty="0">
                <a:solidFill>
                  <a:schemeClr val="accent1"/>
                </a:solidFill>
                <a:latin typeface="Ubuntu" panose="020B0504030602030204" pitchFamily="34" charset="0"/>
              </a:rPr>
              <a:t>Mae'n bwysig gwirio labeli a chymharu gwahanol gynhyrchion. Gall y labeli ein helpu i ddarganfod faint o fraster, halen a siwgr sydd yn y bwydydd rydyn ni'n eu bwyta, er mwyn ein helpu i wneud dewisiadau iachach.</a:t>
            </a:r>
          </a:p>
          <a:p>
            <a:pPr>
              <a:defRPr b="0" i="0"/>
            </a:pPr>
            <a:endParaRPr lang="cy-GB" dirty="0">
              <a:solidFill>
                <a:schemeClr val="accent1"/>
              </a:solidFill>
              <a:latin typeface="Ubuntu" panose="020B0504030602030204" pitchFamily="34" charset="0"/>
              <a:cs typeface="Segoe UI"/>
            </a:endParaRPr>
          </a:p>
          <a:p>
            <a:pPr>
              <a:defRPr b="0" i="0"/>
            </a:pPr>
            <a:r>
              <a:rPr lang="cy-GB" dirty="0">
                <a:solidFill>
                  <a:schemeClr val="accent1"/>
                </a:solidFill>
                <a:latin typeface="Ubuntu" panose="020B0504030602030204" pitchFamily="34" charset="0"/>
              </a:rPr>
              <a:t>Efallai y byddwch hefyd yn dod ar draws y term bwydydd wedi'u prosesu'n helaeth (</a:t>
            </a:r>
            <a:r>
              <a:rPr lang="cy-GB" dirty="0" err="1">
                <a:solidFill>
                  <a:schemeClr val="accent1"/>
                </a:solidFill>
                <a:latin typeface="Ubuntu" panose="020B0504030602030204" pitchFamily="34" charset="0"/>
              </a:rPr>
              <a:t>UPFs</a:t>
            </a:r>
            <a:r>
              <a:rPr lang="cy-GB" dirty="0">
                <a:solidFill>
                  <a:schemeClr val="accent1"/>
                </a:solidFill>
                <a:latin typeface="Ubuntu" panose="020B0504030602030204" pitchFamily="34" charset="0"/>
              </a:rPr>
              <a:t>). Mae'r bwydydd hyn fel arfer yn cynnwys llawer o fraster dirlawn, halen a siwgr, ac yn isel mewn ffeibr, fitaminau a mwynau.</a:t>
            </a:r>
          </a:p>
          <a:p>
            <a:pPr>
              <a:defRPr b="0" i="0"/>
            </a:pPr>
            <a:endParaRPr lang="cy-GB" dirty="0">
              <a:solidFill>
                <a:schemeClr val="accent1"/>
              </a:solidFill>
              <a:latin typeface="Ubuntu" panose="020B0504030602030204" pitchFamily="34" charset="0"/>
              <a:cs typeface="Segoe UI"/>
            </a:endParaRPr>
          </a:p>
          <a:p>
            <a:pPr>
              <a:defRPr b="0" i="0"/>
            </a:pPr>
            <a:r>
              <a:rPr lang="cy-GB" dirty="0">
                <a:solidFill>
                  <a:schemeClr val="accent1"/>
                </a:solidFill>
                <a:latin typeface="Ubuntu" panose="020B0504030602030204" pitchFamily="34" charset="0"/>
              </a:rPr>
              <a:t>Y gamp yw bwyta deiet amrywiol a chytbwys, fel mae'r Canllaw Bwyta'n Dda yn ei awgrymu i gefnogi ein hiechyd a'n lles.</a:t>
            </a:r>
            <a:endParaRPr lang="en-US" dirty="0">
              <a:solidFill>
                <a:schemeClr val="accent1"/>
              </a:solidFill>
              <a:latin typeface="Ubuntu" panose="020B0504030602030204" pitchFamily="34" charset="0"/>
              <a:cs typeface="Segoe UI"/>
            </a:endParaRPr>
          </a:p>
        </p:txBody>
      </p:sp>
      <p:sp>
        <p:nvSpPr>
          <p:cNvPr id="4" name="TextBox 3">
            <a:extLst>
              <a:ext uri="{FF2B5EF4-FFF2-40B4-BE49-F238E27FC236}">
                <a16:creationId xmlns:a16="http://schemas.microsoft.com/office/drawing/2014/main" id="{C6BD5FB4-4736-0EB0-9BB2-03602221744B}"/>
              </a:ext>
            </a:extLst>
          </p:cNvPr>
          <p:cNvSpPr txBox="1"/>
          <p:nvPr/>
        </p:nvSpPr>
        <p:spPr>
          <a:xfrm>
            <a:off x="6265752" y="5510171"/>
            <a:ext cx="3608590" cy="64633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1106">
                <a:solidFill>
                  <a:schemeClr val="accent1"/>
                </a:solidFill>
                <a:latin typeface="Ubuntu"/>
                <a:hlinkClick r:id="rId2">
                  <a:extLst>
                    <a:ext uri="{A12FA001-AC4F-418D-AE19-62706E023703}">
                      <ahyp:hlinkClr xmlns:ahyp="http://schemas.microsoft.com/office/drawing/2018/hyperlinkcolor" val="tx"/>
                    </a:ext>
                  </a:extLst>
                </a:hlinkClick>
              </a:rPr>
              <a:t>Canllaw Bwyta'n Dda (llyw.cymru)</a:t>
            </a:r>
          </a:p>
        </p:txBody>
      </p:sp>
      <p:pic>
        <p:nvPicPr>
          <p:cNvPr id="8" name="Picture 7" descr="A diagram of food items and products&#10;&#10;AI-generated content may be incorrect.">
            <a:extLst>
              <a:ext uri="{FF2B5EF4-FFF2-40B4-BE49-F238E27FC236}">
                <a16:creationId xmlns:a16="http://schemas.microsoft.com/office/drawing/2014/main" id="{8FA5975E-20E6-6C8E-0D88-A57F07B02A88}"/>
              </a:ext>
            </a:extLst>
          </p:cNvPr>
          <p:cNvPicPr>
            <a:picLocks noChangeAspect="1"/>
          </p:cNvPicPr>
          <p:nvPr/>
        </p:nvPicPr>
        <p:blipFill>
          <a:blip r:embed="rId3"/>
          <a:stretch>
            <a:fillRect/>
          </a:stretch>
        </p:blipFill>
        <p:spPr>
          <a:xfrm>
            <a:off x="6010582" y="1115039"/>
            <a:ext cx="5676900" cy="4057650"/>
          </a:xfrm>
          <a:prstGeom prst="rect">
            <a:avLst/>
          </a:prstGeom>
        </p:spPr>
      </p:pic>
      <p:pic>
        <p:nvPicPr>
          <p:cNvPr id="3" name="Picture 2">
            <a:extLst>
              <a:ext uri="{FF2B5EF4-FFF2-40B4-BE49-F238E27FC236}">
                <a16:creationId xmlns:a16="http://schemas.microsoft.com/office/drawing/2014/main" id="{9137EADF-6FB5-9E17-4814-9DF783A2F358}"/>
              </a:ext>
            </a:extLst>
          </p:cNvPr>
          <p:cNvPicPr>
            <a:picLocks noChangeAspect="1"/>
          </p:cNvPicPr>
          <p:nvPr/>
        </p:nvPicPr>
        <p:blipFill>
          <a:blip r:embed="rId4"/>
          <a:stretch>
            <a:fillRect/>
          </a:stretch>
        </p:blipFill>
        <p:spPr>
          <a:xfrm>
            <a:off x="288960" y="6303727"/>
            <a:ext cx="1619476" cy="371527"/>
          </a:xfrm>
          <a:prstGeom prst="rect">
            <a:avLst/>
          </a:prstGeom>
        </p:spPr>
      </p:pic>
    </p:spTree>
    <p:extLst>
      <p:ext uri="{BB962C8B-B14F-4D97-AF65-F5344CB8AC3E}">
        <p14:creationId xmlns:p14="http://schemas.microsoft.com/office/powerpoint/2010/main" val="2232801781"/>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CF67C87D-D479-CDB1-4ED3-582FF7BABB23}"/>
              </a:ext>
            </a:extLst>
          </p:cNvPr>
          <p:cNvSpPr txBox="1"/>
          <p:nvPr/>
        </p:nvSpPr>
        <p:spPr>
          <a:xfrm>
            <a:off x="210803" y="1022384"/>
            <a:ext cx="11257450" cy="4801314"/>
          </a:xfrm>
          <a:prstGeom prst="rect">
            <a:avLst/>
          </a:prstGeom>
          <a:noFill/>
          <a:ln>
            <a:solidFill>
              <a:schemeClr val="tx2"/>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228600" indent="-228600">
              <a:defRPr b="0" i="0"/>
            </a:pPr>
            <a:r>
              <a:rPr lang="1106" b="1" dirty="0">
                <a:solidFill>
                  <a:schemeClr val="tx2"/>
                </a:solidFill>
                <a:latin typeface="Ubuntu"/>
                <a:cs typeface="Calibri" panose="020F0502020204030204"/>
              </a:rPr>
              <a:t>Awgrymiadau posibl a</a:t>
            </a:r>
            <a:r>
              <a:rPr lang="cy-GB" b="1" dirty="0">
                <a:solidFill>
                  <a:schemeClr val="tx2"/>
                </a:solidFill>
                <a:latin typeface="Ubuntu"/>
                <a:cs typeface="Calibri" panose="020F0502020204030204"/>
              </a:rPr>
              <a:t>r gyfer </a:t>
            </a:r>
            <a:r>
              <a:rPr lang="1106" b="1" dirty="0">
                <a:solidFill>
                  <a:schemeClr val="tx2"/>
                </a:solidFill>
                <a:latin typeface="Ubuntu"/>
                <a:cs typeface="Calibri" panose="020F0502020204030204"/>
              </a:rPr>
              <a:t>dysgu pellach</a:t>
            </a:r>
          </a:p>
          <a:p>
            <a:pPr marL="228600" indent="-228600"/>
            <a:endParaRPr lang="en-US" b="1" dirty="0">
              <a:solidFill>
                <a:schemeClr val="tx2"/>
              </a:solidFill>
              <a:latin typeface="Ubuntu"/>
              <a:ea typeface="Calibri" panose="020F0502020204030204"/>
              <a:cs typeface="Calibri" panose="020F0502020204030204"/>
            </a:endParaRPr>
          </a:p>
          <a:p>
            <a:pPr marL="228600" indent="-228600">
              <a:defRPr b="0" i="0"/>
            </a:pPr>
            <a:r>
              <a:rPr lang="1106" b="1" dirty="0">
                <a:solidFill>
                  <a:srgbClr val="285087"/>
                </a:solidFill>
                <a:latin typeface="Ubuntu"/>
                <a:ea typeface="Calibri" panose="020F0502020204030204"/>
                <a:cs typeface="Calibri" panose="020F0502020204030204"/>
              </a:rPr>
              <a:t>Gwneud prydau bwyd yn fwy cytbwys</a:t>
            </a:r>
          </a:p>
          <a:p>
            <a:pPr marL="228600" indent="-228600">
              <a:defRPr b="0" i="0"/>
            </a:pPr>
            <a:r>
              <a:rPr lang="1106" dirty="0">
                <a:solidFill>
                  <a:schemeClr val="tx2"/>
                </a:solidFill>
                <a:latin typeface="Ubuntu"/>
                <a:ea typeface="Calibri" panose="020F0502020204030204"/>
                <a:cs typeface="Calibri" panose="020F0502020204030204"/>
              </a:rPr>
              <a:t>Y dysgwyr i drafod pa gynhwysion sydd angen eu cynnwys ym mhob adran o'r canllaw Bwyta'n Dda. Pa gynhwysion fydde</a:t>
            </a:r>
            <a:r>
              <a:rPr lang="cy-GB" dirty="0">
                <a:solidFill>
                  <a:schemeClr val="tx2"/>
                </a:solidFill>
                <a:latin typeface="Ubuntu"/>
                <a:ea typeface="Calibri" panose="020F0502020204030204"/>
                <a:cs typeface="Calibri" panose="020F0502020204030204"/>
              </a:rPr>
              <a:t>ch chi’n </a:t>
            </a:r>
            <a:r>
              <a:rPr lang="1106" dirty="0">
                <a:solidFill>
                  <a:schemeClr val="tx2"/>
                </a:solidFill>
                <a:latin typeface="Ubuntu"/>
                <a:ea typeface="Calibri" panose="020F0502020204030204"/>
                <a:cs typeface="Calibri" panose="020F0502020204030204"/>
              </a:rPr>
              <a:t>eu hychwanegu at bryd o fwyd r</a:t>
            </a:r>
            <a:r>
              <a:rPr lang="cy-GB" dirty="0">
                <a:solidFill>
                  <a:schemeClr val="tx2"/>
                </a:solidFill>
                <a:latin typeface="Ubuntu"/>
                <a:ea typeface="Calibri" panose="020F0502020204030204"/>
                <a:cs typeface="Calibri" panose="020F0502020204030204"/>
              </a:rPr>
              <a:t>ydych chi’n </a:t>
            </a:r>
            <a:r>
              <a:rPr lang="1106" dirty="0">
                <a:solidFill>
                  <a:schemeClr val="tx2"/>
                </a:solidFill>
                <a:latin typeface="Ubuntu"/>
                <a:ea typeface="Calibri" panose="020F0502020204030204"/>
                <a:cs typeface="Calibri" panose="020F0502020204030204"/>
              </a:rPr>
              <a:t>ei fwynhau, er mwyn gwneud y pryd bwyd yn fwy cytbwys?</a:t>
            </a:r>
          </a:p>
          <a:p>
            <a:pPr marL="228600" indent="-228600">
              <a:defRPr b="0" i="0"/>
            </a:pPr>
            <a:r>
              <a:rPr lang="cy-GB" dirty="0">
                <a:solidFill>
                  <a:schemeClr val="accent1"/>
                </a:solidFill>
                <a:latin typeface="Ubuntu" panose="020B0504030602030204" pitchFamily="34" charset="0"/>
              </a:rPr>
              <a:t>Er enghraifft, a allech chi ychwanegu mwy o lysiau, ffrwythau, codlysiau neu rawn cyflawn?</a:t>
            </a:r>
          </a:p>
          <a:p>
            <a:pPr marL="228600" indent="-228600">
              <a:defRPr b="0" i="0"/>
            </a:pPr>
            <a:endParaRPr lang="en-US" dirty="0">
              <a:solidFill>
                <a:schemeClr val="tx2"/>
              </a:solidFill>
              <a:latin typeface="Ubuntu"/>
              <a:ea typeface="Calibri" panose="020F0502020204030204"/>
              <a:cs typeface="Calibri" panose="020F0502020204030204"/>
            </a:endParaRPr>
          </a:p>
          <a:p>
            <a:pPr marL="228600" indent="-228600">
              <a:defRPr b="0" i="0"/>
            </a:pPr>
            <a:r>
              <a:rPr lang="1106" b="1" dirty="0">
                <a:solidFill>
                  <a:schemeClr val="tx2"/>
                </a:solidFill>
                <a:latin typeface="Ubuntu"/>
                <a:ea typeface="Calibri" panose="020F0502020204030204"/>
                <a:cs typeface="Calibri" panose="020F0502020204030204"/>
              </a:rPr>
              <a:t>Dylunio label blaen pecyn</a:t>
            </a:r>
          </a:p>
          <a:p>
            <a:pPr marL="228600" indent="-228600"/>
            <a:endParaRPr lang="en-US" b="1" dirty="0">
              <a:solidFill>
                <a:schemeClr val="tx2"/>
              </a:solidFill>
              <a:latin typeface="Ubuntu"/>
              <a:ea typeface="Calibri" panose="020F0502020204030204"/>
              <a:cs typeface="Calibri" panose="020F0502020204030204"/>
            </a:endParaRPr>
          </a:p>
          <a:p>
            <a:pPr marL="285750" indent="-285750">
              <a:buFont typeface="Arial"/>
              <a:buChar char="•"/>
              <a:defRPr b="0" i="0"/>
            </a:pPr>
            <a:r>
              <a:rPr lang="cy-GB" dirty="0">
                <a:solidFill>
                  <a:schemeClr val="tx2"/>
                </a:solidFill>
                <a:latin typeface="Ubuntu"/>
                <a:ea typeface="Calibri" panose="020F0502020204030204"/>
                <a:cs typeface="Calibri" panose="020F0502020204030204"/>
              </a:rPr>
              <a:t>Dewch o hyd i’ch hoff </a:t>
            </a:r>
            <a:r>
              <a:rPr lang="1106" dirty="0">
                <a:solidFill>
                  <a:schemeClr val="tx2"/>
                </a:solidFill>
                <a:latin typeface="Ubuntu"/>
                <a:ea typeface="Calibri" panose="020F0502020204030204"/>
                <a:cs typeface="Calibri" panose="020F0502020204030204"/>
              </a:rPr>
              <a:t>eitem </a:t>
            </a:r>
            <a:r>
              <a:rPr lang="cy-GB" dirty="0">
                <a:solidFill>
                  <a:schemeClr val="tx2"/>
                </a:solidFill>
                <a:latin typeface="Ubuntu"/>
                <a:ea typeface="Calibri" panose="020F0502020204030204"/>
                <a:cs typeface="Calibri" panose="020F0502020204030204"/>
              </a:rPr>
              <a:t>o f</a:t>
            </a:r>
            <a:r>
              <a:rPr lang="1106" dirty="0">
                <a:solidFill>
                  <a:schemeClr val="tx2"/>
                </a:solidFill>
                <a:latin typeface="Ubuntu"/>
                <a:ea typeface="Calibri" panose="020F0502020204030204"/>
                <a:cs typeface="Calibri" panose="020F0502020204030204"/>
              </a:rPr>
              <a:t>wyd ar-lein gan ddefnyddio gwefan archfarchnad neu</a:t>
            </a:r>
            <a:r>
              <a:rPr lang="cy-GB" dirty="0">
                <a:solidFill>
                  <a:schemeClr val="tx2"/>
                </a:solidFill>
                <a:latin typeface="Ubuntu"/>
                <a:ea typeface="Calibri" panose="020F0502020204030204"/>
                <a:cs typeface="Calibri" panose="020F0502020204030204"/>
              </a:rPr>
              <a:t> eich </a:t>
            </a:r>
            <a:r>
              <a:rPr lang="1106" dirty="0">
                <a:solidFill>
                  <a:schemeClr val="tx2"/>
                </a:solidFill>
                <a:latin typeface="Ubuntu"/>
                <a:ea typeface="Calibri" panose="020F0502020204030204"/>
                <a:cs typeface="Calibri" panose="020F0502020204030204"/>
              </a:rPr>
              <a:t>hoff rysáit. </a:t>
            </a:r>
          </a:p>
          <a:p>
            <a:pPr marL="285750" indent="-285750">
              <a:buFont typeface="Arial"/>
              <a:buChar char="•"/>
              <a:defRPr b="0" i="0"/>
            </a:pPr>
            <a:r>
              <a:rPr lang="1106" dirty="0">
                <a:solidFill>
                  <a:schemeClr val="tx2"/>
                </a:solidFill>
                <a:latin typeface="Ubuntu"/>
                <a:ea typeface="Calibri" panose="020F0502020204030204"/>
                <a:cs typeface="Calibri" panose="020F0502020204030204"/>
              </a:rPr>
              <a:t>Gan ddefnyddio'r wybodaeth am faetholion ar gefn y pecyn neu'r </a:t>
            </a:r>
            <a:br>
              <a:rPr lang="1106" dirty="0">
                <a:solidFill>
                  <a:schemeClr val="tx2"/>
                </a:solidFill>
                <a:latin typeface="Ubuntu"/>
                <a:ea typeface="Calibri" panose="020F0502020204030204"/>
                <a:cs typeface="Calibri" panose="020F0502020204030204"/>
              </a:rPr>
            </a:br>
            <a:r>
              <a:rPr lang="1106" dirty="0">
                <a:solidFill>
                  <a:schemeClr val="tx2"/>
                </a:solidFill>
                <a:latin typeface="Ubuntu"/>
                <a:ea typeface="Calibri" panose="020F0502020204030204"/>
                <a:cs typeface="Calibri" panose="020F0502020204030204"/>
              </a:rPr>
              <a:t>rysáit, defnyddi</a:t>
            </a:r>
            <a:r>
              <a:rPr lang="cy-GB" dirty="0" err="1">
                <a:solidFill>
                  <a:schemeClr val="tx2"/>
                </a:solidFill>
                <a:latin typeface="Ubuntu"/>
                <a:ea typeface="Calibri" panose="020F0502020204030204"/>
                <a:cs typeface="Calibri" panose="020F0502020204030204"/>
              </a:rPr>
              <a:t>wch</a:t>
            </a:r>
            <a:r>
              <a:rPr lang="cy-GB" dirty="0">
                <a:solidFill>
                  <a:schemeClr val="tx2"/>
                </a:solidFill>
                <a:latin typeface="Ubuntu"/>
                <a:ea typeface="Calibri" panose="020F0502020204030204"/>
                <a:cs typeface="Calibri" panose="020F0502020204030204"/>
              </a:rPr>
              <a:t> y </a:t>
            </a:r>
            <a:r>
              <a:rPr lang="1106" dirty="0">
                <a:solidFill>
                  <a:schemeClr val="tx2"/>
                </a:solidFill>
                <a:latin typeface="Ubuntu"/>
                <a:ea typeface="Calibri" panose="020F0502020204030204"/>
                <a:cs typeface="Calibri" panose="020F0502020204030204"/>
              </a:rPr>
              <a:t>tabl i greu cod lliw</a:t>
            </a:r>
            <a:r>
              <a:rPr lang="cy-GB" dirty="0">
                <a:solidFill>
                  <a:schemeClr val="tx2"/>
                </a:solidFill>
                <a:latin typeface="Ubuntu"/>
                <a:ea typeface="Calibri" panose="020F0502020204030204"/>
                <a:cs typeface="Calibri" panose="020F0502020204030204"/>
              </a:rPr>
              <a:t> y </a:t>
            </a:r>
            <a:r>
              <a:rPr lang="1106" dirty="0">
                <a:solidFill>
                  <a:schemeClr val="tx2"/>
                </a:solidFill>
                <a:latin typeface="Ubuntu"/>
                <a:ea typeface="Calibri" panose="020F0502020204030204"/>
                <a:cs typeface="Calibri" panose="020F0502020204030204"/>
              </a:rPr>
              <a:t>cynnyrch ar gyfer </a:t>
            </a:r>
            <a:r>
              <a:rPr lang="cy-GB" dirty="0">
                <a:solidFill>
                  <a:schemeClr val="tx2"/>
                </a:solidFill>
                <a:latin typeface="Ubuntu"/>
                <a:ea typeface="Calibri" panose="020F0502020204030204"/>
                <a:cs typeface="Calibri" panose="020F0502020204030204"/>
              </a:rPr>
              <a:t>eich </a:t>
            </a:r>
            <a:r>
              <a:rPr lang="1106" dirty="0">
                <a:solidFill>
                  <a:schemeClr val="tx2"/>
                </a:solidFill>
                <a:latin typeface="Ubuntu"/>
                <a:ea typeface="Calibri" panose="020F0502020204030204"/>
                <a:cs typeface="Calibri" panose="020F0502020204030204"/>
              </a:rPr>
              <a:t> </a:t>
            </a:r>
            <a:br>
              <a:rPr lang="1106" dirty="0">
                <a:solidFill>
                  <a:schemeClr val="tx2"/>
                </a:solidFill>
                <a:latin typeface="Ubuntu"/>
                <a:ea typeface="Calibri" panose="020F0502020204030204"/>
                <a:cs typeface="Calibri" panose="020F0502020204030204"/>
              </a:rPr>
            </a:br>
            <a:r>
              <a:rPr lang="1106" dirty="0">
                <a:solidFill>
                  <a:schemeClr val="tx2"/>
                </a:solidFill>
                <a:latin typeface="Ubuntu"/>
                <a:ea typeface="Calibri" panose="020F0502020204030204"/>
                <a:cs typeface="Calibri" panose="020F0502020204030204"/>
              </a:rPr>
              <a:t>label goleuadau traffig. </a:t>
            </a:r>
          </a:p>
          <a:p>
            <a:pPr marL="285750" indent="-285750">
              <a:buFont typeface="Arial"/>
              <a:buChar char="•"/>
              <a:defRPr b="0" i="0"/>
            </a:pPr>
            <a:r>
              <a:rPr lang="1106" dirty="0">
                <a:solidFill>
                  <a:schemeClr val="tx2"/>
                </a:solidFill>
                <a:latin typeface="Ubuntu"/>
                <a:ea typeface="Calibri" panose="020F0502020204030204"/>
                <a:cs typeface="Calibri" panose="020F0502020204030204"/>
              </a:rPr>
              <a:t>Edrych</a:t>
            </a:r>
            <a:r>
              <a:rPr lang="cy-GB" dirty="0" err="1">
                <a:solidFill>
                  <a:schemeClr val="tx2"/>
                </a:solidFill>
                <a:latin typeface="Ubuntu"/>
                <a:ea typeface="Calibri" panose="020F0502020204030204"/>
                <a:cs typeface="Calibri" panose="020F0502020204030204"/>
              </a:rPr>
              <a:t>wch</a:t>
            </a:r>
            <a:r>
              <a:rPr lang="cy-GB" dirty="0">
                <a:solidFill>
                  <a:schemeClr val="tx2"/>
                </a:solidFill>
                <a:latin typeface="Ubuntu"/>
                <a:ea typeface="Calibri" panose="020F0502020204030204"/>
                <a:cs typeface="Calibri" panose="020F0502020204030204"/>
              </a:rPr>
              <a:t> </a:t>
            </a:r>
            <a:r>
              <a:rPr lang="1106" dirty="0">
                <a:solidFill>
                  <a:schemeClr val="tx2"/>
                </a:solidFill>
                <a:latin typeface="Ubuntu"/>
                <a:ea typeface="Calibri" panose="020F0502020204030204"/>
                <a:cs typeface="Calibri" panose="020F0502020204030204"/>
              </a:rPr>
              <a:t>ar y lliwiau ar</a:t>
            </a:r>
            <a:r>
              <a:rPr lang="cy-GB" dirty="0">
                <a:solidFill>
                  <a:schemeClr val="tx2"/>
                </a:solidFill>
                <a:latin typeface="Ubuntu"/>
                <a:ea typeface="Calibri" panose="020F0502020204030204"/>
                <a:cs typeface="Calibri" panose="020F0502020204030204"/>
              </a:rPr>
              <a:t> eich g</a:t>
            </a:r>
            <a:r>
              <a:rPr lang="1106" dirty="0">
                <a:solidFill>
                  <a:schemeClr val="tx2"/>
                </a:solidFill>
                <a:latin typeface="Ubuntu"/>
                <a:ea typeface="Calibri" panose="020F0502020204030204"/>
                <a:cs typeface="Calibri" panose="020F0502020204030204"/>
              </a:rPr>
              <a:t>oleuadau traffig</a:t>
            </a:r>
            <a:r>
              <a:rPr lang="cy-GB" dirty="0">
                <a:solidFill>
                  <a:schemeClr val="tx2"/>
                </a:solidFill>
                <a:latin typeface="Ubuntu"/>
                <a:ea typeface="Calibri" panose="020F0502020204030204"/>
                <a:cs typeface="Calibri" panose="020F0502020204030204"/>
              </a:rPr>
              <a:t>.</a:t>
            </a:r>
            <a:r>
              <a:rPr lang="1106" dirty="0">
                <a:solidFill>
                  <a:schemeClr val="tx2"/>
                </a:solidFill>
                <a:latin typeface="Ubuntu"/>
                <a:ea typeface="Calibri" panose="020F0502020204030204"/>
                <a:cs typeface="Calibri" panose="020F0502020204030204"/>
              </a:rPr>
              <a:t> </a:t>
            </a:r>
            <a:br>
              <a:rPr lang="1106" dirty="0">
                <a:solidFill>
                  <a:schemeClr val="tx2"/>
                </a:solidFill>
                <a:latin typeface="Ubuntu"/>
                <a:ea typeface="Calibri" panose="020F0502020204030204"/>
                <a:cs typeface="Calibri" panose="020F0502020204030204"/>
              </a:rPr>
            </a:br>
            <a:r>
              <a:rPr lang="cy-GB" dirty="0">
                <a:solidFill>
                  <a:schemeClr val="tx2"/>
                </a:solidFill>
                <a:latin typeface="Ubuntu"/>
                <a:ea typeface="Calibri" panose="020F0502020204030204"/>
                <a:cs typeface="Calibri" panose="020F0502020204030204"/>
              </a:rPr>
              <a:t>B</a:t>
            </a:r>
            <a:r>
              <a:rPr lang="1106" dirty="0">
                <a:solidFill>
                  <a:schemeClr val="tx2"/>
                </a:solidFill>
                <a:latin typeface="Ubuntu"/>
                <a:ea typeface="Calibri" panose="020F0502020204030204"/>
                <a:cs typeface="Calibri" panose="020F0502020204030204"/>
              </a:rPr>
              <a:t>eth maen nhw'n ei olygu? Sut allen ni wella hyn? </a:t>
            </a:r>
          </a:p>
          <a:p>
            <a:pPr marL="228600" indent="-228600"/>
            <a:endParaRPr lang="en-US" dirty="0">
              <a:solidFill>
                <a:schemeClr val="tx2"/>
              </a:solidFill>
              <a:latin typeface="Ubuntu"/>
              <a:ea typeface="Calibri" panose="020F0502020204030204"/>
              <a:cs typeface="Calibri" panose="020F0502020204030204"/>
            </a:endParaRPr>
          </a:p>
        </p:txBody>
      </p:sp>
      <p:pic>
        <p:nvPicPr>
          <p:cNvPr id="2" name="Picture 1">
            <a:extLst>
              <a:ext uri="{FF2B5EF4-FFF2-40B4-BE49-F238E27FC236}">
                <a16:creationId xmlns:a16="http://schemas.microsoft.com/office/drawing/2014/main" id="{B3EF68F2-25C6-28F7-0AAD-8D479EC64DE4}"/>
              </a:ext>
            </a:extLst>
          </p:cNvPr>
          <p:cNvPicPr>
            <a:picLocks noChangeAspect="1"/>
          </p:cNvPicPr>
          <p:nvPr/>
        </p:nvPicPr>
        <p:blipFill>
          <a:blip r:embed="rId2"/>
          <a:stretch>
            <a:fillRect/>
          </a:stretch>
        </p:blipFill>
        <p:spPr>
          <a:xfrm>
            <a:off x="288960" y="6303727"/>
            <a:ext cx="1619476" cy="371527"/>
          </a:xfrm>
          <a:prstGeom prst="rect">
            <a:avLst/>
          </a:prstGeom>
        </p:spPr>
      </p:pic>
      <p:pic>
        <p:nvPicPr>
          <p:cNvPr id="8" name="Picture 7">
            <a:extLst>
              <a:ext uri="{FF2B5EF4-FFF2-40B4-BE49-F238E27FC236}">
                <a16:creationId xmlns:a16="http://schemas.microsoft.com/office/drawing/2014/main" id="{978B0C14-BCD5-D498-7C09-B76FE852A270}"/>
              </a:ext>
            </a:extLst>
          </p:cNvPr>
          <p:cNvPicPr>
            <a:picLocks noChangeAspect="1"/>
          </p:cNvPicPr>
          <p:nvPr/>
        </p:nvPicPr>
        <p:blipFill>
          <a:blip r:embed="rId3"/>
          <a:stretch>
            <a:fillRect/>
          </a:stretch>
        </p:blipFill>
        <p:spPr>
          <a:xfrm>
            <a:off x="7832204" y="4209240"/>
            <a:ext cx="3487838" cy="2280250"/>
          </a:xfrm>
          <a:prstGeom prst="rect">
            <a:avLst/>
          </a:prstGeom>
        </p:spPr>
      </p:pic>
    </p:spTree>
    <p:extLst>
      <p:ext uri="{BB962C8B-B14F-4D97-AF65-F5344CB8AC3E}">
        <p14:creationId xmlns:p14="http://schemas.microsoft.com/office/powerpoint/2010/main" val="3206318145"/>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418569E7-EE3E-892E-21B3-621CF637E012}"/>
              </a:ext>
            </a:extLst>
          </p:cNvPr>
          <p:cNvPicPr>
            <a:picLocks noChangeAspect="1"/>
          </p:cNvPicPr>
          <p:nvPr/>
        </p:nvPicPr>
        <p:blipFill>
          <a:blip r:embed="rId2"/>
          <a:stretch>
            <a:fillRect/>
          </a:stretch>
        </p:blipFill>
        <p:spPr>
          <a:xfrm>
            <a:off x="288960" y="6303727"/>
            <a:ext cx="1619476" cy="371527"/>
          </a:xfrm>
          <a:prstGeom prst="rect">
            <a:avLst/>
          </a:prstGeom>
        </p:spPr>
      </p:pic>
    </p:spTree>
    <p:extLst>
      <p:ext uri="{BB962C8B-B14F-4D97-AF65-F5344CB8AC3E}">
        <p14:creationId xmlns:p14="http://schemas.microsoft.com/office/powerpoint/2010/main" val="398280003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a:extLst>
              <a:ext uri="{FF2B5EF4-FFF2-40B4-BE49-F238E27FC236}">
                <a16:creationId xmlns:a16="http://schemas.microsoft.com/office/drawing/2014/main" id="{1F12BF59-A47D-2988-0180-9C21651B561D}"/>
              </a:ext>
            </a:extLst>
          </p:cNvPr>
          <p:cNvSpPr txBox="1"/>
          <p:nvPr/>
        </p:nvSpPr>
        <p:spPr>
          <a:xfrm>
            <a:off x="9247383" y="6248400"/>
            <a:ext cx="2745943" cy="492443"/>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1106" sz="1300" err="1">
                <a:solidFill>
                  <a:schemeClr val="accent1"/>
                </a:solidFill>
                <a:ea typeface="+mn-lt"/>
                <a:cs typeface="+mn-lt"/>
              </a:rPr>
              <a:t>Labeli</a:t>
            </a:r>
            <a:r>
              <a:rPr lang="1106" sz="1300">
                <a:solidFill>
                  <a:schemeClr val="accent1"/>
                </a:solidFill>
                <a:ea typeface="+mn-lt"/>
                <a:cs typeface="+mn-lt"/>
              </a:rPr>
              <a:t> </a:t>
            </a:r>
            <a:r>
              <a:rPr lang="1106" sz="1300" err="1">
                <a:solidFill>
                  <a:schemeClr val="accent1"/>
                </a:solidFill>
                <a:ea typeface="+mn-lt"/>
                <a:cs typeface="+mn-lt"/>
              </a:rPr>
              <a:t>bwyd</a:t>
            </a:r>
            <a:r>
              <a:rPr lang="1106" sz="1300">
                <a:solidFill>
                  <a:schemeClr val="accent1"/>
                </a:solidFill>
                <a:ea typeface="+mn-lt"/>
                <a:cs typeface="+mn-lt"/>
              </a:rPr>
              <a:t> - GIG (</a:t>
            </a:r>
            <a:r>
              <a:rPr lang="1106" sz="1300">
                <a:solidFill>
                  <a:schemeClr val="accent1"/>
                </a:solidFill>
                <a:ea typeface="+mn-lt"/>
                <a:cs typeface="+mn-lt"/>
                <a:hlinkClick r:id="rId2">
                  <a:extLst>
                    <a:ext uri="{A12FA001-AC4F-418D-AE19-62706E023703}">
                      <ahyp:hlinkClr xmlns:ahyp="http://schemas.microsoft.com/office/drawing/2018/hyperlinkcolor" val="tx"/>
                    </a:ext>
                  </a:extLst>
                </a:hlinkClick>
              </a:rPr>
              <a:t>www.nhs.uk</a:t>
            </a:r>
            <a:r>
              <a:rPr lang="1106" sz="1300">
                <a:solidFill>
                  <a:schemeClr val="accent1"/>
                </a:solidFill>
                <a:ea typeface="+mn-lt"/>
                <a:cs typeface="+mn-lt"/>
              </a:rPr>
              <a:t>)</a:t>
            </a:r>
          </a:p>
          <a:p>
            <a:pPr>
              <a:defRPr b="0" i="0"/>
            </a:pPr>
            <a:endParaRPr lang="1106" sz="1300">
              <a:solidFill>
                <a:schemeClr val="accent1"/>
              </a:solidFill>
              <a:ea typeface="+mn-lt"/>
              <a:cs typeface="+mn-lt"/>
            </a:endParaRPr>
          </a:p>
        </p:txBody>
      </p:sp>
      <p:sp>
        <p:nvSpPr>
          <p:cNvPr id="3" name="Text Placeholder 2">
            <a:extLst>
              <a:ext uri="{FF2B5EF4-FFF2-40B4-BE49-F238E27FC236}">
                <a16:creationId xmlns:a16="http://schemas.microsoft.com/office/drawing/2014/main" id="{A8B7D11A-BC20-0BE5-4292-D3BE26CFD266}"/>
              </a:ext>
            </a:extLst>
          </p:cNvPr>
          <p:cNvSpPr txBox="1"/>
          <p:nvPr/>
        </p:nvSpPr>
        <p:spPr>
          <a:xfrm>
            <a:off x="2370759" y="269704"/>
            <a:ext cx="4699983" cy="648461"/>
          </a:xfrm>
          <a:prstGeom prst="rect">
            <a:avLst/>
          </a:prstGeom>
        </p:spPr>
        <p:txBody>
          <a:bodyPr lIns="91440" tIns="45720" rIns="91440" bIns="4572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b="0" i="0"/>
            </a:pPr>
            <a:r>
              <a:rPr lang="1106" sz="3200" b="1" dirty="0">
                <a:latin typeface="Ubuntu"/>
              </a:rPr>
              <a:t>Cwestiynau i'w trafod:</a:t>
            </a:r>
            <a:endParaRPr lang="en-US" sz="3200" b="1" dirty="0"/>
          </a:p>
        </p:txBody>
      </p:sp>
      <p:pic>
        <p:nvPicPr>
          <p:cNvPr id="2" name="Picture 1" descr="A blue and white outline of a speech bubble&#10;&#10;Description automatically generated">
            <a:extLst>
              <a:ext uri="{FF2B5EF4-FFF2-40B4-BE49-F238E27FC236}">
                <a16:creationId xmlns:a16="http://schemas.microsoft.com/office/drawing/2014/main" id="{99BC9A6E-165D-4ACA-7E89-FF52807CFD30}"/>
              </a:ext>
            </a:extLst>
          </p:cNvPr>
          <p:cNvPicPr>
            <a:picLocks noChangeAspect="1"/>
          </p:cNvPicPr>
          <p:nvPr/>
        </p:nvPicPr>
        <p:blipFill>
          <a:blip r:embed="rId3"/>
          <a:stretch>
            <a:fillRect/>
          </a:stretch>
        </p:blipFill>
        <p:spPr>
          <a:xfrm rot="180000">
            <a:off x="7955120" y="503921"/>
            <a:ext cx="3703734" cy="2186726"/>
          </a:xfrm>
          <a:prstGeom prst="rect">
            <a:avLst/>
          </a:prstGeom>
        </p:spPr>
      </p:pic>
      <p:sp>
        <p:nvSpPr>
          <p:cNvPr id="5" name="TextBox 6">
            <a:extLst>
              <a:ext uri="{FF2B5EF4-FFF2-40B4-BE49-F238E27FC236}">
                <a16:creationId xmlns:a16="http://schemas.microsoft.com/office/drawing/2014/main" id="{C516F586-8AB9-F356-A3BC-574CA0B15F22}"/>
              </a:ext>
            </a:extLst>
          </p:cNvPr>
          <p:cNvSpPr txBox="1"/>
          <p:nvPr/>
        </p:nvSpPr>
        <p:spPr>
          <a:xfrm rot="21360000">
            <a:off x="8115778" y="709730"/>
            <a:ext cx="3355132" cy="1006846"/>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228600" indent="-228600"/>
            <a:endParaRPr lang="en-US" sz="2000">
              <a:solidFill>
                <a:schemeClr val="accent1"/>
              </a:solidFill>
              <a:latin typeface="Ubuntu"/>
              <a:cs typeface="Calibri" panose="020F0502020204030204"/>
            </a:endParaRPr>
          </a:p>
          <a:p>
            <a:pPr marL="228600" indent="-228600" algn="ctr">
              <a:defRPr b="0" i="0"/>
            </a:pPr>
            <a:r>
              <a:rPr lang="1106" sz="2000">
                <a:solidFill>
                  <a:schemeClr val="tx2"/>
                </a:solidFill>
                <a:latin typeface="Ubuntu"/>
                <a:cs typeface="Calibri" panose="020F0502020204030204"/>
              </a:rPr>
              <a:t>Pa gynhwysion </a:t>
            </a:r>
            <a:r>
              <a:rPr lang="cy-GB" sz="2000">
                <a:solidFill>
                  <a:schemeClr val="tx2"/>
                </a:solidFill>
                <a:latin typeface="Ubuntu"/>
                <a:cs typeface="Calibri" panose="020F0502020204030204"/>
              </a:rPr>
              <a:t>ydych chi’n </a:t>
            </a:r>
            <a:r>
              <a:rPr lang="1106" sz="2000">
                <a:solidFill>
                  <a:schemeClr val="tx2"/>
                </a:solidFill>
                <a:latin typeface="Ubuntu"/>
                <a:cs typeface="Calibri" panose="020F0502020204030204"/>
              </a:rPr>
              <a:t>eu hadnabod? </a:t>
            </a:r>
            <a:endParaRPr lang="en-US" sz="2000">
              <a:solidFill>
                <a:schemeClr val="tx2"/>
              </a:solidFill>
              <a:cs typeface="Calibri" panose="020F0502020204030204"/>
            </a:endParaRPr>
          </a:p>
        </p:txBody>
      </p:sp>
      <p:pic>
        <p:nvPicPr>
          <p:cNvPr id="6" name="Picture 5" descr="A blue and white outline of a speech bubble&#10;&#10;Description automatically generated">
            <a:extLst>
              <a:ext uri="{FF2B5EF4-FFF2-40B4-BE49-F238E27FC236}">
                <a16:creationId xmlns:a16="http://schemas.microsoft.com/office/drawing/2014/main" id="{FAC77A6C-116E-5A5B-DD06-7AED96ECC4F2}"/>
              </a:ext>
            </a:extLst>
          </p:cNvPr>
          <p:cNvPicPr>
            <a:picLocks noChangeAspect="1"/>
          </p:cNvPicPr>
          <p:nvPr/>
        </p:nvPicPr>
        <p:blipFill>
          <a:blip r:embed="rId3"/>
          <a:stretch>
            <a:fillRect/>
          </a:stretch>
        </p:blipFill>
        <p:spPr>
          <a:xfrm rot="540000">
            <a:off x="7837131" y="3099702"/>
            <a:ext cx="4184997" cy="2457437"/>
          </a:xfrm>
          <a:prstGeom prst="rect">
            <a:avLst/>
          </a:prstGeom>
        </p:spPr>
      </p:pic>
      <p:sp>
        <p:nvSpPr>
          <p:cNvPr id="8" name="TextBox 7">
            <a:extLst>
              <a:ext uri="{FF2B5EF4-FFF2-40B4-BE49-F238E27FC236}">
                <a16:creationId xmlns:a16="http://schemas.microsoft.com/office/drawing/2014/main" id="{6B6A6F1D-C2AB-A846-7F4C-EA8C3A32B9D7}"/>
              </a:ext>
            </a:extLst>
          </p:cNvPr>
          <p:cNvSpPr txBox="1"/>
          <p:nvPr/>
        </p:nvSpPr>
        <p:spPr>
          <a:xfrm rot="180000">
            <a:off x="8434016" y="3469544"/>
            <a:ext cx="2745943"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1106">
                <a:solidFill>
                  <a:srgbClr val="285087"/>
                </a:solidFill>
                <a:latin typeface="Ubuntu"/>
              </a:rPr>
              <a:t>Oes </a:t>
            </a:r>
            <a:r>
              <a:rPr lang="cy-GB">
                <a:solidFill>
                  <a:srgbClr val="285087"/>
                </a:solidFill>
                <a:latin typeface="Ubuntu"/>
              </a:rPr>
              <a:t>yna rai </a:t>
            </a:r>
            <a:r>
              <a:rPr lang="1106">
                <a:solidFill>
                  <a:srgbClr val="285087"/>
                </a:solidFill>
                <a:latin typeface="Ubuntu"/>
              </a:rPr>
              <a:t>cynhwysion </a:t>
            </a:r>
            <a:r>
              <a:rPr lang="cy-GB">
                <a:solidFill>
                  <a:srgbClr val="285087"/>
                </a:solidFill>
                <a:latin typeface="Ubuntu"/>
              </a:rPr>
              <a:t>nad ydych chi </a:t>
            </a:r>
            <a:r>
              <a:rPr lang="1106">
                <a:solidFill>
                  <a:srgbClr val="285087"/>
                </a:solidFill>
                <a:latin typeface="Ubuntu"/>
              </a:rPr>
              <a:t>erioed wedi clywed amdanyn nhw?​</a:t>
            </a:r>
            <a:r>
              <a:rPr lang="1106">
                <a:latin typeface="Ubuntu"/>
              </a:rPr>
              <a:t>​</a:t>
            </a:r>
            <a:endParaRPr lang="en-US"/>
          </a:p>
        </p:txBody>
      </p:sp>
      <p:pic>
        <p:nvPicPr>
          <p:cNvPr id="10" name="Picture 9" descr="A blue and white outline of a speech bubble&#10;&#10;Description automatically generated">
            <a:extLst>
              <a:ext uri="{FF2B5EF4-FFF2-40B4-BE49-F238E27FC236}">
                <a16:creationId xmlns:a16="http://schemas.microsoft.com/office/drawing/2014/main" id="{AA74489F-7126-3D12-C658-1B1B94B0A189}"/>
              </a:ext>
            </a:extLst>
          </p:cNvPr>
          <p:cNvPicPr>
            <a:picLocks noChangeAspect="1"/>
          </p:cNvPicPr>
          <p:nvPr/>
        </p:nvPicPr>
        <p:blipFill>
          <a:blip r:embed="rId3"/>
          <a:stretch>
            <a:fillRect/>
          </a:stretch>
        </p:blipFill>
        <p:spPr>
          <a:xfrm rot="540000">
            <a:off x="398618" y="3706133"/>
            <a:ext cx="3703734" cy="2186726"/>
          </a:xfrm>
          <a:prstGeom prst="rect">
            <a:avLst/>
          </a:prstGeom>
        </p:spPr>
      </p:pic>
      <p:sp>
        <p:nvSpPr>
          <p:cNvPr id="11" name="TextBox 10">
            <a:extLst>
              <a:ext uri="{FF2B5EF4-FFF2-40B4-BE49-F238E27FC236}">
                <a16:creationId xmlns:a16="http://schemas.microsoft.com/office/drawing/2014/main" id="{B56421AD-A2A1-D80A-FB73-1AD02183B49B}"/>
              </a:ext>
            </a:extLst>
          </p:cNvPr>
          <p:cNvSpPr txBox="1"/>
          <p:nvPr/>
        </p:nvSpPr>
        <p:spPr>
          <a:xfrm rot="180000">
            <a:off x="878030" y="4216670"/>
            <a:ext cx="3100082" cy="7017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1106" sz="2000">
                <a:solidFill>
                  <a:schemeClr val="tx2"/>
                </a:solidFill>
                <a:latin typeface="Ubuntu"/>
              </a:rPr>
              <a:t>Faint o gynhwysion sydd ym mhob cynnyrch?</a:t>
            </a:r>
            <a:endParaRPr lang="en-US">
              <a:solidFill>
                <a:schemeClr val="tx2"/>
              </a:solidFill>
            </a:endParaRPr>
          </a:p>
        </p:txBody>
      </p:sp>
      <p:pic>
        <p:nvPicPr>
          <p:cNvPr id="13" name="Picture 12" descr="A blue and white outline of a speech bubble&#10;&#10;Description automatically generated">
            <a:extLst>
              <a:ext uri="{FF2B5EF4-FFF2-40B4-BE49-F238E27FC236}">
                <a16:creationId xmlns:a16="http://schemas.microsoft.com/office/drawing/2014/main" id="{C1DE6E3B-7A08-8D7D-3F49-E1D77D353ED2}"/>
              </a:ext>
            </a:extLst>
          </p:cNvPr>
          <p:cNvPicPr>
            <a:picLocks noChangeAspect="1"/>
          </p:cNvPicPr>
          <p:nvPr/>
        </p:nvPicPr>
        <p:blipFill>
          <a:blip r:embed="rId3"/>
          <a:stretch>
            <a:fillRect/>
          </a:stretch>
        </p:blipFill>
        <p:spPr>
          <a:xfrm>
            <a:off x="4380975" y="4567918"/>
            <a:ext cx="3703734" cy="2186726"/>
          </a:xfrm>
          <a:prstGeom prst="rect">
            <a:avLst/>
          </a:prstGeom>
        </p:spPr>
      </p:pic>
      <p:sp>
        <p:nvSpPr>
          <p:cNvPr id="14" name="TextBox 13">
            <a:extLst>
              <a:ext uri="{FF2B5EF4-FFF2-40B4-BE49-F238E27FC236}">
                <a16:creationId xmlns:a16="http://schemas.microsoft.com/office/drawing/2014/main" id="{4A8089A5-CFF7-EB10-9B7B-B691E3691902}"/>
              </a:ext>
            </a:extLst>
          </p:cNvPr>
          <p:cNvSpPr txBox="1"/>
          <p:nvPr/>
        </p:nvSpPr>
        <p:spPr>
          <a:xfrm rot="21300000">
            <a:off x="4745602" y="5136309"/>
            <a:ext cx="3011754" cy="701741"/>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1106" sz="2000">
                <a:solidFill>
                  <a:srgbClr val="285087"/>
                </a:solidFill>
                <a:latin typeface="Ubuntu"/>
              </a:rPr>
              <a:t>Beth mae hyn yn ei ddangos?</a:t>
            </a:r>
            <a:endParaRPr lang="en-US" sz="2000"/>
          </a:p>
        </p:txBody>
      </p:sp>
      <p:pic>
        <p:nvPicPr>
          <p:cNvPr id="16" name="Picture 15" descr="A blue and white outline of a speech bubble&#10;&#10;Description automatically generated">
            <a:extLst>
              <a:ext uri="{FF2B5EF4-FFF2-40B4-BE49-F238E27FC236}">
                <a16:creationId xmlns:a16="http://schemas.microsoft.com/office/drawing/2014/main" id="{61CC9E10-6DEA-6687-7763-A06A35E6F643}"/>
              </a:ext>
            </a:extLst>
          </p:cNvPr>
          <p:cNvPicPr>
            <a:picLocks noChangeAspect="1"/>
          </p:cNvPicPr>
          <p:nvPr/>
        </p:nvPicPr>
        <p:blipFill>
          <a:blip r:embed="rId3"/>
          <a:stretch>
            <a:fillRect/>
          </a:stretch>
        </p:blipFill>
        <p:spPr>
          <a:xfrm rot="300000">
            <a:off x="3446618" y="1755777"/>
            <a:ext cx="3703734" cy="2186726"/>
          </a:xfrm>
          <a:prstGeom prst="rect">
            <a:avLst/>
          </a:prstGeom>
        </p:spPr>
      </p:pic>
      <p:sp>
        <p:nvSpPr>
          <p:cNvPr id="15" name="TextBox 14">
            <a:extLst>
              <a:ext uri="{FF2B5EF4-FFF2-40B4-BE49-F238E27FC236}">
                <a16:creationId xmlns:a16="http://schemas.microsoft.com/office/drawing/2014/main" id="{F94B5548-5BED-C483-D968-E4A9C3B58D8C}"/>
              </a:ext>
            </a:extLst>
          </p:cNvPr>
          <p:cNvSpPr txBox="1"/>
          <p:nvPr/>
        </p:nvSpPr>
        <p:spPr>
          <a:xfrm>
            <a:off x="3806562" y="2137204"/>
            <a:ext cx="2982036" cy="100684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1106" sz="2000">
                <a:solidFill>
                  <a:srgbClr val="285087"/>
                </a:solidFill>
                <a:latin typeface="Ubuntu"/>
              </a:rPr>
              <a:t>Beth yw rôl pob cynhwysyn? Ydy hyn yn glir?</a:t>
            </a:r>
            <a:endParaRPr lang="en-US"/>
          </a:p>
        </p:txBody>
      </p:sp>
      <p:sp>
        <p:nvSpPr>
          <p:cNvPr id="7" name="TextBox 6">
            <a:extLst>
              <a:ext uri="{FF2B5EF4-FFF2-40B4-BE49-F238E27FC236}">
                <a16:creationId xmlns:a16="http://schemas.microsoft.com/office/drawing/2014/main" id="{FA029512-B0BD-0655-BC1A-2AFD1DD9138F}"/>
              </a:ext>
            </a:extLst>
          </p:cNvPr>
          <p:cNvSpPr txBox="1"/>
          <p:nvPr/>
        </p:nvSpPr>
        <p:spPr>
          <a:xfrm>
            <a:off x="155478" y="1438846"/>
            <a:ext cx="3201083" cy="1631216"/>
          </a:xfrm>
          <a:prstGeom prst="rect">
            <a:avLst/>
          </a:prstGeom>
          <a:noFill/>
        </p:spPr>
        <p:txBody>
          <a:bodyPr wrap="square">
            <a:spAutoFit/>
          </a:bodyPr>
          <a:lstStyle/>
          <a:p>
            <a:r>
              <a:rPr lang="cy-GB" sz="2000" dirty="0">
                <a:solidFill>
                  <a:schemeClr val="accent1"/>
                </a:solidFill>
                <a:effectLst/>
                <a:latin typeface="Ubuntu" panose="020B0504030602030204" pitchFamily="34" charset="0"/>
                <a:ea typeface="Aptos" panose="020B0004020202020204" pitchFamily="34" charset="0"/>
                <a:cs typeface="Times New Roman" panose="02020603050405020304" pitchFamily="18" charset="0"/>
              </a:rPr>
              <a:t>Defnyddiwch y cwestiynau hyn wrth drafod yr wybodaeth a'r cwestiynau ar y sleidiau canlynol.</a:t>
            </a:r>
            <a:endParaRPr lang="en-GB" sz="2000" dirty="0">
              <a:solidFill>
                <a:schemeClr val="accent1"/>
              </a:solidFill>
              <a:latin typeface="Ubuntu" panose="020B0504030602030204" pitchFamily="34" charset="0"/>
            </a:endParaRPr>
          </a:p>
        </p:txBody>
      </p:sp>
      <p:pic>
        <p:nvPicPr>
          <p:cNvPr id="12" name="Picture 11">
            <a:extLst>
              <a:ext uri="{FF2B5EF4-FFF2-40B4-BE49-F238E27FC236}">
                <a16:creationId xmlns:a16="http://schemas.microsoft.com/office/drawing/2014/main" id="{096351F0-706A-4DE3-E5AD-595D06FC4149}"/>
              </a:ext>
            </a:extLst>
          </p:cNvPr>
          <p:cNvPicPr>
            <a:picLocks noChangeAspect="1"/>
          </p:cNvPicPr>
          <p:nvPr/>
        </p:nvPicPr>
        <p:blipFill>
          <a:blip r:embed="rId4"/>
          <a:stretch>
            <a:fillRect/>
          </a:stretch>
        </p:blipFill>
        <p:spPr>
          <a:xfrm>
            <a:off x="288960" y="6303727"/>
            <a:ext cx="1619476" cy="371527"/>
          </a:xfrm>
          <a:prstGeom prst="rect">
            <a:avLst/>
          </a:prstGeom>
        </p:spPr>
      </p:pic>
    </p:spTree>
    <p:extLst>
      <p:ext uri="{BB962C8B-B14F-4D97-AF65-F5344CB8AC3E}">
        <p14:creationId xmlns:p14="http://schemas.microsoft.com/office/powerpoint/2010/main" val="2308967033"/>
      </p:ext>
    </p:extLst>
  </p:cSld>
  <p:clrMapOvr>
    <a:masterClrMapping/>
  </p:clrMapOvr>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E7BA7B-F13B-2766-10BE-5DE759116889}"/>
              </a:ext>
            </a:extLst>
          </p:cNvPr>
          <p:cNvSpPr>
            <a:spLocks noGrp="1"/>
          </p:cNvSpPr>
          <p:nvPr>
            <p:ph type="body" sz="quarter" idx="11"/>
          </p:nvPr>
        </p:nvSpPr>
        <p:spPr>
          <a:xfrm>
            <a:off x="46971" y="1060757"/>
            <a:ext cx="6052891" cy="648461"/>
          </a:xfrm>
        </p:spPr>
        <p:txBody>
          <a:bodyPr>
            <a:normAutofit fontScale="82500" lnSpcReduction="10000"/>
          </a:bodyPr>
          <a:lstStyle/>
          <a:p>
            <a:pPr>
              <a:defRPr b="0" i="0"/>
            </a:pPr>
            <a:r>
              <a:rPr lang="1106" b="1">
                <a:latin typeface="Ubuntu"/>
              </a:rPr>
              <a:t>Edrychwch ar y Delweddau Canlynol</a:t>
            </a:r>
            <a:endParaRPr lang="en-US"/>
          </a:p>
        </p:txBody>
      </p:sp>
      <p:sp>
        <p:nvSpPr>
          <p:cNvPr id="4" name="Text Placeholder 3">
            <a:extLst>
              <a:ext uri="{FF2B5EF4-FFF2-40B4-BE49-F238E27FC236}">
                <a16:creationId xmlns:a16="http://schemas.microsoft.com/office/drawing/2014/main" id="{3FB77E92-2EB8-0B64-125F-B18DD5DE9B5B}"/>
              </a:ext>
            </a:extLst>
          </p:cNvPr>
          <p:cNvSpPr>
            <a:spLocks noGrp="1"/>
          </p:cNvSpPr>
          <p:nvPr>
            <p:ph type="body" sz="quarter" idx="12"/>
          </p:nvPr>
        </p:nvSpPr>
        <p:spPr>
          <a:xfrm>
            <a:off x="46971" y="1721407"/>
            <a:ext cx="8948196" cy="614462"/>
          </a:xfrm>
        </p:spPr>
        <p:txBody>
          <a:bodyPr>
            <a:noAutofit/>
          </a:bodyPr>
          <a:lstStyle/>
          <a:p>
            <a:pPr>
              <a:defRPr b="0" i="0"/>
            </a:pPr>
            <a:r>
              <a:rPr lang="1106" sz="2400">
                <a:latin typeface="Ubuntu"/>
              </a:rPr>
              <a:t>Trafodwch y cynhwysion rydych chi'n meddwl sydd wedi'u cynnwys yn y cynhyrchion hyn.</a:t>
            </a:r>
            <a:endParaRPr lang="en-US" sz="2400"/>
          </a:p>
        </p:txBody>
      </p:sp>
      <p:pic>
        <p:nvPicPr>
          <p:cNvPr id="2" name="Picture 1" descr="A shelf with boxes of candy&#10;&#10;Description automatically generated">
            <a:extLst>
              <a:ext uri="{FF2B5EF4-FFF2-40B4-BE49-F238E27FC236}">
                <a16:creationId xmlns:a16="http://schemas.microsoft.com/office/drawing/2014/main" id="{DD8436C6-8DF7-3BCB-D44C-04E90D745738}"/>
              </a:ext>
            </a:extLst>
          </p:cNvPr>
          <p:cNvPicPr>
            <a:picLocks noChangeAspect="1"/>
          </p:cNvPicPr>
          <p:nvPr/>
        </p:nvPicPr>
        <p:blipFill>
          <a:blip r:embed="rId2"/>
          <a:stretch>
            <a:fillRect/>
          </a:stretch>
        </p:blipFill>
        <p:spPr>
          <a:xfrm>
            <a:off x="428279" y="2590043"/>
            <a:ext cx="5203040" cy="3528403"/>
          </a:xfrm>
          <a:prstGeom prst="roundRect">
            <a:avLst/>
          </a:prstGeom>
          <a:ln>
            <a:noFill/>
          </a:ln>
          <a:effectLst>
            <a:softEdge rad="112500"/>
          </a:effectLst>
        </p:spPr>
      </p:pic>
      <p:pic>
        <p:nvPicPr>
          <p:cNvPr id="7" name="Picture 6" descr="A hand holding a package of yogurt&#10;&#10;Description automatically generated">
            <a:extLst>
              <a:ext uri="{FF2B5EF4-FFF2-40B4-BE49-F238E27FC236}">
                <a16:creationId xmlns:a16="http://schemas.microsoft.com/office/drawing/2014/main" id="{AC4761B0-4919-B099-0B7D-F1711D6F118E}"/>
              </a:ext>
            </a:extLst>
          </p:cNvPr>
          <p:cNvPicPr>
            <a:picLocks noChangeAspect="1"/>
          </p:cNvPicPr>
          <p:nvPr/>
        </p:nvPicPr>
        <p:blipFill>
          <a:blip r:embed="rId3"/>
          <a:stretch>
            <a:fillRect/>
          </a:stretch>
        </p:blipFill>
        <p:spPr>
          <a:xfrm>
            <a:off x="5635230" y="2581031"/>
            <a:ext cx="5317976" cy="3520761"/>
          </a:xfrm>
          <a:prstGeom prst="roundRect">
            <a:avLst/>
          </a:prstGeom>
          <a:ln>
            <a:noFill/>
          </a:ln>
          <a:effectLst>
            <a:softEdge rad="112500"/>
          </a:effectLst>
        </p:spPr>
      </p:pic>
      <p:pic>
        <p:nvPicPr>
          <p:cNvPr id="5" name="Picture 4">
            <a:extLst>
              <a:ext uri="{FF2B5EF4-FFF2-40B4-BE49-F238E27FC236}">
                <a16:creationId xmlns:a16="http://schemas.microsoft.com/office/drawing/2014/main" id="{54804076-BE77-AF0F-E03B-867B5C776363}"/>
              </a:ext>
            </a:extLst>
          </p:cNvPr>
          <p:cNvPicPr>
            <a:picLocks noChangeAspect="1"/>
          </p:cNvPicPr>
          <p:nvPr/>
        </p:nvPicPr>
        <p:blipFill>
          <a:blip r:embed="rId4"/>
          <a:stretch>
            <a:fillRect/>
          </a:stretch>
        </p:blipFill>
        <p:spPr>
          <a:xfrm>
            <a:off x="288960" y="6303727"/>
            <a:ext cx="1619476" cy="371527"/>
          </a:xfrm>
          <a:prstGeom prst="rect">
            <a:avLst/>
          </a:prstGeom>
        </p:spPr>
      </p:pic>
    </p:spTree>
    <p:extLst>
      <p:ext uri="{BB962C8B-B14F-4D97-AF65-F5344CB8AC3E}">
        <p14:creationId xmlns:p14="http://schemas.microsoft.com/office/powerpoint/2010/main" val="103795229"/>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E7BA7B-F13B-2766-10BE-5DE759116889}"/>
              </a:ext>
            </a:extLst>
          </p:cNvPr>
          <p:cNvSpPr>
            <a:spLocks noGrp="1"/>
          </p:cNvSpPr>
          <p:nvPr>
            <p:ph type="body" sz="quarter" idx="4294967295"/>
          </p:nvPr>
        </p:nvSpPr>
        <p:spPr>
          <a:xfrm>
            <a:off x="477130" y="934232"/>
            <a:ext cx="6053138" cy="649287"/>
          </a:xfrm>
        </p:spPr>
        <p:txBody>
          <a:bodyPr vert="horz" lIns="91440" tIns="45720" rIns="91440" bIns="45720" rtlCol="0" anchor="t">
            <a:normAutofit fontScale="85000" lnSpcReduction="10000"/>
          </a:bodyPr>
          <a:lstStyle/>
          <a:p>
            <a:pPr marL="0" indent="0">
              <a:buNone/>
              <a:defRPr b="0" i="0"/>
            </a:pPr>
            <a:r>
              <a:rPr lang="cy-GB" sz="3200" b="1">
                <a:latin typeface="Ubuntu"/>
              </a:rPr>
              <a:t>Y C</a:t>
            </a:r>
            <a:r>
              <a:rPr lang="1106" sz="3200" b="1">
                <a:latin typeface="Ubuntu"/>
              </a:rPr>
              <a:t>ynhwysion </a:t>
            </a:r>
            <a:r>
              <a:rPr lang="cy-GB" sz="3200" b="1">
                <a:latin typeface="Ubuntu"/>
              </a:rPr>
              <a:t>mewn Gwirionedd</a:t>
            </a:r>
            <a:r>
              <a:rPr lang="1106" sz="3200" b="1">
                <a:latin typeface="Ubuntu"/>
              </a:rPr>
              <a:t>:</a:t>
            </a:r>
            <a:endParaRPr lang="en-US" sz="3200" b="1"/>
          </a:p>
        </p:txBody>
      </p:sp>
      <p:sp>
        <p:nvSpPr>
          <p:cNvPr id="4" name="Text Placeholder 3">
            <a:extLst>
              <a:ext uri="{FF2B5EF4-FFF2-40B4-BE49-F238E27FC236}">
                <a16:creationId xmlns:a16="http://schemas.microsoft.com/office/drawing/2014/main" id="{3FB77E92-2EB8-0B64-125F-B18DD5DE9B5B}"/>
              </a:ext>
            </a:extLst>
          </p:cNvPr>
          <p:cNvSpPr>
            <a:spLocks noGrp="1"/>
          </p:cNvSpPr>
          <p:nvPr>
            <p:ph type="body" sz="quarter" idx="4294967295"/>
          </p:nvPr>
        </p:nvSpPr>
        <p:spPr>
          <a:xfrm>
            <a:off x="4030724" y="1454976"/>
            <a:ext cx="7876948" cy="2229348"/>
          </a:xfrm>
        </p:spPr>
        <p:txBody>
          <a:bodyPr vert="horz" lIns="91440" tIns="45720" rIns="91440" bIns="45720" rtlCol="0" anchor="t">
            <a:normAutofit/>
          </a:bodyPr>
          <a:lstStyle/>
          <a:p>
            <a:pPr marL="0" indent="0" algn="just">
              <a:buNone/>
              <a:defRPr b="0" i="0"/>
            </a:pPr>
            <a:r>
              <a:rPr lang="1106" sz="2200" b="1">
                <a:latin typeface="Ubuntu"/>
              </a:rPr>
              <a:t>Hufen Iâ Solero Exotic 90ml</a:t>
            </a:r>
            <a:endParaRPr lang="en-US" b="1"/>
          </a:p>
          <a:p>
            <a:pPr marL="0" indent="0">
              <a:buNone/>
              <a:defRPr b="0" i="0"/>
            </a:pPr>
            <a:r>
              <a:rPr lang="1106" sz="1800">
                <a:latin typeface="Ubuntu"/>
              </a:rPr>
              <a:t>LLAETH sgim wedi'i ailansoddi, dŵr, sudd pîn-afal o ddwysfwyd (8.5%), surop glwcos, ffrwctos, p</a:t>
            </a:r>
            <a:r>
              <a:rPr lang="cy-GB" sz="1800">
                <a:latin typeface="Ubuntu"/>
              </a:rPr>
              <a:t>iwrî </a:t>
            </a:r>
            <a:r>
              <a:rPr lang="1106" sz="1800">
                <a:latin typeface="Ubuntu"/>
              </a:rPr>
              <a:t>eirin gwlanog (6.5%), p</a:t>
            </a:r>
            <a:r>
              <a:rPr lang="cy-GB" sz="1800">
                <a:latin typeface="Ubuntu"/>
              </a:rPr>
              <a:t>iwrî </a:t>
            </a:r>
            <a:r>
              <a:rPr lang="1106" sz="1800">
                <a:latin typeface="Ubuntu"/>
              </a:rPr>
              <a:t>mango (6%), sudd ffrwythau granadila (6%), siwgr, braster cnau coco, ffibr hydawdd, solidau maidd (LLAETH), lliw (carotenau), sefydlogyddion (gwm guar, gwm ffa carob, gwm tara), emwlsydd (mono- a diglyseridau asidau brasterog), rheoleiddiwr asidedd (asid citrig), cyflasyn fanila naturiol.</a:t>
            </a:r>
            <a:endParaRPr lang="en-US" sz="1800"/>
          </a:p>
        </p:txBody>
      </p:sp>
      <p:sp>
        <p:nvSpPr>
          <p:cNvPr id="5" name="Text Placeholder 3">
            <a:extLst>
              <a:ext uri="{FF2B5EF4-FFF2-40B4-BE49-F238E27FC236}">
                <a16:creationId xmlns:a16="http://schemas.microsoft.com/office/drawing/2014/main" id="{A6F8CC23-BFB3-940C-A129-5ED6D0790522}"/>
              </a:ext>
            </a:extLst>
          </p:cNvPr>
          <p:cNvSpPr txBox="1"/>
          <p:nvPr/>
        </p:nvSpPr>
        <p:spPr>
          <a:xfrm>
            <a:off x="4026202" y="4011675"/>
            <a:ext cx="7873924" cy="216887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b="0" i="0"/>
            </a:pPr>
            <a:r>
              <a:rPr lang="1106" sz="2200" b="1">
                <a:latin typeface="Ubuntu"/>
              </a:rPr>
              <a:t>Potiau 45g Iogwrt Mefus Patrôl Pawennau</a:t>
            </a:r>
            <a:endParaRPr lang="en-US" sz="2200" b="1"/>
          </a:p>
          <a:p>
            <a:pPr marL="0" indent="0">
              <a:buNone/>
              <a:defRPr b="0" i="0"/>
            </a:pPr>
            <a:r>
              <a:rPr lang="1106" sz="1800">
                <a:latin typeface="Ubuntu"/>
              </a:rPr>
              <a:t>Dŵr, </a:t>
            </a:r>
            <a:r>
              <a:rPr lang="cy-GB" sz="1800">
                <a:latin typeface="Ubuntu"/>
              </a:rPr>
              <a:t>Piwrî m</a:t>
            </a:r>
            <a:r>
              <a:rPr lang="1106" sz="1800">
                <a:latin typeface="Ubuntu"/>
              </a:rPr>
              <a:t>efus o </a:t>
            </a:r>
            <a:r>
              <a:rPr lang="cy-GB" sz="1800">
                <a:latin typeface="Ubuntu"/>
              </a:rPr>
              <a:t>D</a:t>
            </a:r>
            <a:r>
              <a:rPr lang="1106" sz="1800">
                <a:latin typeface="Ubuntu"/>
              </a:rPr>
              <a:t>dwysfwyd 5%, Starts Indrawn, Fitamin D, Cyflasynnau Naturiol (</a:t>
            </a:r>
            <a:r>
              <a:rPr lang="1106" sz="1800" u="sng">
                <a:latin typeface="Ubuntu"/>
              </a:rPr>
              <a:t>Llaeth)</a:t>
            </a:r>
            <a:r>
              <a:rPr lang="1106" sz="1800">
                <a:latin typeface="Ubuntu"/>
              </a:rPr>
              <a:t>, Sudd Lemwn o Ddwysfwyd, Siwgr 6.8%, Sudd Moron o Ddwysfwyd, Fromage Frais (Llaeth Hanner Sgim wedi'i Basteureiddio, Hufen (</a:t>
            </a:r>
            <a:r>
              <a:rPr lang="1106" sz="1800" u="sng">
                <a:latin typeface="Ubuntu"/>
              </a:rPr>
              <a:t>Llaeth</a:t>
            </a:r>
            <a:r>
              <a:rPr lang="1106" sz="1800">
                <a:latin typeface="Ubuntu"/>
              </a:rPr>
              <a:t>), Meithriniadau Lactig (</a:t>
            </a:r>
            <a:r>
              <a:rPr lang="1106" sz="1800" u="sng">
                <a:latin typeface="Ubuntu"/>
              </a:rPr>
              <a:t>Llaeth</a:t>
            </a:r>
            <a:r>
              <a:rPr lang="1106" sz="1800">
                <a:latin typeface="Ubuntu"/>
              </a:rPr>
              <a:t>)</a:t>
            </a:r>
            <a:r>
              <a:rPr lang="1106" sz="1400">
                <a:solidFill>
                  <a:srgbClr val="FFFFFF"/>
                </a:solidFill>
                <a:latin typeface="Ubuntu"/>
              </a:rPr>
              <a:t>.</a:t>
            </a:r>
            <a:endParaRPr lang="en-US" sz="1400">
              <a:solidFill>
                <a:srgbClr val="FFFFFF"/>
              </a:solidFill>
            </a:endParaRPr>
          </a:p>
        </p:txBody>
      </p:sp>
      <p:pic>
        <p:nvPicPr>
          <p:cNvPr id="7" name="Picture 6" descr="A shelf with different colored boxes&#10;&#10;AI-generated content may be incorrect.">
            <a:extLst>
              <a:ext uri="{FF2B5EF4-FFF2-40B4-BE49-F238E27FC236}">
                <a16:creationId xmlns:a16="http://schemas.microsoft.com/office/drawing/2014/main" id="{EB10B091-2525-B142-C5BD-1D81E68208A1}"/>
              </a:ext>
            </a:extLst>
          </p:cNvPr>
          <p:cNvPicPr>
            <a:picLocks noChangeAspect="1"/>
          </p:cNvPicPr>
          <p:nvPr/>
        </p:nvPicPr>
        <p:blipFill>
          <a:blip r:embed="rId2"/>
          <a:stretch>
            <a:fillRect/>
          </a:stretch>
        </p:blipFill>
        <p:spPr>
          <a:xfrm>
            <a:off x="548172" y="1454976"/>
            <a:ext cx="3284220" cy="2000250"/>
          </a:xfrm>
          <a:prstGeom prst="rect">
            <a:avLst/>
          </a:prstGeom>
        </p:spPr>
      </p:pic>
      <p:pic>
        <p:nvPicPr>
          <p:cNvPr id="10" name="Picture 9" descr="A hand holding a small package&#10;&#10;AI-generated content may be incorrect.">
            <a:extLst>
              <a:ext uri="{FF2B5EF4-FFF2-40B4-BE49-F238E27FC236}">
                <a16:creationId xmlns:a16="http://schemas.microsoft.com/office/drawing/2014/main" id="{66B4CE3A-FA78-D307-EB8D-15453D814457}"/>
              </a:ext>
            </a:extLst>
          </p:cNvPr>
          <p:cNvPicPr>
            <a:picLocks noChangeAspect="1"/>
          </p:cNvPicPr>
          <p:nvPr/>
        </p:nvPicPr>
        <p:blipFill>
          <a:blip r:embed="rId3"/>
          <a:stretch>
            <a:fillRect/>
          </a:stretch>
        </p:blipFill>
        <p:spPr>
          <a:xfrm>
            <a:off x="559602" y="3797788"/>
            <a:ext cx="3272790" cy="2125980"/>
          </a:xfrm>
          <a:prstGeom prst="rect">
            <a:avLst/>
          </a:prstGeom>
        </p:spPr>
      </p:pic>
      <p:pic>
        <p:nvPicPr>
          <p:cNvPr id="2" name="Picture 1">
            <a:extLst>
              <a:ext uri="{FF2B5EF4-FFF2-40B4-BE49-F238E27FC236}">
                <a16:creationId xmlns:a16="http://schemas.microsoft.com/office/drawing/2014/main" id="{CBFC2F6C-EC2F-8834-3C93-497502D0459F}"/>
              </a:ext>
            </a:extLst>
          </p:cNvPr>
          <p:cNvPicPr>
            <a:picLocks noChangeAspect="1"/>
          </p:cNvPicPr>
          <p:nvPr/>
        </p:nvPicPr>
        <p:blipFill>
          <a:blip r:embed="rId4"/>
          <a:stretch>
            <a:fillRect/>
          </a:stretch>
        </p:blipFill>
        <p:spPr>
          <a:xfrm>
            <a:off x="288960" y="6303727"/>
            <a:ext cx="1619476" cy="371527"/>
          </a:xfrm>
          <a:prstGeom prst="rect">
            <a:avLst/>
          </a:prstGeom>
        </p:spPr>
      </p:pic>
    </p:spTree>
    <p:extLst>
      <p:ext uri="{BB962C8B-B14F-4D97-AF65-F5344CB8AC3E}">
        <p14:creationId xmlns:p14="http://schemas.microsoft.com/office/powerpoint/2010/main" val="428847423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E7BA7B-F13B-2766-10BE-5DE759116889}"/>
              </a:ext>
            </a:extLst>
          </p:cNvPr>
          <p:cNvSpPr>
            <a:spLocks noGrp="1"/>
          </p:cNvSpPr>
          <p:nvPr>
            <p:ph type="body" sz="quarter" idx="4294967295"/>
          </p:nvPr>
        </p:nvSpPr>
        <p:spPr>
          <a:xfrm>
            <a:off x="531558" y="952375"/>
            <a:ext cx="6053138" cy="649287"/>
          </a:xfrm>
        </p:spPr>
        <p:txBody>
          <a:bodyPr vert="horz" lIns="91440" tIns="45720" rIns="91440" bIns="45720" rtlCol="0" anchor="t">
            <a:normAutofit fontScale="97500"/>
          </a:bodyPr>
          <a:lstStyle/>
          <a:p>
            <a:pPr marL="0" indent="0">
              <a:buNone/>
              <a:defRPr b="0" i="0"/>
            </a:pPr>
            <a:r>
              <a:rPr lang="1106" sz="3200" b="1">
                <a:latin typeface="Ubuntu"/>
              </a:rPr>
              <a:t>Beth sydd yn y cynnyrch hwn?</a:t>
            </a:r>
            <a:endParaRPr lang="en-US" sz="3200" b="1"/>
          </a:p>
        </p:txBody>
      </p:sp>
      <p:sp>
        <p:nvSpPr>
          <p:cNvPr id="4" name="Text Placeholder 3">
            <a:extLst>
              <a:ext uri="{FF2B5EF4-FFF2-40B4-BE49-F238E27FC236}">
                <a16:creationId xmlns:a16="http://schemas.microsoft.com/office/drawing/2014/main" id="{3FB77E92-2EB8-0B64-125F-B18DD5DE9B5B}"/>
              </a:ext>
            </a:extLst>
          </p:cNvPr>
          <p:cNvSpPr>
            <a:spLocks noGrp="1"/>
          </p:cNvSpPr>
          <p:nvPr>
            <p:ph type="body" sz="quarter" idx="4294967295"/>
          </p:nvPr>
        </p:nvSpPr>
        <p:spPr>
          <a:xfrm>
            <a:off x="3883977" y="3414794"/>
            <a:ext cx="2471051" cy="2229348"/>
          </a:xfrm>
        </p:spPr>
        <p:txBody>
          <a:bodyPr vert="horz" lIns="91440" tIns="45720" rIns="91440" bIns="45720" rtlCol="0" anchor="t">
            <a:normAutofit lnSpcReduction="10000"/>
          </a:bodyPr>
          <a:lstStyle/>
          <a:p>
            <a:pPr marL="0" indent="0">
              <a:buNone/>
              <a:defRPr b="0" i="0"/>
            </a:pPr>
            <a:r>
              <a:rPr lang="1106" sz="1100" b="1" dirty="0">
                <a:latin typeface="Ubuntu"/>
              </a:rPr>
              <a:t>Hufen Iâ Solero Exotic 90ml</a:t>
            </a:r>
            <a:endParaRPr lang="en-US" sz="1100" dirty="0"/>
          </a:p>
          <a:p>
            <a:pPr marL="0" indent="0">
              <a:buNone/>
              <a:defRPr b="0" i="0"/>
            </a:pPr>
            <a:r>
              <a:rPr lang="1106" sz="1100" dirty="0">
                <a:latin typeface="Ubuntu"/>
              </a:rPr>
              <a:t>LLAETH sgim wedi'i ailansoddi, dŵr, sudd pîn-afal o ddwysfwyd (8.5%), surop glwcos, ffrwctos, p</a:t>
            </a:r>
            <a:r>
              <a:rPr lang="cy-GB" sz="1100" dirty="0" err="1">
                <a:latin typeface="Ubuntu"/>
              </a:rPr>
              <a:t>iwrî</a:t>
            </a:r>
            <a:r>
              <a:rPr lang="cy-GB" sz="1100" dirty="0">
                <a:latin typeface="Ubuntu"/>
              </a:rPr>
              <a:t>  </a:t>
            </a:r>
            <a:r>
              <a:rPr lang="1106" sz="1100" dirty="0">
                <a:latin typeface="Ubuntu"/>
              </a:rPr>
              <a:t>eirin gwlanog (6.5%), p</a:t>
            </a:r>
            <a:r>
              <a:rPr lang="cy-GB" sz="1100" dirty="0" err="1">
                <a:latin typeface="Ubuntu"/>
              </a:rPr>
              <a:t>iwrî</a:t>
            </a:r>
            <a:r>
              <a:rPr lang="cy-GB" sz="1100" dirty="0">
                <a:latin typeface="Ubuntu"/>
              </a:rPr>
              <a:t>   </a:t>
            </a:r>
            <a:r>
              <a:rPr lang="1106" sz="1100" dirty="0">
                <a:latin typeface="Ubuntu"/>
              </a:rPr>
              <a:t> mango (6%), sudd ffrwythau granadila (6%), siwgr, braster cnau coco, ffibr hydawdd, solidau maidd (LLAETH), lliw (carotenau), sefydlogyddion (gwm guar, gwm ffa carob, gwm tara), emwlsydd (mono- a diglyseridau asidau brasterog), rheoleiddiwr asidedd (asid citrig), cyflasyn fanila naturiol.</a:t>
            </a:r>
            <a:endParaRPr lang="en-US" sz="1100" dirty="0"/>
          </a:p>
        </p:txBody>
      </p:sp>
      <p:sp>
        <p:nvSpPr>
          <p:cNvPr id="7" name="Text Placeholder 3">
            <a:extLst>
              <a:ext uri="{FF2B5EF4-FFF2-40B4-BE49-F238E27FC236}">
                <a16:creationId xmlns:a16="http://schemas.microsoft.com/office/drawing/2014/main" id="{CED69F48-24AD-DCEB-8846-9FAFCA2E7F8B}"/>
              </a:ext>
            </a:extLst>
          </p:cNvPr>
          <p:cNvSpPr txBox="1"/>
          <p:nvPr/>
        </p:nvSpPr>
        <p:spPr>
          <a:xfrm>
            <a:off x="523505" y="1714700"/>
            <a:ext cx="10625079" cy="1394777"/>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b="0" i="0"/>
            </a:pPr>
            <a:r>
              <a:rPr lang="1106" sz="2200">
                <a:latin typeface="Ubuntu"/>
              </a:rPr>
              <a:t>Beth </a:t>
            </a:r>
            <a:r>
              <a:rPr lang="cy-GB" sz="2200">
                <a:latin typeface="Ubuntu"/>
              </a:rPr>
              <a:t>yw eich barn chi ar </a:t>
            </a:r>
            <a:r>
              <a:rPr lang="1106" sz="2200">
                <a:latin typeface="Ubuntu"/>
              </a:rPr>
              <a:t>y cynhwysion hyn? </a:t>
            </a:r>
          </a:p>
          <a:p>
            <a:pPr marL="0" indent="0">
              <a:buNone/>
              <a:defRPr b="0" i="0"/>
            </a:pPr>
            <a:r>
              <a:rPr lang="1106" sz="2200">
                <a:latin typeface="Ubuntu"/>
              </a:rPr>
              <a:t>Pam mae cymaint o gynhwysion? </a:t>
            </a:r>
          </a:p>
          <a:p>
            <a:pPr marL="0" indent="0">
              <a:buNone/>
              <a:defRPr b="0" i="0"/>
            </a:pPr>
            <a:r>
              <a:rPr lang="1106" sz="2200">
                <a:latin typeface="Ubuntu"/>
              </a:rPr>
              <a:t>Faint o'r cynhwysion </a:t>
            </a:r>
            <a:r>
              <a:rPr lang="cy-GB" sz="2200">
                <a:latin typeface="Ubuntu"/>
              </a:rPr>
              <a:t>s</a:t>
            </a:r>
            <a:r>
              <a:rPr lang="1106" sz="2200">
                <a:latin typeface="Ubuntu"/>
              </a:rPr>
              <a:t>y'n rhoi blas melys i'r cynnyrch</a:t>
            </a:r>
            <a:r>
              <a:rPr lang="cy-GB" sz="2200">
                <a:latin typeface="Ubuntu"/>
              </a:rPr>
              <a:t> yn eich barn chi</a:t>
            </a:r>
            <a:r>
              <a:rPr lang="1106" sz="2200">
                <a:latin typeface="Ubuntu"/>
              </a:rPr>
              <a:t>?</a:t>
            </a:r>
          </a:p>
        </p:txBody>
      </p:sp>
      <p:pic>
        <p:nvPicPr>
          <p:cNvPr id="5" name="Picture 4" descr="A shelf with different colored boxes&#10;&#10;AI-generated content may be incorrect.">
            <a:extLst>
              <a:ext uri="{FF2B5EF4-FFF2-40B4-BE49-F238E27FC236}">
                <a16:creationId xmlns:a16="http://schemas.microsoft.com/office/drawing/2014/main" id="{A0F097C2-D98C-58A9-C9F8-DF826543641E}"/>
              </a:ext>
            </a:extLst>
          </p:cNvPr>
          <p:cNvPicPr>
            <a:picLocks noChangeAspect="1"/>
          </p:cNvPicPr>
          <p:nvPr/>
        </p:nvPicPr>
        <p:blipFill>
          <a:blip r:embed="rId2"/>
          <a:stretch>
            <a:fillRect/>
          </a:stretch>
        </p:blipFill>
        <p:spPr>
          <a:xfrm>
            <a:off x="531558" y="3427340"/>
            <a:ext cx="3284220" cy="2000250"/>
          </a:xfrm>
          <a:prstGeom prst="rect">
            <a:avLst/>
          </a:prstGeom>
        </p:spPr>
      </p:pic>
      <p:pic>
        <p:nvPicPr>
          <p:cNvPr id="1026" name="Picture 2" descr="A container of yogurt&#10;&#10;AI-generated content may be incorrect.">
            <a:extLst>
              <a:ext uri="{FF2B5EF4-FFF2-40B4-BE49-F238E27FC236}">
                <a16:creationId xmlns:a16="http://schemas.microsoft.com/office/drawing/2014/main" id="{A4E150B3-DCC4-0C3C-0D3B-87B90C84166A}"/>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423227" y="3171794"/>
            <a:ext cx="2201143" cy="2793758"/>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A plate of fruit on a white surface&#10;&#10;AI-generated content may be incorrect.">
            <a:extLst>
              <a:ext uri="{FF2B5EF4-FFF2-40B4-BE49-F238E27FC236}">
                <a16:creationId xmlns:a16="http://schemas.microsoft.com/office/drawing/2014/main" id="{00985A41-7781-4BEB-51AD-EC4F56F1A5F7}"/>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965724" y="5170432"/>
            <a:ext cx="1875768" cy="1590239"/>
          </a:xfrm>
          <a:prstGeom prst="rect">
            <a:avLst/>
          </a:prstGeom>
          <a:noFill/>
          <a:extLst>
            <a:ext uri="{909E8E84-426E-40DD-AFC4-6F175D3DCCD1}">
              <a14:hiddenFill xmlns:a14="http://schemas.microsoft.com/office/drawing/2010/main">
                <a:solidFill>
                  <a:srgbClr val="FFFFFF"/>
                </a:solidFill>
              </a14:hiddenFill>
            </a:ext>
          </a:extLst>
        </p:spPr>
      </p:pic>
      <p:sp>
        <p:nvSpPr>
          <p:cNvPr id="6" name="TextBox 5">
            <a:extLst>
              <a:ext uri="{FF2B5EF4-FFF2-40B4-BE49-F238E27FC236}">
                <a16:creationId xmlns:a16="http://schemas.microsoft.com/office/drawing/2014/main" id="{7934D924-4932-D95F-CD5E-CA8445EDED92}"/>
              </a:ext>
            </a:extLst>
          </p:cNvPr>
          <p:cNvSpPr txBox="1"/>
          <p:nvPr/>
        </p:nvSpPr>
        <p:spPr>
          <a:xfrm>
            <a:off x="8379501" y="3748524"/>
            <a:ext cx="2463809" cy="666977"/>
          </a:xfrm>
          <a:prstGeom prst="rect">
            <a:avLst/>
          </a:prstGeom>
          <a:noFill/>
        </p:spPr>
        <p:txBody>
          <a:bodyPr wrap="square">
            <a:spAutoFit/>
          </a:bodyPr>
          <a:lstStyle/>
          <a:p>
            <a:pPr>
              <a:lnSpc>
                <a:spcPct val="107000"/>
              </a:lnSpc>
              <a:spcAft>
                <a:spcPts val="800"/>
              </a:spcAft>
              <a:buNone/>
            </a:pPr>
            <a:r>
              <a:rPr lang="cy-GB" sz="1200" b="1" kern="100" dirty="0">
                <a:solidFill>
                  <a:schemeClr val="accent1"/>
                </a:solidFill>
                <a:effectLst/>
                <a:latin typeface="Ubuntu" panose="020B0504030602030204" pitchFamily="34" charset="0"/>
                <a:ea typeface="Aptos" panose="020B0004020202020204" pitchFamily="34" charset="0"/>
                <a:cs typeface="Times New Roman" panose="02020603050405020304" pitchFamily="18" charset="0"/>
              </a:rPr>
              <a:t>Iogwrt Naturiol CYNHWYSION: </a:t>
            </a:r>
            <a:r>
              <a:rPr lang="cy-GB" sz="1200" kern="100" dirty="0">
                <a:solidFill>
                  <a:schemeClr val="accent1"/>
                </a:solidFill>
                <a:effectLst/>
                <a:latin typeface="Ubuntu" panose="020B0504030602030204" pitchFamily="34" charset="0"/>
                <a:ea typeface="Aptos" panose="020B0004020202020204" pitchFamily="34" charset="0"/>
                <a:cs typeface="Times New Roman" panose="02020603050405020304" pitchFamily="18" charset="0"/>
              </a:rPr>
              <a:t>Iogwrt Naturiol Braster Isel (</a:t>
            </a:r>
            <a:r>
              <a:rPr lang="cy-GB" sz="1200" b="1" kern="100" dirty="0">
                <a:solidFill>
                  <a:schemeClr val="accent1"/>
                </a:solidFill>
                <a:effectLst/>
                <a:latin typeface="Ubuntu" panose="020B0504030602030204" pitchFamily="34" charset="0"/>
                <a:ea typeface="Aptos" panose="020B0004020202020204" pitchFamily="34" charset="0"/>
                <a:cs typeface="Times New Roman" panose="02020603050405020304" pitchFamily="18" charset="0"/>
              </a:rPr>
              <a:t>Llaeth </a:t>
            </a:r>
            <a:r>
              <a:rPr lang="cy-GB" sz="1200" kern="100" dirty="0">
                <a:solidFill>
                  <a:schemeClr val="accent1"/>
                </a:solidFill>
                <a:effectLst/>
                <a:latin typeface="Ubuntu" panose="020B0504030602030204" pitchFamily="34" charset="0"/>
                <a:ea typeface="Aptos" panose="020B0004020202020204" pitchFamily="34" charset="0"/>
                <a:cs typeface="Times New Roman" panose="02020603050405020304" pitchFamily="18" charset="0"/>
              </a:rPr>
              <a:t>Buwch).</a:t>
            </a:r>
            <a:endParaRPr lang="en-GB" sz="1200" kern="100" dirty="0">
              <a:solidFill>
                <a:schemeClr val="accent1"/>
              </a:solidFill>
              <a:effectLst/>
              <a:latin typeface="Ubuntu" panose="020B0504030602030204" pitchFamily="34" charset="0"/>
              <a:ea typeface="Aptos" panose="020B0004020202020204" pitchFamily="34" charset="0"/>
              <a:cs typeface="Times New Roman" panose="02020603050405020304" pitchFamily="18" charset="0"/>
            </a:endParaRPr>
          </a:p>
        </p:txBody>
      </p:sp>
      <p:sp>
        <p:nvSpPr>
          <p:cNvPr id="9" name="TextBox 8">
            <a:extLst>
              <a:ext uri="{FF2B5EF4-FFF2-40B4-BE49-F238E27FC236}">
                <a16:creationId xmlns:a16="http://schemas.microsoft.com/office/drawing/2014/main" id="{A73F8EA3-F30F-8D4E-D8B9-50B08CC30675}"/>
              </a:ext>
            </a:extLst>
          </p:cNvPr>
          <p:cNvSpPr txBox="1"/>
          <p:nvPr/>
        </p:nvSpPr>
        <p:spPr>
          <a:xfrm>
            <a:off x="8882063" y="4801100"/>
            <a:ext cx="1458686" cy="276999"/>
          </a:xfrm>
          <a:prstGeom prst="rect">
            <a:avLst/>
          </a:prstGeom>
          <a:noFill/>
        </p:spPr>
        <p:txBody>
          <a:bodyPr wrap="square">
            <a:spAutoFit/>
          </a:bodyPr>
          <a:lstStyle/>
          <a:p>
            <a:r>
              <a:rPr lang="cy-GB" sz="1200" b="1" dirty="0">
                <a:solidFill>
                  <a:schemeClr val="accent1"/>
                </a:solidFill>
                <a:effectLst/>
                <a:latin typeface="Ubuntu" panose="020B0504030602030204" pitchFamily="34" charset="0"/>
                <a:ea typeface="Aptos" panose="020B0004020202020204" pitchFamily="34" charset="0"/>
                <a:cs typeface="Times New Roman" panose="02020603050405020304" pitchFamily="18" charset="0"/>
              </a:rPr>
              <a:t>Ffrwythau</a:t>
            </a:r>
            <a:endParaRPr lang="en-GB" sz="1200" b="1" dirty="0">
              <a:solidFill>
                <a:schemeClr val="accent1"/>
              </a:solidFill>
              <a:latin typeface="Ubuntu" panose="020B0504030602030204" pitchFamily="34" charset="0"/>
            </a:endParaRPr>
          </a:p>
        </p:txBody>
      </p:sp>
      <p:pic>
        <p:nvPicPr>
          <p:cNvPr id="10" name="Picture 9">
            <a:extLst>
              <a:ext uri="{FF2B5EF4-FFF2-40B4-BE49-F238E27FC236}">
                <a16:creationId xmlns:a16="http://schemas.microsoft.com/office/drawing/2014/main" id="{582BFF0A-E123-EC83-BE53-0733E7A204B1}"/>
              </a:ext>
            </a:extLst>
          </p:cNvPr>
          <p:cNvPicPr>
            <a:picLocks noChangeAspect="1"/>
          </p:cNvPicPr>
          <p:nvPr/>
        </p:nvPicPr>
        <p:blipFill>
          <a:blip r:embed="rId5"/>
          <a:stretch>
            <a:fillRect/>
          </a:stretch>
        </p:blipFill>
        <p:spPr>
          <a:xfrm>
            <a:off x="288960" y="6303727"/>
            <a:ext cx="1619476" cy="371527"/>
          </a:xfrm>
          <a:prstGeom prst="rect">
            <a:avLst/>
          </a:prstGeom>
        </p:spPr>
      </p:pic>
    </p:spTree>
    <p:extLst>
      <p:ext uri="{BB962C8B-B14F-4D97-AF65-F5344CB8AC3E}">
        <p14:creationId xmlns:p14="http://schemas.microsoft.com/office/powerpoint/2010/main" val="1709012864"/>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E7BA7B-F13B-2766-10BE-5DE759116889}"/>
              </a:ext>
            </a:extLst>
          </p:cNvPr>
          <p:cNvSpPr>
            <a:spLocks noGrp="1"/>
          </p:cNvSpPr>
          <p:nvPr>
            <p:ph type="body" sz="quarter" idx="11"/>
          </p:nvPr>
        </p:nvSpPr>
        <p:spPr>
          <a:xfrm>
            <a:off x="164511" y="1062454"/>
            <a:ext cx="6052891" cy="648461"/>
          </a:xfrm>
        </p:spPr>
        <p:txBody>
          <a:bodyPr>
            <a:normAutofit fontScale="82500" lnSpcReduction="10000"/>
          </a:bodyPr>
          <a:lstStyle/>
          <a:p>
            <a:pPr>
              <a:defRPr b="0" i="0"/>
            </a:pPr>
            <a:r>
              <a:rPr lang="1106" b="1">
                <a:latin typeface="Ubuntu"/>
              </a:rPr>
              <a:t>Edrychwch ar y Delweddau Canlynol</a:t>
            </a:r>
            <a:endParaRPr lang="en-US"/>
          </a:p>
        </p:txBody>
      </p:sp>
      <p:sp>
        <p:nvSpPr>
          <p:cNvPr id="4" name="Text Placeholder 3">
            <a:extLst>
              <a:ext uri="{FF2B5EF4-FFF2-40B4-BE49-F238E27FC236}">
                <a16:creationId xmlns:a16="http://schemas.microsoft.com/office/drawing/2014/main" id="{3FB77E92-2EB8-0B64-125F-B18DD5DE9B5B}"/>
              </a:ext>
            </a:extLst>
          </p:cNvPr>
          <p:cNvSpPr>
            <a:spLocks noGrp="1"/>
          </p:cNvSpPr>
          <p:nvPr>
            <p:ph type="body" sz="quarter" idx="12"/>
          </p:nvPr>
        </p:nvSpPr>
        <p:spPr>
          <a:xfrm>
            <a:off x="164511" y="1711381"/>
            <a:ext cx="8220833" cy="614462"/>
          </a:xfrm>
        </p:spPr>
        <p:txBody>
          <a:bodyPr>
            <a:noAutofit/>
          </a:bodyPr>
          <a:lstStyle/>
          <a:p>
            <a:pPr>
              <a:defRPr b="0" i="0"/>
            </a:pPr>
            <a:r>
              <a:rPr lang="1106" sz="2400">
                <a:latin typeface="Ubuntu"/>
              </a:rPr>
              <a:t>Trafodwch y cynhwysion rydych chi'n meddwl sydd wedi'u cynnwys yn y cynhyrchion hyn.</a:t>
            </a:r>
            <a:endParaRPr lang="en-US" sz="2400"/>
          </a:p>
        </p:txBody>
      </p:sp>
      <p:pic>
        <p:nvPicPr>
          <p:cNvPr id="5" name="Picture 4" descr="A shelf with different colored packages&#10;&#10;AI-generated content may be incorrect.">
            <a:extLst>
              <a:ext uri="{FF2B5EF4-FFF2-40B4-BE49-F238E27FC236}">
                <a16:creationId xmlns:a16="http://schemas.microsoft.com/office/drawing/2014/main" id="{5154CB44-C63D-6281-FBC0-C97F9ECA3AC2}"/>
              </a:ext>
            </a:extLst>
          </p:cNvPr>
          <p:cNvPicPr>
            <a:picLocks noChangeAspect="1"/>
          </p:cNvPicPr>
          <p:nvPr/>
        </p:nvPicPr>
        <p:blipFill>
          <a:blip r:embed="rId2"/>
          <a:stretch>
            <a:fillRect/>
          </a:stretch>
        </p:blipFill>
        <p:spPr>
          <a:xfrm>
            <a:off x="430611" y="2596864"/>
            <a:ext cx="5520690" cy="3752850"/>
          </a:xfrm>
          <a:prstGeom prst="rect">
            <a:avLst/>
          </a:prstGeom>
        </p:spPr>
      </p:pic>
      <p:pic>
        <p:nvPicPr>
          <p:cNvPr id="8" name="Picture 7" descr="A shelf with bottles of soda and soda pop&#10;&#10;AI-generated content may be incorrect.">
            <a:extLst>
              <a:ext uri="{FF2B5EF4-FFF2-40B4-BE49-F238E27FC236}">
                <a16:creationId xmlns:a16="http://schemas.microsoft.com/office/drawing/2014/main" id="{4AD3EB24-3B8A-CCBF-E697-7B7DD7771DB9}"/>
              </a:ext>
            </a:extLst>
          </p:cNvPr>
          <p:cNvPicPr>
            <a:picLocks noChangeAspect="1"/>
          </p:cNvPicPr>
          <p:nvPr/>
        </p:nvPicPr>
        <p:blipFill>
          <a:blip r:embed="rId3"/>
          <a:stretch>
            <a:fillRect/>
          </a:stretch>
        </p:blipFill>
        <p:spPr>
          <a:xfrm>
            <a:off x="6240701" y="2596863"/>
            <a:ext cx="5246370" cy="3752850"/>
          </a:xfrm>
          <a:prstGeom prst="rect">
            <a:avLst/>
          </a:prstGeom>
        </p:spPr>
      </p:pic>
      <p:pic>
        <p:nvPicPr>
          <p:cNvPr id="2" name="Picture 1">
            <a:extLst>
              <a:ext uri="{FF2B5EF4-FFF2-40B4-BE49-F238E27FC236}">
                <a16:creationId xmlns:a16="http://schemas.microsoft.com/office/drawing/2014/main" id="{AF7770EF-B899-7536-8B32-E9B1D38A22C6}"/>
              </a:ext>
            </a:extLst>
          </p:cNvPr>
          <p:cNvPicPr>
            <a:picLocks noChangeAspect="1"/>
          </p:cNvPicPr>
          <p:nvPr/>
        </p:nvPicPr>
        <p:blipFill>
          <a:blip r:embed="rId4"/>
          <a:stretch>
            <a:fillRect/>
          </a:stretch>
        </p:blipFill>
        <p:spPr>
          <a:xfrm>
            <a:off x="288960" y="6303727"/>
            <a:ext cx="1619476" cy="371527"/>
          </a:xfrm>
          <a:prstGeom prst="rect">
            <a:avLst/>
          </a:prstGeom>
        </p:spPr>
      </p:pic>
    </p:spTree>
    <p:extLst>
      <p:ext uri="{BB962C8B-B14F-4D97-AF65-F5344CB8AC3E}">
        <p14:creationId xmlns:p14="http://schemas.microsoft.com/office/powerpoint/2010/main" val="1645345932"/>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E7BA7B-F13B-2766-10BE-5DE759116889}"/>
              </a:ext>
            </a:extLst>
          </p:cNvPr>
          <p:cNvSpPr>
            <a:spLocks noGrp="1"/>
          </p:cNvSpPr>
          <p:nvPr>
            <p:ph type="body" sz="quarter" idx="4294967295"/>
          </p:nvPr>
        </p:nvSpPr>
        <p:spPr>
          <a:xfrm>
            <a:off x="295701" y="934232"/>
            <a:ext cx="6053138" cy="649287"/>
          </a:xfrm>
        </p:spPr>
        <p:txBody>
          <a:bodyPr vert="horz" lIns="91440" tIns="45720" rIns="91440" bIns="45720" rtlCol="0" anchor="t">
            <a:normAutofit fontScale="85000" lnSpcReduction="10000"/>
          </a:bodyPr>
          <a:lstStyle/>
          <a:p>
            <a:pPr marL="0" indent="0">
              <a:buNone/>
              <a:defRPr b="0" i="0"/>
            </a:pPr>
            <a:r>
              <a:rPr lang="cy-GB" sz="3200" b="1">
                <a:latin typeface="Ubuntu"/>
              </a:rPr>
              <a:t>Y </a:t>
            </a:r>
            <a:r>
              <a:rPr lang="1106" sz="3200" b="1">
                <a:latin typeface="Ubuntu"/>
              </a:rPr>
              <a:t>Cynhwysion </a:t>
            </a:r>
            <a:r>
              <a:rPr lang="cy-GB" sz="3200" b="1">
                <a:latin typeface="Ubuntu"/>
              </a:rPr>
              <a:t>mewn Gwirionedd</a:t>
            </a:r>
            <a:r>
              <a:rPr lang="1106" sz="3200" b="1">
                <a:latin typeface="Ubuntu"/>
              </a:rPr>
              <a:t>:</a:t>
            </a:r>
            <a:endParaRPr lang="en-US" sz="3200" b="1"/>
          </a:p>
        </p:txBody>
      </p:sp>
      <p:sp>
        <p:nvSpPr>
          <p:cNvPr id="4" name="Text Placeholder 3">
            <a:extLst>
              <a:ext uri="{FF2B5EF4-FFF2-40B4-BE49-F238E27FC236}">
                <a16:creationId xmlns:a16="http://schemas.microsoft.com/office/drawing/2014/main" id="{3FB77E92-2EB8-0B64-125F-B18DD5DE9B5B}"/>
              </a:ext>
            </a:extLst>
          </p:cNvPr>
          <p:cNvSpPr>
            <a:spLocks noGrp="1"/>
          </p:cNvSpPr>
          <p:nvPr>
            <p:ph type="body" sz="quarter" idx="4294967295"/>
          </p:nvPr>
        </p:nvSpPr>
        <p:spPr>
          <a:xfrm>
            <a:off x="4030724" y="1584372"/>
            <a:ext cx="7124020" cy="2229348"/>
          </a:xfrm>
        </p:spPr>
        <p:txBody>
          <a:bodyPr vert="horz" lIns="91440" tIns="45720" rIns="91440" bIns="45720" rtlCol="0" anchor="t">
            <a:normAutofit/>
          </a:bodyPr>
          <a:lstStyle/>
          <a:p>
            <a:pPr marL="0" indent="0">
              <a:buNone/>
              <a:defRPr b="0" i="0"/>
            </a:pPr>
            <a:r>
              <a:rPr lang="1106" sz="2200">
                <a:latin typeface="Ubuntu"/>
              </a:rPr>
              <a:t>Fruits Skittle Giants 132g</a:t>
            </a:r>
          </a:p>
          <a:p>
            <a:pPr marL="0" indent="0">
              <a:buNone/>
              <a:defRPr b="0" i="0"/>
            </a:pPr>
            <a:r>
              <a:rPr lang="1106" sz="1800">
                <a:latin typeface="Ubuntu"/>
              </a:rPr>
              <a:t>Siwgr, Surop Glwcos, Braster Palmwydd, Asid (Asid Malig), Decstrin, Startsh wedi'i Addasu, Cyflasynnau, Maltodecstrin, Lliwiau (E162, E163, E160a, E170, E100, E153, E133), Asid (Asid Citrig), Rheoleiddiwr Asidedd (Trisodiwm Citrad), Cyfrwng Gwydro (Cwyr Carnawba), Emwlsydd (Lecithin).</a:t>
            </a:r>
            <a:endParaRPr lang="en-US" sz="1800"/>
          </a:p>
        </p:txBody>
      </p:sp>
      <p:sp>
        <p:nvSpPr>
          <p:cNvPr id="5" name="Text Placeholder 3">
            <a:extLst>
              <a:ext uri="{FF2B5EF4-FFF2-40B4-BE49-F238E27FC236}">
                <a16:creationId xmlns:a16="http://schemas.microsoft.com/office/drawing/2014/main" id="{A6F8CC23-BFB3-940C-A129-5ED6D0790522}"/>
              </a:ext>
            </a:extLst>
          </p:cNvPr>
          <p:cNvSpPr txBox="1"/>
          <p:nvPr/>
        </p:nvSpPr>
        <p:spPr>
          <a:xfrm>
            <a:off x="4135059" y="3934089"/>
            <a:ext cx="6924448" cy="224749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b="0" i="0"/>
            </a:pPr>
            <a:r>
              <a:rPr lang="1106" sz="2200">
                <a:latin typeface="Ubuntu"/>
              </a:rPr>
              <a:t>Pepsi Max Cherry No Sugar Cola 2L</a:t>
            </a:r>
            <a:endParaRPr lang="en-US" sz="2200"/>
          </a:p>
          <a:p>
            <a:pPr marL="0" indent="0">
              <a:buNone/>
              <a:defRPr b="0" i="0"/>
            </a:pPr>
            <a:r>
              <a:rPr lang="1106" sz="1800">
                <a:latin typeface="Ubuntu"/>
              </a:rPr>
              <a:t>Dŵr Carbonedig, Lliw (E150d), Melysyddion (Asbartam, Acesulfame K), Cyflasynnau (gan gynnwys Caffein), Asidau (Asid Ffosfforig, Asid Citrig), Cadwolyn (Potasiwm Sorbad). </a:t>
            </a:r>
            <a:r>
              <a:rPr lang="1106" sz="1400">
                <a:solidFill>
                  <a:srgbClr val="FFFFFF"/>
                </a:solidFill>
                <a:latin typeface="Ubuntu"/>
              </a:rPr>
              <a:t> Yn cynnwys Ffynhonnell Ffenylalanin.</a:t>
            </a:r>
            <a:endParaRPr lang="en-US" sz="1400">
              <a:solidFill>
                <a:srgbClr val="FFFFFF"/>
              </a:solidFill>
            </a:endParaRPr>
          </a:p>
        </p:txBody>
      </p:sp>
      <p:pic>
        <p:nvPicPr>
          <p:cNvPr id="7" name="Picture 6" descr="A shelf with different colored packages&#10;&#10;AI-generated content may be incorrect.">
            <a:extLst>
              <a:ext uri="{FF2B5EF4-FFF2-40B4-BE49-F238E27FC236}">
                <a16:creationId xmlns:a16="http://schemas.microsoft.com/office/drawing/2014/main" id="{9AFF3D3E-1358-5E0F-4FC3-DB6FB553257C}"/>
              </a:ext>
            </a:extLst>
          </p:cNvPr>
          <p:cNvPicPr>
            <a:picLocks noChangeAspect="1"/>
          </p:cNvPicPr>
          <p:nvPr/>
        </p:nvPicPr>
        <p:blipFill>
          <a:blip r:embed="rId2"/>
          <a:stretch>
            <a:fillRect/>
          </a:stretch>
        </p:blipFill>
        <p:spPr>
          <a:xfrm>
            <a:off x="465199" y="1584372"/>
            <a:ext cx="3279517" cy="2229348"/>
          </a:xfrm>
          <a:prstGeom prst="rect">
            <a:avLst/>
          </a:prstGeom>
        </p:spPr>
      </p:pic>
      <p:pic>
        <p:nvPicPr>
          <p:cNvPr id="10" name="Picture 9" descr="A shelf with bottles of soda and soda pop&#10;&#10;AI-generated content may be incorrect.">
            <a:extLst>
              <a:ext uri="{FF2B5EF4-FFF2-40B4-BE49-F238E27FC236}">
                <a16:creationId xmlns:a16="http://schemas.microsoft.com/office/drawing/2014/main" id="{12A11416-CA60-6FE9-17E5-CB3C157AFC78}"/>
              </a:ext>
            </a:extLst>
          </p:cNvPr>
          <p:cNvPicPr>
            <a:picLocks noChangeAspect="1"/>
          </p:cNvPicPr>
          <p:nvPr/>
        </p:nvPicPr>
        <p:blipFill>
          <a:blip r:embed="rId3"/>
          <a:stretch>
            <a:fillRect/>
          </a:stretch>
        </p:blipFill>
        <p:spPr>
          <a:xfrm>
            <a:off x="465199" y="3892056"/>
            <a:ext cx="3279517" cy="2331556"/>
          </a:xfrm>
          <a:prstGeom prst="rect">
            <a:avLst/>
          </a:prstGeom>
        </p:spPr>
      </p:pic>
      <p:pic>
        <p:nvPicPr>
          <p:cNvPr id="2" name="Picture 1">
            <a:extLst>
              <a:ext uri="{FF2B5EF4-FFF2-40B4-BE49-F238E27FC236}">
                <a16:creationId xmlns:a16="http://schemas.microsoft.com/office/drawing/2014/main" id="{29BF79E2-F004-A5A9-FB7B-B994A567891E}"/>
              </a:ext>
            </a:extLst>
          </p:cNvPr>
          <p:cNvPicPr>
            <a:picLocks noChangeAspect="1"/>
          </p:cNvPicPr>
          <p:nvPr/>
        </p:nvPicPr>
        <p:blipFill>
          <a:blip r:embed="rId4"/>
          <a:stretch>
            <a:fillRect/>
          </a:stretch>
        </p:blipFill>
        <p:spPr>
          <a:xfrm>
            <a:off x="288960" y="6303727"/>
            <a:ext cx="1619476" cy="371527"/>
          </a:xfrm>
          <a:prstGeom prst="rect">
            <a:avLst/>
          </a:prstGeom>
        </p:spPr>
      </p:pic>
    </p:spTree>
    <p:extLst>
      <p:ext uri="{BB962C8B-B14F-4D97-AF65-F5344CB8AC3E}">
        <p14:creationId xmlns:p14="http://schemas.microsoft.com/office/powerpoint/2010/main" val="355474690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a:extLst>
              <a:ext uri="{FF2B5EF4-FFF2-40B4-BE49-F238E27FC236}">
                <a16:creationId xmlns:a16="http://schemas.microsoft.com/office/drawing/2014/main" id="{67E7BA7B-F13B-2766-10BE-5DE759116889}"/>
              </a:ext>
            </a:extLst>
          </p:cNvPr>
          <p:cNvSpPr>
            <a:spLocks noGrp="1"/>
          </p:cNvSpPr>
          <p:nvPr>
            <p:ph type="body" sz="quarter" idx="4294967295"/>
          </p:nvPr>
        </p:nvSpPr>
        <p:spPr>
          <a:xfrm>
            <a:off x="295701" y="934232"/>
            <a:ext cx="6053138" cy="649287"/>
          </a:xfrm>
        </p:spPr>
        <p:txBody>
          <a:bodyPr vert="horz" lIns="91440" tIns="45720" rIns="91440" bIns="45720" rtlCol="0" anchor="t">
            <a:normAutofit fontScale="97500"/>
          </a:bodyPr>
          <a:lstStyle/>
          <a:p>
            <a:pPr marL="0" indent="0">
              <a:buNone/>
              <a:defRPr b="0" i="0"/>
            </a:pPr>
            <a:r>
              <a:rPr lang="1106" sz="3200" b="1">
                <a:latin typeface="Ubuntu"/>
              </a:rPr>
              <a:t>Beth sydd yn y cynnyrch hwn?</a:t>
            </a:r>
            <a:endParaRPr lang="en-US" sz="3200" b="1"/>
          </a:p>
        </p:txBody>
      </p:sp>
      <p:sp>
        <p:nvSpPr>
          <p:cNvPr id="4" name="Text Placeholder 3">
            <a:extLst>
              <a:ext uri="{FF2B5EF4-FFF2-40B4-BE49-F238E27FC236}">
                <a16:creationId xmlns:a16="http://schemas.microsoft.com/office/drawing/2014/main" id="{3FB77E92-2EB8-0B64-125F-B18DD5DE9B5B}"/>
              </a:ext>
            </a:extLst>
          </p:cNvPr>
          <p:cNvSpPr>
            <a:spLocks noGrp="1"/>
          </p:cNvSpPr>
          <p:nvPr>
            <p:ph type="body" sz="quarter" idx="4294967295"/>
          </p:nvPr>
        </p:nvSpPr>
        <p:spPr>
          <a:xfrm>
            <a:off x="4070531" y="3851326"/>
            <a:ext cx="7105877" cy="2289824"/>
          </a:xfrm>
        </p:spPr>
        <p:txBody>
          <a:bodyPr vert="horz" lIns="91440" tIns="45720" rIns="91440" bIns="45720" rtlCol="0" anchor="t">
            <a:normAutofit/>
          </a:bodyPr>
          <a:lstStyle/>
          <a:p>
            <a:pPr marL="0" indent="0" algn="just">
              <a:buNone/>
              <a:defRPr b="0" i="0"/>
            </a:pPr>
            <a:r>
              <a:rPr lang="1106" sz="2200">
                <a:latin typeface="Ubuntu"/>
              </a:rPr>
              <a:t>Fruits Skittle Giants 132g</a:t>
            </a:r>
            <a:endParaRPr lang="en-US"/>
          </a:p>
          <a:p>
            <a:pPr marL="0" indent="0">
              <a:buNone/>
              <a:defRPr b="0" i="0"/>
            </a:pPr>
            <a:r>
              <a:rPr lang="1106" sz="1800">
                <a:latin typeface="Ubuntu"/>
              </a:rPr>
              <a:t>Siwgr, Surop Glwcos, Braster Palmwydd, Asid (Asid Malig), Decstrin, Startsh wedi'i Addasu, Cyflasynnau, Maltodecstrin, Lliwiau (E162, E163, E160a, E170, E100, E153, E133), Asid (Asid Citrig), Rheoleiddiwr Asidedd (Trisodiwm Citrad), Cyfrwng Gwydro (Cwyr Carnawba), Emwlsydd (Lecithin).</a:t>
            </a:r>
            <a:endParaRPr lang="en-US" sz="1800"/>
          </a:p>
        </p:txBody>
      </p:sp>
      <p:sp>
        <p:nvSpPr>
          <p:cNvPr id="6" name="Text Placeholder 3">
            <a:extLst>
              <a:ext uri="{FF2B5EF4-FFF2-40B4-BE49-F238E27FC236}">
                <a16:creationId xmlns:a16="http://schemas.microsoft.com/office/drawing/2014/main" id="{1C84F16D-302F-5DFA-53E9-B6D5BF040151}"/>
              </a:ext>
            </a:extLst>
          </p:cNvPr>
          <p:cNvSpPr txBox="1"/>
          <p:nvPr/>
        </p:nvSpPr>
        <p:spPr>
          <a:xfrm>
            <a:off x="314862" y="1587700"/>
            <a:ext cx="11559436" cy="2229348"/>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accent1"/>
                </a:solidFill>
                <a:latin typeface="Ubuntu" panose="020B050403060203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accent1"/>
                </a:solidFill>
                <a:latin typeface="Ubuntu" panose="020B050403060203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accent1"/>
                </a:solidFill>
                <a:latin typeface="Ubuntu" panose="020B050403060203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accent1"/>
                </a:solidFill>
                <a:latin typeface="Ubuntu" panose="020B050403060203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defRPr b="0" i="0"/>
            </a:pPr>
            <a:r>
              <a:rPr lang="1106" sz="2200">
                <a:latin typeface="Ubuntu"/>
              </a:rPr>
              <a:t>Edrych</a:t>
            </a:r>
            <a:r>
              <a:rPr lang="cy-GB" sz="2200" err="1">
                <a:latin typeface="Ubuntu"/>
              </a:rPr>
              <a:t>wch</a:t>
            </a:r>
            <a:r>
              <a:rPr lang="cy-GB" sz="2200">
                <a:latin typeface="Ubuntu"/>
              </a:rPr>
              <a:t> yn fwy manwl </a:t>
            </a:r>
            <a:r>
              <a:rPr lang="1106" sz="2200">
                <a:latin typeface="Ubuntu"/>
              </a:rPr>
              <a:t>ar rai o'r cynhwysion sydd wedi'u rhestru isod.</a:t>
            </a:r>
            <a:br>
              <a:rPr lang="1106" sz="2200">
                <a:solidFill>
                  <a:srgbClr val="15518B"/>
                </a:solidFill>
                <a:latin typeface="Ubuntu"/>
                <a:cs typeface="Segoe UI"/>
              </a:rPr>
            </a:br>
            <a:br>
              <a:rPr lang="1106" sz="2200">
                <a:solidFill>
                  <a:srgbClr val="15518B"/>
                </a:solidFill>
                <a:latin typeface="Ubuntu"/>
                <a:cs typeface="Segoe UI"/>
              </a:rPr>
            </a:br>
            <a:r>
              <a:rPr lang="1106" sz="1800">
                <a:solidFill>
                  <a:schemeClr val="tx2"/>
                </a:solidFill>
                <a:latin typeface="Ubuntu"/>
                <a:cs typeface="Segoe UI"/>
              </a:rPr>
              <a:t>Beth y</a:t>
            </a:r>
            <a:r>
              <a:rPr lang="cy-GB" sz="1800">
                <a:solidFill>
                  <a:schemeClr val="tx2"/>
                </a:solidFill>
                <a:latin typeface="Ubuntu"/>
                <a:cs typeface="Segoe UI"/>
              </a:rPr>
              <a:t>w eich b</a:t>
            </a:r>
            <a:r>
              <a:rPr lang="1106" sz="1800">
                <a:solidFill>
                  <a:schemeClr val="tx2"/>
                </a:solidFill>
                <a:latin typeface="Ubuntu"/>
                <a:cs typeface="Segoe UI"/>
              </a:rPr>
              <a:t>arn </a:t>
            </a:r>
            <a:r>
              <a:rPr lang="cy-GB" sz="1800">
                <a:solidFill>
                  <a:schemeClr val="tx2"/>
                </a:solidFill>
                <a:latin typeface="Ubuntu"/>
                <a:cs typeface="Segoe UI"/>
              </a:rPr>
              <a:t>chi ar </a:t>
            </a:r>
            <a:r>
              <a:rPr lang="1106" sz="1800">
                <a:solidFill>
                  <a:schemeClr val="tx2"/>
                </a:solidFill>
                <a:latin typeface="Ubuntu"/>
                <a:cs typeface="Segoe UI"/>
              </a:rPr>
              <a:t>y cynhwysion hyn? </a:t>
            </a:r>
          </a:p>
          <a:p>
            <a:pPr marL="0" indent="0">
              <a:buNone/>
              <a:defRPr b="0" i="0"/>
            </a:pPr>
            <a:r>
              <a:rPr lang="cy-GB" sz="1800">
                <a:solidFill>
                  <a:schemeClr val="tx2"/>
                </a:solidFill>
                <a:latin typeface="Ubuntu"/>
                <a:cs typeface="Segoe UI"/>
              </a:rPr>
              <a:t>Ydych chi’n </a:t>
            </a:r>
            <a:r>
              <a:rPr lang="1106" sz="1800">
                <a:solidFill>
                  <a:schemeClr val="tx2"/>
                </a:solidFill>
                <a:latin typeface="Ubuntu"/>
                <a:cs typeface="Segoe UI"/>
              </a:rPr>
              <a:t>gwybod beth y</a:t>
            </a:r>
            <a:r>
              <a:rPr lang="cy-GB" sz="1800">
                <a:solidFill>
                  <a:schemeClr val="tx2"/>
                </a:solidFill>
                <a:latin typeface="Ubuntu"/>
                <a:cs typeface="Segoe UI"/>
              </a:rPr>
              <a:t>w</a:t>
            </a:r>
            <a:r>
              <a:rPr lang="1106" sz="1800">
                <a:solidFill>
                  <a:schemeClr val="tx2"/>
                </a:solidFill>
                <a:latin typeface="Ubuntu"/>
                <a:cs typeface="Segoe UI"/>
              </a:rPr>
              <a:t> pob un ohonyn nhw? </a:t>
            </a:r>
          </a:p>
          <a:p>
            <a:pPr marL="0" indent="0">
              <a:buNone/>
              <a:defRPr b="0" i="0"/>
            </a:pPr>
            <a:r>
              <a:rPr lang="1106" sz="1800">
                <a:solidFill>
                  <a:schemeClr val="tx2"/>
                </a:solidFill>
                <a:latin typeface="Ubuntu"/>
                <a:cs typeface="Segoe UI"/>
              </a:rPr>
              <a:t>Pa fath o gynhwysion sy</a:t>
            </a:r>
            <a:r>
              <a:rPr lang="cy-GB" sz="1800" err="1">
                <a:solidFill>
                  <a:schemeClr val="tx2"/>
                </a:solidFill>
                <a:latin typeface="Ubuntu"/>
                <a:cs typeface="Segoe UI"/>
              </a:rPr>
              <a:t>dd</a:t>
            </a:r>
            <a:r>
              <a:rPr lang="cy-GB" sz="1800">
                <a:solidFill>
                  <a:schemeClr val="tx2"/>
                </a:solidFill>
                <a:latin typeface="Ubuntu"/>
                <a:cs typeface="Segoe UI"/>
              </a:rPr>
              <a:t> </a:t>
            </a:r>
            <a:r>
              <a:rPr lang="1106" sz="1800">
                <a:solidFill>
                  <a:schemeClr val="tx2"/>
                </a:solidFill>
                <a:latin typeface="Ubuntu"/>
                <a:cs typeface="Segoe UI"/>
              </a:rPr>
              <a:t>gyntaf yn y rhestr? </a:t>
            </a:r>
          </a:p>
          <a:p>
            <a:pPr marL="0" indent="0">
              <a:buNone/>
              <a:defRPr b="0" i="0"/>
            </a:pPr>
            <a:r>
              <a:rPr lang="cy-GB" sz="1800">
                <a:solidFill>
                  <a:schemeClr val="tx2"/>
                </a:solidFill>
                <a:latin typeface="Ubuntu"/>
                <a:cs typeface="Segoe UI"/>
              </a:rPr>
              <a:t>Ydych chi’n </a:t>
            </a:r>
            <a:r>
              <a:rPr lang="1106" sz="1800">
                <a:solidFill>
                  <a:schemeClr val="tx2"/>
                </a:solidFill>
                <a:latin typeface="Ubuntu"/>
                <a:cs typeface="Segoe UI"/>
              </a:rPr>
              <a:t>meddwl y byddai'r egni sy'n dod o'r cynhwysion hyn yn para am amser hir neu a fydden ni eisiau bwyta mwy ohonyn nhw o hyd? </a:t>
            </a:r>
            <a:endParaRPr lang="en-US" sz="1800">
              <a:solidFill>
                <a:schemeClr val="tx2"/>
              </a:solidFill>
              <a:latin typeface="Ubuntu"/>
            </a:endParaRPr>
          </a:p>
        </p:txBody>
      </p:sp>
      <p:sp>
        <p:nvSpPr>
          <p:cNvPr id="2" name="TextBox 1">
            <a:extLst>
              <a:ext uri="{FF2B5EF4-FFF2-40B4-BE49-F238E27FC236}">
                <a16:creationId xmlns:a16="http://schemas.microsoft.com/office/drawing/2014/main" id="{77982D3B-327C-54EB-52F9-E92DE395F08D}"/>
              </a:ext>
            </a:extLst>
          </p:cNvPr>
          <p:cNvSpPr txBox="1"/>
          <p:nvPr/>
        </p:nvSpPr>
        <p:spPr>
          <a:xfrm>
            <a:off x="6655129" y="333169"/>
            <a:ext cx="5076823" cy="915314"/>
          </a:xfrm>
          <a:prstGeom prst="rect">
            <a:avLst/>
          </a:prstGeom>
          <a:solidFill>
            <a:schemeClr val="tx2"/>
          </a:solidFill>
          <a:ln>
            <a:solidFill>
              <a:srgbClr val="4472C4"/>
            </a:solidFill>
          </a:ln>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defRPr b="0" i="0"/>
            </a:pPr>
            <a:r>
              <a:rPr lang="1106">
                <a:solidFill>
                  <a:schemeClr val="bg1"/>
                </a:solidFill>
                <a:ea typeface="Calibri" panose="020F0502020204030204"/>
                <a:cs typeface="Calibri" panose="020F0502020204030204"/>
              </a:rPr>
              <a:t>Clici</a:t>
            </a:r>
            <a:r>
              <a:rPr lang="cy-GB">
                <a:solidFill>
                  <a:schemeClr val="bg1"/>
                </a:solidFill>
                <a:ea typeface="Calibri" panose="020F0502020204030204"/>
                <a:cs typeface="Calibri" panose="020F0502020204030204"/>
              </a:rPr>
              <a:t>wch </a:t>
            </a:r>
            <a:r>
              <a:rPr lang="1106">
                <a:solidFill>
                  <a:schemeClr val="bg1"/>
                </a:solidFill>
                <a:ea typeface="Calibri" panose="020F0502020204030204"/>
                <a:cs typeface="Calibri" panose="020F0502020204030204"/>
              </a:rPr>
              <a:t>ar y ddolen hon i ddysgu mwy am y cynhwysion: </a:t>
            </a:r>
            <a:r>
              <a:rPr lang="1106">
                <a:solidFill>
                  <a:schemeClr val="bg1"/>
                </a:solidFill>
                <a:latin typeface="Segoe UI"/>
                <a:ea typeface="Calibri" panose="020F0502020204030204"/>
                <a:cs typeface="Segoe UI"/>
                <a:hlinkClick r:id="rId2">
                  <a:extLst>
                    <a:ext uri="{A12FA001-AC4F-418D-AE19-62706E023703}">
                      <ahyp:hlinkClr xmlns:ahyp="http://schemas.microsoft.com/office/drawing/2018/hyperlinkcolor" val="tx"/>
                    </a:ext>
                  </a:extLst>
                </a:hlinkClick>
              </a:rPr>
              <a:t>https://www.food.gov.uk/safety-hygiene/food-additives</a:t>
            </a:r>
            <a:endParaRPr lang="en-US">
              <a:solidFill>
                <a:schemeClr val="bg1"/>
              </a:solidFill>
              <a:ea typeface="Calibri" panose="020F0502020204030204"/>
              <a:cs typeface="Calibri" panose="020F0502020204030204"/>
            </a:endParaRPr>
          </a:p>
        </p:txBody>
      </p:sp>
      <p:pic>
        <p:nvPicPr>
          <p:cNvPr id="8" name="Picture 7" descr="A shelf with different colored packages&#10;&#10;AI-generated content may be incorrect.">
            <a:extLst>
              <a:ext uri="{FF2B5EF4-FFF2-40B4-BE49-F238E27FC236}">
                <a16:creationId xmlns:a16="http://schemas.microsoft.com/office/drawing/2014/main" id="{A1D194A0-57A0-BD57-6707-52BD00B0CB49}"/>
              </a:ext>
            </a:extLst>
          </p:cNvPr>
          <p:cNvPicPr>
            <a:picLocks noChangeAspect="1"/>
          </p:cNvPicPr>
          <p:nvPr/>
        </p:nvPicPr>
        <p:blipFill>
          <a:blip r:embed="rId3"/>
          <a:stretch>
            <a:fillRect/>
          </a:stretch>
        </p:blipFill>
        <p:spPr>
          <a:xfrm>
            <a:off x="314862" y="3851326"/>
            <a:ext cx="3625979" cy="2464865"/>
          </a:xfrm>
          <a:prstGeom prst="rect">
            <a:avLst/>
          </a:prstGeom>
        </p:spPr>
      </p:pic>
      <p:pic>
        <p:nvPicPr>
          <p:cNvPr id="5" name="Picture 4">
            <a:extLst>
              <a:ext uri="{FF2B5EF4-FFF2-40B4-BE49-F238E27FC236}">
                <a16:creationId xmlns:a16="http://schemas.microsoft.com/office/drawing/2014/main" id="{5EF9AFC2-7D41-4197-36EB-9E47CC00F79C}"/>
              </a:ext>
            </a:extLst>
          </p:cNvPr>
          <p:cNvPicPr>
            <a:picLocks noChangeAspect="1"/>
          </p:cNvPicPr>
          <p:nvPr/>
        </p:nvPicPr>
        <p:blipFill>
          <a:blip r:embed="rId4"/>
          <a:stretch>
            <a:fillRect/>
          </a:stretch>
        </p:blipFill>
        <p:spPr>
          <a:xfrm>
            <a:off x="288960" y="6303727"/>
            <a:ext cx="1619476" cy="371527"/>
          </a:xfrm>
          <a:prstGeom prst="rect">
            <a:avLst/>
          </a:prstGeom>
        </p:spPr>
      </p:pic>
    </p:spTree>
    <p:extLst>
      <p:ext uri="{BB962C8B-B14F-4D97-AF65-F5344CB8AC3E}">
        <p14:creationId xmlns:p14="http://schemas.microsoft.com/office/powerpoint/2010/main" val="2236068483"/>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S_NET" val="4.0.30319.42000"/>
  <p:tag name="AS_OS" val="Microsoft Windows NT 6.2.9200.0"/>
  <p:tag name="AS_RELEASE_DATE" val="2018.04.09"/>
  <p:tag name="AS_TITLE" val="Aspose.Slides for .NET 4.0 Client Profile"/>
  <p:tag name="AS_VERSION" val="18.4"/>
</p:tagLst>
</file>

<file path=ppt/theme/theme1.xml><?xml version="1.0" encoding="utf-8"?>
<a:theme xmlns:a="http://schemas.openxmlformats.org/drawingml/2006/main" name="PHW - Master Deck - Orange">
  <a:themeElements>
    <a:clrScheme name="PHW - Health &amp; Wellbeing Resources">
      <a:dk1>
        <a:srgbClr val="000000"/>
      </a:dk1>
      <a:lt1>
        <a:srgbClr val="FFFFFF"/>
      </a:lt1>
      <a:dk2>
        <a:srgbClr val="285087"/>
      </a:dk2>
      <a:lt2>
        <a:srgbClr val="E8E8E8"/>
      </a:lt2>
      <a:accent1>
        <a:srgbClr val="15518B"/>
      </a:accent1>
      <a:accent2>
        <a:srgbClr val="24FFC0"/>
      </a:accent2>
      <a:accent3>
        <a:srgbClr val="E8FF3E"/>
      </a:accent3>
      <a:accent4>
        <a:srgbClr val="FF5D0C"/>
      </a:accent4>
      <a:accent5>
        <a:srgbClr val="C288FF"/>
      </a:accent5>
      <a:accent6>
        <a:srgbClr val="E0E0E0"/>
      </a:accent6>
      <a:hlink>
        <a:srgbClr val="E8FF3E"/>
      </a:hlink>
      <a:folHlink>
        <a:srgbClr val="24FFC0"/>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Arial"/>
        <a:cs typeface="Arial"/>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Arial"/>
        <a:cs typeface="Arial"/>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DA702A496B7D7449F457C941AEC0CCB" ma:contentTypeVersion="12" ma:contentTypeDescription="Create a new document." ma:contentTypeScope="" ma:versionID="fb6fad9976468a2a6f39f5d098182537">
  <xsd:schema xmlns:xsd="http://www.w3.org/2001/XMLSchema" xmlns:xs="http://www.w3.org/2001/XMLSchema" xmlns:p="http://schemas.microsoft.com/office/2006/metadata/properties" xmlns:ns1="http://schemas.microsoft.com/sharepoint/v3" xmlns:ns2="78b794fc-fa86-49b4-bf1d-df668ee03484" targetNamespace="http://schemas.microsoft.com/office/2006/metadata/properties" ma:root="true" ma:fieldsID="2f8702880030ad90070da29d51a5ee77" ns1:_="" ns2:_="">
    <xsd:import namespace="http://schemas.microsoft.com/sharepoint/v3"/>
    <xsd:import namespace="78b794fc-fa86-49b4-bf1d-df668ee03484"/>
    <xsd:element name="properties">
      <xsd:complexType>
        <xsd:sequence>
          <xsd:element name="documentManagement">
            <xsd:complexType>
              <xsd:all>
                <xsd:element ref="ns2:Project" minOccurs="0"/>
                <xsd:element ref="ns2:WorkCategory" minOccurs="0"/>
                <xsd:element ref="ns2:DocumentType"/>
                <xsd:element ref="ns2:Meeting" minOccurs="0"/>
                <xsd:element ref="ns2:MeetingDate" minOccurs="0"/>
                <xsd:element ref="ns2:Topic"/>
                <xsd:element ref="ns2:MediaServiceMetadata" minOccurs="0"/>
                <xsd:element ref="ns2:MediaServiceFastMetadata" minOccurs="0"/>
                <xsd:element ref="ns2:MediaServiceSearchPropertie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78b794fc-fa86-49b4-bf1d-df668ee03484" elementFormDefault="qualified">
    <xsd:import namespace="http://schemas.microsoft.com/office/2006/documentManagement/types"/>
    <xsd:import namespace="http://schemas.microsoft.com/office/infopath/2007/PartnerControls"/>
    <xsd:element name="Project" ma:index="8" nillable="true" ma:displayName="Project" ma:format="Dropdown" ma:internalName="Project">
      <xsd:simpleType>
        <xsd:restriction base="dms:Choice">
          <xsd:enumeration value="Gambling/Digital health"/>
          <xsd:enumeration value="Health Literacy"/>
          <xsd:enumeration value="Tobacco"/>
          <xsd:enumeration value="Sleep"/>
          <xsd:enumeration value="Healthy Relationships"/>
          <xsd:enumeration value="Food and Nutrition"/>
          <xsd:enumeration value="Vaping"/>
        </xsd:restriction>
      </xsd:simpleType>
    </xsd:element>
    <xsd:element name="WorkCategory" ma:index="9" nillable="true" ma:displayName="Work Category" ma:format="Dropdown" ma:internalName="WorkCategory">
      <xsd:simpleType>
        <xsd:restriction base="dms:Choice">
          <xsd:enumeration value="Data identification, collation or analysis"/>
          <xsd:enumeration value="Evidence synthesis"/>
          <xsd:enumeration value="Intervention Development"/>
          <xsd:enumeration value="Research or Evaluation"/>
          <xsd:enumeration value="Monitoring and reporting"/>
          <xsd:enumeration value="Communication"/>
          <xsd:enumeration value="Stakeholder engagement"/>
          <xsd:enumeration value="Planning"/>
          <xsd:enumeration value="Policy or service review"/>
          <xsd:enumeration value="Operational Delivery"/>
          <xsd:enumeration value="Programme or Project Management"/>
          <xsd:enumeration value="Social Marketing"/>
          <xsd:enumeration value="Training"/>
          <xsd:enumeration value="Meeting"/>
          <xsd:enumeration value="Finance"/>
          <xsd:enumeration value="Procurement"/>
          <xsd:enumeration value="Events"/>
          <xsd:enumeration value="Research"/>
        </xsd:restriction>
      </xsd:simpleType>
    </xsd:element>
    <xsd:element name="DocumentType" ma:index="10" ma:displayName="Document Type" ma:format="Dropdown" ma:internalName="DocumentType">
      <xsd:simpleType>
        <xsd:restriction base="dms:Choice">
          <xsd:enumeration value="Report"/>
          <xsd:enumeration value="Standards"/>
          <xsd:enumeration value="Data"/>
          <xsd:enumeration value="Project Plan"/>
          <xsd:enumeration value="Protocol"/>
          <xsd:enumeration value="Correspondence"/>
          <xsd:enumeration value="Minutes"/>
          <xsd:enumeration value="SOP"/>
          <xsd:enumeration value="Agenda"/>
          <xsd:enumeration value="Meeting Documentation"/>
          <xsd:enumeration value="Project Brief"/>
          <xsd:enumeration value="Business Case"/>
          <xsd:enumeration value="Performance Report"/>
          <xsd:enumeration value="Briefing"/>
          <xsd:enumeration value="Evidence"/>
          <xsd:enumeration value="Presentation"/>
        </xsd:restriction>
      </xsd:simpleType>
    </xsd:element>
    <xsd:element name="Meeting" ma:index="11" nillable="true" ma:displayName="Meeting" ma:format="Dropdown" ma:internalName="Meeting">
      <xsd:simpleType>
        <xsd:restriction base="dms:Text">
          <xsd:maxLength value="255"/>
        </xsd:restriction>
      </xsd:simpleType>
    </xsd:element>
    <xsd:element name="MeetingDate" ma:index="12" nillable="true" ma:displayName="Meeting Date" ma:format="DateOnly" ma:internalName="MeetingDate">
      <xsd:simpleType>
        <xsd:restriction base="dms:DateTime"/>
      </xsd:simpleType>
    </xsd:element>
    <xsd:element name="Topic" ma:index="13" ma:displayName="Topic" ma:format="Dropdown" ma:internalName="Topic">
      <xsd:simpleType>
        <xsd:restriction base="dms:Choice">
          <xsd:enumeration value="WNHWPS"/>
          <xsd:enumeration value="WSAEMWB"/>
          <xsd:enumeration value="Curriculum"/>
          <xsd:enumeration value="HSPSS"/>
          <xsd:enumeration value="JustB"/>
          <xsd:enumeration value="Cross-Programme"/>
        </xsd:restriction>
      </xsd:simpleType>
    </xsd:element>
    <xsd:element name="MediaServiceMetadata" ma:index="14" nillable="true" ma:displayName="MediaServiceMetadata" ma:hidden="true" ma:internalName="MediaServiceMetadata" ma:readOnly="true">
      <xsd:simpleType>
        <xsd:restriction base="dms:Note"/>
      </xsd:simpleType>
    </xsd:element>
    <xsd:element name="MediaServiceFastMetadata" ma:index="15" nillable="true" ma:displayName="MediaServiceFastMetadata" ma:hidden="true" ma:internalName="MediaServiceFastMetadata" ma:readOnly="true">
      <xsd:simpleType>
        <xsd:restriction base="dms:Note"/>
      </xsd:simpleType>
    </xsd:element>
    <xsd:element name="MediaServiceSearchProperties" ma:index="16" nillable="true" ma:displayName="MediaServiceSearchProperties" ma:hidden="true" ma:internalName="MediaServiceSearchProperties" ma:readOnly="true">
      <xsd:simpleType>
        <xsd:restriction base="dms:Note"/>
      </xsd:simpleType>
    </xsd:element>
    <xsd:element name="MediaServiceBillingMetadata" ma:index="19" nillable="true" ma:displayName="MediaServiceBillingMetadata" ma:hidden="true" ma:internalName="MediaServiceBillingMetadata" ma:readOnly="true">
      <xsd:simpleType>
        <xsd:restriction base="dms:Note"/>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DocumentType xmlns="78b794fc-fa86-49b4-bf1d-df668ee03484">Presentation</DocumentType>
    <MeetingDate xmlns="78b794fc-fa86-49b4-bf1d-df668ee03484" xsi:nil="true"/>
    <Topic xmlns="78b794fc-fa86-49b4-bf1d-df668ee03484">Curriculum</Topic>
    <_ip_UnifiedCompliancePolicyProperties xmlns="http://schemas.microsoft.com/sharepoint/v3" xsi:nil="true"/>
    <Project xmlns="78b794fc-fa86-49b4-bf1d-df668ee03484">Food and Nutrition</Project>
    <Meeting xmlns="78b794fc-fa86-49b4-bf1d-df668ee03484" xsi:nil="true"/>
    <WorkCategory xmlns="78b794fc-fa86-49b4-bf1d-df668ee03484"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785B81D4-0600-4CD8-AA39-749EF330F1FF}">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78b794fc-fa86-49b4-bf1d-df668ee0348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D786DA86-E1FB-44EE-B0F0-78AE5479C1BE}">
  <ds:schemaRefs>
    <ds:schemaRef ds:uri="http://schemas.microsoft.com/office/2006/metadata/properties"/>
    <ds:schemaRef ds:uri="http://purl.org/dc/elements/1.1/"/>
    <ds:schemaRef ds:uri="http://schemas.microsoft.com/office/infopath/2007/PartnerControls"/>
    <ds:schemaRef ds:uri="78b794fc-fa86-49b4-bf1d-df668ee03484"/>
    <ds:schemaRef ds:uri="http://schemas.openxmlformats.org/package/2006/metadata/core-properties"/>
    <ds:schemaRef ds:uri="http://schemas.microsoft.com/sharepoint/v3"/>
    <ds:schemaRef ds:uri="http://schemas.microsoft.com/office/2006/documentManagement/types"/>
    <ds:schemaRef ds:uri="http://www.w3.org/XML/1998/namespace"/>
    <ds:schemaRef ds:uri="http://purl.org/dc/dcmitype/"/>
    <ds:schemaRef ds:uri="http://purl.org/dc/terms/"/>
  </ds:schemaRefs>
</ds:datastoreItem>
</file>

<file path=customXml/itemProps3.xml><?xml version="1.0" encoding="utf-8"?>
<ds:datastoreItem xmlns:ds="http://schemas.openxmlformats.org/officeDocument/2006/customXml" ds:itemID="{9772CF89-D81E-4226-8067-2255C6B4F3C3}">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438</TotalTime>
  <Words>2591</Words>
  <Application>Microsoft Office PowerPoint</Application>
  <PresentationFormat>Widescreen</PresentationFormat>
  <Paragraphs>156</Paragraphs>
  <Slides>22</Slides>
  <Notes>2</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22</vt:i4>
      </vt:variant>
    </vt:vector>
  </HeadingPairs>
  <TitlesOfParts>
    <vt:vector size="28" baseType="lpstr">
      <vt:lpstr>Arial</vt:lpstr>
      <vt:lpstr>Calibri</vt:lpstr>
      <vt:lpstr>Segoe UI</vt:lpstr>
      <vt:lpstr>Ubuntu</vt:lpstr>
      <vt:lpstr>Verdana</vt:lpstr>
      <vt:lpstr>PHW - Master Deck - Orange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Emily</dc:creator>
  <cp:lastModifiedBy>Brenda Basweti (Public Health Wales - Matrix House)</cp:lastModifiedBy>
  <cp:revision>3</cp:revision>
  <dcterms:created xsi:type="dcterms:W3CDTF">2024-01-29T16:09:21Z</dcterms:created>
  <dcterms:modified xsi:type="dcterms:W3CDTF">2026-04-20T13:40:31Z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_ExtendedDescription">
    <vt:lpwstr/>
  </property>
  <property fmtid="{D5CDD505-2E9C-101B-9397-08002B2CF9AE}" pid="3" name="ComplianceAssetId">
    <vt:lpwstr/>
  </property>
  <property fmtid="{D5CDD505-2E9C-101B-9397-08002B2CF9AE}" pid="4" name="ContentTypeId">
    <vt:lpwstr>0x0101004DA702A496B7D7449F457C941AEC0CCB</vt:lpwstr>
  </property>
  <property fmtid="{D5CDD505-2E9C-101B-9397-08002B2CF9AE}" pid="5" name="MediaServiceImageTags">
    <vt:lpwstr/>
  </property>
  <property fmtid="{D5CDD505-2E9C-101B-9397-08002B2CF9AE}" pid="6" name="Order">
    <vt:r8>228500</vt:r8>
  </property>
  <property fmtid="{D5CDD505-2E9C-101B-9397-08002B2CF9AE}" pid="7" name="Reviewd">
    <vt:bool>false</vt:bool>
  </property>
  <property fmtid="{D5CDD505-2E9C-101B-9397-08002B2CF9AE}" pid="8" name="TemplateUrl">
    <vt:lpwstr/>
  </property>
  <property fmtid="{D5CDD505-2E9C-101B-9397-08002B2CF9AE}" pid="9" name="TriggerFlowInfo">
    <vt:lpwstr/>
  </property>
  <property fmtid="{D5CDD505-2E9C-101B-9397-08002B2CF9AE}" pid="10" name="xd_ProgID">
    <vt:lpwstr/>
  </property>
  <property fmtid="{D5CDD505-2E9C-101B-9397-08002B2CF9AE}" pid="11" name="xd_Signature">
    <vt:bool>false</vt:bool>
  </property>
</Properties>
</file>