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Lst>
  <p:notesMasterIdLst>
    <p:notesMasterId r:id="rId15"/>
  </p:notesMasterIdLst>
  <p:sldIdLst>
    <p:sldId id="313" r:id="rId5"/>
    <p:sldId id="257" r:id="rId6"/>
    <p:sldId id="259" r:id="rId7"/>
    <p:sldId id="263" r:id="rId8"/>
    <p:sldId id="260" r:id="rId9"/>
    <p:sldId id="262" r:id="rId10"/>
    <p:sldId id="261" r:id="rId11"/>
    <p:sldId id="264" r:id="rId12"/>
    <p:sldId id="304" r:id="rId13"/>
    <p:sldId id="30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67B11F-970E-24C6-E2A5-5502D013E9F2}" name="Lucy Jayne (Public Health Wales - No. 2 Capital Quarter)" initials="LQ" userId="S::lucy.jayne@wales.nhs.uk::7eb58db9-16aa-42b3-9796-7f97c022edec" providerId="AD"/>
  <p188:author id="{9CEF4D41-7E19-87B1-FCC0-3FB9C95F00ED}" name="Grace Lawson (Public Health Wales - No. 2 Capital Quarter)" initials="GQ" userId="S::grace.lawson@wales.nhs.uk::88c6baf7-06f7-4e16-85cb-71260126bd16" providerId="AD"/>
  <p188:author id="{519C988B-5CEE-D4DB-C133-21D4C2804E0E}" name="Lorna Bennett (Public Health Wales - No. 2 Capital Quarter)" initials="LQ" userId="S::lorna.bennett3@wales.nhs.uk::41cbff77-5434-42c9-8874-6f16723207f9" providerId="AD"/>
  <p188:author id="{F4F662A8-3FE8-2DDF-A473-499F5F15D2F2}" name="Lillie Price (Public Health Wales - No. 2 Capital Quarter)" initials="LQ" userId="S::lillie.price@wales.nhs.uk::032d964d-be01-4d8a-8a44-d1d16ba64254" providerId="AD"/>
  <p188:author id="{311702CD-2FE8-6362-4115-878685D0A7F7}" name="Leanne Small (Public Health Wales - No. 2 Capital Quarter)" initials="LQ" userId="S::leanne.small@wales.nhs.uk::d76cf426-005f-434f-ac47-a5eb582e600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5D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ACF935-E3D0-D804-12F7-5D16EED89076}" v="1" dt="2026-03-18T13:58:16.508"/>
    <p1510:client id="{C42DAAE4-D800-8E3D-F199-1D2FC2091F8E}" v="1" dt="2026-03-19T10:44:02.5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2" autoAdjust="0"/>
    <p:restoredTop sz="94660"/>
  </p:normalViewPr>
  <p:slideViewPr>
    <p:cSldViewPr snapToGrid="0">
      <p:cViewPr varScale="1">
        <p:scale>
          <a:sx n="59" d="100"/>
          <a:sy n="59" d="100"/>
        </p:scale>
        <p:origin x="92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Flood (Public Health Wales - Matrix House)" userId="S::sophie.flood@wales.nhs.uk::f1b68508-ff1d-4a78-a875-f6aa95017de1" providerId="AD" clId="Web-{80ACF935-E3D0-D804-12F7-5D16EED89076}"/>
    <pc:docChg chg="modSld">
      <pc:chgData name="Sophie Flood (Public Health Wales - Matrix House)" userId="S::sophie.flood@wales.nhs.uk::f1b68508-ff1d-4a78-a875-f6aa95017de1" providerId="AD" clId="Web-{80ACF935-E3D0-D804-12F7-5D16EED89076}" dt="2026-03-18T13:58:16.508" v="0" actId="1076"/>
      <pc:docMkLst>
        <pc:docMk/>
      </pc:docMkLst>
      <pc:sldChg chg="modSp">
        <pc:chgData name="Sophie Flood (Public Health Wales - Matrix House)" userId="S::sophie.flood@wales.nhs.uk::f1b68508-ff1d-4a78-a875-f6aa95017de1" providerId="AD" clId="Web-{80ACF935-E3D0-D804-12F7-5D16EED89076}" dt="2026-03-18T13:58:16.508" v="0" actId="1076"/>
        <pc:sldMkLst>
          <pc:docMk/>
          <pc:sldMk cId="967469541" sldId="313"/>
        </pc:sldMkLst>
        <pc:picChg chg="mod">
          <ac:chgData name="Sophie Flood (Public Health Wales - Matrix House)" userId="S::sophie.flood@wales.nhs.uk::f1b68508-ff1d-4a78-a875-f6aa95017de1" providerId="AD" clId="Web-{80ACF935-E3D0-D804-12F7-5D16EED89076}" dt="2026-03-18T13:58:16.508" v="0" actId="1076"/>
          <ac:picMkLst>
            <pc:docMk/>
            <pc:sldMk cId="967469541" sldId="313"/>
            <ac:picMk id="6" creationId="{0FC5310A-BB59-A9DB-1395-9C4A42EE522A}"/>
          </ac:picMkLst>
        </pc:picChg>
      </pc:sldChg>
    </pc:docChg>
  </pc:docChgLst>
  <pc:docChgLst>
    <pc:chgData name="Sophie Flood (Public Health Wales - Matrix House)" userId="S::sophie.flood@wales.nhs.uk::f1b68508-ff1d-4a78-a875-f6aa95017de1" providerId="AD" clId="Web-{C42DAAE4-D800-8E3D-F199-1D2FC2091F8E}"/>
    <pc:docChg chg="addSld">
      <pc:chgData name="Sophie Flood (Public Health Wales - Matrix House)" userId="S::sophie.flood@wales.nhs.uk::f1b68508-ff1d-4a78-a875-f6aa95017de1" providerId="AD" clId="Web-{C42DAAE4-D800-8E3D-F199-1D2FC2091F8E}" dt="2026-03-19T10:44:02.536" v="0"/>
      <pc:docMkLst>
        <pc:docMk/>
      </pc:docMkLst>
      <pc:sldChg chg="add">
        <pc:chgData name="Sophie Flood (Public Health Wales - Matrix House)" userId="S::sophie.flood@wales.nhs.uk::f1b68508-ff1d-4a78-a875-f6aa95017de1" providerId="AD" clId="Web-{C42DAAE4-D800-8E3D-F199-1D2FC2091F8E}" dt="2026-03-19T10:44:02.536" v="0"/>
        <pc:sldMkLst>
          <pc:docMk/>
          <pc:sldMk cId="3982800032" sldId="303"/>
        </pc:sldMkLst>
      </pc:sldChg>
      <pc:sldMasterChg chg="addSldLayout">
        <pc:chgData name="Sophie Flood (Public Health Wales - Matrix House)" userId="S::sophie.flood@wales.nhs.uk::f1b68508-ff1d-4a78-a875-f6aa95017de1" providerId="AD" clId="Web-{C42DAAE4-D800-8E3D-F199-1D2FC2091F8E}" dt="2026-03-19T10:44:02.536" v="0"/>
        <pc:sldMasterMkLst>
          <pc:docMk/>
          <pc:sldMasterMk cId="1333482334" sldId="2147483685"/>
        </pc:sldMasterMkLst>
        <pc:sldLayoutChg chg="add">
          <pc:chgData name="Sophie Flood (Public Health Wales - Matrix House)" userId="S::sophie.flood@wales.nhs.uk::f1b68508-ff1d-4a78-a875-f6aa95017de1" providerId="AD" clId="Web-{C42DAAE4-D800-8E3D-F199-1D2FC2091F8E}" dt="2026-03-19T10:44:02.536" v="0"/>
          <pc:sldLayoutMkLst>
            <pc:docMk/>
            <pc:sldMasterMk cId="1333482334" sldId="2147483685"/>
            <pc:sldLayoutMk cId="1044600998" sldId="2147483701"/>
          </pc:sldLayoutMkLst>
        </pc:sldLayoutChg>
      </pc:sldMasterChg>
    </pc:docChg>
  </pc:docChgLst>
  <pc:docChgLst>
    <pc:chgData name="Sophie Flood (Public Health Wales - Matrix House)" userId="f1b68508-ff1d-4a78-a875-f6aa95017de1" providerId="ADAL" clId="{B5192E52-D8D5-4D3D-B4DE-579B60FB9360}"/>
    <pc:docChg chg="modSld">
      <pc:chgData name="Sophie Flood (Public Health Wales - Matrix House)" userId="f1b68508-ff1d-4a78-a875-f6aa95017de1" providerId="ADAL" clId="{B5192E52-D8D5-4D3D-B4DE-579B60FB9360}" dt="2026-03-05T15:59:00.755" v="4" actId="255"/>
      <pc:docMkLst>
        <pc:docMk/>
      </pc:docMkLst>
      <pc:sldChg chg="modSp mod">
        <pc:chgData name="Sophie Flood (Public Health Wales - Matrix House)" userId="f1b68508-ff1d-4a78-a875-f6aa95017de1" providerId="ADAL" clId="{B5192E52-D8D5-4D3D-B4DE-579B60FB9360}" dt="2026-03-05T15:59:00.755" v="4" actId="255"/>
        <pc:sldMkLst>
          <pc:docMk/>
          <pc:sldMk cId="967469541" sldId="313"/>
        </pc:sldMkLst>
        <pc:spChg chg="mod">
          <ac:chgData name="Sophie Flood (Public Health Wales - Matrix House)" userId="f1b68508-ff1d-4a78-a875-f6aa95017de1" providerId="ADAL" clId="{B5192E52-D8D5-4D3D-B4DE-579B60FB9360}" dt="2026-03-05T15:59:00.755" v="4" actId="255"/>
          <ac:spMkLst>
            <pc:docMk/>
            <pc:sldMk cId="967469541" sldId="313"/>
            <ac:spMk id="2" creationId="{203B3AF5-7F06-1CDF-C5C2-4B253B6920F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3C5D82-122C-8E42-B3D6-67347C6BA68D}" type="datetimeFigureOut">
              <a:rPr lang="en-US" smtClean="0"/>
              <a:t>3/19/2026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F1F24-30D7-5740-9F64-AE7FBFFC8324}" type="slidenum">
              <a:rPr lang="en-US" smtClean="0"/>
              <a:t>‹#›</a:t>
            </a:fld>
            <a:endParaRPr lang="en-US" dirty="0"/>
          </a:p>
        </p:txBody>
      </p:sp>
    </p:spTree>
    <p:extLst>
      <p:ext uri="{BB962C8B-B14F-4D97-AF65-F5344CB8AC3E}">
        <p14:creationId xmlns:p14="http://schemas.microsoft.com/office/powerpoint/2010/main" val="2773458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BF1F24-30D7-5740-9F64-AE7FBFFC8324}" type="slidenum">
              <a:rPr lang="en-US" smtClean="0"/>
              <a:t>1</a:t>
            </a:fld>
            <a:endParaRPr lang="en-US" dirty="0"/>
          </a:p>
        </p:txBody>
      </p:sp>
    </p:spTree>
    <p:extLst>
      <p:ext uri="{BB962C8B-B14F-4D97-AF65-F5344CB8AC3E}">
        <p14:creationId xmlns:p14="http://schemas.microsoft.com/office/powerpoint/2010/main" val="31998441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Oran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DC0EE8-50B0-E896-5852-F4B8BFA0274B}"/>
              </a:ext>
            </a:extLst>
          </p:cNvPr>
          <p:cNvPicPr>
            <a:picLocks noChangeAspect="1"/>
          </p:cNvPicPr>
          <p:nvPr userDrawn="1"/>
        </p:nvPicPr>
        <p:blipFill>
          <a:blip r:embed="rId2"/>
          <a:srcRect/>
          <a:stretch/>
        </p:blipFill>
        <p:spPr>
          <a:xfrm>
            <a:off x="0" y="0"/>
            <a:ext cx="12192000" cy="685800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dirty="0">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4" name="Text Placeholder 13">
            <a:extLst>
              <a:ext uri="{FF2B5EF4-FFF2-40B4-BE49-F238E27FC236}">
                <a16:creationId xmlns:a16="http://schemas.microsoft.com/office/drawing/2014/main" id="{103AC217-C30D-89C1-4460-322363FEBF75}"/>
              </a:ext>
            </a:extLst>
          </p:cNvPr>
          <p:cNvSpPr>
            <a:spLocks noGrp="1"/>
          </p:cNvSpPr>
          <p:nvPr>
            <p:ph type="body" sz="quarter" idx="10" hasCustomPrompt="1"/>
          </p:nvPr>
        </p:nvSpPr>
        <p:spPr>
          <a:xfrm>
            <a:off x="285750" y="2710836"/>
            <a:ext cx="6327775" cy="726622"/>
          </a:xfrm>
          <a:prstGeom prst="rect">
            <a:avLst/>
          </a:prstGeom>
        </p:spPr>
        <p:txBody>
          <a:bodyPr anchor="b">
            <a:noAutofit/>
          </a:bodyPr>
          <a:lstStyle>
            <a:lvl1pPr marL="0" indent="0">
              <a:buNone/>
              <a:defRPr sz="36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Presentation Title</a:t>
            </a:r>
            <a:endParaRPr lang="en-US"/>
          </a:p>
        </p:txBody>
      </p:sp>
      <p:sp>
        <p:nvSpPr>
          <p:cNvPr id="15" name="Text Placeholder 13">
            <a:extLst>
              <a:ext uri="{FF2B5EF4-FFF2-40B4-BE49-F238E27FC236}">
                <a16:creationId xmlns:a16="http://schemas.microsoft.com/office/drawing/2014/main" id="{66D54DB3-E380-84BD-93B3-8BA649F37B65}"/>
              </a:ext>
            </a:extLst>
          </p:cNvPr>
          <p:cNvSpPr>
            <a:spLocks noGrp="1"/>
          </p:cNvSpPr>
          <p:nvPr>
            <p:ph type="body" sz="quarter" idx="11" hasCustomPrompt="1"/>
          </p:nvPr>
        </p:nvSpPr>
        <p:spPr>
          <a:xfrm>
            <a:off x="285750" y="3387964"/>
            <a:ext cx="6327775" cy="453119"/>
          </a:xfrm>
          <a:prstGeom prst="rect">
            <a:avLst/>
          </a:prstGeom>
        </p:spPr>
        <p:txBody>
          <a:bodyPr anchor="t">
            <a:noAutofit/>
          </a:bodyPr>
          <a:lstStyle>
            <a:lvl1pPr marL="0" indent="0">
              <a:buNone/>
              <a:defRPr sz="22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Subtitle</a:t>
            </a:r>
            <a:endParaRPr lang="en-US"/>
          </a:p>
        </p:txBody>
      </p:sp>
      <p:sp>
        <p:nvSpPr>
          <p:cNvPr id="16" name="Text Placeholder 13">
            <a:extLst>
              <a:ext uri="{FF2B5EF4-FFF2-40B4-BE49-F238E27FC236}">
                <a16:creationId xmlns:a16="http://schemas.microsoft.com/office/drawing/2014/main" id="{13832E92-EF7C-04E7-8DBD-C53D35568A6F}"/>
              </a:ext>
            </a:extLst>
          </p:cNvPr>
          <p:cNvSpPr>
            <a:spLocks noGrp="1"/>
          </p:cNvSpPr>
          <p:nvPr>
            <p:ph type="body" sz="quarter" idx="12" hasCustomPrompt="1"/>
          </p:nvPr>
        </p:nvSpPr>
        <p:spPr>
          <a:xfrm>
            <a:off x="285750" y="4204682"/>
            <a:ext cx="6327775" cy="453119"/>
          </a:xfrm>
          <a:prstGeom prst="rect">
            <a:avLst/>
          </a:prstGeom>
        </p:spPr>
        <p:txBody>
          <a:bodyPr anchor="t">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Date</a:t>
            </a:r>
            <a:endParaRPr lang="en-US"/>
          </a:p>
        </p:txBody>
      </p:sp>
    </p:spTree>
    <p:extLst>
      <p:ext uri="{BB962C8B-B14F-4D97-AF65-F5344CB8AC3E}">
        <p14:creationId xmlns:p14="http://schemas.microsoft.com/office/powerpoint/2010/main" val="4186661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and Text only - Oran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2"/>
          <a:src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2" name="Picture 1" descr="A blue rectangle on a black background&#10;&#10;Description automatically generated">
            <a:extLst>
              <a:ext uri="{FF2B5EF4-FFF2-40B4-BE49-F238E27FC236}">
                <a16:creationId xmlns:a16="http://schemas.microsoft.com/office/drawing/2014/main" id="{701B4431-6E99-FB30-9E4A-E84060F127FB}"/>
              </a:ext>
            </a:extLst>
          </p:cNvPr>
          <p:cNvPicPr>
            <a:picLocks noChangeAspect="1"/>
          </p:cNvPicPr>
          <p:nvPr userDrawn="1"/>
        </p:nvPicPr>
        <p:blipFill rotWithShape="1">
          <a:blip r:embed="rId3"/>
          <a:srcRect l="25437" t="2543" r="5912" b="3059"/>
          <a:stretch/>
        </p:blipFill>
        <p:spPr>
          <a:xfrm rot="5400000">
            <a:off x="6649025" y="-657741"/>
            <a:ext cx="2405273" cy="3720755"/>
          </a:xfrm>
          <a:prstGeom prst="rect">
            <a:avLst/>
          </a:prstGeom>
        </p:spPr>
      </p:pic>
      <p:pic>
        <p:nvPicPr>
          <p:cNvPr id="3" name="Picture 2">
            <a:extLst>
              <a:ext uri="{FF2B5EF4-FFF2-40B4-BE49-F238E27FC236}">
                <a16:creationId xmlns:a16="http://schemas.microsoft.com/office/drawing/2014/main" id="{3D1E15D4-58F0-B835-2EDB-5B041DEA7E6E}"/>
              </a:ext>
            </a:extLst>
          </p:cNvPr>
          <p:cNvPicPr>
            <a:picLocks noChangeAspect="1"/>
          </p:cNvPicPr>
          <p:nvPr userDrawn="1"/>
        </p:nvPicPr>
        <p:blipFill>
          <a:blip r:embed="rId4"/>
          <a:srcRect/>
          <a:stretch/>
        </p:blipFill>
        <p:spPr>
          <a:xfrm>
            <a:off x="8359749" y="2620284"/>
            <a:ext cx="3527371" cy="3968293"/>
          </a:xfrm>
          <a:prstGeom prst="rect">
            <a:avLst/>
          </a:prstGeom>
        </p:spPr>
      </p:pic>
      <p:sp>
        <p:nvSpPr>
          <p:cNvPr id="4" name="Text Placeholder 16">
            <a:extLst>
              <a:ext uri="{FF2B5EF4-FFF2-40B4-BE49-F238E27FC236}">
                <a16:creationId xmlns:a16="http://schemas.microsoft.com/office/drawing/2014/main" id="{2D62E1EC-A6F5-D23A-565E-A7AF64CD9368}"/>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5" name="Text Placeholder 16">
            <a:extLst>
              <a:ext uri="{FF2B5EF4-FFF2-40B4-BE49-F238E27FC236}">
                <a16:creationId xmlns:a16="http://schemas.microsoft.com/office/drawing/2014/main" id="{CE7DE11A-7B6A-14CA-A499-F25F2F9AF822}"/>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6" name="Text Placeholder 19">
            <a:extLst>
              <a:ext uri="{FF2B5EF4-FFF2-40B4-BE49-F238E27FC236}">
                <a16:creationId xmlns:a16="http://schemas.microsoft.com/office/drawing/2014/main" id="{AF447B3A-3F6B-32F0-90F8-3CEF5AAF4EB9}"/>
              </a:ext>
            </a:extLst>
          </p:cNvPr>
          <p:cNvSpPr>
            <a:spLocks noGrp="1"/>
          </p:cNvSpPr>
          <p:nvPr>
            <p:ph type="body" sz="quarter" idx="13"/>
          </p:nvPr>
        </p:nvSpPr>
        <p:spPr>
          <a:xfrm>
            <a:off x="304879" y="2926024"/>
            <a:ext cx="6710362"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63103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 text - Orange">
    <p:spTree>
      <p:nvGrpSpPr>
        <p:cNvPr id="1" name=""/>
        <p:cNvGrpSpPr/>
        <p:nvPr/>
      </p:nvGrpSpPr>
      <p:grpSpPr>
        <a:xfrm>
          <a:off x="0" y="0"/>
          <a:ext cx="0" cy="0"/>
          <a:chOff x="0" y="0"/>
          <a:chExt cx="0" cy="0"/>
        </a:xfrm>
      </p:grpSpPr>
      <p:pic>
        <p:nvPicPr>
          <p:cNvPr id="14" name="Picture 13" descr="An orange curved object on a black background&#10;&#10;Description automatically generated">
            <a:extLst>
              <a:ext uri="{FF2B5EF4-FFF2-40B4-BE49-F238E27FC236}">
                <a16:creationId xmlns:a16="http://schemas.microsoft.com/office/drawing/2014/main" id="{24D3D47D-7075-66E1-8396-F4103DF0112F}"/>
              </a:ext>
            </a:extLst>
          </p:cNvPr>
          <p:cNvPicPr>
            <a:picLocks noChangeAspect="1"/>
          </p:cNvPicPr>
          <p:nvPr userDrawn="1"/>
        </p:nvPicPr>
        <p:blipFill rotWithShape="1">
          <a:blip r:embed="rId2"/>
          <a:srcRect l="13065" b="50000"/>
          <a:stretch/>
        </p:blipFill>
        <p:spPr>
          <a:xfrm>
            <a:off x="8685957" y="4843391"/>
            <a:ext cx="3113591" cy="2014609"/>
          </a:xfrm>
          <a:prstGeom prst="rect">
            <a:avLst/>
          </a:prstGeom>
        </p:spPr>
      </p:pic>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3"/>
          <a:src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8" name="Picture 7" descr="A blue rectangle on a black background&#10;&#10;Description automatically generated">
            <a:extLst>
              <a:ext uri="{FF2B5EF4-FFF2-40B4-BE49-F238E27FC236}">
                <a16:creationId xmlns:a16="http://schemas.microsoft.com/office/drawing/2014/main" id="{FD5D17FF-AF1C-545F-E3DC-DDD6BD78E5AE}"/>
              </a:ext>
            </a:extLst>
          </p:cNvPr>
          <p:cNvPicPr>
            <a:picLocks noChangeAspect="1"/>
          </p:cNvPicPr>
          <p:nvPr userDrawn="1"/>
        </p:nvPicPr>
        <p:blipFill rotWithShape="1">
          <a:blip r:embed="rId4"/>
          <a:srcRect l="11058" t="2107" r="2991" b="47971"/>
          <a:stretch/>
        </p:blipFill>
        <p:spPr>
          <a:xfrm rot="10800000" flipH="1">
            <a:off x="4995863" y="0"/>
            <a:ext cx="3011357" cy="1967696"/>
          </a:xfrm>
          <a:prstGeom prst="rect">
            <a:avLst/>
          </a:prstGeom>
        </p:spPr>
      </p:pic>
      <p:sp>
        <p:nvSpPr>
          <p:cNvPr id="2" name="Text Placeholder 19">
            <a:extLst>
              <a:ext uri="{FF2B5EF4-FFF2-40B4-BE49-F238E27FC236}">
                <a16:creationId xmlns:a16="http://schemas.microsoft.com/office/drawing/2014/main" id="{CF8766FF-E3F7-54FE-61D9-A29B5C42AF4B}"/>
              </a:ext>
            </a:extLst>
          </p:cNvPr>
          <p:cNvSpPr>
            <a:spLocks noGrp="1"/>
          </p:cNvSpPr>
          <p:nvPr>
            <p:ph type="body" sz="quarter" idx="14"/>
          </p:nvPr>
        </p:nvSpPr>
        <p:spPr>
          <a:xfrm>
            <a:off x="5816081" y="2925582"/>
            <a:ext cx="5020807"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ext Placeholder 16">
            <a:extLst>
              <a:ext uri="{FF2B5EF4-FFF2-40B4-BE49-F238E27FC236}">
                <a16:creationId xmlns:a16="http://schemas.microsoft.com/office/drawing/2014/main" id="{4E25F6C2-19E2-B16F-2ECE-F7248C893CC7}"/>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5" name="Text Placeholder 16">
            <a:extLst>
              <a:ext uri="{FF2B5EF4-FFF2-40B4-BE49-F238E27FC236}">
                <a16:creationId xmlns:a16="http://schemas.microsoft.com/office/drawing/2014/main" id="{08B8FB3E-8875-A86C-9BA3-D0129447E8DA}"/>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9" name="Text Placeholder 19">
            <a:extLst>
              <a:ext uri="{FF2B5EF4-FFF2-40B4-BE49-F238E27FC236}">
                <a16:creationId xmlns:a16="http://schemas.microsoft.com/office/drawing/2014/main" id="{AAB91901-4FF0-2D7E-65B2-9DF4E55D78F8}"/>
              </a:ext>
            </a:extLst>
          </p:cNvPr>
          <p:cNvSpPr>
            <a:spLocks noGrp="1"/>
          </p:cNvSpPr>
          <p:nvPr>
            <p:ph type="body" sz="quarter" idx="13"/>
          </p:nvPr>
        </p:nvSpPr>
        <p:spPr>
          <a:xfrm>
            <a:off x="304879" y="2926024"/>
            <a:ext cx="5266653"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05453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DC0EE8-50B0-E896-5852-F4B8BFA0274B}"/>
              </a:ext>
            </a:extLst>
          </p:cNvPr>
          <p:cNvPicPr>
            <a:picLocks noChangeAspect="1"/>
          </p:cNvPicPr>
          <p:nvPr userDrawn="1"/>
        </p:nvPicPr>
        <p:blipFill>
          <a:blip r:embed="rId2"/>
          <a:srcRect/>
          <a:stretch/>
        </p:blipFill>
        <p:spPr>
          <a:xfrm>
            <a:off x="0" y="3175"/>
            <a:ext cx="12192000" cy="685165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dirty="0">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3" name="Text Placeholder 13">
            <a:extLst>
              <a:ext uri="{FF2B5EF4-FFF2-40B4-BE49-F238E27FC236}">
                <a16:creationId xmlns:a16="http://schemas.microsoft.com/office/drawing/2014/main" id="{5F8C3108-99AA-BE1B-0102-55204CAE5262}"/>
              </a:ext>
            </a:extLst>
          </p:cNvPr>
          <p:cNvSpPr>
            <a:spLocks noGrp="1"/>
          </p:cNvSpPr>
          <p:nvPr>
            <p:ph type="body" sz="quarter" idx="10" hasCustomPrompt="1"/>
          </p:nvPr>
        </p:nvSpPr>
        <p:spPr>
          <a:xfrm>
            <a:off x="285750" y="3065689"/>
            <a:ext cx="6327775" cy="726622"/>
          </a:xfrm>
          <a:prstGeom prst="rect">
            <a:avLst/>
          </a:prstGeom>
        </p:spPr>
        <p:txBody>
          <a:bodyPr anchor="ctr">
            <a:noAutofit/>
          </a:bodyPr>
          <a:lstStyle>
            <a:lvl1pPr marL="0" indent="0">
              <a:buNone/>
              <a:defRPr sz="36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Divider title</a:t>
            </a:r>
            <a:endParaRPr lang="en-US"/>
          </a:p>
        </p:txBody>
      </p:sp>
    </p:spTree>
    <p:extLst>
      <p:ext uri="{BB962C8B-B14F-4D97-AF65-F5344CB8AC3E}">
        <p14:creationId xmlns:p14="http://schemas.microsoft.com/office/powerpoint/2010/main" val="2295155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 - Orang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C75D8DA0-FA5D-E4A4-348F-1B27185447F4}"/>
              </a:ext>
            </a:extLst>
          </p:cNvPr>
          <p:cNvSpPr>
            <a:spLocks noGrp="1"/>
          </p:cNvSpPr>
          <p:nvPr>
            <p:ph type="pic" sz="quarter" idx="14"/>
          </p:nvPr>
        </p:nvSpPr>
        <p:spPr>
          <a:xfrm>
            <a:off x="6096000" y="333272"/>
            <a:ext cx="5718175" cy="6191457"/>
          </a:xfrm>
          <a:prstGeom prst="roundRect">
            <a:avLst>
              <a:gd name="adj" fmla="val 2233"/>
            </a:avLst>
          </a:prstGeom>
        </p:spPr>
        <p:txBody>
          <a:bodyPr/>
          <a:lstStyle/>
          <a:p>
            <a:endParaRPr lang="en-US" dirty="0"/>
          </a:p>
        </p:txBody>
      </p:sp>
      <p:pic>
        <p:nvPicPr>
          <p:cNvPr id="4" name="Picture 3">
            <a:extLst>
              <a:ext uri="{FF2B5EF4-FFF2-40B4-BE49-F238E27FC236}">
                <a16:creationId xmlns:a16="http://schemas.microsoft.com/office/drawing/2014/main" id="{D21D8264-1EB3-39E9-379D-1E494B0B89BE}"/>
              </a:ext>
            </a:extLst>
          </p:cNvPr>
          <p:cNvPicPr>
            <a:picLocks noChangeAspect="1"/>
          </p:cNvPicPr>
          <p:nvPr userDrawn="1"/>
        </p:nvPicPr>
        <p:blipFill>
          <a:blip r:embed="rId2"/>
          <a:srcRect/>
          <a:stretch/>
        </p:blipFill>
        <p:spPr>
          <a:xfrm>
            <a:off x="285750" y="275384"/>
            <a:ext cx="1654753" cy="508387"/>
          </a:xfrm>
          <a:prstGeom prst="rect">
            <a:avLst/>
          </a:prstGeom>
        </p:spPr>
      </p:pic>
      <p:sp>
        <p:nvSpPr>
          <p:cNvPr id="5" name="TextBox 4">
            <a:extLst>
              <a:ext uri="{FF2B5EF4-FFF2-40B4-BE49-F238E27FC236}">
                <a16:creationId xmlns:a16="http://schemas.microsoft.com/office/drawing/2014/main" id="{5BB6815D-7426-E4F1-F536-CD871B71713E}"/>
              </a:ext>
            </a:extLst>
          </p:cNvPr>
          <p:cNvSpPr txBox="1"/>
          <p:nvPr userDrawn="1"/>
        </p:nvSpPr>
        <p:spPr>
          <a:xfrm>
            <a:off x="285750" y="6342357"/>
            <a:ext cx="1654753" cy="246221"/>
          </a:xfrm>
          <a:prstGeom prst="rect">
            <a:avLst/>
          </a:prstGeom>
          <a:noFill/>
        </p:spPr>
        <p:txBody>
          <a:bodyPr wrap="square" rtlCol="0">
            <a:spAutoFit/>
          </a:bodyPr>
          <a:lstStyle/>
          <a:p>
            <a:r>
              <a:rPr lang="en-US"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6" name="Text Placeholder 11">
            <a:extLst>
              <a:ext uri="{FF2B5EF4-FFF2-40B4-BE49-F238E27FC236}">
                <a16:creationId xmlns:a16="http://schemas.microsoft.com/office/drawing/2014/main" id="{B88EED20-7E87-4DFD-D9CA-B1A1FAA85455}"/>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15" name="Picture 14">
            <a:extLst>
              <a:ext uri="{FF2B5EF4-FFF2-40B4-BE49-F238E27FC236}">
                <a16:creationId xmlns:a16="http://schemas.microsoft.com/office/drawing/2014/main" id="{1304FA74-24F0-045A-C516-E3564055D32B}"/>
              </a:ext>
            </a:extLst>
          </p:cNvPr>
          <p:cNvPicPr>
            <a:picLocks noChangeAspect="1"/>
          </p:cNvPicPr>
          <p:nvPr userDrawn="1"/>
        </p:nvPicPr>
        <p:blipFill rotWithShape="1">
          <a:blip r:embed="rId3"/>
          <a:srcRect b="34365"/>
          <a:stretch/>
        </p:blipFill>
        <p:spPr>
          <a:xfrm rot="10800000">
            <a:off x="5464465" y="-1"/>
            <a:ext cx="3010823" cy="2223164"/>
          </a:xfrm>
          <a:prstGeom prst="rect">
            <a:avLst/>
          </a:prstGeom>
        </p:spPr>
      </p:pic>
      <p:sp>
        <p:nvSpPr>
          <p:cNvPr id="3" name="Text Placeholder 16">
            <a:extLst>
              <a:ext uri="{FF2B5EF4-FFF2-40B4-BE49-F238E27FC236}">
                <a16:creationId xmlns:a16="http://schemas.microsoft.com/office/drawing/2014/main" id="{BB3D2668-6A46-5D77-93AC-94BF8FA300B3}"/>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7" name="Text Placeholder 16">
            <a:extLst>
              <a:ext uri="{FF2B5EF4-FFF2-40B4-BE49-F238E27FC236}">
                <a16:creationId xmlns:a16="http://schemas.microsoft.com/office/drawing/2014/main" id="{08E733D0-84C6-0B71-429D-6FE9FF42DEA4}"/>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10" name="Text Placeholder 19">
            <a:extLst>
              <a:ext uri="{FF2B5EF4-FFF2-40B4-BE49-F238E27FC236}">
                <a16:creationId xmlns:a16="http://schemas.microsoft.com/office/drawing/2014/main" id="{33D77F80-4716-8565-12CF-951888358537}"/>
              </a:ext>
            </a:extLst>
          </p:cNvPr>
          <p:cNvSpPr>
            <a:spLocks noGrp="1"/>
          </p:cNvSpPr>
          <p:nvPr>
            <p:ph type="body" sz="quarter" idx="13"/>
          </p:nvPr>
        </p:nvSpPr>
        <p:spPr>
          <a:xfrm>
            <a:off x="304879" y="2926024"/>
            <a:ext cx="5279491"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20660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anded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AEBD5D-6322-B406-0D4B-2DC104931732}"/>
              </a:ext>
            </a:extLst>
          </p:cNvPr>
          <p:cNvPicPr>
            <a:picLocks noChangeAspect="1"/>
          </p:cNvPicPr>
          <p:nvPr userDrawn="1"/>
        </p:nvPicPr>
        <p:blipFill>
          <a:blip r:embed="rId2"/>
          <a:srcRect/>
          <a:stretch/>
        </p:blipFill>
        <p:spPr>
          <a:xfrm>
            <a:off x="285750" y="275384"/>
            <a:ext cx="1654753" cy="508387"/>
          </a:xfrm>
          <a:prstGeom prst="rect">
            <a:avLst/>
          </a:prstGeom>
        </p:spPr>
      </p:pic>
      <p:sp>
        <p:nvSpPr>
          <p:cNvPr id="5" name="TextBox 4">
            <a:extLst>
              <a:ext uri="{FF2B5EF4-FFF2-40B4-BE49-F238E27FC236}">
                <a16:creationId xmlns:a16="http://schemas.microsoft.com/office/drawing/2014/main" id="{89DC72F6-8F17-9EF3-5DE2-AD7D14DDFBB4}"/>
              </a:ext>
            </a:extLst>
          </p:cNvPr>
          <p:cNvSpPr txBox="1"/>
          <p:nvPr userDrawn="1"/>
        </p:nvSpPr>
        <p:spPr>
          <a:xfrm>
            <a:off x="285750" y="6342357"/>
            <a:ext cx="1654753" cy="246221"/>
          </a:xfrm>
          <a:prstGeom prst="rect">
            <a:avLst/>
          </a:prstGeom>
          <a:noFill/>
        </p:spPr>
        <p:txBody>
          <a:bodyPr wrap="square" rtlCol="0">
            <a:spAutoFit/>
          </a:bodyPr>
          <a:lstStyle/>
          <a:p>
            <a:r>
              <a:rPr lang="en-US"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Tree>
    <p:extLst>
      <p:ext uri="{BB962C8B-B14F-4D97-AF65-F5344CB8AC3E}">
        <p14:creationId xmlns:p14="http://schemas.microsoft.com/office/powerpoint/2010/main" val="101288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8EC966F-C3A2-10A4-74A3-25D0347C513C}"/>
              </a:ext>
            </a:extLst>
          </p:cNvPr>
          <p:cNvSpPr>
            <a:spLocks noGrp="1"/>
          </p:cNvSpPr>
          <p:nvPr>
            <p:ph type="pic" sz="quarter" idx="10"/>
          </p:nvPr>
        </p:nvSpPr>
        <p:spPr>
          <a:xfrm>
            <a:off x="0" y="0"/>
            <a:ext cx="12192000" cy="6858000"/>
          </a:xfrm>
          <a:prstGeom prst="rect">
            <a:avLst/>
          </a:prstGeom>
        </p:spPr>
        <p:txBody>
          <a:bodyPr/>
          <a:lstStyle/>
          <a:p>
            <a:endParaRPr lang="en-US" dirty="0"/>
          </a:p>
        </p:txBody>
      </p:sp>
    </p:spTree>
    <p:extLst>
      <p:ext uri="{BB962C8B-B14F-4D97-AF65-F5344CB8AC3E}">
        <p14:creationId xmlns:p14="http://schemas.microsoft.com/office/powerpoint/2010/main" val="1341353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Screen 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40293FF-3E51-2EB7-6DBB-A815093091B2}"/>
              </a:ext>
            </a:extLst>
          </p:cNvPr>
          <p:cNvSpPr>
            <a:spLocks noGrp="1"/>
          </p:cNvSpPr>
          <p:nvPr>
            <p:ph type="media" sz="quarter" idx="10"/>
          </p:nvPr>
        </p:nvSpPr>
        <p:spPr>
          <a:xfrm>
            <a:off x="0" y="0"/>
            <a:ext cx="12192000" cy="6858000"/>
          </a:xfrm>
          <a:prstGeom prst="rect">
            <a:avLst/>
          </a:prstGeom>
        </p:spPr>
        <p:txBody>
          <a:bodyPr/>
          <a:lstStyle/>
          <a:p>
            <a:endParaRPr lang="en-US" dirty="0"/>
          </a:p>
        </p:txBody>
      </p:sp>
    </p:spTree>
    <p:extLst>
      <p:ext uri="{BB962C8B-B14F-4D97-AF65-F5344CB8AC3E}">
        <p14:creationId xmlns:p14="http://schemas.microsoft.com/office/powerpoint/2010/main" val="339802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 Nav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8849E8-9E1B-97A6-16F5-727C3313434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Picture 3" descr="A black and white logo&#10;&#10;Description automatically generated">
            <a:extLst>
              <a:ext uri="{FF2B5EF4-FFF2-40B4-BE49-F238E27FC236}">
                <a16:creationId xmlns:a16="http://schemas.microsoft.com/office/drawing/2014/main" id="{757ECEED-71CF-563E-44EC-80FFD859756D}"/>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5" name="TextBox 4">
            <a:extLst>
              <a:ext uri="{FF2B5EF4-FFF2-40B4-BE49-F238E27FC236}">
                <a16:creationId xmlns:a16="http://schemas.microsoft.com/office/drawing/2014/main" id="{A6CEE91C-570F-B1A8-8A99-CA82C9ED4788}"/>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6" name="Text Placeholder 13">
            <a:extLst>
              <a:ext uri="{FF2B5EF4-FFF2-40B4-BE49-F238E27FC236}">
                <a16:creationId xmlns:a16="http://schemas.microsoft.com/office/drawing/2014/main" id="{9A0DC161-F583-C874-FD6C-D410169078F1}"/>
              </a:ext>
            </a:extLst>
          </p:cNvPr>
          <p:cNvSpPr>
            <a:spLocks noGrp="1"/>
          </p:cNvSpPr>
          <p:nvPr>
            <p:ph type="body" sz="quarter" idx="10" hasCustomPrompt="1"/>
          </p:nvPr>
        </p:nvSpPr>
        <p:spPr>
          <a:xfrm>
            <a:off x="285750" y="2399892"/>
            <a:ext cx="6327775" cy="1641245"/>
          </a:xfrm>
          <a:prstGeom prst="rect">
            <a:avLst/>
          </a:prstGeom>
        </p:spPr>
        <p:txBody>
          <a:bodyPr anchor="ctr">
            <a:noAutofit/>
          </a:bodyPr>
          <a:lstStyle>
            <a:lvl1pPr marL="0" indent="0">
              <a:buNone/>
              <a:defRPr sz="48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Thank you </a:t>
            </a:r>
            <a:br>
              <a:rPr lang="en-GB"/>
            </a:br>
            <a:r>
              <a:rPr lang="en-GB"/>
              <a:t>for listening.</a:t>
            </a:r>
            <a:endParaRPr lang="en-US"/>
          </a:p>
        </p:txBody>
      </p:sp>
      <p:sp>
        <p:nvSpPr>
          <p:cNvPr id="7" name="Text Placeholder 13">
            <a:extLst>
              <a:ext uri="{FF2B5EF4-FFF2-40B4-BE49-F238E27FC236}">
                <a16:creationId xmlns:a16="http://schemas.microsoft.com/office/drawing/2014/main" id="{4B627C22-1FB4-BAE3-8444-E2668100FF6D}"/>
              </a:ext>
            </a:extLst>
          </p:cNvPr>
          <p:cNvSpPr>
            <a:spLocks noGrp="1"/>
          </p:cNvSpPr>
          <p:nvPr>
            <p:ph type="body" sz="quarter" idx="11" hasCustomPrompt="1"/>
          </p:nvPr>
        </p:nvSpPr>
        <p:spPr>
          <a:xfrm>
            <a:off x="285750" y="4053871"/>
            <a:ext cx="6327775" cy="453119"/>
          </a:xfrm>
          <a:prstGeom prst="rect">
            <a:avLst/>
          </a:prstGeom>
        </p:spPr>
        <p:txBody>
          <a:bodyPr anchor="b">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Further info or contact details to go here.</a:t>
            </a:r>
            <a:endParaRPr lang="en-US"/>
          </a:p>
        </p:txBody>
      </p:sp>
    </p:spTree>
    <p:extLst>
      <p:ext uri="{BB962C8B-B14F-4D97-AF65-F5344CB8AC3E}">
        <p14:creationId xmlns:p14="http://schemas.microsoft.com/office/powerpoint/2010/main" val="104460099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C7A4B6-E657-EDCC-59CE-FE172E9D17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BF656F4-6DF7-415A-4697-2904325800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7D5691-D849-353F-2C40-B394ED7422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solidFill>
                <a:latin typeface="Ubuntu" panose="020B0504030602030204" pitchFamily="34" charset="0"/>
              </a:defRPr>
            </a:lvl1pPr>
          </a:lstStyle>
          <a:p>
            <a:fld id="{82B51D49-EE0F-5642-AE4A-D88F56CE5BD0}" type="datetimeFigureOut">
              <a:rPr lang="en-US" smtClean="0"/>
              <a:pPr/>
              <a:t>3/19/2026</a:t>
            </a:fld>
            <a:endParaRPr lang="en-US" dirty="0"/>
          </a:p>
        </p:txBody>
      </p:sp>
      <p:sp>
        <p:nvSpPr>
          <p:cNvPr id="5" name="Footer Placeholder 4">
            <a:extLst>
              <a:ext uri="{FF2B5EF4-FFF2-40B4-BE49-F238E27FC236}">
                <a16:creationId xmlns:a16="http://schemas.microsoft.com/office/drawing/2014/main" id="{9B0902D5-1DEE-9B02-E0A7-6B8BD7EADC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1"/>
                </a:solidFill>
                <a:latin typeface="Ubuntu" panose="020B0504030602030204" pitchFamily="34" charset="0"/>
              </a:defRPr>
            </a:lvl1pPr>
          </a:lstStyle>
          <a:p>
            <a:endParaRPr lang="en-US" dirty="0"/>
          </a:p>
        </p:txBody>
      </p:sp>
      <p:sp>
        <p:nvSpPr>
          <p:cNvPr id="6" name="Slide Number Placeholder 5">
            <a:extLst>
              <a:ext uri="{FF2B5EF4-FFF2-40B4-BE49-F238E27FC236}">
                <a16:creationId xmlns:a16="http://schemas.microsoft.com/office/drawing/2014/main" id="{E8DC985D-423A-9E41-BE08-22CCE6FC18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solidFill>
                <a:latin typeface="Ubuntu" panose="020B0504030602030204" pitchFamily="34" charset="0"/>
              </a:defRPr>
            </a:lvl1pPr>
          </a:lstStyle>
          <a:p>
            <a:fld id="{8BF3B2AA-8EE5-0E49-B5D5-F85568A574C4}" type="slidenum">
              <a:rPr lang="en-US" smtClean="0"/>
              <a:pPr/>
              <a:t>‹#›</a:t>
            </a:fld>
            <a:endParaRPr lang="en-US" dirty="0"/>
          </a:p>
        </p:txBody>
      </p:sp>
    </p:spTree>
    <p:extLst>
      <p:ext uri="{BB962C8B-B14F-4D97-AF65-F5344CB8AC3E}">
        <p14:creationId xmlns:p14="http://schemas.microsoft.com/office/powerpoint/2010/main" val="1333482334"/>
      </p:ext>
    </p:extLst>
  </p:cSld>
  <p:clrMap bg1="lt1" tx1="dk1" bg2="lt2" tx2="dk2" accent1="accent1" accent2="accent2" accent3="accent3" accent4="accent4" accent5="accent5" accent6="accent6" hlink="hlink" folHlink="folHlink"/>
  <p:sldLayoutIdLst>
    <p:sldLayoutId id="2147483652" r:id="rId1"/>
    <p:sldLayoutId id="2147483657" r:id="rId2"/>
    <p:sldLayoutId id="2147483662" r:id="rId3"/>
    <p:sldLayoutId id="2147483672" r:id="rId4"/>
    <p:sldLayoutId id="2147483667" r:id="rId5"/>
    <p:sldLayoutId id="2147483700" r:id="rId6"/>
    <p:sldLayoutId id="2147483689" r:id="rId7"/>
    <p:sldLayoutId id="2147483690" r:id="rId8"/>
    <p:sldLayoutId id="2147483701" r:id="rId9"/>
  </p:sldLayoutIdLst>
  <p:txStyles>
    <p:titleStyle>
      <a:lvl1pPr algn="l" defTabSz="914400" rtl="0" eaLnBrk="1" latinLnBrk="0" hangingPunct="1">
        <a:lnSpc>
          <a:spcPct val="90000"/>
        </a:lnSpc>
        <a:spcBef>
          <a:spcPct val="0"/>
        </a:spcBef>
        <a:buNone/>
        <a:defRPr sz="4400" kern="1200">
          <a:solidFill>
            <a:schemeClr val="accent1"/>
          </a:solidFill>
          <a:latin typeface="Ubuntu" panose="020B05040306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FD1B2-43EC-31A1-56FC-9807F0ECD3F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03B3AF5-7F06-1CDF-C5C2-4B253B6920F4}"/>
              </a:ext>
            </a:extLst>
          </p:cNvPr>
          <p:cNvSpPr txBox="1"/>
          <p:nvPr/>
        </p:nvSpPr>
        <p:spPr>
          <a:xfrm>
            <a:off x="101218" y="1561151"/>
            <a:ext cx="1160942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y-GB" sz="2000" dirty="0">
                <a:latin typeface="Ubuntu" panose="020B0504030602030204" pitchFamily="34" charset="0"/>
              </a:rPr>
              <a:t>Mae'r gweithgaredd hwn yn cysylltu â'r Banciau Gwybodaeth canlynol: </a:t>
            </a:r>
          </a:p>
          <a:p>
            <a:pPr marL="342900" indent="-342900">
              <a:buFont typeface="Arial" panose="020B0604020202020204" pitchFamily="34" charset="0"/>
              <a:buChar char="•"/>
            </a:pPr>
            <a:r>
              <a:rPr lang="en-US" sz="2000" dirty="0">
                <a:solidFill>
                  <a:srgbClr val="18518A"/>
                </a:solidFill>
                <a:latin typeface="Ubuntu"/>
                <a:ea typeface="Calibri"/>
                <a:cs typeface="Calibri"/>
              </a:rPr>
              <a:t>Gwybodaeth Beth yw Deiet Iach a Chytbwys?</a:t>
            </a:r>
          </a:p>
          <a:p>
            <a:pPr marL="342900" indent="-342900">
              <a:buFont typeface="Arial" panose="020B0604020202020204" pitchFamily="34" charset="0"/>
              <a:buChar char="•"/>
            </a:pPr>
            <a:r>
              <a:rPr lang="en-US" sz="2000" dirty="0">
                <a:solidFill>
                  <a:srgbClr val="18518A"/>
                </a:solidFill>
                <a:latin typeface="Ubuntu"/>
                <a:ea typeface="Calibri"/>
                <a:cs typeface="Calibri"/>
              </a:rPr>
              <a:t>Diwydiant, Marchnata a Hysbysebu</a:t>
            </a:r>
          </a:p>
          <a:p>
            <a:endParaRPr lang="en-US" sz="2000" dirty="0">
              <a:solidFill>
                <a:srgbClr val="000000"/>
              </a:solidFill>
              <a:latin typeface="Ubuntu"/>
            </a:endParaRPr>
          </a:p>
          <a:p>
            <a:r>
              <a:rPr lang="cy-GB" sz="2000" dirty="0">
                <a:latin typeface="Ubuntu" panose="020B0504030602030204" pitchFamily="34" charset="0"/>
              </a:rPr>
              <a:t>Mae'r gweithgaredd hwn yn cynnig datganiadau sy'n procio'r meddwl ac yn annog dysgwyr i drafod, dadlau a myfyrio ar baratoi bwyd a dewisiadau bwyd. </a:t>
            </a:r>
            <a:endParaRPr lang="en-US" sz="2000" dirty="0">
              <a:latin typeface="Ubuntu" panose="020B0504030602030204" pitchFamily="34" charset="0"/>
              <a:ea typeface="Calibri"/>
              <a:cs typeface="Calibri"/>
            </a:endParaRPr>
          </a:p>
        </p:txBody>
      </p:sp>
      <p:graphicFrame>
        <p:nvGraphicFramePr>
          <p:cNvPr id="7" name="Table 6">
            <a:extLst>
              <a:ext uri="{FF2B5EF4-FFF2-40B4-BE49-F238E27FC236}">
                <a16:creationId xmlns:a16="http://schemas.microsoft.com/office/drawing/2014/main" id="{40151333-31CE-D047-3901-E9746858B7A0}"/>
              </a:ext>
            </a:extLst>
          </p:cNvPr>
          <p:cNvGraphicFramePr>
            <a:graphicFrameLocks noGrp="1"/>
          </p:cNvGraphicFramePr>
          <p:nvPr>
            <p:extLst>
              <p:ext uri="{D42A27DB-BD31-4B8C-83A1-F6EECF244321}">
                <p14:modId xmlns:p14="http://schemas.microsoft.com/office/powerpoint/2010/main" val="1503883098"/>
              </p:ext>
            </p:extLst>
          </p:nvPr>
        </p:nvGraphicFramePr>
        <p:xfrm>
          <a:off x="97785" y="3500143"/>
          <a:ext cx="11996429" cy="3235960"/>
        </p:xfrm>
        <a:graphic>
          <a:graphicData uri="http://schemas.openxmlformats.org/drawingml/2006/table">
            <a:tbl>
              <a:tblPr firstRow="1" bandRow="1">
                <a:tableStyleId>{5C22544A-7EE6-4342-B048-85BDC9FD1C3A}</a:tableStyleId>
              </a:tblPr>
              <a:tblGrid>
                <a:gridCol w="2350603">
                  <a:extLst>
                    <a:ext uri="{9D8B030D-6E8A-4147-A177-3AD203B41FA5}">
                      <a16:colId xmlns:a16="http://schemas.microsoft.com/office/drawing/2014/main" val="4270850206"/>
                    </a:ext>
                  </a:extLst>
                </a:gridCol>
                <a:gridCol w="2302807">
                  <a:extLst>
                    <a:ext uri="{9D8B030D-6E8A-4147-A177-3AD203B41FA5}">
                      <a16:colId xmlns:a16="http://schemas.microsoft.com/office/drawing/2014/main" val="2021095819"/>
                    </a:ext>
                  </a:extLst>
                </a:gridCol>
                <a:gridCol w="2437279">
                  <a:extLst>
                    <a:ext uri="{9D8B030D-6E8A-4147-A177-3AD203B41FA5}">
                      <a16:colId xmlns:a16="http://schemas.microsoft.com/office/drawing/2014/main" val="3723673179"/>
                    </a:ext>
                  </a:extLst>
                </a:gridCol>
                <a:gridCol w="2526914">
                  <a:extLst>
                    <a:ext uri="{9D8B030D-6E8A-4147-A177-3AD203B41FA5}">
                      <a16:colId xmlns:a16="http://schemas.microsoft.com/office/drawing/2014/main" val="1260354662"/>
                    </a:ext>
                  </a:extLst>
                </a:gridCol>
                <a:gridCol w="2378826">
                  <a:extLst>
                    <a:ext uri="{9D8B030D-6E8A-4147-A177-3AD203B41FA5}">
                      <a16:colId xmlns:a16="http://schemas.microsoft.com/office/drawing/2014/main" val="40764704"/>
                    </a:ext>
                  </a:extLst>
                </a:gridCol>
              </a:tblGrid>
              <a:tr h="370840">
                <a:tc gridSpan="5">
                  <a:txBody>
                    <a:bodyPr/>
                    <a:lstStyle/>
                    <a:p>
                      <a:pPr marL="228600" indent="-228600">
                        <a:defRPr b="0" i="0"/>
                      </a:pPr>
                      <a:r>
                        <a:rPr lang="1106" sz="1800" b="1" dirty="0">
                          <a:solidFill>
                            <a:schemeClr val="bg1"/>
                          </a:solidFill>
                          <a:latin typeface="Ubuntu"/>
                          <a:ea typeface="Calibri" panose="020F0502020204030204"/>
                          <a:cs typeface="Calibri" panose="020F0502020204030204"/>
                        </a:rPr>
                        <a:t>Disgrifiadau o ddysgu </a:t>
                      </a:r>
                      <a:r>
                        <a:rPr lang="1106" sz="1800" b="0" dirty="0">
                          <a:solidFill>
                            <a:schemeClr val="bg1"/>
                          </a:solidFill>
                          <a:latin typeface="Ubuntu"/>
                          <a:ea typeface="Calibri" panose="020F0502020204030204"/>
                          <a:cs typeface="Calibri" panose="020F0502020204030204"/>
                        </a:rPr>
                        <a:t>(posibl)</a:t>
                      </a:r>
                      <a:endParaRPr lang="en-US" sz="1800" dirty="0">
                        <a:solidFill>
                          <a:schemeClr val="bg1"/>
                        </a:solidFill>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49473324"/>
                  </a:ext>
                </a:extLst>
              </a:tr>
              <a:tr h="370840">
                <a:tc>
                  <a:txBody>
                    <a:bodyPr/>
                    <a:lstStyle/>
                    <a:p>
                      <a:pPr lvl="0" algn="l">
                        <a:lnSpc>
                          <a:spcPct val="100000"/>
                        </a:lnSpc>
                        <a:spcBef>
                          <a:spcPct val="0"/>
                        </a:spcBef>
                        <a:spcAft>
                          <a:spcPct val="0"/>
                        </a:spcAft>
                        <a:buNone/>
                        <a:defRPr b="0" i="0"/>
                      </a:pPr>
                      <a:r>
                        <a:rPr lang="1106" sz="1400" b="1" i="0" u="none" strike="noStrike" noProof="0" dirty="0">
                          <a:solidFill>
                            <a:schemeClr val="accent1"/>
                          </a:solidFill>
                          <a:latin typeface="Ubuntu"/>
                        </a:rPr>
                        <a:t>Cam cynnydd 1</a:t>
                      </a:r>
                      <a:endParaRPr lang="en-US" sz="1400" dirty="0">
                        <a:solidFill>
                          <a:schemeClr val="accent1"/>
                        </a:solidFill>
                        <a:latin typeface="Ubuntu"/>
                      </a:endParaRPr>
                    </a:p>
                    <a:p>
                      <a:pPr lvl="0" algn="l">
                        <a:lnSpc>
                          <a:spcPct val="100000"/>
                        </a:lnSpc>
                        <a:spcBef>
                          <a:spcPct val="0"/>
                        </a:spcBef>
                        <a:spcAft>
                          <a:spcPct val="0"/>
                        </a:spcAft>
                        <a:buNone/>
                        <a:defRPr b="0" i="0"/>
                      </a:pPr>
                      <a:r>
                        <a:rPr lang="1106" sz="1400" b="0" i="0" u="none" strike="noStrike" noProof="0" dirty="0">
                          <a:solidFill>
                            <a:schemeClr val="accent1"/>
                          </a:solidFill>
                          <a:latin typeface="Ubuntu"/>
                        </a:rPr>
                        <a:t>Rwyf wedi datblygu ymwybyddiaeth y gall fy mhenderfyniadau effeithio arnaf i ac ar eraill.</a:t>
                      </a:r>
                      <a:endParaRPr lang="en-US" sz="1400" dirty="0">
                        <a:solidFill>
                          <a:schemeClr val="accent1"/>
                        </a:solidFill>
                        <a:latin typeface="Ubuntu"/>
                      </a:endParaRPr>
                    </a:p>
                  </a:txBody>
                  <a:tcPr/>
                </a:tc>
                <a:tc>
                  <a:txBody>
                    <a:bodyPr/>
                    <a:lstStyle/>
                    <a:p>
                      <a:pPr lvl="0" algn="l">
                        <a:lnSpc>
                          <a:spcPct val="100000"/>
                        </a:lnSpc>
                        <a:spcBef>
                          <a:spcPct val="0"/>
                        </a:spcBef>
                        <a:spcAft>
                          <a:spcPct val="0"/>
                        </a:spcAft>
                        <a:buNone/>
                        <a:defRPr b="0" i="0"/>
                      </a:pPr>
                      <a:r>
                        <a:rPr lang="1106" sz="1400" b="1" i="0" u="none" strike="noStrike" noProof="0" dirty="0">
                          <a:solidFill>
                            <a:schemeClr val="accent1"/>
                          </a:solidFill>
                          <a:latin typeface="Ubuntu"/>
                        </a:rPr>
                        <a:t>Cam cynnydd 2</a:t>
                      </a:r>
                      <a:endParaRPr lang="en-US" sz="1400" dirty="0">
                        <a:solidFill>
                          <a:schemeClr val="accent1"/>
                        </a:solidFill>
                        <a:latin typeface="Ubuntu"/>
                      </a:endParaRPr>
                    </a:p>
                    <a:p>
                      <a:pPr lvl="0" algn="l">
                        <a:lnSpc>
                          <a:spcPct val="100000"/>
                        </a:lnSpc>
                        <a:spcBef>
                          <a:spcPct val="0"/>
                        </a:spcBef>
                        <a:spcAft>
                          <a:spcPct val="0"/>
                        </a:spcAft>
                        <a:buNone/>
                        <a:defRPr b="0" i="0"/>
                      </a:pPr>
                      <a:r>
                        <a:rPr lang="1106" sz="1400" b="0" i="0" u="none" strike="noStrike" noProof="0" dirty="0">
                          <a:solidFill>
                            <a:schemeClr val="accent1"/>
                          </a:solidFill>
                          <a:latin typeface="Ubuntu"/>
                        </a:rPr>
                        <a:t>Rwyf wedi datblygu dealltwriaeth fy mod angen deiet cytbwys, ac rwy’n gallu gwneud dewisiadau gwybodus am y bwyd rwy’n ei fwyta a’i baratoi i gefnogi fy iechyd a lles corfforol.</a:t>
                      </a:r>
                      <a:endParaRPr lang="en-US" sz="1400" b="0" dirty="0">
                        <a:solidFill>
                          <a:schemeClr val="accent1"/>
                        </a:solidFill>
                        <a:latin typeface="Ubuntu"/>
                      </a:endParaRPr>
                    </a:p>
                  </a:txBody>
                  <a:tcPr/>
                </a:tc>
                <a:tc>
                  <a:txBody>
                    <a:bodyPr/>
                    <a:lstStyle/>
                    <a:p>
                      <a:pPr lvl="0" algn="l">
                        <a:lnSpc>
                          <a:spcPct val="100000"/>
                        </a:lnSpc>
                        <a:spcBef>
                          <a:spcPct val="0"/>
                        </a:spcBef>
                        <a:spcAft>
                          <a:spcPct val="0"/>
                        </a:spcAft>
                        <a:buNone/>
                        <a:defRPr b="0" i="0"/>
                      </a:pPr>
                      <a:r>
                        <a:rPr lang="1106" sz="1400" b="1" i="0" u="none" strike="noStrike" noProof="0" dirty="0">
                          <a:solidFill>
                            <a:schemeClr val="accent1"/>
                          </a:solidFill>
                          <a:latin typeface="Ubuntu"/>
                        </a:rPr>
                        <a:t>Cam cynnydd 3</a:t>
                      </a:r>
                      <a:endParaRPr lang="en-US" sz="1400" dirty="0">
                        <a:solidFill>
                          <a:schemeClr val="accent1"/>
                        </a:solidFill>
                        <a:latin typeface="Ubuntu"/>
                      </a:endParaRPr>
                    </a:p>
                    <a:p>
                      <a:pPr lvl="0" algn="l">
                        <a:lnSpc>
                          <a:spcPct val="100000"/>
                        </a:lnSpc>
                        <a:spcBef>
                          <a:spcPct val="0"/>
                        </a:spcBef>
                        <a:spcAft>
                          <a:spcPct val="0"/>
                        </a:spcAft>
                        <a:buNone/>
                        <a:defRPr b="0" i="0"/>
                      </a:pPr>
                      <a:r>
                        <a:rPr lang="1106" sz="1400" b="0" i="0" u="none" strike="noStrike" noProof="0" dirty="0">
                          <a:solidFill>
                            <a:schemeClr val="accent1"/>
                          </a:solidFill>
                          <a:latin typeface="Ubuntu"/>
                        </a:rPr>
                        <a:t>Rwy’n gallu egluro pwysigrwydd deiet cytbwys a maeth, a’r effaith mae fy newisiadau yn eu cael ar fy iechyd a lles corfforol. Rwy’n gallu cynllunio a pharatoi prydau maethlon, sylfaenol.</a:t>
                      </a:r>
                      <a:endParaRPr lang="en-US" sz="1400" b="0" dirty="0">
                        <a:solidFill>
                          <a:schemeClr val="accent1"/>
                        </a:solidFill>
                        <a:latin typeface="Ubuntu"/>
                      </a:endParaRPr>
                    </a:p>
                  </a:txBody>
                  <a:tcPr/>
                </a:tc>
                <a:tc>
                  <a:txBody>
                    <a:bodyPr/>
                    <a:lstStyle/>
                    <a:p>
                      <a:pPr lvl="0" algn="l">
                        <a:lnSpc>
                          <a:spcPct val="100000"/>
                        </a:lnSpc>
                        <a:spcBef>
                          <a:spcPct val="0"/>
                        </a:spcBef>
                        <a:spcAft>
                          <a:spcPct val="0"/>
                        </a:spcAft>
                        <a:buNone/>
                        <a:defRPr b="0" i="0"/>
                      </a:pPr>
                      <a:r>
                        <a:rPr lang="1106" sz="1400" b="1" i="0" u="none" strike="noStrike" noProof="0" dirty="0">
                          <a:solidFill>
                            <a:schemeClr val="accent1"/>
                          </a:solidFill>
                          <a:latin typeface="Ubuntu"/>
                        </a:rPr>
                        <a:t>Cam cynnydd 4</a:t>
                      </a:r>
                      <a:endParaRPr lang="en-US" sz="1400" dirty="0">
                        <a:solidFill>
                          <a:schemeClr val="accent1"/>
                        </a:solidFill>
                        <a:latin typeface="Ubuntu"/>
                      </a:endParaRPr>
                    </a:p>
                    <a:p>
                      <a:pPr lvl="0" algn="l">
                        <a:lnSpc>
                          <a:spcPct val="100000"/>
                        </a:lnSpc>
                        <a:spcBef>
                          <a:spcPct val="0"/>
                        </a:spcBef>
                        <a:spcAft>
                          <a:spcPct val="0"/>
                        </a:spcAft>
                        <a:buNone/>
                        <a:defRPr b="0" i="0"/>
                      </a:pPr>
                      <a:r>
                        <a:rPr lang="1106" sz="1400" b="0" i="0" u="none" strike="noStrike" noProof="0" dirty="0">
                          <a:solidFill>
                            <a:schemeClr val="accent1"/>
                          </a:solidFill>
                          <a:latin typeface="Ubuntu"/>
                        </a:rPr>
                        <a:t>Rwy’n gallu cymhwyso fy ngwybodaeth a dealltwriaeth o ddeiet cytbwys a maeth i wneud dewisiadau a fydd yn fy ngalluogi i gynnal fy iechyd a lles corfforol. Rwy’n gallu cynllunio a pharatoi amrywiaeth o brydau maethlon.</a:t>
                      </a:r>
                      <a:endParaRPr lang="en-US" sz="1400" b="0" dirty="0">
                        <a:solidFill>
                          <a:schemeClr val="accent1"/>
                        </a:solidFill>
                        <a:latin typeface="Ubuntu"/>
                      </a:endParaRPr>
                    </a:p>
                  </a:txBody>
                  <a:tcPr/>
                </a:tc>
                <a:tc>
                  <a:txBody>
                    <a:bodyPr/>
                    <a:lstStyle/>
                    <a:p>
                      <a:pPr lvl="0" algn="l">
                        <a:lnSpc>
                          <a:spcPct val="100000"/>
                        </a:lnSpc>
                        <a:spcBef>
                          <a:spcPct val="0"/>
                        </a:spcBef>
                        <a:spcAft>
                          <a:spcPct val="0"/>
                        </a:spcAft>
                        <a:buNone/>
                        <a:defRPr b="0" i="0"/>
                      </a:pPr>
                      <a:r>
                        <a:rPr lang="1106" sz="1400" b="1" i="0" u="none" strike="noStrike" noProof="0" dirty="0">
                          <a:solidFill>
                            <a:schemeClr val="accent1"/>
                          </a:solidFill>
                          <a:latin typeface="Ubuntu"/>
                        </a:rPr>
                        <a:t>Cam cynnydd 5</a:t>
                      </a:r>
                      <a:endParaRPr lang="en-US" sz="1400" dirty="0">
                        <a:solidFill>
                          <a:schemeClr val="accent1"/>
                        </a:solidFill>
                        <a:latin typeface="Ubuntu"/>
                      </a:endParaRPr>
                    </a:p>
                    <a:p>
                      <a:pPr lvl="0" algn="l">
                        <a:lnSpc>
                          <a:spcPct val="100000"/>
                        </a:lnSpc>
                        <a:spcBef>
                          <a:spcPct val="0"/>
                        </a:spcBef>
                        <a:spcAft>
                          <a:spcPct val="0"/>
                        </a:spcAft>
                        <a:buNone/>
                        <a:defRPr b="0" i="0"/>
                      </a:pPr>
                      <a:r>
                        <a:rPr lang="1106" sz="1400" b="0" i="0" u="none" strike="noStrike" noProof="0" dirty="0">
                          <a:solidFill>
                            <a:schemeClr val="accent1"/>
                          </a:solidFill>
                          <a:latin typeface="Ubuntu"/>
                        </a:rPr>
                        <a:t>Rwy’n gallu addasu fy neiet mewn ymateb i gyd-destunau gwahanol, a chymhwyso fy ngwybodaeth a dealltwriaeth o ddeiet cytbwys a maeth i gefnogi eraill. Rwy’n gallu cymhwyso ystod o dechnegau i baratoi amrywiaeth o brydau maethlon.</a:t>
                      </a:r>
                      <a:endParaRPr lang="en-US" dirty="0">
                        <a:solidFill>
                          <a:schemeClr val="accent1"/>
                        </a:solidFill>
                        <a:latin typeface="Ubuntu"/>
                      </a:endParaRPr>
                    </a:p>
                  </a:txBody>
                  <a:tcPr/>
                </a:tc>
                <a:extLst>
                  <a:ext uri="{0D108BD9-81ED-4DB2-BD59-A6C34878D82A}">
                    <a16:rowId xmlns:a16="http://schemas.microsoft.com/office/drawing/2014/main" val="3206262021"/>
                  </a:ext>
                </a:extLst>
              </a:tr>
            </a:tbl>
          </a:graphicData>
        </a:graphic>
      </p:graphicFrame>
      <p:sp>
        <p:nvSpPr>
          <p:cNvPr id="4" name="Text Placeholder 1">
            <a:extLst>
              <a:ext uri="{FF2B5EF4-FFF2-40B4-BE49-F238E27FC236}">
                <a16:creationId xmlns:a16="http://schemas.microsoft.com/office/drawing/2014/main" id="{23A3A172-F7A7-E736-682D-27F0D1743C11}"/>
              </a:ext>
            </a:extLst>
          </p:cNvPr>
          <p:cNvSpPr txBox="1">
            <a:spLocks/>
          </p:cNvSpPr>
          <p:nvPr/>
        </p:nvSpPr>
        <p:spPr>
          <a:xfrm>
            <a:off x="101010" y="736902"/>
            <a:ext cx="8141025" cy="83733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y-GB" sz="4800" b="1" dirty="0">
                <a:latin typeface="Ubuntu"/>
                <a:ea typeface="Verdana"/>
              </a:rPr>
              <a:t>Bob Amser, Weithiau, Byth</a:t>
            </a:r>
            <a:endParaRPr lang="cy-GB" sz="4800" b="1" dirty="0"/>
          </a:p>
        </p:txBody>
      </p:sp>
      <p:pic>
        <p:nvPicPr>
          <p:cNvPr id="6" name="Picture 5" descr="A person looking at a product in a store&#10;&#10;AI-generated content may be incorrect.">
            <a:extLst>
              <a:ext uri="{FF2B5EF4-FFF2-40B4-BE49-F238E27FC236}">
                <a16:creationId xmlns:a16="http://schemas.microsoft.com/office/drawing/2014/main" id="{0FC5310A-BB59-A9DB-1395-9C4A42EE522A}"/>
              </a:ext>
            </a:extLst>
          </p:cNvPr>
          <p:cNvPicPr>
            <a:picLocks noChangeAspect="1"/>
          </p:cNvPicPr>
          <p:nvPr/>
        </p:nvPicPr>
        <p:blipFill>
          <a:blip r:embed="rId3"/>
          <a:stretch>
            <a:fillRect/>
          </a:stretch>
        </p:blipFill>
        <p:spPr>
          <a:xfrm>
            <a:off x="8534217" y="153315"/>
            <a:ext cx="3431931" cy="2010508"/>
          </a:xfrm>
          <a:prstGeom prst="rect">
            <a:avLst/>
          </a:prstGeom>
        </p:spPr>
      </p:pic>
    </p:spTree>
    <p:extLst>
      <p:ext uri="{BB962C8B-B14F-4D97-AF65-F5344CB8AC3E}">
        <p14:creationId xmlns:p14="http://schemas.microsoft.com/office/powerpoint/2010/main" val="967469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781E93-A109-2533-FB87-9E4D3AECC79A}"/>
              </a:ext>
            </a:extLst>
          </p:cNvPr>
          <p:cNvPicPr>
            <a:picLocks noChangeAspect="1"/>
          </p:cNvPicPr>
          <p:nvPr/>
        </p:nvPicPr>
        <p:blipFill>
          <a:blip r:embed="rId2"/>
          <a:stretch>
            <a:fillRect/>
          </a:stretch>
        </p:blipFill>
        <p:spPr>
          <a:xfrm>
            <a:off x="288960" y="6303727"/>
            <a:ext cx="1619476" cy="371527"/>
          </a:xfrm>
          <a:prstGeom prst="rect">
            <a:avLst/>
          </a:prstGeom>
        </p:spPr>
      </p:pic>
    </p:spTree>
    <p:extLst>
      <p:ext uri="{BB962C8B-B14F-4D97-AF65-F5344CB8AC3E}">
        <p14:creationId xmlns:p14="http://schemas.microsoft.com/office/powerpoint/2010/main" val="398280003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D834DC58-4DC4-F26A-6ED1-44D6A5E6CA35}"/>
              </a:ext>
            </a:extLst>
          </p:cNvPr>
          <p:cNvSpPr txBox="1">
            <a:spLocks/>
          </p:cNvSpPr>
          <p:nvPr/>
        </p:nvSpPr>
        <p:spPr>
          <a:xfrm>
            <a:off x="263751" y="1713631"/>
            <a:ext cx="5829052" cy="4415952"/>
          </a:xfrm>
          <a:prstGeom prst="rect">
            <a:avLst/>
          </a:prstGeom>
          <a:ln>
            <a:solidFill>
              <a:schemeClr val="tx2"/>
            </a:solidFill>
          </a:ln>
        </p:spPr>
        <p:txBody>
          <a:bodyPr vert="horz" lIns="91440" tIns="45720" rIns="91440" bIns="45720" rtlCol="0" anchor="t">
            <a:normAutofit/>
          </a:bodyPr>
          <a:lstStyle>
            <a:lvl1pPr marL="0" indent="0" algn="l" defTabSz="914400" rtl="0" eaLnBrk="1" latinLnBrk="0" hangingPunct="1">
              <a:lnSpc>
                <a:spcPct val="90000"/>
              </a:lnSpc>
              <a:spcBef>
                <a:spcPts val="1000"/>
              </a:spcBef>
              <a:buFontTx/>
              <a:buNone/>
              <a:defRPr sz="1400" kern="1200">
                <a:solidFill>
                  <a:schemeClr val="accent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2pPr>
            <a:lvl3pPr marL="9144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3pPr>
            <a:lvl4pPr marL="13716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4pPr>
            <a:lvl5pPr marL="18288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y-GB" sz="3200" b="1" dirty="0">
                <a:latin typeface="Ubuntu"/>
              </a:rPr>
              <a:t>Ystyried a Thrafod y Tri Datganiad ym Mhob Sleid</a:t>
            </a:r>
            <a:endParaRPr lang="cy-GB" dirty="0"/>
          </a:p>
          <a:p>
            <a:r>
              <a:rPr lang="cy-GB" sz="2400" dirty="0">
                <a:latin typeface="Ubuntu"/>
              </a:rPr>
              <a:t>Pa un o’r datganiadau canlynol ydych chi’n meddwl y dylech ei wneud:</a:t>
            </a:r>
            <a:endParaRPr lang="cy-GB" sz="2400" dirty="0"/>
          </a:p>
          <a:p>
            <a:pPr marL="342900" indent="-342900">
              <a:buFont typeface="Arial"/>
              <a:buChar char="•"/>
            </a:pPr>
            <a:r>
              <a:rPr lang="cy-GB" sz="2400" dirty="0">
                <a:latin typeface="Ubuntu"/>
              </a:rPr>
              <a:t>Bob amser </a:t>
            </a:r>
          </a:p>
          <a:p>
            <a:pPr marL="342900" indent="-342900">
              <a:buFont typeface="Arial"/>
              <a:buChar char="•"/>
            </a:pPr>
            <a:r>
              <a:rPr lang="cy-GB" sz="2400" dirty="0">
                <a:latin typeface="Ubuntu"/>
              </a:rPr>
              <a:t>Weithiau </a:t>
            </a:r>
          </a:p>
          <a:p>
            <a:pPr marL="342900" indent="-342900">
              <a:buFont typeface="Arial"/>
              <a:buChar char="•"/>
            </a:pPr>
            <a:r>
              <a:rPr lang="cy-GB" sz="2400" dirty="0">
                <a:latin typeface="Ubuntu"/>
              </a:rPr>
              <a:t>Byth</a:t>
            </a:r>
            <a:endParaRPr lang="cy-GB" sz="2400" dirty="0"/>
          </a:p>
          <a:p>
            <a:endParaRPr lang="en-US" dirty="0"/>
          </a:p>
          <a:p>
            <a:endParaRPr lang="en-US" dirty="0"/>
          </a:p>
          <a:p>
            <a:endParaRPr lang="en-US" dirty="0"/>
          </a:p>
        </p:txBody>
      </p:sp>
      <p:pic>
        <p:nvPicPr>
          <p:cNvPr id="4" name="Picture 3" descr="A person holding jars in a store&#10;&#10;AI-generated content may be incorrect.">
            <a:extLst>
              <a:ext uri="{FF2B5EF4-FFF2-40B4-BE49-F238E27FC236}">
                <a16:creationId xmlns:a16="http://schemas.microsoft.com/office/drawing/2014/main" id="{2A608556-D911-DC4F-8C8E-8FF67A29869F}"/>
              </a:ext>
            </a:extLst>
          </p:cNvPr>
          <p:cNvPicPr>
            <a:picLocks noChangeAspect="1"/>
          </p:cNvPicPr>
          <p:nvPr/>
        </p:nvPicPr>
        <p:blipFill>
          <a:blip r:embed="rId2"/>
          <a:stretch>
            <a:fillRect/>
          </a:stretch>
        </p:blipFill>
        <p:spPr>
          <a:xfrm>
            <a:off x="6697980" y="1713631"/>
            <a:ext cx="4922520" cy="3694176"/>
          </a:xfrm>
          <a:prstGeom prst="rect">
            <a:avLst/>
          </a:prstGeom>
        </p:spPr>
      </p:pic>
      <p:pic>
        <p:nvPicPr>
          <p:cNvPr id="2" name="Picture 1">
            <a:extLst>
              <a:ext uri="{FF2B5EF4-FFF2-40B4-BE49-F238E27FC236}">
                <a16:creationId xmlns:a16="http://schemas.microsoft.com/office/drawing/2014/main" id="{F17B1A3A-A38E-3D6F-A7A3-0A5AF1F146C5}"/>
              </a:ext>
            </a:extLst>
          </p:cNvPr>
          <p:cNvPicPr>
            <a:picLocks noChangeAspect="1"/>
          </p:cNvPicPr>
          <p:nvPr/>
        </p:nvPicPr>
        <p:blipFill>
          <a:blip r:embed="rId3"/>
          <a:stretch>
            <a:fillRect/>
          </a:stretch>
        </p:blipFill>
        <p:spPr>
          <a:xfrm>
            <a:off x="288960" y="6303727"/>
            <a:ext cx="1619476" cy="371527"/>
          </a:xfrm>
          <a:prstGeom prst="rect">
            <a:avLst/>
          </a:prstGeom>
        </p:spPr>
      </p:pic>
    </p:spTree>
    <p:extLst>
      <p:ext uri="{BB962C8B-B14F-4D97-AF65-F5344CB8AC3E}">
        <p14:creationId xmlns:p14="http://schemas.microsoft.com/office/powerpoint/2010/main" val="2167396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6F5F76-D996-64A2-0F88-FDC3758B4FB3}"/>
              </a:ext>
            </a:extLst>
          </p:cNvPr>
          <p:cNvSpPr>
            <a:spLocks noGrp="1"/>
          </p:cNvSpPr>
          <p:nvPr>
            <p:ph type="body" sz="quarter" idx="10"/>
          </p:nvPr>
        </p:nvSpPr>
        <p:spPr/>
        <p:txBody>
          <a:bodyPr vert="horz" lIns="91440" tIns="45720" rIns="91440" bIns="45720" rtlCol="0" anchor="t">
            <a:normAutofit fontScale="55000" lnSpcReduction="20000"/>
          </a:bodyPr>
          <a:lstStyle/>
          <a:p>
            <a:pPr marL="342900" indent="-342900">
              <a:buFont typeface="Arial"/>
              <a:buChar char="•"/>
            </a:pPr>
            <a:endParaRPr lang="en-US" sz="2200" dirty="0">
              <a:latin typeface="Ubuntu"/>
            </a:endParaRPr>
          </a:p>
          <a:p>
            <a:endParaRPr lang="en-US" dirty="0"/>
          </a:p>
          <a:p>
            <a:endParaRPr lang="en-US" dirty="0"/>
          </a:p>
          <a:p>
            <a:endParaRPr lang="en-US" dirty="0"/>
          </a:p>
        </p:txBody>
      </p:sp>
      <p:sp>
        <p:nvSpPr>
          <p:cNvPr id="6" name="Text Placeholder 4">
            <a:extLst>
              <a:ext uri="{FF2B5EF4-FFF2-40B4-BE49-F238E27FC236}">
                <a16:creationId xmlns:a16="http://schemas.microsoft.com/office/drawing/2014/main" id="{2936061B-CBEB-2332-16AA-51D15B155CE0}"/>
              </a:ext>
            </a:extLst>
          </p:cNvPr>
          <p:cNvSpPr txBox="1">
            <a:spLocks/>
          </p:cNvSpPr>
          <p:nvPr/>
        </p:nvSpPr>
        <p:spPr>
          <a:xfrm>
            <a:off x="570843" y="3426677"/>
            <a:ext cx="10863831" cy="2618160"/>
          </a:xfrm>
          <a:prstGeom prst="rect">
            <a:avLst/>
          </a:prstGeom>
          <a:ln>
            <a:noFill/>
          </a:ln>
        </p:spPr>
        <p:txBody>
          <a:bodyPr vert="horz" lIns="91440" tIns="45720" rIns="91440" bIns="45720" rtlCol="0" anchor="t">
            <a:normAutofit/>
          </a:bodyPr>
          <a:lstStyle>
            <a:lvl1pPr marL="0" indent="0" algn="l" defTabSz="914400" rtl="0" eaLnBrk="1" latinLnBrk="0" hangingPunct="1">
              <a:lnSpc>
                <a:spcPct val="90000"/>
              </a:lnSpc>
              <a:spcBef>
                <a:spcPts val="1000"/>
              </a:spcBef>
              <a:buFontTx/>
              <a:buNone/>
              <a:defRPr sz="1400" kern="1200">
                <a:solidFill>
                  <a:schemeClr val="accent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2pPr>
            <a:lvl3pPr marL="9144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3pPr>
            <a:lvl4pPr marL="13716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4pPr>
            <a:lvl5pPr marL="18288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y-GB" sz="2400" dirty="0">
                <a:latin typeface="Ubuntu"/>
              </a:rPr>
              <a:t>Golchi’ch dwylo i wneud yn siŵr eu bod yn lân cyn paratoi neu fwyta bwyd.</a:t>
            </a:r>
            <a:endParaRPr lang="cy-GB" sz="2400" dirty="0"/>
          </a:p>
          <a:p>
            <a:endParaRPr lang="cy-GB" sz="2400" dirty="0"/>
          </a:p>
          <a:p>
            <a:r>
              <a:rPr lang="cy-GB" sz="2400" dirty="0">
                <a:latin typeface="Ubuntu"/>
              </a:rPr>
              <a:t>Golchi cyw iâr amrwd cyn ei goginio er mwyn cael gwared ar unrhyw facteria.</a:t>
            </a:r>
            <a:endParaRPr lang="cy-GB" sz="2400" dirty="0"/>
          </a:p>
          <a:p>
            <a:endParaRPr lang="cy-GB" sz="2400" dirty="0"/>
          </a:p>
          <a:p>
            <a:r>
              <a:rPr lang="cy-GB" sz="2400" dirty="0">
                <a:latin typeface="Ubuntu"/>
              </a:rPr>
              <a:t>Dadrewi bwyd cyn ei goginio.</a:t>
            </a:r>
          </a:p>
          <a:p>
            <a:endParaRPr lang="en-US" dirty="0">
              <a:solidFill>
                <a:srgbClr val="FF5D0C"/>
              </a:solidFill>
            </a:endParaRPr>
          </a:p>
          <a:p>
            <a:endParaRPr lang="en-US" dirty="0"/>
          </a:p>
          <a:p>
            <a:endParaRPr lang="en-US" dirty="0"/>
          </a:p>
        </p:txBody>
      </p:sp>
      <p:pic>
        <p:nvPicPr>
          <p:cNvPr id="4" name="Picture 3" descr="A blue square with white lines&#10;&#10;Description automatically generated">
            <a:extLst>
              <a:ext uri="{FF2B5EF4-FFF2-40B4-BE49-F238E27FC236}">
                <a16:creationId xmlns:a16="http://schemas.microsoft.com/office/drawing/2014/main" id="{F3213359-4C8E-902D-7F69-DD919E235B52}"/>
              </a:ext>
            </a:extLst>
          </p:cNvPr>
          <p:cNvPicPr>
            <a:picLocks noChangeAspect="1"/>
          </p:cNvPicPr>
          <p:nvPr/>
        </p:nvPicPr>
        <p:blipFill>
          <a:blip r:embed="rId2"/>
          <a:stretch>
            <a:fillRect/>
          </a:stretch>
        </p:blipFill>
        <p:spPr>
          <a:xfrm>
            <a:off x="577169" y="1097189"/>
            <a:ext cx="4479018" cy="1951264"/>
          </a:xfrm>
          <a:prstGeom prst="rect">
            <a:avLst/>
          </a:prstGeom>
        </p:spPr>
      </p:pic>
      <p:sp>
        <p:nvSpPr>
          <p:cNvPr id="3" name="TextBox 2">
            <a:extLst>
              <a:ext uri="{FF2B5EF4-FFF2-40B4-BE49-F238E27FC236}">
                <a16:creationId xmlns:a16="http://schemas.microsoft.com/office/drawing/2014/main" id="{9C7E2B99-9DD1-E311-74DF-CBA20D828138}"/>
              </a:ext>
            </a:extLst>
          </p:cNvPr>
          <p:cNvSpPr txBox="1"/>
          <p:nvPr/>
        </p:nvSpPr>
        <p:spPr>
          <a:xfrm>
            <a:off x="580747" y="1145184"/>
            <a:ext cx="4474407" cy="18620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cy-GB" sz="2000" dirty="0">
                <a:solidFill>
                  <a:schemeClr val="bg1"/>
                </a:solidFill>
                <a:latin typeface="Ubuntu"/>
              </a:rPr>
              <a:t>Pa un o’r datganiadau canlynol ydych chi’n meddwl y dylech ei wneud :</a:t>
            </a:r>
          </a:p>
          <a:p>
            <a:pPr marL="342900" indent="-342900">
              <a:lnSpc>
                <a:spcPct val="90000"/>
              </a:lnSpc>
              <a:spcBef>
                <a:spcPts val="1000"/>
              </a:spcBef>
              <a:buFont typeface="Arial,Sans-Serif"/>
              <a:buChar char="•"/>
            </a:pPr>
            <a:r>
              <a:rPr lang="cy-GB" sz="2000" dirty="0">
                <a:solidFill>
                  <a:schemeClr val="bg1"/>
                </a:solidFill>
                <a:latin typeface="Ubuntu"/>
              </a:rPr>
              <a:t>Bob amser </a:t>
            </a:r>
          </a:p>
          <a:p>
            <a:pPr marL="342900" indent="-342900">
              <a:lnSpc>
                <a:spcPct val="90000"/>
              </a:lnSpc>
              <a:spcBef>
                <a:spcPts val="1000"/>
              </a:spcBef>
              <a:buFont typeface="Arial,Sans-Serif"/>
              <a:buChar char="•"/>
            </a:pPr>
            <a:r>
              <a:rPr lang="cy-GB" sz="2000" dirty="0">
                <a:solidFill>
                  <a:schemeClr val="bg1"/>
                </a:solidFill>
                <a:latin typeface="Ubuntu"/>
              </a:rPr>
              <a:t>Weithiau </a:t>
            </a:r>
          </a:p>
          <a:p>
            <a:pPr marL="342900" indent="-342900">
              <a:lnSpc>
                <a:spcPct val="90000"/>
              </a:lnSpc>
              <a:spcBef>
                <a:spcPts val="1000"/>
              </a:spcBef>
              <a:buFont typeface="Arial,Sans-Serif"/>
              <a:buChar char="•"/>
            </a:pPr>
            <a:r>
              <a:rPr lang="cy-GB" sz="2000" dirty="0">
                <a:solidFill>
                  <a:schemeClr val="bg1"/>
                </a:solidFill>
                <a:latin typeface="Ubuntu"/>
              </a:rPr>
              <a:t>Byth</a:t>
            </a:r>
            <a:endParaRPr lang="cy-GB" sz="2000" dirty="0">
              <a:solidFill>
                <a:schemeClr val="bg1"/>
              </a:solidFill>
            </a:endParaRPr>
          </a:p>
        </p:txBody>
      </p:sp>
      <p:pic>
        <p:nvPicPr>
          <p:cNvPr id="7" name="Picture 6" descr="A person and child washing dishes&#10;&#10;AI-generated content may be incorrect.">
            <a:extLst>
              <a:ext uri="{FF2B5EF4-FFF2-40B4-BE49-F238E27FC236}">
                <a16:creationId xmlns:a16="http://schemas.microsoft.com/office/drawing/2014/main" id="{57920BA6-262E-EC2F-E111-26444B60E074}"/>
              </a:ext>
            </a:extLst>
          </p:cNvPr>
          <p:cNvPicPr>
            <a:picLocks noChangeAspect="1"/>
          </p:cNvPicPr>
          <p:nvPr/>
        </p:nvPicPr>
        <p:blipFill>
          <a:blip r:embed="rId3"/>
          <a:stretch>
            <a:fillRect/>
          </a:stretch>
        </p:blipFill>
        <p:spPr>
          <a:xfrm>
            <a:off x="7784592" y="386334"/>
            <a:ext cx="3526536" cy="2496312"/>
          </a:xfrm>
          <a:prstGeom prst="rect">
            <a:avLst/>
          </a:prstGeom>
        </p:spPr>
      </p:pic>
      <p:pic>
        <p:nvPicPr>
          <p:cNvPr id="2" name="Picture 1">
            <a:extLst>
              <a:ext uri="{FF2B5EF4-FFF2-40B4-BE49-F238E27FC236}">
                <a16:creationId xmlns:a16="http://schemas.microsoft.com/office/drawing/2014/main" id="{AE622C11-52BF-C7CB-6EDB-7D0B75732DAB}"/>
              </a:ext>
            </a:extLst>
          </p:cNvPr>
          <p:cNvPicPr>
            <a:picLocks noChangeAspect="1"/>
          </p:cNvPicPr>
          <p:nvPr/>
        </p:nvPicPr>
        <p:blipFill>
          <a:blip r:embed="rId4"/>
          <a:stretch>
            <a:fillRect/>
          </a:stretch>
        </p:blipFill>
        <p:spPr>
          <a:xfrm>
            <a:off x="288960" y="6303727"/>
            <a:ext cx="1619476" cy="371527"/>
          </a:xfrm>
          <a:prstGeom prst="rect">
            <a:avLst/>
          </a:prstGeom>
        </p:spPr>
      </p:pic>
    </p:spTree>
    <p:extLst>
      <p:ext uri="{BB962C8B-B14F-4D97-AF65-F5344CB8AC3E}">
        <p14:creationId xmlns:p14="http://schemas.microsoft.com/office/powerpoint/2010/main" val="4107502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6F5F76-D996-64A2-0F88-FDC3758B4FB3}"/>
              </a:ext>
            </a:extLst>
          </p:cNvPr>
          <p:cNvSpPr>
            <a:spLocks noGrp="1"/>
          </p:cNvSpPr>
          <p:nvPr>
            <p:ph type="body" sz="quarter" idx="4294967295"/>
          </p:nvPr>
        </p:nvSpPr>
        <p:spPr>
          <a:xfrm>
            <a:off x="0" y="6362700"/>
            <a:ext cx="3773488" cy="239713"/>
          </a:xfrm>
        </p:spPr>
        <p:txBody>
          <a:bodyPr vert="horz" lIns="91440" tIns="45720" rIns="91440" bIns="45720" rtlCol="0" anchor="t">
            <a:normAutofit fontScale="55000" lnSpcReduction="20000"/>
          </a:bodyPr>
          <a:lstStyle/>
          <a:p>
            <a:pPr marL="342900" indent="-342900">
              <a:buFont typeface="Arial"/>
              <a:buChar char="•"/>
            </a:pPr>
            <a:endParaRPr lang="en-US" sz="2200" dirty="0">
              <a:latin typeface="Ubuntu"/>
            </a:endParaRPr>
          </a:p>
          <a:p>
            <a:endParaRPr lang="en-US" dirty="0"/>
          </a:p>
          <a:p>
            <a:endParaRPr lang="en-US" dirty="0"/>
          </a:p>
          <a:p>
            <a:endParaRPr lang="en-US" dirty="0"/>
          </a:p>
        </p:txBody>
      </p:sp>
      <p:sp>
        <p:nvSpPr>
          <p:cNvPr id="6" name="Text Placeholder 4">
            <a:extLst>
              <a:ext uri="{FF2B5EF4-FFF2-40B4-BE49-F238E27FC236}">
                <a16:creationId xmlns:a16="http://schemas.microsoft.com/office/drawing/2014/main" id="{2936061B-CBEB-2332-16AA-51D15B155CE0}"/>
              </a:ext>
            </a:extLst>
          </p:cNvPr>
          <p:cNvSpPr txBox="1">
            <a:spLocks/>
          </p:cNvSpPr>
          <p:nvPr/>
        </p:nvSpPr>
        <p:spPr>
          <a:xfrm>
            <a:off x="270511" y="930772"/>
            <a:ext cx="11642729" cy="5415180"/>
          </a:xfrm>
          <a:prstGeom prst="rect">
            <a:avLst/>
          </a:prstGeom>
          <a:ln>
            <a:noFill/>
          </a:ln>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1400" kern="1200">
                <a:solidFill>
                  <a:schemeClr val="accent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2pPr>
            <a:lvl3pPr marL="9144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3pPr>
            <a:lvl4pPr marL="13716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4pPr>
            <a:lvl5pPr marL="18288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y-GB" sz="2000" b="1" dirty="0">
                <a:latin typeface="Ubuntu"/>
              </a:rPr>
              <a:t>Bob amser:</a:t>
            </a:r>
            <a:r>
              <a:rPr lang="cy-GB" sz="2000" dirty="0">
                <a:latin typeface="Ubuntu"/>
              </a:rPr>
              <a:t> </a:t>
            </a:r>
            <a:r>
              <a:rPr lang="cy-GB" sz="2000" b="1" dirty="0">
                <a:solidFill>
                  <a:srgbClr val="FF5D0C"/>
                </a:solidFill>
                <a:latin typeface="Ubuntu"/>
              </a:rPr>
              <a:t>Golchi’ch dwylo i wneud yn siŵr eu bod yn lân cyn paratoi neu fwyta bwyd</a:t>
            </a:r>
            <a:endParaRPr lang="cy-GB" sz="2000" b="1" dirty="0">
              <a:solidFill>
                <a:srgbClr val="FF5D0C"/>
              </a:solidFill>
            </a:endParaRPr>
          </a:p>
          <a:p>
            <a:r>
              <a:rPr lang="cy-GB" sz="2000" b="1" dirty="0">
                <a:latin typeface="Ubuntu"/>
              </a:rPr>
              <a:t>Mae hylendid da yn golygu bod yn lân ac osgoi germau niweidiol. Mae hylendid yn bwysig wrth goginio a pharatoi bwyd. Os ydyn ni’n bwyta bwyd sy’n cynnwys germau, fe allwn ni fynd yn sâl. Os ydych chi’n coginio gyda chynhwysion amrwd fel cig, pysgod, neu wyau, dylech bob amser olchi’ch dwylo ar ôl cyffwrdd â’r cynnyrch amrwd.</a:t>
            </a:r>
            <a:endParaRPr lang="cy-GB" sz="2000" b="1" dirty="0"/>
          </a:p>
          <a:p>
            <a:endParaRPr lang="cy-GB" sz="2000" dirty="0"/>
          </a:p>
          <a:p>
            <a:r>
              <a:rPr lang="cy-GB" sz="2000" b="1" dirty="0">
                <a:latin typeface="Ubuntu"/>
              </a:rPr>
              <a:t>Weithiau: </a:t>
            </a:r>
            <a:r>
              <a:rPr lang="cy-GB" sz="2000" b="1" dirty="0">
                <a:solidFill>
                  <a:srgbClr val="FF5D0C"/>
                </a:solidFill>
                <a:latin typeface="Ubuntu"/>
                <a:cs typeface="Segoe UI"/>
              </a:rPr>
              <a:t>Dadrewi bwyd cyn ei goginio</a:t>
            </a:r>
            <a:endParaRPr lang="cy-GB" sz="2000" b="1" dirty="0">
              <a:solidFill>
                <a:srgbClr val="FF5D0C"/>
              </a:solidFill>
              <a:cs typeface="Segoe UI"/>
            </a:endParaRPr>
          </a:p>
          <a:p>
            <a:r>
              <a:rPr lang="cy-GB" sz="2000" b="1" dirty="0">
                <a:latin typeface="Ubuntu"/>
                <a:cs typeface="Segoe UI"/>
              </a:rPr>
              <a:t>Gallwn goginio rhai bwydydd fel llysiau os ydyn nhw wedi’u rhewi, e.e. pys. Ond os ydyn ni’n coginio gyda chig fel briwgig neu gyw iâr, rhaid i ni wneud yn siŵr eu bod wedi’u dadrewi’n llawn cyn eu defnyddio. Mae’n bwysig dilyn cyfarwyddiadau coginio’r cynhyrchydd ar y pecyn. </a:t>
            </a:r>
            <a:endParaRPr lang="cy-GB" sz="2000" b="1" dirty="0"/>
          </a:p>
          <a:p>
            <a:endParaRPr lang="cy-GB" sz="2000" dirty="0">
              <a:highlight>
                <a:srgbClr val="FFFF00"/>
              </a:highlight>
            </a:endParaRPr>
          </a:p>
          <a:p>
            <a:r>
              <a:rPr lang="cy-GB" sz="2000" b="1" dirty="0">
                <a:latin typeface="Ubuntu"/>
              </a:rPr>
              <a:t>Byth: </a:t>
            </a:r>
            <a:r>
              <a:rPr lang="cy-GB" sz="2000" b="1" dirty="0">
                <a:solidFill>
                  <a:srgbClr val="FF5D0C"/>
                </a:solidFill>
                <a:latin typeface="Ubuntu"/>
              </a:rPr>
              <a:t>Golchi cyw iâr amrwd cyn ei goginio er mwyn cael gwared ar unrhyw facteria</a:t>
            </a:r>
            <a:endParaRPr lang="cy-GB" sz="2000" dirty="0">
              <a:latin typeface="Ubuntu"/>
              <a:cs typeface="Segoe UI"/>
            </a:endParaRPr>
          </a:p>
          <a:p>
            <a:r>
              <a:rPr lang="cy-GB" sz="2000" b="1" dirty="0">
                <a:latin typeface="Ubuntu"/>
                <a:cs typeface="Segoe UI"/>
              </a:rPr>
              <a:t>Ni ddylech olchi cyw iâr amrwd oherwydd gall hynny ledaenu germau o gwmpas y gegin, a gallai hynny eich gwneud chi’n sâl. Mae coginio’r cyw iâr yn drwyadl yn lladd y germau.</a:t>
            </a:r>
            <a:r>
              <a:rPr lang="cy-GB" sz="2000" b="1" dirty="0">
                <a:latin typeface="Ubuntu"/>
              </a:rPr>
              <a:t> Dylech lanhau rhai bwydydd, fel ffrwythau a llysiau, cyn eu bwyta</a:t>
            </a:r>
            <a:r>
              <a:rPr lang="cy-GB" sz="2000" b="1" dirty="0">
                <a:latin typeface="Ubuntu"/>
                <a:cs typeface="Segoe UI"/>
              </a:rPr>
              <a:t>, yn enwedig os nad ydych chi’n eu coginio.</a:t>
            </a:r>
            <a:endParaRPr lang="cy-GB" sz="2000" b="1" dirty="0">
              <a:latin typeface="Ubuntu"/>
            </a:endParaRPr>
          </a:p>
          <a:p>
            <a:endParaRPr lang="en-US" sz="1900" dirty="0">
              <a:solidFill>
                <a:srgbClr val="FF0000"/>
              </a:solidFill>
              <a:latin typeface="Ubuntu"/>
            </a:endParaRPr>
          </a:p>
          <a:p>
            <a:endParaRPr lang="en-US" dirty="0"/>
          </a:p>
          <a:p>
            <a:endParaRPr lang="en-US" dirty="0"/>
          </a:p>
          <a:p>
            <a:endParaRPr lang="en-US" dirty="0"/>
          </a:p>
        </p:txBody>
      </p:sp>
      <p:pic>
        <p:nvPicPr>
          <p:cNvPr id="2" name="Picture 1">
            <a:extLst>
              <a:ext uri="{FF2B5EF4-FFF2-40B4-BE49-F238E27FC236}">
                <a16:creationId xmlns:a16="http://schemas.microsoft.com/office/drawing/2014/main" id="{07BD56DA-B6E8-84D4-CC19-1A4ED633D9A8}"/>
              </a:ext>
            </a:extLst>
          </p:cNvPr>
          <p:cNvPicPr>
            <a:picLocks noChangeAspect="1"/>
          </p:cNvPicPr>
          <p:nvPr/>
        </p:nvPicPr>
        <p:blipFill>
          <a:blip r:embed="rId2"/>
          <a:stretch>
            <a:fillRect/>
          </a:stretch>
        </p:blipFill>
        <p:spPr>
          <a:xfrm>
            <a:off x="288960" y="6303727"/>
            <a:ext cx="1619476" cy="371527"/>
          </a:xfrm>
          <a:prstGeom prst="rect">
            <a:avLst/>
          </a:prstGeom>
        </p:spPr>
      </p:pic>
    </p:spTree>
    <p:extLst>
      <p:ext uri="{BB962C8B-B14F-4D97-AF65-F5344CB8AC3E}">
        <p14:creationId xmlns:p14="http://schemas.microsoft.com/office/powerpoint/2010/main" val="3298304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6F5F76-D996-64A2-0F88-FDC3758B4FB3}"/>
              </a:ext>
            </a:extLst>
          </p:cNvPr>
          <p:cNvSpPr>
            <a:spLocks noGrp="1"/>
          </p:cNvSpPr>
          <p:nvPr>
            <p:ph type="body" sz="quarter" idx="10"/>
          </p:nvPr>
        </p:nvSpPr>
        <p:spPr/>
        <p:txBody>
          <a:bodyPr vert="horz" lIns="91440" tIns="45720" rIns="91440" bIns="45720" rtlCol="0" anchor="t">
            <a:normAutofit fontScale="55000" lnSpcReduction="20000"/>
          </a:bodyPr>
          <a:lstStyle/>
          <a:p>
            <a:pPr marL="342900" indent="-342900">
              <a:buFont typeface="Arial"/>
              <a:buChar char="•"/>
            </a:pPr>
            <a:endParaRPr lang="en-US" sz="2200" dirty="0">
              <a:latin typeface="Ubuntu"/>
            </a:endParaRPr>
          </a:p>
          <a:p>
            <a:endParaRPr lang="en-US" dirty="0"/>
          </a:p>
          <a:p>
            <a:endParaRPr lang="en-US" dirty="0"/>
          </a:p>
          <a:p>
            <a:endParaRPr lang="en-US" dirty="0"/>
          </a:p>
        </p:txBody>
      </p:sp>
      <p:sp>
        <p:nvSpPr>
          <p:cNvPr id="6" name="Text Placeholder 4">
            <a:extLst>
              <a:ext uri="{FF2B5EF4-FFF2-40B4-BE49-F238E27FC236}">
                <a16:creationId xmlns:a16="http://schemas.microsoft.com/office/drawing/2014/main" id="{2936061B-CBEB-2332-16AA-51D15B155CE0}"/>
              </a:ext>
            </a:extLst>
          </p:cNvPr>
          <p:cNvSpPr txBox="1">
            <a:spLocks/>
          </p:cNvSpPr>
          <p:nvPr/>
        </p:nvSpPr>
        <p:spPr>
          <a:xfrm>
            <a:off x="514405" y="3205315"/>
            <a:ext cx="11163190" cy="3335335"/>
          </a:xfrm>
          <a:prstGeom prst="rect">
            <a:avLst/>
          </a:prstGeom>
          <a:ln>
            <a:noFill/>
          </a:ln>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1400" kern="1200">
                <a:solidFill>
                  <a:schemeClr val="accent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2pPr>
            <a:lvl3pPr marL="9144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3pPr>
            <a:lvl4pPr marL="13716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4pPr>
            <a:lvl5pPr marL="18288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y-GB" sz="2400" dirty="0">
                <a:latin typeface="Ubuntu"/>
              </a:rPr>
              <a:t>Bwydydd rydych chi’n hoffi eu blas, ac yn eu mwynhau, yw’r unig fwydydd sydd angen i chi eu dewis. </a:t>
            </a:r>
          </a:p>
          <a:p>
            <a:r>
              <a:rPr lang="cy-GB" sz="2400" dirty="0">
                <a:latin typeface="Ubuntu"/>
              </a:rPr>
              <a:t>Dylech fwyta amrywiaeth o fwydydd gwahanol o bob un o’r grwpiau er mwyn eich helpu i gael yr amrywiaeth eang o faetholion sydd eu hangen ar eich corff i gadw’n iach a gweithio fel y dylai.</a:t>
            </a:r>
            <a:endParaRPr lang="cy-GB" sz="2400" dirty="0"/>
          </a:p>
          <a:p>
            <a:r>
              <a:rPr lang="cy-GB" sz="2400" dirty="0">
                <a:latin typeface="Ubuntu"/>
              </a:rPr>
              <a:t>Dylech leihau neu roi’r gorau i fwyta rhai grwpiau bwyd oherwydd eich bod wedi gweld dylanwadwr yn siarad am hyn ar-lein.</a:t>
            </a:r>
            <a:endParaRPr lang="cy-GB" sz="2400" dirty="0"/>
          </a:p>
          <a:p>
            <a:endParaRPr lang="en-US" sz="2200" dirty="0"/>
          </a:p>
          <a:p>
            <a:endParaRPr lang="en-US" sz="2200" dirty="0"/>
          </a:p>
          <a:p>
            <a:endParaRPr lang="en-US" dirty="0"/>
          </a:p>
          <a:p>
            <a:endParaRPr lang="en-US" dirty="0"/>
          </a:p>
          <a:p>
            <a:endParaRPr lang="en-US" dirty="0"/>
          </a:p>
        </p:txBody>
      </p:sp>
      <p:pic>
        <p:nvPicPr>
          <p:cNvPr id="7" name="Picture 6" descr="A blue square with white lines&#10;&#10;Description automatically generated">
            <a:extLst>
              <a:ext uri="{FF2B5EF4-FFF2-40B4-BE49-F238E27FC236}">
                <a16:creationId xmlns:a16="http://schemas.microsoft.com/office/drawing/2014/main" id="{22666876-D1ED-3AC2-A15C-A240BC8E9038}"/>
              </a:ext>
            </a:extLst>
          </p:cNvPr>
          <p:cNvPicPr>
            <a:picLocks noChangeAspect="1"/>
          </p:cNvPicPr>
          <p:nvPr/>
        </p:nvPicPr>
        <p:blipFill>
          <a:blip r:embed="rId2"/>
          <a:stretch>
            <a:fillRect/>
          </a:stretch>
        </p:blipFill>
        <p:spPr>
          <a:xfrm>
            <a:off x="577169" y="1097189"/>
            <a:ext cx="4479018" cy="1951264"/>
          </a:xfrm>
          <a:prstGeom prst="rect">
            <a:avLst/>
          </a:prstGeom>
        </p:spPr>
      </p:pic>
      <p:sp>
        <p:nvSpPr>
          <p:cNvPr id="9" name="TextBox 8">
            <a:extLst>
              <a:ext uri="{FF2B5EF4-FFF2-40B4-BE49-F238E27FC236}">
                <a16:creationId xmlns:a16="http://schemas.microsoft.com/office/drawing/2014/main" id="{DBFF0B87-5431-D2C5-4342-6DAD84DC7A2E}"/>
              </a:ext>
            </a:extLst>
          </p:cNvPr>
          <p:cNvSpPr txBox="1"/>
          <p:nvPr/>
        </p:nvSpPr>
        <p:spPr>
          <a:xfrm>
            <a:off x="677507" y="1145184"/>
            <a:ext cx="4479017" cy="22395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cy-GB" sz="2000" dirty="0">
                <a:solidFill>
                  <a:schemeClr val="bg1"/>
                </a:solidFill>
                <a:latin typeface="Ubuntu"/>
              </a:rPr>
              <a:t>Pa un o’r datganiadau canlynol ydych chi’n meddwl y dylech ei wneud:</a:t>
            </a:r>
          </a:p>
          <a:p>
            <a:pPr marL="342900" indent="-342900">
              <a:lnSpc>
                <a:spcPct val="90000"/>
              </a:lnSpc>
              <a:spcBef>
                <a:spcPts val="1000"/>
              </a:spcBef>
              <a:buFont typeface="Arial,Sans-Serif"/>
              <a:buChar char="•"/>
            </a:pPr>
            <a:r>
              <a:rPr lang="cy-GB" sz="2000" dirty="0">
                <a:solidFill>
                  <a:schemeClr val="bg1"/>
                </a:solidFill>
                <a:latin typeface="Ubuntu"/>
              </a:rPr>
              <a:t>Bob amser </a:t>
            </a:r>
          </a:p>
          <a:p>
            <a:pPr marL="342900" indent="-342900">
              <a:lnSpc>
                <a:spcPct val="90000"/>
              </a:lnSpc>
              <a:spcBef>
                <a:spcPts val="1000"/>
              </a:spcBef>
              <a:buFont typeface="Arial,Sans-Serif"/>
              <a:buChar char="•"/>
            </a:pPr>
            <a:r>
              <a:rPr lang="cy-GB" sz="2000" dirty="0">
                <a:solidFill>
                  <a:schemeClr val="bg1"/>
                </a:solidFill>
                <a:latin typeface="Ubuntu"/>
              </a:rPr>
              <a:t>Weithiau </a:t>
            </a:r>
          </a:p>
          <a:p>
            <a:pPr marL="342900" indent="-342900">
              <a:lnSpc>
                <a:spcPct val="90000"/>
              </a:lnSpc>
              <a:spcBef>
                <a:spcPts val="1000"/>
              </a:spcBef>
              <a:buFont typeface="Arial,Sans-Serif"/>
              <a:buChar char="•"/>
            </a:pPr>
            <a:r>
              <a:rPr lang="cy-GB" sz="2000" dirty="0">
                <a:solidFill>
                  <a:schemeClr val="bg1"/>
                </a:solidFill>
                <a:latin typeface="Ubuntu"/>
              </a:rPr>
              <a:t>Byth</a:t>
            </a:r>
            <a:endParaRPr lang="cy-GB" sz="2000" dirty="0">
              <a:solidFill>
                <a:schemeClr val="bg1"/>
              </a:solidFill>
            </a:endParaRPr>
          </a:p>
          <a:p>
            <a:pPr marL="342900" indent="-342900">
              <a:lnSpc>
                <a:spcPct val="90000"/>
              </a:lnSpc>
              <a:spcBef>
                <a:spcPts val="1000"/>
              </a:spcBef>
              <a:buFont typeface="Arial,Sans-Serif"/>
              <a:buChar char="•"/>
            </a:pPr>
            <a:r>
              <a:rPr lang="en-US" dirty="0">
                <a:solidFill>
                  <a:schemeClr val="bg1"/>
                </a:solidFill>
                <a:latin typeface="Ubuntu"/>
              </a:rPr>
              <a:t> </a:t>
            </a:r>
            <a:endParaRPr lang="en-US" dirty="0">
              <a:solidFill>
                <a:schemeClr val="bg1"/>
              </a:solidFill>
            </a:endParaRPr>
          </a:p>
        </p:txBody>
      </p:sp>
      <p:pic>
        <p:nvPicPr>
          <p:cNvPr id="3" name="Picture 2" descr="A group of food on a white background&#10;&#10;AI-generated content may be incorrect.">
            <a:extLst>
              <a:ext uri="{FF2B5EF4-FFF2-40B4-BE49-F238E27FC236}">
                <a16:creationId xmlns:a16="http://schemas.microsoft.com/office/drawing/2014/main" id="{3214A260-0B56-CF41-8A4F-8EB297EAFE7B}"/>
              </a:ext>
            </a:extLst>
          </p:cNvPr>
          <p:cNvPicPr>
            <a:picLocks noChangeAspect="1"/>
          </p:cNvPicPr>
          <p:nvPr/>
        </p:nvPicPr>
        <p:blipFill>
          <a:blip r:embed="rId3"/>
          <a:stretch>
            <a:fillRect/>
          </a:stretch>
        </p:blipFill>
        <p:spPr>
          <a:xfrm>
            <a:off x="7117541" y="81115"/>
            <a:ext cx="4660392" cy="3124200"/>
          </a:xfrm>
          <a:prstGeom prst="roundRect">
            <a:avLst/>
          </a:prstGeom>
        </p:spPr>
      </p:pic>
      <p:pic>
        <p:nvPicPr>
          <p:cNvPr id="2" name="Picture 1">
            <a:extLst>
              <a:ext uri="{FF2B5EF4-FFF2-40B4-BE49-F238E27FC236}">
                <a16:creationId xmlns:a16="http://schemas.microsoft.com/office/drawing/2014/main" id="{6CD12203-A36C-86A9-A610-C59314AF6695}"/>
              </a:ext>
            </a:extLst>
          </p:cNvPr>
          <p:cNvPicPr>
            <a:picLocks noChangeAspect="1"/>
          </p:cNvPicPr>
          <p:nvPr/>
        </p:nvPicPr>
        <p:blipFill>
          <a:blip r:embed="rId4"/>
          <a:stretch>
            <a:fillRect/>
          </a:stretch>
        </p:blipFill>
        <p:spPr>
          <a:xfrm>
            <a:off x="288960" y="6303727"/>
            <a:ext cx="1619476" cy="371527"/>
          </a:xfrm>
          <a:prstGeom prst="rect">
            <a:avLst/>
          </a:prstGeom>
        </p:spPr>
      </p:pic>
    </p:spTree>
    <p:extLst>
      <p:ext uri="{BB962C8B-B14F-4D97-AF65-F5344CB8AC3E}">
        <p14:creationId xmlns:p14="http://schemas.microsoft.com/office/powerpoint/2010/main" val="3858275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2936061B-CBEB-2332-16AA-51D15B155CE0}"/>
              </a:ext>
            </a:extLst>
          </p:cNvPr>
          <p:cNvSpPr txBox="1">
            <a:spLocks/>
          </p:cNvSpPr>
          <p:nvPr/>
        </p:nvSpPr>
        <p:spPr>
          <a:xfrm>
            <a:off x="549002" y="1165384"/>
            <a:ext cx="11093996" cy="5221391"/>
          </a:xfrm>
          <a:prstGeom prst="rect">
            <a:avLst/>
          </a:prstGeom>
          <a:ln>
            <a:noFill/>
          </a:ln>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1400" kern="1200">
                <a:solidFill>
                  <a:schemeClr val="accent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2pPr>
            <a:lvl3pPr marL="9144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3pPr>
            <a:lvl4pPr marL="13716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4pPr>
            <a:lvl5pPr marL="18288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y-GB" sz="1800" b="1" dirty="0">
                <a:latin typeface="Ubuntu"/>
              </a:rPr>
              <a:t>Bob amser: </a:t>
            </a:r>
            <a:r>
              <a:rPr lang="cy-GB" sz="1800" b="1" dirty="0">
                <a:solidFill>
                  <a:srgbClr val="FF5D0C"/>
                </a:solidFill>
                <a:latin typeface="Ubuntu"/>
              </a:rPr>
              <a:t>Dylech fwyta amrywiaeth o fwydydd gwahanol o bob un o’r grwpiau er mwyn eich helpu i gael yr amrywiaeth eang o faetholion sydd eu hangen ar eich corff i gadw’n iach a gweithio fel y dylai.</a:t>
            </a:r>
          </a:p>
          <a:p>
            <a:r>
              <a:rPr lang="cy-GB" sz="1800" b="1" dirty="0">
                <a:latin typeface="Ubuntu"/>
                <a:cs typeface="Calibri"/>
              </a:rPr>
              <a:t>Mae’n bwysig i ni gael cydbwysedd da o fwyd oherwydd bod bwyd yn darparu’r maetholion sydd eu hangen ar ein cyrff i dyfu ac aros yn iach. </a:t>
            </a:r>
            <a:endParaRPr lang="cy-GB" sz="1800" b="1" dirty="0">
              <a:cs typeface="Calibri"/>
            </a:endParaRPr>
          </a:p>
          <a:p>
            <a:r>
              <a:rPr lang="cy-GB" sz="1800" b="1" dirty="0">
                <a:latin typeface="Ubuntu"/>
                <a:cs typeface="Calibri"/>
              </a:rPr>
              <a:t>Weithiau:</a:t>
            </a:r>
            <a:r>
              <a:rPr lang="cy-GB" sz="1800" dirty="0">
                <a:latin typeface="Ubuntu"/>
                <a:cs typeface="Calibri"/>
              </a:rPr>
              <a:t> </a:t>
            </a:r>
            <a:r>
              <a:rPr lang="cy-GB" sz="1800" b="1" dirty="0">
                <a:solidFill>
                  <a:schemeClr val="accent4"/>
                </a:solidFill>
                <a:latin typeface="Ubuntu"/>
              </a:rPr>
              <a:t>Bwydydd rydych chi’n hoffi eu blas, ac yn eu mwynhau, yw’r unig fwydydd sydd angen i chi eu dewis. </a:t>
            </a:r>
          </a:p>
          <a:p>
            <a:r>
              <a:rPr lang="cy-GB" sz="1800" b="1" dirty="0">
                <a:latin typeface="Ubuntu"/>
                <a:cs typeface="Calibri"/>
              </a:rPr>
              <a:t>Mae pob un ohonom yn mwynhau bwydydd gwahanol, a’r hyn rydych chi’n ei hoffi a ddim yn ei hoffi sy’n eich gwneud chi’n unigryw! Ond mae angen gwneud yn siŵr ein bod ni’n bwyta llai o fwydydd sy’n cynnwys lefelau uchel o </a:t>
            </a:r>
            <a:r>
              <a:rPr lang="cy-GB" sz="1800" b="1" dirty="0">
                <a:latin typeface="Ubuntu"/>
                <a:cs typeface="Segoe UI"/>
              </a:rPr>
              <a:t>fraster, siwgr a halen, a’n bod yn eu bwyta yn llai aml.</a:t>
            </a:r>
            <a:r>
              <a:rPr lang="cy-GB" sz="1800" b="1" dirty="0">
                <a:latin typeface="Ubuntu"/>
                <a:cs typeface="Calibri"/>
              </a:rPr>
              <a:t>  </a:t>
            </a:r>
            <a:endParaRPr lang="cy-GB" sz="1800" b="1" dirty="0"/>
          </a:p>
          <a:p>
            <a:r>
              <a:rPr lang="cy-GB" sz="1800" b="1" dirty="0">
                <a:latin typeface="Ubuntu"/>
              </a:rPr>
              <a:t>Byth:</a:t>
            </a:r>
            <a:r>
              <a:rPr lang="cy-GB" sz="1800" dirty="0">
                <a:latin typeface="Ubuntu"/>
              </a:rPr>
              <a:t> </a:t>
            </a:r>
            <a:r>
              <a:rPr lang="cy-GB" sz="1800" b="1" dirty="0">
                <a:solidFill>
                  <a:srgbClr val="FF5D0C"/>
                </a:solidFill>
                <a:latin typeface="Ubuntu"/>
              </a:rPr>
              <a:t>Dylech leihau neu roi’r gorau i fwyta rhai grwpiau bwyd oherwydd eich bod wedi gweld dylanwadwr yn siarad am hyn ar-lein.</a:t>
            </a:r>
            <a:endParaRPr lang="cy-GB" sz="1800" b="1" dirty="0">
              <a:solidFill>
                <a:srgbClr val="FF5D0C"/>
              </a:solidFill>
              <a:cs typeface="Calibri"/>
            </a:endParaRPr>
          </a:p>
          <a:p>
            <a:r>
              <a:rPr lang="cy-GB" sz="1800" b="1" dirty="0">
                <a:latin typeface="Ubuntu"/>
                <a:cs typeface="Calibri"/>
              </a:rPr>
              <a:t>Mae’r math o fwyd (a diod) rydych chi’n ei fwyta/yfed nawr yn bwysig am ei fod yn effeithio ar dwf a datblygiad iach. Gall deiet iach a chytbwys baratoi’r corff ar gyfer gweithgareddau bob dydd a’ch helpu i deimlo ar eich gorau. </a:t>
            </a:r>
            <a:endParaRPr lang="cy-GB" sz="1800" b="1" dirty="0"/>
          </a:p>
          <a:p>
            <a:pPr algn="just"/>
            <a:endParaRPr lang="en-US" sz="2200" dirty="0">
              <a:solidFill>
                <a:srgbClr val="15518B"/>
              </a:solidFill>
              <a:latin typeface="Ubuntu"/>
              <a:cs typeface="Calibri"/>
            </a:endParaRPr>
          </a:p>
          <a:p>
            <a:pPr marL="342900" indent="-342900" algn="just">
              <a:buFont typeface="Arial"/>
              <a:buChar char="•"/>
            </a:pPr>
            <a:endParaRPr lang="en-US" sz="2200" dirty="0">
              <a:cs typeface="Calibri"/>
            </a:endParaRPr>
          </a:p>
          <a:p>
            <a:pPr algn="just"/>
            <a:endParaRPr lang="en-US" sz="2200" dirty="0"/>
          </a:p>
          <a:p>
            <a:pPr algn="just"/>
            <a:endParaRPr lang="en-US" sz="2200" dirty="0"/>
          </a:p>
          <a:p>
            <a:pPr algn="just"/>
            <a:endParaRPr lang="en-US" sz="2200" dirty="0"/>
          </a:p>
          <a:p>
            <a:pPr algn="just"/>
            <a:endParaRPr lang="en-US" sz="2200" dirty="0"/>
          </a:p>
          <a:p>
            <a:pPr algn="just"/>
            <a:endParaRPr lang="en-US" dirty="0"/>
          </a:p>
          <a:p>
            <a:pPr algn="just"/>
            <a:endParaRPr lang="en-US" dirty="0"/>
          </a:p>
          <a:p>
            <a:pPr algn="just"/>
            <a:endParaRPr lang="en-US" dirty="0"/>
          </a:p>
        </p:txBody>
      </p:sp>
      <p:pic>
        <p:nvPicPr>
          <p:cNvPr id="2" name="Picture 1">
            <a:extLst>
              <a:ext uri="{FF2B5EF4-FFF2-40B4-BE49-F238E27FC236}">
                <a16:creationId xmlns:a16="http://schemas.microsoft.com/office/drawing/2014/main" id="{858D9B25-DF11-FEB0-5506-1CE83D6666FB}"/>
              </a:ext>
            </a:extLst>
          </p:cNvPr>
          <p:cNvPicPr>
            <a:picLocks noChangeAspect="1"/>
          </p:cNvPicPr>
          <p:nvPr/>
        </p:nvPicPr>
        <p:blipFill>
          <a:blip r:embed="rId2"/>
          <a:stretch>
            <a:fillRect/>
          </a:stretch>
        </p:blipFill>
        <p:spPr>
          <a:xfrm>
            <a:off x="288960" y="6303727"/>
            <a:ext cx="1619476" cy="371527"/>
          </a:xfrm>
          <a:prstGeom prst="rect">
            <a:avLst/>
          </a:prstGeom>
        </p:spPr>
      </p:pic>
    </p:spTree>
    <p:extLst>
      <p:ext uri="{BB962C8B-B14F-4D97-AF65-F5344CB8AC3E}">
        <p14:creationId xmlns:p14="http://schemas.microsoft.com/office/powerpoint/2010/main" val="1740225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6F5F76-D996-64A2-0F88-FDC3758B4FB3}"/>
              </a:ext>
            </a:extLst>
          </p:cNvPr>
          <p:cNvSpPr>
            <a:spLocks noGrp="1"/>
          </p:cNvSpPr>
          <p:nvPr>
            <p:ph type="body" sz="quarter" idx="10"/>
          </p:nvPr>
        </p:nvSpPr>
        <p:spPr/>
        <p:txBody>
          <a:bodyPr vert="horz" lIns="91440" tIns="45720" rIns="91440" bIns="45720" rtlCol="0" anchor="t">
            <a:normAutofit fontScale="55000" lnSpcReduction="20000"/>
          </a:bodyPr>
          <a:lstStyle/>
          <a:p>
            <a:pPr marL="342900" indent="-342900">
              <a:buFont typeface="Arial"/>
              <a:buChar char="•"/>
            </a:pPr>
            <a:endParaRPr lang="en-US" sz="2200" dirty="0">
              <a:latin typeface="Ubuntu"/>
            </a:endParaRPr>
          </a:p>
          <a:p>
            <a:endParaRPr lang="en-US" dirty="0"/>
          </a:p>
          <a:p>
            <a:endParaRPr lang="en-US" dirty="0"/>
          </a:p>
          <a:p>
            <a:endParaRPr lang="en-US" dirty="0"/>
          </a:p>
        </p:txBody>
      </p:sp>
      <p:sp>
        <p:nvSpPr>
          <p:cNvPr id="6" name="Text Placeholder 4">
            <a:extLst>
              <a:ext uri="{FF2B5EF4-FFF2-40B4-BE49-F238E27FC236}">
                <a16:creationId xmlns:a16="http://schemas.microsoft.com/office/drawing/2014/main" id="{2936061B-CBEB-2332-16AA-51D15B155CE0}"/>
              </a:ext>
            </a:extLst>
          </p:cNvPr>
          <p:cNvSpPr txBox="1">
            <a:spLocks/>
          </p:cNvSpPr>
          <p:nvPr/>
        </p:nvSpPr>
        <p:spPr>
          <a:xfrm>
            <a:off x="439664" y="3106847"/>
            <a:ext cx="11402426" cy="3223811"/>
          </a:xfrm>
          <a:prstGeom prst="rect">
            <a:avLst/>
          </a:prstGeom>
          <a:ln>
            <a:noFill/>
          </a:ln>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Tx/>
              <a:buNone/>
              <a:defRPr sz="1400" kern="1200">
                <a:solidFill>
                  <a:schemeClr val="accent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2pPr>
            <a:lvl3pPr marL="9144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3pPr>
            <a:lvl4pPr marL="13716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4pPr>
            <a:lvl5pPr marL="18288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y-GB" sz="2400" dirty="0">
                <a:latin typeface="Ubuntu"/>
              </a:rPr>
              <a:t>Dewis prynu bwydydd a diodydd am fod eich hoff ddylanwadwr ar-lein yn eu cymeradwyo.</a:t>
            </a:r>
            <a:r>
              <a:rPr lang="cy-GB" sz="2400" dirty="0">
                <a:solidFill>
                  <a:srgbClr val="15518B"/>
                </a:solidFill>
                <a:latin typeface="Ubuntu"/>
                <a:ea typeface="Calibri"/>
                <a:cs typeface="Calibri"/>
              </a:rPr>
              <a:t> </a:t>
            </a:r>
            <a:endParaRPr lang="cy-GB" sz="2400" dirty="0">
              <a:solidFill>
                <a:srgbClr val="FF5D0C"/>
              </a:solidFill>
              <a:latin typeface="Ubuntu"/>
              <a:ea typeface="Calibri"/>
              <a:cs typeface="Calibri"/>
            </a:endParaRPr>
          </a:p>
          <a:p>
            <a:endParaRPr lang="cy-GB" sz="2400" dirty="0">
              <a:solidFill>
                <a:srgbClr val="15518B"/>
              </a:solidFill>
              <a:latin typeface="Ubuntu"/>
              <a:ea typeface="Calibri"/>
              <a:cs typeface="Calibri"/>
            </a:endParaRPr>
          </a:p>
          <a:p>
            <a:r>
              <a:rPr lang="cy-GB" sz="2400" dirty="0">
                <a:solidFill>
                  <a:srgbClr val="15518B"/>
                </a:solidFill>
                <a:latin typeface="Ubuntu"/>
                <a:ea typeface="Calibri"/>
                <a:cs typeface="Calibri"/>
              </a:rPr>
              <a:t>Dewis prynu cynhyrchion brand oherwydd eich bod chi’n poeni beth fydd pobl eraill yn ei feddwl os ydych chi’n prynu cynnyrch yr archfarchnad ei hun.</a:t>
            </a:r>
          </a:p>
          <a:p>
            <a:endParaRPr lang="cy-GB" sz="2400" dirty="0"/>
          </a:p>
          <a:p>
            <a:r>
              <a:rPr lang="cy-GB" sz="2400" dirty="0">
                <a:solidFill>
                  <a:srgbClr val="15518B"/>
                </a:solidFill>
                <a:latin typeface="Ubuntu"/>
                <a:ea typeface="Calibri"/>
                <a:cs typeface="Calibri"/>
              </a:rPr>
              <a:t>Darllenwch labeli a deunydd pecynnu bwyd a diod cyn penderfynu eu prynu a’u bwyta/yfed.</a:t>
            </a:r>
          </a:p>
          <a:p>
            <a:endParaRPr lang="cy-GB" sz="1100" dirty="0">
              <a:solidFill>
                <a:srgbClr val="000000"/>
              </a:solidFill>
              <a:latin typeface="Calibri"/>
              <a:ea typeface="Calibri"/>
              <a:cs typeface="Calibri"/>
            </a:endParaRPr>
          </a:p>
          <a:p>
            <a:endParaRPr lang="en-US" sz="2200" dirty="0"/>
          </a:p>
          <a:p>
            <a:endParaRPr lang="en-US" sz="2200" dirty="0"/>
          </a:p>
          <a:p>
            <a:endParaRPr lang="en-US" dirty="0"/>
          </a:p>
          <a:p>
            <a:endParaRPr lang="en-US" dirty="0"/>
          </a:p>
          <a:p>
            <a:endParaRPr lang="en-US" dirty="0"/>
          </a:p>
        </p:txBody>
      </p:sp>
      <p:pic>
        <p:nvPicPr>
          <p:cNvPr id="7" name="Picture 6" descr="A blue square with white lines&#10;&#10;Description automatically generated">
            <a:extLst>
              <a:ext uri="{FF2B5EF4-FFF2-40B4-BE49-F238E27FC236}">
                <a16:creationId xmlns:a16="http://schemas.microsoft.com/office/drawing/2014/main" id="{B4474BC7-C0BD-7429-0B0E-C64FE34BFA29}"/>
              </a:ext>
            </a:extLst>
          </p:cNvPr>
          <p:cNvPicPr>
            <a:picLocks noChangeAspect="1"/>
          </p:cNvPicPr>
          <p:nvPr/>
        </p:nvPicPr>
        <p:blipFill>
          <a:blip r:embed="rId2"/>
          <a:stretch>
            <a:fillRect/>
          </a:stretch>
        </p:blipFill>
        <p:spPr>
          <a:xfrm>
            <a:off x="341312" y="1006475"/>
            <a:ext cx="4479018" cy="1951264"/>
          </a:xfrm>
          <a:prstGeom prst="rect">
            <a:avLst/>
          </a:prstGeom>
        </p:spPr>
      </p:pic>
      <p:sp>
        <p:nvSpPr>
          <p:cNvPr id="9" name="TextBox 8">
            <a:extLst>
              <a:ext uri="{FF2B5EF4-FFF2-40B4-BE49-F238E27FC236}">
                <a16:creationId xmlns:a16="http://schemas.microsoft.com/office/drawing/2014/main" id="{2ECAEBC2-E8D5-D742-2AAF-7411F5D20EF2}"/>
              </a:ext>
            </a:extLst>
          </p:cNvPr>
          <p:cNvSpPr txBox="1"/>
          <p:nvPr/>
        </p:nvSpPr>
        <p:spPr>
          <a:xfrm>
            <a:off x="453745" y="1054470"/>
            <a:ext cx="4660695" cy="22672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cy-GB" sz="2000" dirty="0">
                <a:solidFill>
                  <a:schemeClr val="bg1"/>
                </a:solidFill>
                <a:latin typeface="Ubuntu"/>
              </a:rPr>
              <a:t>Pa un o’r datganiadau canlynol ydych chi’n meddwl y dylech ei wneud:</a:t>
            </a:r>
          </a:p>
          <a:p>
            <a:pPr marL="342900" indent="-342900">
              <a:lnSpc>
                <a:spcPct val="90000"/>
              </a:lnSpc>
              <a:spcBef>
                <a:spcPts val="1000"/>
              </a:spcBef>
              <a:buFont typeface="Arial,Sans-Serif"/>
              <a:buChar char="•"/>
            </a:pPr>
            <a:r>
              <a:rPr lang="cy-GB" sz="2000" dirty="0">
                <a:solidFill>
                  <a:schemeClr val="bg1"/>
                </a:solidFill>
                <a:latin typeface="Ubuntu"/>
              </a:rPr>
              <a:t>Bob amser </a:t>
            </a:r>
          </a:p>
          <a:p>
            <a:pPr marL="342900" indent="-342900">
              <a:lnSpc>
                <a:spcPct val="90000"/>
              </a:lnSpc>
              <a:spcBef>
                <a:spcPts val="1000"/>
              </a:spcBef>
              <a:buFont typeface="Arial,Sans-Serif"/>
              <a:buChar char="•"/>
            </a:pPr>
            <a:r>
              <a:rPr lang="cy-GB" sz="2000" dirty="0">
                <a:solidFill>
                  <a:schemeClr val="bg1"/>
                </a:solidFill>
                <a:latin typeface="Ubuntu"/>
              </a:rPr>
              <a:t>Weithiau </a:t>
            </a:r>
          </a:p>
          <a:p>
            <a:pPr marL="342900" indent="-342900">
              <a:lnSpc>
                <a:spcPct val="90000"/>
              </a:lnSpc>
              <a:spcBef>
                <a:spcPts val="1000"/>
              </a:spcBef>
              <a:buFont typeface="Arial,Sans-Serif"/>
              <a:buChar char="•"/>
            </a:pPr>
            <a:r>
              <a:rPr lang="cy-GB" sz="2000" dirty="0">
                <a:solidFill>
                  <a:schemeClr val="bg1"/>
                </a:solidFill>
                <a:latin typeface="Ubuntu"/>
              </a:rPr>
              <a:t>Byth</a:t>
            </a:r>
            <a:endParaRPr lang="cy-GB" sz="2000" dirty="0">
              <a:solidFill>
                <a:schemeClr val="bg1"/>
              </a:solidFill>
            </a:endParaRPr>
          </a:p>
          <a:p>
            <a:pPr marL="342900" indent="-342900" algn="just">
              <a:lnSpc>
                <a:spcPct val="90000"/>
              </a:lnSpc>
              <a:spcBef>
                <a:spcPts val="1000"/>
              </a:spcBef>
              <a:buFont typeface="Arial,Sans-Serif"/>
              <a:buChar char="•"/>
            </a:pPr>
            <a:endParaRPr lang="en-US" sz="2000" dirty="0">
              <a:solidFill>
                <a:schemeClr val="bg1"/>
              </a:solidFill>
              <a:ea typeface="Calibri" panose="020F0502020204030204"/>
              <a:cs typeface="Calibri" panose="020F0502020204030204"/>
            </a:endParaRPr>
          </a:p>
        </p:txBody>
      </p:sp>
      <p:pic>
        <p:nvPicPr>
          <p:cNvPr id="3" name="Picture 2" descr="A finger pointing at a label&#10;&#10;AI-generated content may be incorrect.">
            <a:extLst>
              <a:ext uri="{FF2B5EF4-FFF2-40B4-BE49-F238E27FC236}">
                <a16:creationId xmlns:a16="http://schemas.microsoft.com/office/drawing/2014/main" id="{70BC672A-7584-0F5B-B859-829210BF70EE}"/>
              </a:ext>
            </a:extLst>
          </p:cNvPr>
          <p:cNvPicPr>
            <a:picLocks noChangeAspect="1"/>
          </p:cNvPicPr>
          <p:nvPr/>
        </p:nvPicPr>
        <p:blipFill>
          <a:blip r:embed="rId3"/>
          <a:stretch>
            <a:fillRect/>
          </a:stretch>
        </p:blipFill>
        <p:spPr>
          <a:xfrm>
            <a:off x="7602119" y="199299"/>
            <a:ext cx="4136136" cy="2758440"/>
          </a:xfrm>
          <a:prstGeom prst="rect">
            <a:avLst/>
          </a:prstGeom>
        </p:spPr>
      </p:pic>
      <p:pic>
        <p:nvPicPr>
          <p:cNvPr id="2" name="Picture 1">
            <a:extLst>
              <a:ext uri="{FF2B5EF4-FFF2-40B4-BE49-F238E27FC236}">
                <a16:creationId xmlns:a16="http://schemas.microsoft.com/office/drawing/2014/main" id="{E7198EB3-0D8B-4F4E-80AD-F87E93E6A437}"/>
              </a:ext>
            </a:extLst>
          </p:cNvPr>
          <p:cNvPicPr>
            <a:picLocks noChangeAspect="1"/>
          </p:cNvPicPr>
          <p:nvPr/>
        </p:nvPicPr>
        <p:blipFill>
          <a:blip r:embed="rId4"/>
          <a:stretch>
            <a:fillRect/>
          </a:stretch>
        </p:blipFill>
        <p:spPr>
          <a:xfrm>
            <a:off x="288960" y="6303727"/>
            <a:ext cx="1619476" cy="371527"/>
          </a:xfrm>
          <a:prstGeom prst="rect">
            <a:avLst/>
          </a:prstGeom>
        </p:spPr>
      </p:pic>
    </p:spTree>
    <p:extLst>
      <p:ext uri="{BB962C8B-B14F-4D97-AF65-F5344CB8AC3E}">
        <p14:creationId xmlns:p14="http://schemas.microsoft.com/office/powerpoint/2010/main" val="3087823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6F5F76-D996-64A2-0F88-FDC3758B4FB3}"/>
              </a:ext>
            </a:extLst>
          </p:cNvPr>
          <p:cNvSpPr>
            <a:spLocks noGrp="1"/>
          </p:cNvSpPr>
          <p:nvPr>
            <p:ph type="body" sz="quarter" idx="4294967295"/>
          </p:nvPr>
        </p:nvSpPr>
        <p:spPr>
          <a:xfrm>
            <a:off x="0" y="6362700"/>
            <a:ext cx="3773488" cy="239713"/>
          </a:xfrm>
        </p:spPr>
        <p:txBody>
          <a:bodyPr vert="horz" lIns="91440" tIns="45720" rIns="91440" bIns="45720" rtlCol="0" anchor="t">
            <a:normAutofit fontScale="55000" lnSpcReduction="20000"/>
          </a:bodyPr>
          <a:lstStyle/>
          <a:p>
            <a:pPr marL="342900" indent="-342900">
              <a:buFont typeface="Arial"/>
              <a:buChar char="•"/>
            </a:pPr>
            <a:endParaRPr lang="en-US" sz="2200" dirty="0">
              <a:latin typeface="Ubuntu"/>
            </a:endParaRPr>
          </a:p>
          <a:p>
            <a:endParaRPr lang="en-US" dirty="0"/>
          </a:p>
          <a:p>
            <a:endParaRPr lang="en-US" dirty="0"/>
          </a:p>
          <a:p>
            <a:endParaRPr lang="en-US" dirty="0"/>
          </a:p>
        </p:txBody>
      </p:sp>
      <p:sp>
        <p:nvSpPr>
          <p:cNvPr id="6" name="Text Placeholder 4">
            <a:extLst>
              <a:ext uri="{FF2B5EF4-FFF2-40B4-BE49-F238E27FC236}">
                <a16:creationId xmlns:a16="http://schemas.microsoft.com/office/drawing/2014/main" id="{2936061B-CBEB-2332-16AA-51D15B155CE0}"/>
              </a:ext>
            </a:extLst>
          </p:cNvPr>
          <p:cNvSpPr txBox="1">
            <a:spLocks/>
          </p:cNvSpPr>
          <p:nvPr/>
        </p:nvSpPr>
        <p:spPr>
          <a:xfrm>
            <a:off x="198293" y="929171"/>
            <a:ext cx="11791607" cy="5409313"/>
          </a:xfrm>
          <a:prstGeom prst="rect">
            <a:avLst/>
          </a:prstGeom>
          <a:ln>
            <a:noFill/>
          </a:ln>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1400" kern="1200">
                <a:solidFill>
                  <a:schemeClr val="accent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2pPr>
            <a:lvl3pPr marL="9144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3pPr>
            <a:lvl4pPr marL="13716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4pPr>
            <a:lvl5pPr marL="18288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y-GB" sz="1800" b="1" dirty="0">
                <a:latin typeface="Ubuntu"/>
                <a:ea typeface="Calibri"/>
                <a:cs typeface="Calibri"/>
              </a:rPr>
              <a:t>Bob amser: </a:t>
            </a:r>
            <a:r>
              <a:rPr lang="cy-GB" sz="1800" b="1" dirty="0">
                <a:solidFill>
                  <a:srgbClr val="FF5D0C"/>
                </a:solidFill>
                <a:latin typeface="Ubuntu"/>
                <a:ea typeface="Calibri"/>
                <a:cs typeface="Calibri"/>
              </a:rPr>
              <a:t>Darllenwch labeli a deunydd pecynnu bwyd a diod cyn penderfynu eu prynu a’u bwyta/yfed.</a:t>
            </a:r>
            <a:endParaRPr lang="cy-GB" sz="1800" b="1" dirty="0">
              <a:solidFill>
                <a:srgbClr val="FF5D0C"/>
              </a:solidFill>
              <a:highlight>
                <a:srgbClr val="FFFF00"/>
              </a:highlight>
              <a:latin typeface="Ubuntu"/>
              <a:ea typeface="Calibri"/>
              <a:cs typeface="Calibri"/>
            </a:endParaRPr>
          </a:p>
          <a:p>
            <a:r>
              <a:rPr lang="cy-GB" sz="1800" b="1" dirty="0">
                <a:latin typeface="Ubuntu"/>
                <a:ea typeface="Calibri"/>
                <a:cs typeface="Calibri"/>
              </a:rPr>
              <a:t>Os ydych chi’n gwybod beth sydd yn y bwyd a’r diodydd rydych chi’n eu bwyta/yfed, gallwch wneud dewis mwy gwybodus am y bwydydd rydych chi’n eu bwyta. Hefyd, mae’n dweud wrthym am y cynhwysion, y maetholion, gwybodaeth am alergeddau, a maint y dogn.</a:t>
            </a:r>
            <a:endParaRPr lang="cy-GB" sz="1800" b="1" dirty="0">
              <a:highlight>
                <a:srgbClr val="FFFF00"/>
              </a:highlight>
              <a:latin typeface="Ubuntu"/>
              <a:ea typeface="Calibri"/>
              <a:cs typeface="Calibri"/>
            </a:endParaRPr>
          </a:p>
          <a:p>
            <a:endParaRPr lang="cy-GB" sz="1800" dirty="0">
              <a:latin typeface="Ubuntu"/>
            </a:endParaRPr>
          </a:p>
          <a:p>
            <a:r>
              <a:rPr lang="cy-GB" sz="1800" b="1" dirty="0">
                <a:solidFill>
                  <a:srgbClr val="15518B"/>
                </a:solidFill>
                <a:latin typeface="Ubuntu"/>
                <a:ea typeface="Calibri"/>
                <a:cs typeface="Calibri"/>
              </a:rPr>
              <a:t>Weithiau:</a:t>
            </a:r>
            <a:r>
              <a:rPr lang="cy-GB" sz="1800" dirty="0">
                <a:solidFill>
                  <a:srgbClr val="15518B"/>
                </a:solidFill>
                <a:latin typeface="Ubuntu"/>
                <a:ea typeface="Calibri"/>
                <a:cs typeface="Calibri"/>
              </a:rPr>
              <a:t> </a:t>
            </a:r>
            <a:r>
              <a:rPr lang="cy-GB" sz="1800" b="1" dirty="0">
                <a:solidFill>
                  <a:srgbClr val="FF5D0C"/>
                </a:solidFill>
                <a:latin typeface="Ubuntu"/>
                <a:ea typeface="Calibri"/>
                <a:cs typeface="Segoe UI"/>
              </a:rPr>
              <a:t>Dewis prynu cynhyrchion brand oherwydd eich bod yn poeni beth fydd pobl eraill yn ei feddwl os ydych chi’n prynu cynnyrch yr archfarchnad ei hun.</a:t>
            </a:r>
            <a:r>
              <a:rPr lang="cy-GB" sz="1800" dirty="0">
                <a:solidFill>
                  <a:srgbClr val="15518B"/>
                </a:solidFill>
                <a:latin typeface="Ubuntu"/>
                <a:ea typeface="Calibri"/>
                <a:cs typeface="Segoe UI"/>
              </a:rPr>
              <a:t> </a:t>
            </a:r>
            <a:endParaRPr lang="cy-GB" sz="1800" dirty="0">
              <a:solidFill>
                <a:srgbClr val="FF0000"/>
              </a:solidFill>
              <a:highlight>
                <a:srgbClr val="FFFF00"/>
              </a:highlight>
              <a:latin typeface="Ubuntu"/>
              <a:ea typeface="Calibri"/>
              <a:cs typeface="Segoe UI"/>
            </a:endParaRPr>
          </a:p>
          <a:p>
            <a:r>
              <a:rPr lang="cy-GB" sz="1800" b="1" dirty="0">
                <a:latin typeface="Ubuntu"/>
                <a:ea typeface="Calibri"/>
                <a:cs typeface="Segoe UI"/>
              </a:rPr>
              <a:t>Weithiau mae’n well gennym flas bwyd brand, ond chi ddylai wneud y dewis hwnnw. Gall pa fwyd sydd ar gael lle rydyn ni’n byw a faint mae’n ei gostio ei gwneud hi’n anoddach neu’n haws cynnal deiet cytbwys am ei fod yn dylanwadu ar y bwyd a’r ddiod sydd ar gael i ni a’r dewisiadau a wnawn. Ond mae opsiwn yr archfarchnad yn blasu llawn cystal, ac yn aml mae’r archfarchnadoedd yn gweithio’n galed i wneud eu brandiau’n fwy iach er mwyn cyrraedd targedau ailfformiwleiddio’r llywodraeth. </a:t>
            </a:r>
            <a:endParaRPr lang="cy-GB" sz="1800" b="1" dirty="0">
              <a:highlight>
                <a:srgbClr val="FFFF00"/>
              </a:highlight>
              <a:latin typeface="Ubuntu"/>
              <a:ea typeface="Calibri"/>
              <a:cs typeface="Segoe UI"/>
            </a:endParaRPr>
          </a:p>
          <a:p>
            <a:endParaRPr lang="cy-GB" sz="1800" dirty="0">
              <a:solidFill>
                <a:srgbClr val="000000"/>
              </a:solidFill>
              <a:latin typeface="Ubuntu"/>
              <a:ea typeface="Calibri"/>
              <a:cs typeface="Calibri"/>
            </a:endParaRPr>
          </a:p>
          <a:p>
            <a:r>
              <a:rPr lang="cy-GB" sz="1800" b="1" dirty="0">
                <a:latin typeface="Ubuntu"/>
                <a:ea typeface="Calibri"/>
                <a:cs typeface="Calibri"/>
              </a:rPr>
              <a:t>Byth:</a:t>
            </a:r>
            <a:r>
              <a:rPr lang="cy-GB" sz="1800" dirty="0">
                <a:latin typeface="Ubuntu"/>
                <a:ea typeface="Calibri"/>
                <a:cs typeface="Calibri"/>
              </a:rPr>
              <a:t> </a:t>
            </a:r>
            <a:r>
              <a:rPr lang="cy-GB" sz="1800" b="1" dirty="0">
                <a:solidFill>
                  <a:srgbClr val="FF5D0C"/>
                </a:solidFill>
                <a:latin typeface="Ubuntu"/>
                <a:ea typeface="Calibri"/>
                <a:cs typeface="Calibri"/>
              </a:rPr>
              <a:t>Dewis prynu bwydydd a diodydd am fod eich hoff ddylanwadwr ar-lein yn eu cymeradwyo.</a:t>
            </a:r>
            <a:r>
              <a:rPr lang="cy-GB" sz="1800" dirty="0">
                <a:latin typeface="Ubuntu"/>
                <a:ea typeface="Calibri"/>
                <a:cs typeface="Calibri"/>
              </a:rPr>
              <a:t> </a:t>
            </a:r>
            <a:endParaRPr lang="cy-GB" sz="1800" dirty="0">
              <a:solidFill>
                <a:schemeClr val="accent4"/>
              </a:solidFill>
              <a:latin typeface="Ubuntu"/>
              <a:ea typeface="Calibri"/>
              <a:cs typeface="Calibri"/>
            </a:endParaRPr>
          </a:p>
          <a:p>
            <a:r>
              <a:rPr lang="cy-GB" sz="1800" b="1" dirty="0">
                <a:latin typeface="Ubuntu"/>
                <a:ea typeface="Calibri"/>
                <a:cs typeface="Calibri"/>
              </a:rPr>
              <a:t>Yn aml, mae ein dewisiadau bwyd yn cael eu dylanwadu gan farchnata a hysbysebion bwyd oherwydd mae’r diwydiant bwyd a diod eisiau perswadio pobl i brynu eu cynhyrchion; fodd bynnag, yn aml mae gan fwyd sy’n cael ei farchnata’n eang lefelau uchel o fraster, siwgr a halen.  </a:t>
            </a:r>
            <a:endParaRPr lang="cy-GB" sz="1800" b="1" dirty="0">
              <a:latin typeface="Ubuntu"/>
            </a:endParaRPr>
          </a:p>
          <a:p>
            <a:pPr algn="just"/>
            <a:endParaRPr lang="en-US" sz="2200" dirty="0">
              <a:latin typeface="Ubuntu"/>
            </a:endParaRPr>
          </a:p>
          <a:p>
            <a:pPr algn="just"/>
            <a:endParaRPr lang="en-US" sz="2200" dirty="0">
              <a:latin typeface="Ubuntu"/>
            </a:endParaRPr>
          </a:p>
          <a:p>
            <a:pPr algn="just"/>
            <a:endParaRPr lang="en-US" dirty="0">
              <a:latin typeface="Ubuntu"/>
            </a:endParaRPr>
          </a:p>
          <a:p>
            <a:pPr algn="just"/>
            <a:endParaRPr lang="en-US" dirty="0">
              <a:latin typeface="Ubuntu"/>
            </a:endParaRPr>
          </a:p>
          <a:p>
            <a:pPr algn="just"/>
            <a:endParaRPr lang="en-US" dirty="0">
              <a:latin typeface="Ubuntu"/>
            </a:endParaRPr>
          </a:p>
        </p:txBody>
      </p:sp>
      <p:pic>
        <p:nvPicPr>
          <p:cNvPr id="2" name="Picture 1">
            <a:extLst>
              <a:ext uri="{FF2B5EF4-FFF2-40B4-BE49-F238E27FC236}">
                <a16:creationId xmlns:a16="http://schemas.microsoft.com/office/drawing/2014/main" id="{3E538E0E-FD38-C6C8-A663-D4A835852102}"/>
              </a:ext>
            </a:extLst>
          </p:cNvPr>
          <p:cNvPicPr>
            <a:picLocks noChangeAspect="1"/>
          </p:cNvPicPr>
          <p:nvPr/>
        </p:nvPicPr>
        <p:blipFill>
          <a:blip r:embed="rId2"/>
          <a:stretch>
            <a:fillRect/>
          </a:stretch>
        </p:blipFill>
        <p:spPr>
          <a:xfrm>
            <a:off x="288960" y="6303727"/>
            <a:ext cx="1619476" cy="371527"/>
          </a:xfrm>
          <a:prstGeom prst="rect">
            <a:avLst/>
          </a:prstGeom>
        </p:spPr>
      </p:pic>
    </p:spTree>
    <p:extLst>
      <p:ext uri="{BB962C8B-B14F-4D97-AF65-F5344CB8AC3E}">
        <p14:creationId xmlns:p14="http://schemas.microsoft.com/office/powerpoint/2010/main" val="687702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67C87D-D479-CDB1-4ED3-582FF7BABB23}"/>
              </a:ext>
            </a:extLst>
          </p:cNvPr>
          <p:cNvSpPr txBox="1"/>
          <p:nvPr/>
        </p:nvSpPr>
        <p:spPr>
          <a:xfrm>
            <a:off x="271016" y="764200"/>
            <a:ext cx="11637461" cy="5626430"/>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r>
              <a:rPr lang="cy-GB" sz="1600" b="1" dirty="0">
                <a:solidFill>
                  <a:srgbClr val="285087"/>
                </a:solidFill>
                <a:latin typeface="Ubuntu"/>
                <a:cs typeface="Calibri"/>
              </a:rPr>
              <a:t>Awgrymiadau posibl ar gyfer dysgu pellach</a:t>
            </a:r>
          </a:p>
          <a:p>
            <a:pPr marL="228600" indent="-228600"/>
            <a:endParaRPr lang="cy-GB" sz="1600" b="1" dirty="0">
              <a:solidFill>
                <a:srgbClr val="285087"/>
              </a:solidFill>
              <a:latin typeface="Ubuntu"/>
              <a:ea typeface="Calibri"/>
              <a:cs typeface="Calibri"/>
            </a:endParaRPr>
          </a:p>
          <a:p>
            <a:r>
              <a:rPr lang="cy-GB" sz="1600" b="1" dirty="0">
                <a:solidFill>
                  <a:srgbClr val="285087"/>
                </a:solidFill>
                <a:latin typeface="Ubuntu"/>
                <a:ea typeface="Calibri"/>
                <a:cs typeface="Calibri"/>
              </a:rPr>
              <a:t>Dewisiadau ac Arferion Bwyd Iach</a:t>
            </a:r>
            <a:endParaRPr lang="cy-GB" sz="1600" dirty="0">
              <a:solidFill>
                <a:srgbClr val="285087"/>
              </a:solidFill>
              <a:latin typeface="Ubuntu"/>
              <a:ea typeface="Calibri"/>
              <a:cs typeface="Calibri"/>
            </a:endParaRPr>
          </a:p>
          <a:p>
            <a:r>
              <a:rPr lang="cy-GB" sz="1600" dirty="0">
                <a:solidFill>
                  <a:srgbClr val="285087"/>
                </a:solidFill>
                <a:latin typeface="Ubuntu"/>
                <a:ea typeface="Calibri"/>
                <a:cs typeface="Calibri"/>
              </a:rPr>
              <a:t>Rhestrwch sawl math o ymddygiad sy’n gysylltiedig â bwyd (e.e. “Bwyta llysiau bob dydd," "Copïo deiet rydych chi wedi’i weld gan ddylanwadwr ar-lein," “Dewis byrbrydau gyda siwgr ychwanegol"). Rhaid i’r dysgwyr gategoreiddio pob math o ymddygiad fel </a:t>
            </a:r>
            <a:r>
              <a:rPr lang="cy-GB" sz="1600" b="1" dirty="0">
                <a:solidFill>
                  <a:srgbClr val="285087"/>
                </a:solidFill>
                <a:latin typeface="Ubuntu"/>
                <a:ea typeface="Calibri"/>
                <a:cs typeface="Calibri"/>
              </a:rPr>
              <a:t>Bob amser, Weithiau, neu Byth</a:t>
            </a:r>
            <a:r>
              <a:rPr lang="cy-GB" sz="1600" dirty="0">
                <a:solidFill>
                  <a:srgbClr val="285087"/>
                </a:solidFill>
                <a:latin typeface="Ubuntu"/>
                <a:ea typeface="Calibri"/>
                <a:cs typeface="Calibri"/>
              </a:rPr>
              <a:t>:</a:t>
            </a:r>
          </a:p>
          <a:p>
            <a:r>
              <a:rPr lang="cy-GB" sz="1600" b="1" dirty="0">
                <a:solidFill>
                  <a:srgbClr val="285087"/>
                </a:solidFill>
                <a:latin typeface="Ubuntu"/>
                <a:ea typeface="Calibri"/>
                <a:cs typeface="Calibri"/>
              </a:rPr>
              <a:t>Enghreifftiau:</a:t>
            </a:r>
            <a:endParaRPr lang="cy-GB" sz="1600" dirty="0">
              <a:solidFill>
                <a:srgbClr val="285087"/>
              </a:solidFill>
              <a:latin typeface="Ubuntu"/>
              <a:ea typeface="Calibri"/>
              <a:cs typeface="Calibri"/>
            </a:endParaRPr>
          </a:p>
          <a:p>
            <a:r>
              <a:rPr lang="cy-GB" sz="1600" b="1" dirty="0">
                <a:solidFill>
                  <a:srgbClr val="285087"/>
                </a:solidFill>
                <a:latin typeface="Ubuntu"/>
                <a:ea typeface="Calibri"/>
                <a:cs typeface="Calibri"/>
              </a:rPr>
              <a:t>“Bwyta llysiau bob dydd"</a:t>
            </a:r>
            <a:r>
              <a:rPr lang="cy-GB" sz="1600" dirty="0">
                <a:solidFill>
                  <a:srgbClr val="285087"/>
                </a:solidFill>
                <a:latin typeface="Ubuntu"/>
                <a:ea typeface="Calibri"/>
                <a:cs typeface="Calibri"/>
              </a:rPr>
              <a:t>:</a:t>
            </a:r>
          </a:p>
          <a:p>
            <a:pPr marL="742950" lvl="1" indent="-285750">
              <a:buFont typeface="Arial,Sans-Serif"/>
              <a:buChar char="•"/>
            </a:pPr>
            <a:r>
              <a:rPr lang="cy-GB" sz="1600" b="1" dirty="0">
                <a:solidFill>
                  <a:srgbClr val="285087"/>
                </a:solidFill>
                <a:latin typeface="Ubuntu"/>
                <a:ea typeface="Calibri"/>
                <a:cs typeface="Calibri"/>
              </a:rPr>
              <a:t>Bob amser:</a:t>
            </a:r>
            <a:r>
              <a:rPr lang="cy-GB" sz="1600" dirty="0">
                <a:solidFill>
                  <a:srgbClr val="285087"/>
                </a:solidFill>
                <a:latin typeface="Ubuntu"/>
                <a:ea typeface="Calibri"/>
                <a:cs typeface="Calibri"/>
              </a:rPr>
              <a:t> Mae llysiau yn darparu maetholion hanfodol ac maen nhw’n allweddol i ddeiet iach.</a:t>
            </a:r>
          </a:p>
          <a:p>
            <a:pPr marL="742950" lvl="1" indent="-285750">
              <a:buFont typeface="Arial,Sans-Serif"/>
              <a:buChar char="•"/>
            </a:pPr>
            <a:r>
              <a:rPr lang="cy-GB" sz="1600" b="1" dirty="0">
                <a:solidFill>
                  <a:srgbClr val="285087"/>
                </a:solidFill>
                <a:latin typeface="Ubuntu"/>
                <a:ea typeface="Calibri"/>
                <a:cs typeface="Calibri"/>
              </a:rPr>
              <a:t>Weithiau:</a:t>
            </a:r>
            <a:r>
              <a:rPr lang="cy-GB" sz="1600" dirty="0">
                <a:solidFill>
                  <a:srgbClr val="285087"/>
                </a:solidFill>
                <a:latin typeface="Ubuntu"/>
                <a:ea typeface="Calibri"/>
                <a:cs typeface="Calibri"/>
              </a:rPr>
              <a:t> I rai unigolion, mae’n bosibl y bydd cyfyngiadau neu ddewisiadau deietegol yn cyfyngu ar faint o lysiau maen nhw’n eu bwyta bob dydd, ond mae’n bosibl ystyried opsiynau gwahanol.</a:t>
            </a:r>
          </a:p>
          <a:p>
            <a:pPr marL="742950" lvl="1" indent="-285750">
              <a:buFont typeface="Arial,Sans-Serif"/>
              <a:buChar char="•"/>
            </a:pPr>
            <a:r>
              <a:rPr lang="cy-GB" sz="1600" b="1" dirty="0">
                <a:solidFill>
                  <a:srgbClr val="285087"/>
                </a:solidFill>
                <a:latin typeface="Ubuntu"/>
                <a:ea typeface="Calibri"/>
                <a:cs typeface="Calibri"/>
              </a:rPr>
              <a:t>Byth:</a:t>
            </a:r>
            <a:r>
              <a:rPr lang="cy-GB" sz="1600" dirty="0">
                <a:solidFill>
                  <a:srgbClr val="285087"/>
                </a:solidFill>
                <a:latin typeface="Ubuntu"/>
                <a:ea typeface="Calibri"/>
                <a:cs typeface="Calibri"/>
              </a:rPr>
              <a:t> Dydy hi ddim yn syniad da peidio â bwyta llysiau bob dydd, a dylem geisio cynnwys ffrwythau, llysiau a bwydydd llawn maeth bob dydd. </a:t>
            </a:r>
          </a:p>
          <a:p>
            <a:pPr lvl="1"/>
            <a:endParaRPr lang="cy-GB" sz="1600" dirty="0">
              <a:solidFill>
                <a:srgbClr val="285087"/>
              </a:solidFill>
              <a:latin typeface="Ubuntu"/>
              <a:ea typeface="Calibri"/>
              <a:cs typeface="Calibri"/>
            </a:endParaRPr>
          </a:p>
          <a:p>
            <a:pPr lvl="1"/>
            <a:r>
              <a:rPr lang="cy-GB" sz="1600" b="1" dirty="0">
                <a:solidFill>
                  <a:srgbClr val="285087"/>
                </a:solidFill>
                <a:latin typeface="Ubuntu"/>
                <a:ea typeface="Calibri"/>
                <a:cs typeface="Calibri"/>
              </a:rPr>
              <a:t>“Osgoi prydau bwyd er mwyn colli pwysau"</a:t>
            </a:r>
            <a:r>
              <a:rPr lang="cy-GB" sz="1600" dirty="0">
                <a:solidFill>
                  <a:srgbClr val="285087"/>
                </a:solidFill>
                <a:latin typeface="Ubuntu"/>
                <a:ea typeface="Calibri"/>
                <a:cs typeface="Calibri"/>
              </a:rPr>
              <a:t>:</a:t>
            </a:r>
          </a:p>
          <a:p>
            <a:pPr marL="742950" lvl="1" indent="-285750">
              <a:buFont typeface="Arial,Sans-Serif"/>
              <a:buChar char="•"/>
            </a:pPr>
            <a:r>
              <a:rPr lang="cy-GB" sz="1600" b="1" dirty="0">
                <a:solidFill>
                  <a:srgbClr val="285087"/>
                </a:solidFill>
                <a:latin typeface="Ubuntu"/>
                <a:ea typeface="Calibri"/>
                <a:cs typeface="Calibri"/>
              </a:rPr>
              <a:t>Bob amser:</a:t>
            </a:r>
            <a:r>
              <a:rPr lang="cy-GB" sz="1600" dirty="0">
                <a:solidFill>
                  <a:srgbClr val="285087"/>
                </a:solidFill>
                <a:latin typeface="Ubuntu"/>
                <a:ea typeface="Calibri"/>
                <a:cs typeface="Calibri"/>
              </a:rPr>
              <a:t> Mae angen gwneud yn siŵr bod y deiet yn gytbwys, yn seiliedig ar wyddoniaeth ac yn iawn i chi. </a:t>
            </a:r>
          </a:p>
          <a:p>
            <a:pPr marL="742950" lvl="1" indent="-285750">
              <a:buFont typeface="Arial,Sans-Serif"/>
              <a:buChar char="•"/>
            </a:pPr>
            <a:r>
              <a:rPr lang="cy-GB" sz="1600" b="1" dirty="0">
                <a:solidFill>
                  <a:srgbClr val="285087"/>
                </a:solidFill>
                <a:latin typeface="Ubuntu"/>
                <a:ea typeface="Calibri"/>
                <a:cs typeface="Calibri"/>
              </a:rPr>
              <a:t>Weithiau:</a:t>
            </a:r>
            <a:r>
              <a:rPr lang="cy-GB" sz="1600" dirty="0">
                <a:solidFill>
                  <a:srgbClr val="285087"/>
                </a:solidFill>
                <a:latin typeface="Ubuntu"/>
                <a:ea typeface="Calibri"/>
                <a:cs typeface="Calibri"/>
              </a:rPr>
              <a:t> Mae gan rai dylanwadwyr iechyd a lles syniadau gwych ar gyfer ryseitiau a byrbrydau bob dydd, felly gallan nhw ein hysbrydoli.</a:t>
            </a:r>
          </a:p>
          <a:p>
            <a:pPr marL="742950" lvl="1" indent="-285750">
              <a:buFont typeface="Arial,Sans-Serif"/>
              <a:buChar char="•"/>
            </a:pPr>
            <a:r>
              <a:rPr lang="cy-GB" sz="1600" b="1" dirty="0">
                <a:solidFill>
                  <a:srgbClr val="285087"/>
                </a:solidFill>
                <a:latin typeface="Ubuntu"/>
                <a:ea typeface="Calibri"/>
                <a:cs typeface="Calibri"/>
              </a:rPr>
              <a:t>Byth:</a:t>
            </a:r>
            <a:r>
              <a:rPr lang="cy-GB" sz="1600" dirty="0">
                <a:solidFill>
                  <a:srgbClr val="285087"/>
                </a:solidFill>
                <a:latin typeface="Ubuntu"/>
                <a:ea typeface="Calibri"/>
                <a:cs typeface="Calibri"/>
              </a:rPr>
              <a:t> Peidiwch â dilyn deiet cyfyngol am eich bod chi’n meddwl y bydd yn gwneud i chi fod neu ymddangos mewn ffordd benodol neu am eich bod chi eisiau copïo ffordd o fyw rhywun arall. Gallai hyn fod yn wael i’ch iechyd a’ch lles ac efallai na fydd yn addas i’ch anghenion bob dydd. Mae osgoi prydau bwyd yn rheolaidd yn arwain at ddiffyg maetholion a metabolaeth wael.</a:t>
            </a:r>
            <a:endParaRPr lang="cy-GB" sz="1600" dirty="0">
              <a:solidFill>
                <a:srgbClr val="285087"/>
              </a:solidFill>
            </a:endParaRPr>
          </a:p>
        </p:txBody>
      </p:sp>
      <p:pic>
        <p:nvPicPr>
          <p:cNvPr id="2" name="Picture 1">
            <a:extLst>
              <a:ext uri="{FF2B5EF4-FFF2-40B4-BE49-F238E27FC236}">
                <a16:creationId xmlns:a16="http://schemas.microsoft.com/office/drawing/2014/main" id="{40DEE2E7-D101-A4ED-769A-A6DA452749DE}"/>
              </a:ext>
            </a:extLst>
          </p:cNvPr>
          <p:cNvPicPr>
            <a:picLocks noChangeAspect="1"/>
          </p:cNvPicPr>
          <p:nvPr/>
        </p:nvPicPr>
        <p:blipFill>
          <a:blip r:embed="rId2"/>
          <a:stretch>
            <a:fillRect/>
          </a:stretch>
        </p:blipFill>
        <p:spPr>
          <a:xfrm>
            <a:off x="288960" y="6303727"/>
            <a:ext cx="1619476" cy="371527"/>
          </a:xfrm>
          <a:prstGeom prst="rect">
            <a:avLst/>
          </a:prstGeom>
        </p:spPr>
      </p:pic>
    </p:spTree>
    <p:extLst>
      <p:ext uri="{BB962C8B-B14F-4D97-AF65-F5344CB8AC3E}">
        <p14:creationId xmlns:p14="http://schemas.microsoft.com/office/powerpoint/2010/main" val="2837543079"/>
      </p:ext>
    </p:extLst>
  </p:cSld>
  <p:clrMapOvr>
    <a:masterClrMapping/>
  </p:clrMapOvr>
</p:sld>
</file>

<file path=ppt/theme/theme1.xml><?xml version="1.0" encoding="utf-8"?>
<a:theme xmlns:a="http://schemas.openxmlformats.org/drawingml/2006/main" name="PHW - Master Deck - Orange">
  <a:themeElements>
    <a:clrScheme name="PHW - Health &amp; Wellbeing Resources">
      <a:dk1>
        <a:srgbClr val="000000"/>
      </a:dk1>
      <a:lt1>
        <a:srgbClr val="FFFFFF"/>
      </a:lt1>
      <a:dk2>
        <a:srgbClr val="285087"/>
      </a:dk2>
      <a:lt2>
        <a:srgbClr val="E8E8E8"/>
      </a:lt2>
      <a:accent1>
        <a:srgbClr val="15518B"/>
      </a:accent1>
      <a:accent2>
        <a:srgbClr val="24FFC0"/>
      </a:accent2>
      <a:accent3>
        <a:srgbClr val="E8FF3E"/>
      </a:accent3>
      <a:accent4>
        <a:srgbClr val="FF5D0C"/>
      </a:accent4>
      <a:accent5>
        <a:srgbClr val="C288FF"/>
      </a:accent5>
      <a:accent6>
        <a:srgbClr val="E0E0E0"/>
      </a:accent6>
      <a:hlink>
        <a:srgbClr val="E8FF3E"/>
      </a:hlink>
      <a:folHlink>
        <a:srgbClr val="24FF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A702A496B7D7449F457C941AEC0CCB" ma:contentTypeVersion="12" ma:contentTypeDescription="Create a new document." ma:contentTypeScope="" ma:versionID="fb6fad9976468a2a6f39f5d098182537">
  <xsd:schema xmlns:xsd="http://www.w3.org/2001/XMLSchema" xmlns:xs="http://www.w3.org/2001/XMLSchema" xmlns:p="http://schemas.microsoft.com/office/2006/metadata/properties" xmlns:ns1="http://schemas.microsoft.com/sharepoint/v3" xmlns:ns2="78b794fc-fa86-49b4-bf1d-df668ee03484" targetNamespace="http://schemas.microsoft.com/office/2006/metadata/properties" ma:root="true" ma:fieldsID="2f8702880030ad90070da29d51a5ee77" ns1:_="" ns2:_="">
    <xsd:import namespace="http://schemas.microsoft.com/sharepoint/v3"/>
    <xsd:import namespace="78b794fc-fa86-49b4-bf1d-df668ee03484"/>
    <xsd:element name="properties">
      <xsd:complexType>
        <xsd:sequence>
          <xsd:element name="documentManagement">
            <xsd:complexType>
              <xsd:all>
                <xsd:element ref="ns2:Project" minOccurs="0"/>
                <xsd:element ref="ns2:WorkCategory" minOccurs="0"/>
                <xsd:element ref="ns2:DocumentType"/>
                <xsd:element ref="ns2:Meeting" minOccurs="0"/>
                <xsd:element ref="ns2:MeetingDate" minOccurs="0"/>
                <xsd:element ref="ns2:Topic"/>
                <xsd:element ref="ns2:MediaServiceMetadata" minOccurs="0"/>
                <xsd:element ref="ns2:MediaServiceFastMetadata" minOccurs="0"/>
                <xsd:element ref="ns2:MediaServiceSearchPropertie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b794fc-fa86-49b4-bf1d-df668ee03484" elementFormDefault="qualified">
    <xsd:import namespace="http://schemas.microsoft.com/office/2006/documentManagement/types"/>
    <xsd:import namespace="http://schemas.microsoft.com/office/infopath/2007/PartnerControls"/>
    <xsd:element name="Project" ma:index="8" nillable="true" ma:displayName="Project" ma:format="Dropdown" ma:internalName="Project">
      <xsd:simpleType>
        <xsd:restriction base="dms:Choice">
          <xsd:enumeration value="Gambling/Digital health"/>
          <xsd:enumeration value="Health Literacy"/>
          <xsd:enumeration value="Tobacco"/>
          <xsd:enumeration value="Sleep"/>
          <xsd:enumeration value="Healthy Relationships"/>
          <xsd:enumeration value="Food and Nutrition"/>
          <xsd:enumeration value="Vaping"/>
        </xsd:restriction>
      </xsd:simpleType>
    </xsd:element>
    <xsd:element name="WorkCategory" ma:index="9" nillable="true" ma:displayName="Work Category" ma:format="Dropdown" ma:internalName="WorkCategory">
      <xsd:simpleType>
        <xsd:restriction base="dms:Choice">
          <xsd:enumeration value="Data identification, collation or analysis"/>
          <xsd:enumeration value="Evidence synthesis"/>
          <xsd:enumeration value="Intervention Development"/>
          <xsd:enumeration value="Research or Evaluation"/>
          <xsd:enumeration value="Monitoring and reporting"/>
          <xsd:enumeration value="Communication"/>
          <xsd:enumeration value="Stakeholder engagement"/>
          <xsd:enumeration value="Planning"/>
          <xsd:enumeration value="Policy or service review"/>
          <xsd:enumeration value="Operational Delivery"/>
          <xsd:enumeration value="Programme or Project Management"/>
          <xsd:enumeration value="Social Marketing"/>
          <xsd:enumeration value="Training"/>
          <xsd:enumeration value="Meeting"/>
          <xsd:enumeration value="Finance"/>
          <xsd:enumeration value="Procurement"/>
          <xsd:enumeration value="Events"/>
          <xsd:enumeration value="Research"/>
        </xsd:restriction>
      </xsd:simpleType>
    </xsd:element>
    <xsd:element name="DocumentType" ma:index="10" ma:displayName="Document Type" ma:format="Dropdown" ma:internalName="DocumentType">
      <xsd:simpleType>
        <xsd:restriction base="dms:Choice">
          <xsd:enumeration value="Report"/>
          <xsd:enumeration value="Standards"/>
          <xsd:enumeration value="Data"/>
          <xsd:enumeration value="Project Plan"/>
          <xsd:enumeration value="Protocol"/>
          <xsd:enumeration value="Correspondence"/>
          <xsd:enumeration value="Minutes"/>
          <xsd:enumeration value="SOP"/>
          <xsd:enumeration value="Agenda"/>
          <xsd:enumeration value="Meeting Documentation"/>
          <xsd:enumeration value="Project Brief"/>
          <xsd:enumeration value="Business Case"/>
          <xsd:enumeration value="Performance Report"/>
          <xsd:enumeration value="Briefing"/>
          <xsd:enumeration value="Evidence"/>
          <xsd:enumeration value="Presentation"/>
        </xsd:restriction>
      </xsd:simpleType>
    </xsd:element>
    <xsd:element name="Meeting" ma:index="11" nillable="true" ma:displayName="Meeting" ma:format="Dropdown" ma:internalName="Meeting">
      <xsd:simpleType>
        <xsd:restriction base="dms:Text">
          <xsd:maxLength value="255"/>
        </xsd:restriction>
      </xsd:simpleType>
    </xsd:element>
    <xsd:element name="MeetingDate" ma:index="12" nillable="true" ma:displayName="Meeting Date" ma:format="DateOnly" ma:internalName="MeetingDate">
      <xsd:simpleType>
        <xsd:restriction base="dms:DateTime"/>
      </xsd:simpleType>
    </xsd:element>
    <xsd:element name="Topic" ma:index="13" ma:displayName="Topic" ma:format="Dropdown" ma:internalName="Topic">
      <xsd:simpleType>
        <xsd:restriction base="dms:Choice">
          <xsd:enumeration value="WNHWPS"/>
          <xsd:enumeration value="WSAEMWB"/>
          <xsd:enumeration value="Curriculum"/>
          <xsd:enumeration value="HSPSS"/>
          <xsd:enumeration value="JustB"/>
          <xsd:enumeration value="Cross-Programme"/>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DocumentType xmlns="78b794fc-fa86-49b4-bf1d-df668ee03484">Presentation</DocumentType>
    <MeetingDate xmlns="78b794fc-fa86-49b4-bf1d-df668ee03484" xsi:nil="true"/>
    <Topic xmlns="78b794fc-fa86-49b4-bf1d-df668ee03484">Curriculum</Topic>
    <_ip_UnifiedCompliancePolicyProperties xmlns="http://schemas.microsoft.com/sharepoint/v3" xsi:nil="true"/>
    <Project xmlns="78b794fc-fa86-49b4-bf1d-df668ee03484">Food and Nutrition</Project>
    <Meeting xmlns="78b794fc-fa86-49b4-bf1d-df668ee03484" xsi:nil="true"/>
    <WorkCategory xmlns="78b794fc-fa86-49b4-bf1d-df668ee0348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F8E8DC-7BD9-45A4-A696-99A027F503AB}"/>
</file>

<file path=customXml/itemProps2.xml><?xml version="1.0" encoding="utf-8"?>
<ds:datastoreItem xmlns:ds="http://schemas.openxmlformats.org/officeDocument/2006/customXml" ds:itemID="{D786DA86-E1FB-44EE-B0F0-78AE5479C1BE}">
  <ds:schemaRefs>
    <ds:schemaRef ds:uri="http://purl.org/dc/terms/"/>
    <ds:schemaRef ds:uri="http://purl.org/dc/elements/1.1/"/>
    <ds:schemaRef ds:uri="http://schemas.microsoft.com/office/2006/documentManagement/types"/>
    <ds:schemaRef ds:uri="http://schemas.microsoft.com/office/infopath/2007/PartnerControls"/>
    <ds:schemaRef ds:uri="bbd7921a-042b-4eb0-b7a0-a3fc5587e9ac"/>
    <ds:schemaRef ds:uri="http://schemas.openxmlformats.org/package/2006/metadata/core-properties"/>
    <ds:schemaRef ds:uri="d6550f9a-f14e-418b-a53a-e888529f43ac"/>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9772CF89-D81E-4226-8067-2255C6B4F3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311</TotalTime>
  <Words>1477</Words>
  <Application>Microsoft Office PowerPoint</Application>
  <PresentationFormat>Widescreen</PresentationFormat>
  <Paragraphs>116</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PHW - Master Deck - Orange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dc:creator>
  <cp:lastModifiedBy>Sophie Flood (Public Health Wales - Matrix House)</cp:lastModifiedBy>
  <cp:revision>192</cp:revision>
  <dcterms:created xsi:type="dcterms:W3CDTF">2024-01-29T16:09:21Z</dcterms:created>
  <dcterms:modified xsi:type="dcterms:W3CDTF">2026-03-19T10:44:02Z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0x0101004DA702A496B7D7449F457C941AEC0CCB</vt:lpwstr>
  </property>
  <property fmtid="{D5CDD505-2E9C-101B-9397-08002B2CF9AE}" pid="3" name="Order">
    <vt:r8>228500</vt:r8>
  </property>
  <property fmtid="{D5CDD505-2E9C-101B-9397-08002B2CF9AE}" pid="4" name="xd_Signature">
    <vt:bool>false</vt:bool>
  </property>
  <property fmtid="{D5CDD505-2E9C-101B-9397-08002B2CF9AE}" pid="5" name="xd_ProgID">
    <vt:lpwstr/>
  </property>
  <property fmtid="{D5CDD505-2E9C-101B-9397-08002B2CF9AE}" pid="6" name="Reviewd">
    <vt:bool>false</vt:bool>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MediaServiceImageTags">
    <vt:lpwstr/>
  </property>
  <property fmtid="{D5CDD505-2E9C-101B-9397-08002B2CF9AE}" pid="12" name="_SourceUrl">
    <vt:lpwstr/>
  </property>
  <property fmtid="{D5CDD505-2E9C-101B-9397-08002B2CF9AE}" pid="13" name="_SharedFileIndex">
    <vt:lpwstr/>
  </property>
</Properties>
</file>