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4"/>
  </p:sldMasterIdLst>
  <p:notesMasterIdLst>
    <p:notesMasterId r:id="rId15"/>
  </p:notesMasterIdLst>
  <p:sldIdLst>
    <p:sldId id="256" r:id="rId5"/>
    <p:sldId id="266" r:id="rId6"/>
    <p:sldId id="257" r:id="rId7"/>
    <p:sldId id="265" r:id="rId8"/>
    <p:sldId id="268" r:id="rId9"/>
    <p:sldId id="269" r:id="rId10"/>
    <p:sldId id="270" r:id="rId11"/>
    <p:sldId id="272" r:id="rId12"/>
    <p:sldId id="271" r:id="rId13"/>
    <p:sldId id="264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19C988B-5CEE-D4DB-C133-21D4C2804E0E}" name="Lorna Bennett (Public Health Wales - No. 2 Capital Quarter)" initials="LQ" userId="S::lorna.bennett3@wales.nhs.uk::41cbff77-5434-42c9-8874-6f16723207f9" providerId="AD"/>
  <p188:author id="{311702CD-2FE8-6362-4115-878685D0A7F7}" name="Leanne Small (Public Health Wales - No. 2 Capital Quarter)" initials="LQ" userId="S::leanne.small@wales.nhs.uk::d76cf426-005f-434f-ac47-a5eb582e600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411135-06A3-399B-C20E-859D3E2A6B67}" v="10" dt="2026-03-10T14:00:03.7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phie Flood (Public Health Wales - Matrix House)" userId="S::sophie.flood@wales.nhs.uk::f1b68508-ff1d-4a78-a875-f6aa95017de1" providerId="AD" clId="Web-{240C76C8-C914-75FD-450A-C794E0E0AD33}"/>
    <pc:docChg chg="addSld delSld modSld">
      <pc:chgData name="Sophie Flood (Public Health Wales - Matrix House)" userId="S::sophie.flood@wales.nhs.uk::f1b68508-ff1d-4a78-a875-f6aa95017de1" providerId="AD" clId="Web-{240C76C8-C914-75FD-450A-C794E0E0AD33}" dt="2026-02-10T10:57:33.235" v="15" actId="20577"/>
      <pc:docMkLst>
        <pc:docMk/>
      </pc:docMkLst>
      <pc:sldChg chg="modSp add">
        <pc:chgData name="Sophie Flood (Public Health Wales - Matrix House)" userId="S::sophie.flood@wales.nhs.uk::f1b68508-ff1d-4a78-a875-f6aa95017de1" providerId="AD" clId="Web-{240C76C8-C914-75FD-450A-C794E0E0AD33}" dt="2026-02-10T10:57:33.235" v="15" actId="20577"/>
        <pc:sldMkLst>
          <pc:docMk/>
          <pc:sldMk cId="527617892" sldId="272"/>
        </pc:sldMkLst>
        <pc:spChg chg="mod">
          <ac:chgData name="Sophie Flood (Public Health Wales - Matrix House)" userId="S::sophie.flood@wales.nhs.uk::f1b68508-ff1d-4a78-a875-f6aa95017de1" providerId="AD" clId="Web-{240C76C8-C914-75FD-450A-C794E0E0AD33}" dt="2026-02-10T10:55:28.371" v="3" actId="20577"/>
          <ac:spMkLst>
            <pc:docMk/>
            <pc:sldMk cId="527617892" sldId="272"/>
            <ac:spMk id="2" creationId="{614CEEF9-A72F-FAFB-2281-BE88C9BEB361}"/>
          </ac:spMkLst>
        </pc:spChg>
        <pc:spChg chg="mod">
          <ac:chgData name="Sophie Flood (Public Health Wales - Matrix House)" userId="S::sophie.flood@wales.nhs.uk::f1b68508-ff1d-4a78-a875-f6aa95017de1" providerId="AD" clId="Web-{240C76C8-C914-75FD-450A-C794E0E0AD33}" dt="2026-02-10T10:57:33.235" v="15" actId="20577"/>
          <ac:spMkLst>
            <pc:docMk/>
            <pc:sldMk cId="527617892" sldId="272"/>
            <ac:spMk id="4" creationId="{16E8AA2E-4F3E-A3BC-3E39-C94B33E80D94}"/>
          </ac:spMkLst>
        </pc:spChg>
        <pc:spChg chg="mod">
          <ac:chgData name="Sophie Flood (Public Health Wales - Matrix House)" userId="S::sophie.flood@wales.nhs.uk::f1b68508-ff1d-4a78-a875-f6aa95017de1" providerId="AD" clId="Web-{240C76C8-C914-75FD-450A-C794E0E0AD33}" dt="2026-02-10T10:55:42.028" v="4" actId="20577"/>
          <ac:spMkLst>
            <pc:docMk/>
            <pc:sldMk cId="527617892" sldId="272"/>
            <ac:spMk id="7" creationId="{8BDFBD42-52ED-30B5-CE28-CD3B29B3A44B}"/>
          </ac:spMkLst>
        </pc:spChg>
        <pc:spChg chg="mod">
          <ac:chgData name="Sophie Flood (Public Health Wales - Matrix House)" userId="S::sophie.flood@wales.nhs.uk::f1b68508-ff1d-4a78-a875-f6aa95017de1" providerId="AD" clId="Web-{240C76C8-C914-75FD-450A-C794E0E0AD33}" dt="2026-02-10T10:56:06.310" v="9" actId="20577"/>
          <ac:spMkLst>
            <pc:docMk/>
            <pc:sldMk cId="527617892" sldId="272"/>
            <ac:spMk id="15" creationId="{B2D9BE42-9F2E-51CF-C438-F52FC8304AB1}"/>
          </ac:spMkLst>
        </pc:spChg>
        <pc:spChg chg="mod">
          <ac:chgData name="Sophie Flood (Public Health Wales - Matrix House)" userId="S::sophie.flood@wales.nhs.uk::f1b68508-ff1d-4a78-a875-f6aa95017de1" providerId="AD" clId="Web-{240C76C8-C914-75FD-450A-C794E0E0AD33}" dt="2026-02-10T10:56:11.045" v="11" actId="20577"/>
          <ac:spMkLst>
            <pc:docMk/>
            <pc:sldMk cId="527617892" sldId="272"/>
            <ac:spMk id="16" creationId="{D091D406-5A35-21E2-B32F-E2C1E7C11610}"/>
          </ac:spMkLst>
        </pc:spChg>
      </pc:sldChg>
    </pc:docChg>
  </pc:docChgLst>
  <pc:docChgLst>
    <pc:chgData name="Sophie Flood (Public Health Wales - Matrix House)" userId="S::sophie.flood@wales.nhs.uk::f1b68508-ff1d-4a78-a875-f6aa95017de1" providerId="AD" clId="Web-{D739C08A-F94E-6037-F742-CE432B66E518}"/>
    <pc:docChg chg="modSld">
      <pc:chgData name="Sophie Flood (Public Health Wales - Matrix House)" userId="S::sophie.flood@wales.nhs.uk::f1b68508-ff1d-4a78-a875-f6aa95017de1" providerId="AD" clId="Web-{D739C08A-F94E-6037-F742-CE432B66E518}" dt="2026-02-12T10:39:16.651" v="5" actId="20577"/>
      <pc:docMkLst>
        <pc:docMk/>
      </pc:docMkLst>
      <pc:sldChg chg="modSp">
        <pc:chgData name="Sophie Flood (Public Health Wales - Matrix House)" userId="S::sophie.flood@wales.nhs.uk::f1b68508-ff1d-4a78-a875-f6aa95017de1" providerId="AD" clId="Web-{D739C08A-F94E-6037-F742-CE432B66E518}" dt="2026-02-12T10:39:16.651" v="5" actId="20577"/>
        <pc:sldMkLst>
          <pc:docMk/>
          <pc:sldMk cId="527617892" sldId="272"/>
        </pc:sldMkLst>
        <pc:spChg chg="mod">
          <ac:chgData name="Sophie Flood (Public Health Wales - Matrix House)" userId="S::sophie.flood@wales.nhs.uk::f1b68508-ff1d-4a78-a875-f6aa95017de1" providerId="AD" clId="Web-{D739C08A-F94E-6037-F742-CE432B66E518}" dt="2026-02-12T10:39:16.651" v="5" actId="20577"/>
          <ac:spMkLst>
            <pc:docMk/>
            <pc:sldMk cId="527617892" sldId="272"/>
            <ac:spMk id="15" creationId="{B2D9BE42-9F2E-51CF-C438-F52FC8304AB1}"/>
          </ac:spMkLst>
        </pc:spChg>
        <pc:spChg chg="mod">
          <ac:chgData name="Sophie Flood (Public Health Wales - Matrix House)" userId="S::sophie.flood@wales.nhs.uk::f1b68508-ff1d-4a78-a875-f6aa95017de1" providerId="AD" clId="Web-{D739C08A-F94E-6037-F742-CE432B66E518}" dt="2026-02-12T10:38:58.432" v="2" actId="20577"/>
          <ac:spMkLst>
            <pc:docMk/>
            <pc:sldMk cId="527617892" sldId="272"/>
            <ac:spMk id="16" creationId="{D091D406-5A35-21E2-B32F-E2C1E7C11610}"/>
          </ac:spMkLst>
        </pc:spChg>
      </pc:sldChg>
    </pc:docChg>
  </pc:docChgLst>
  <pc:docChgLst>
    <pc:chgData name="Anthony Priest (Public Health Wales - No. 2 Capital Quarter)" userId="S::anthony.priest2@wales.nhs.uk::46692481-554a-429c-bc03-d4cca9c03c2b" providerId="AD" clId="Web-{A2411135-06A3-399B-C20E-859D3E2A6B67}"/>
    <pc:docChg chg="modSld">
      <pc:chgData name="Anthony Priest (Public Health Wales - No. 2 Capital Quarter)" userId="S::anthony.priest2@wales.nhs.uk::46692481-554a-429c-bc03-d4cca9c03c2b" providerId="AD" clId="Web-{A2411135-06A3-399B-C20E-859D3E2A6B67}" dt="2026-03-10T14:00:03.735" v="9" actId="20577"/>
      <pc:docMkLst>
        <pc:docMk/>
      </pc:docMkLst>
      <pc:sldChg chg="modSp">
        <pc:chgData name="Anthony Priest (Public Health Wales - No. 2 Capital Quarter)" userId="S::anthony.priest2@wales.nhs.uk::46692481-554a-429c-bc03-d4cca9c03c2b" providerId="AD" clId="Web-{A2411135-06A3-399B-C20E-859D3E2A6B67}" dt="2026-03-10T13:59:30.109" v="1" actId="20577"/>
        <pc:sldMkLst>
          <pc:docMk/>
          <pc:sldMk cId="1321067552" sldId="257"/>
        </pc:sldMkLst>
        <pc:spChg chg="mod">
          <ac:chgData name="Anthony Priest (Public Health Wales - No. 2 Capital Quarter)" userId="S::anthony.priest2@wales.nhs.uk::46692481-554a-429c-bc03-d4cca9c03c2b" providerId="AD" clId="Web-{A2411135-06A3-399B-C20E-859D3E2A6B67}" dt="2026-03-10T13:59:30.109" v="1" actId="20577"/>
          <ac:spMkLst>
            <pc:docMk/>
            <pc:sldMk cId="1321067552" sldId="257"/>
            <ac:spMk id="20" creationId="{5DDA0A97-597B-E8D2-C172-882C659A340A}"/>
          </ac:spMkLst>
        </pc:spChg>
      </pc:sldChg>
      <pc:sldChg chg="modSp">
        <pc:chgData name="Anthony Priest (Public Health Wales - No. 2 Capital Quarter)" userId="S::anthony.priest2@wales.nhs.uk::46692481-554a-429c-bc03-d4cca9c03c2b" providerId="AD" clId="Web-{A2411135-06A3-399B-C20E-859D3E2A6B67}" dt="2026-03-10T13:59:37.031" v="3" actId="20577"/>
        <pc:sldMkLst>
          <pc:docMk/>
          <pc:sldMk cId="2787187116" sldId="265"/>
        </pc:sldMkLst>
        <pc:spChg chg="mod">
          <ac:chgData name="Anthony Priest (Public Health Wales - No. 2 Capital Quarter)" userId="S::anthony.priest2@wales.nhs.uk::46692481-554a-429c-bc03-d4cca9c03c2b" providerId="AD" clId="Web-{A2411135-06A3-399B-C20E-859D3E2A6B67}" dt="2026-03-10T13:59:37.031" v="3" actId="20577"/>
          <ac:spMkLst>
            <pc:docMk/>
            <pc:sldMk cId="2787187116" sldId="265"/>
            <ac:spMk id="19" creationId="{F680EB02-67A5-9C30-3F7B-77B061F8FD50}"/>
          </ac:spMkLst>
        </pc:spChg>
      </pc:sldChg>
      <pc:sldChg chg="modSp">
        <pc:chgData name="Anthony Priest (Public Health Wales - No. 2 Capital Quarter)" userId="S::anthony.priest2@wales.nhs.uk::46692481-554a-429c-bc03-d4cca9c03c2b" providerId="AD" clId="Web-{A2411135-06A3-399B-C20E-859D3E2A6B67}" dt="2026-03-10T13:59:43.593" v="4" actId="20577"/>
        <pc:sldMkLst>
          <pc:docMk/>
          <pc:sldMk cId="975811825" sldId="268"/>
        </pc:sldMkLst>
        <pc:spChg chg="mod">
          <ac:chgData name="Anthony Priest (Public Health Wales - No. 2 Capital Quarter)" userId="S::anthony.priest2@wales.nhs.uk::46692481-554a-429c-bc03-d4cca9c03c2b" providerId="AD" clId="Web-{A2411135-06A3-399B-C20E-859D3E2A6B67}" dt="2026-03-10T13:59:43.593" v="4" actId="20577"/>
          <ac:spMkLst>
            <pc:docMk/>
            <pc:sldMk cId="975811825" sldId="268"/>
            <ac:spMk id="10" creationId="{578472B8-F9A3-A9CD-B4D0-4BBE077F166A}"/>
          </ac:spMkLst>
        </pc:spChg>
      </pc:sldChg>
      <pc:sldChg chg="modSp">
        <pc:chgData name="Anthony Priest (Public Health Wales - No. 2 Capital Quarter)" userId="S::anthony.priest2@wales.nhs.uk::46692481-554a-429c-bc03-d4cca9c03c2b" providerId="AD" clId="Web-{A2411135-06A3-399B-C20E-859D3E2A6B67}" dt="2026-03-10T13:59:52.422" v="6" actId="20577"/>
        <pc:sldMkLst>
          <pc:docMk/>
          <pc:sldMk cId="697937811" sldId="269"/>
        </pc:sldMkLst>
        <pc:spChg chg="mod">
          <ac:chgData name="Anthony Priest (Public Health Wales - No. 2 Capital Quarter)" userId="S::anthony.priest2@wales.nhs.uk::46692481-554a-429c-bc03-d4cca9c03c2b" providerId="AD" clId="Web-{A2411135-06A3-399B-C20E-859D3E2A6B67}" dt="2026-03-10T13:59:52.422" v="6" actId="20577"/>
          <ac:spMkLst>
            <pc:docMk/>
            <pc:sldMk cId="697937811" sldId="269"/>
            <ac:spMk id="14" creationId="{0CC201F9-0914-006E-D4C0-92E96866723A}"/>
          </ac:spMkLst>
        </pc:spChg>
      </pc:sldChg>
      <pc:sldChg chg="modSp">
        <pc:chgData name="Anthony Priest (Public Health Wales - No. 2 Capital Quarter)" userId="S::anthony.priest2@wales.nhs.uk::46692481-554a-429c-bc03-d4cca9c03c2b" providerId="AD" clId="Web-{A2411135-06A3-399B-C20E-859D3E2A6B67}" dt="2026-03-10T13:59:57.641" v="8" actId="20577"/>
        <pc:sldMkLst>
          <pc:docMk/>
          <pc:sldMk cId="4010168088" sldId="270"/>
        </pc:sldMkLst>
        <pc:spChg chg="mod">
          <ac:chgData name="Anthony Priest (Public Health Wales - No. 2 Capital Quarter)" userId="S::anthony.priest2@wales.nhs.uk::46692481-554a-429c-bc03-d4cca9c03c2b" providerId="AD" clId="Web-{A2411135-06A3-399B-C20E-859D3E2A6B67}" dt="2026-03-10T13:59:57.641" v="8" actId="20577"/>
          <ac:spMkLst>
            <pc:docMk/>
            <pc:sldMk cId="4010168088" sldId="270"/>
            <ac:spMk id="10" creationId="{552E9B47-3D71-8077-57CF-667C2B8D7494}"/>
          </ac:spMkLst>
        </pc:spChg>
      </pc:sldChg>
      <pc:sldChg chg="modSp">
        <pc:chgData name="Anthony Priest (Public Health Wales - No. 2 Capital Quarter)" userId="S::anthony.priest2@wales.nhs.uk::46692481-554a-429c-bc03-d4cca9c03c2b" providerId="AD" clId="Web-{A2411135-06A3-399B-C20E-859D3E2A6B67}" dt="2026-03-10T14:00:03.735" v="9" actId="20577"/>
        <pc:sldMkLst>
          <pc:docMk/>
          <pc:sldMk cId="4002587636" sldId="271"/>
        </pc:sldMkLst>
        <pc:spChg chg="mod">
          <ac:chgData name="Anthony Priest (Public Health Wales - No. 2 Capital Quarter)" userId="S::anthony.priest2@wales.nhs.uk::46692481-554a-429c-bc03-d4cca9c03c2b" providerId="AD" clId="Web-{A2411135-06A3-399B-C20E-859D3E2A6B67}" dt="2026-03-10T14:00:03.735" v="9" actId="20577"/>
          <ac:spMkLst>
            <pc:docMk/>
            <pc:sldMk cId="4002587636" sldId="271"/>
            <ac:spMk id="4" creationId="{16E8AA2E-4F3E-A3BC-3E39-C94B33E80D94}"/>
          </ac:spMkLst>
        </pc:spChg>
      </pc:sldChg>
    </pc:docChg>
  </pc:docChgLst>
  <pc:docChgLst>
    <pc:chgData name="Sophie Flood (Public Health Wales - Matrix House)" userId="S::sophie.flood@wales.nhs.uk::f1b68508-ff1d-4a78-a875-f6aa95017de1" providerId="AD" clId="Web-{52276DC6-A63E-6D09-1347-BCE08E6D719C}"/>
    <pc:docChg chg="delSld modSld">
      <pc:chgData name="Sophie Flood (Public Health Wales - Matrix House)" userId="S::sophie.flood@wales.nhs.uk::f1b68508-ff1d-4a78-a875-f6aa95017de1" providerId="AD" clId="Web-{52276DC6-A63E-6D09-1347-BCE08E6D719C}" dt="2026-02-09T16:55:06.729" v="3" actId="20577"/>
      <pc:docMkLst>
        <pc:docMk/>
      </pc:docMkLst>
      <pc:sldChg chg="modSp">
        <pc:chgData name="Sophie Flood (Public Health Wales - Matrix House)" userId="S::sophie.flood@wales.nhs.uk::f1b68508-ff1d-4a78-a875-f6aa95017de1" providerId="AD" clId="Web-{52276DC6-A63E-6D09-1347-BCE08E6D719C}" dt="2026-02-09T16:55:06.729" v="3" actId="20577"/>
        <pc:sldMkLst>
          <pc:docMk/>
          <pc:sldMk cId="2070935654" sldId="266"/>
        </pc:sldMkLst>
        <pc:spChg chg="mod">
          <ac:chgData name="Sophie Flood (Public Health Wales - Matrix House)" userId="S::sophie.flood@wales.nhs.uk::f1b68508-ff1d-4a78-a875-f6aa95017de1" providerId="AD" clId="Web-{52276DC6-A63E-6D09-1347-BCE08E6D719C}" dt="2026-02-09T16:55:06.729" v="3" actId="20577"/>
          <ac:spMkLst>
            <pc:docMk/>
            <pc:sldMk cId="2070935654" sldId="266"/>
            <ac:spMk id="5" creationId="{BB78E653-7659-719D-78EF-CB808EB983D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3C5D82-122C-8E42-B3D6-67347C6BA68D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BF1F24-30D7-5740-9F64-AE7FBFFC83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458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B2A89E4-01F1-D603-91B2-5BD4E9CB45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D59E697-43E9-29BA-4D8B-B1E926BCE74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3"/>
            <a:ext cx="2365080" cy="72662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ABDD363-0CD0-EE10-96A3-9A8EC2A57CE3}"/>
              </a:ext>
            </a:extLst>
          </p:cNvPr>
          <p:cNvSpPr txBox="1"/>
          <p:nvPr userDrawn="1"/>
        </p:nvSpPr>
        <p:spPr>
          <a:xfrm>
            <a:off x="285750" y="6342357"/>
            <a:ext cx="1869621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103AC217-C30D-89C1-4460-322363FEBF7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5750" y="2710836"/>
            <a:ext cx="6327775" cy="7266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3600" b="1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Presentation Title</a:t>
            </a:r>
            <a:endParaRPr lang="en-US"/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66D54DB3-E380-84BD-93B3-8BA649F37B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5750" y="3387964"/>
            <a:ext cx="6327775" cy="45311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2200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Subtitle</a:t>
            </a:r>
            <a:endParaRPr lang="en-US"/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13832E92-EF7C-04E7-8DBD-C53D35568A6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85750" y="4204682"/>
            <a:ext cx="6327775" cy="453119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Date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99524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Text only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3E64A41-9A05-2CAE-A840-51E35F1B3A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F478532-AA67-095D-17D0-9369A6CF187C}"/>
              </a:ext>
            </a:extLst>
          </p:cNvPr>
          <p:cNvSpPr txBox="1"/>
          <p:nvPr userDrawn="1"/>
        </p:nvSpPr>
        <p:spPr>
          <a:xfrm>
            <a:off x="285750" y="6342357"/>
            <a:ext cx="1654753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32A63B7-B6C6-2D5C-D2FC-18184746AC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12016" y="6362447"/>
            <a:ext cx="3772354" cy="239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0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Chapter title goes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98EFCF-C246-005C-498D-271681A00FB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59749" y="2620284"/>
            <a:ext cx="3527372" cy="3968293"/>
          </a:xfrm>
          <a:prstGeom prst="rect">
            <a:avLst/>
          </a:prstGeom>
        </p:spPr>
      </p:pic>
      <p:pic>
        <p:nvPicPr>
          <p:cNvPr id="4" name="Picture 3" descr="A blue rectangle on a black background&#10;&#10;Description automatically generated">
            <a:extLst>
              <a:ext uri="{FF2B5EF4-FFF2-40B4-BE49-F238E27FC236}">
                <a16:creationId xmlns:a16="http://schemas.microsoft.com/office/drawing/2014/main" id="{4A6CD33D-CE15-C6EA-E9D7-A276F964585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5400000">
            <a:off x="6649025" y="-657741"/>
            <a:ext cx="2405273" cy="3720755"/>
          </a:xfrm>
          <a:prstGeom prst="rect">
            <a:avLst/>
          </a:prstGeom>
        </p:spPr>
      </p:pic>
      <p:sp>
        <p:nvSpPr>
          <p:cNvPr id="2" name="Text Placeholder 16">
            <a:extLst>
              <a:ext uri="{FF2B5EF4-FFF2-40B4-BE49-F238E27FC236}">
                <a16:creationId xmlns:a16="http://schemas.microsoft.com/office/drawing/2014/main" id="{0E5CFCF9-4FEA-684C-9249-6CB4258FF9E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79" y="1501776"/>
            <a:ext cx="4432300" cy="6699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Main Title</a:t>
            </a:r>
          </a:p>
        </p:txBody>
      </p:sp>
      <p:sp>
        <p:nvSpPr>
          <p:cNvPr id="5" name="Text Placeholder 16">
            <a:extLst>
              <a:ext uri="{FF2B5EF4-FFF2-40B4-BE49-F238E27FC236}">
                <a16:creationId xmlns:a16="http://schemas.microsoft.com/office/drawing/2014/main" id="{1D7A6BE0-A3A3-00EF-966D-ED9E9646A86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79" y="2139971"/>
            <a:ext cx="4432300" cy="36761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6" name="Text Placeholder 19">
            <a:extLst>
              <a:ext uri="{FF2B5EF4-FFF2-40B4-BE49-F238E27FC236}">
                <a16:creationId xmlns:a16="http://schemas.microsoft.com/office/drawing/2014/main" id="{3DC193FF-EE37-7665-A88F-6D82E3E41B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879" y="2926024"/>
            <a:ext cx="6710362" cy="2319337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1pPr>
            <a:lvl2pPr marL="4572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2pPr>
            <a:lvl3pPr marL="9144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3pPr>
            <a:lvl4pPr marL="13716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4pPr>
            <a:lvl5pPr marL="18288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3874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. text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green curved object on a black background&#10;&#10;Description automatically generated">
            <a:extLst>
              <a:ext uri="{FF2B5EF4-FFF2-40B4-BE49-F238E27FC236}">
                <a16:creationId xmlns:a16="http://schemas.microsoft.com/office/drawing/2014/main" id="{5BE47017-229C-E9B0-9136-346518C971B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678735" y="4849885"/>
            <a:ext cx="3113591" cy="20081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3E64A41-9A05-2CAE-A840-51E35F1B3A8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F478532-AA67-095D-17D0-9369A6CF187C}"/>
              </a:ext>
            </a:extLst>
          </p:cNvPr>
          <p:cNvSpPr txBox="1"/>
          <p:nvPr userDrawn="1"/>
        </p:nvSpPr>
        <p:spPr>
          <a:xfrm>
            <a:off x="285750" y="6342357"/>
            <a:ext cx="1654753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832A63B7-B6C6-2D5C-D2FC-18184746AC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12016" y="6362447"/>
            <a:ext cx="3772354" cy="239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0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Chapter title goes here</a:t>
            </a:r>
          </a:p>
        </p:txBody>
      </p:sp>
      <p:pic>
        <p:nvPicPr>
          <p:cNvPr id="8" name="Picture 7" descr="A blue rectangle on a black background&#10;&#10;Description automatically generated">
            <a:extLst>
              <a:ext uri="{FF2B5EF4-FFF2-40B4-BE49-F238E27FC236}">
                <a16:creationId xmlns:a16="http://schemas.microsoft.com/office/drawing/2014/main" id="{0FAC1D26-CC7D-E97A-3F21-2D75E28C945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10800000" flipH="1">
            <a:off x="4995863" y="0"/>
            <a:ext cx="3011357" cy="1967696"/>
          </a:xfrm>
          <a:prstGeom prst="rect">
            <a:avLst/>
          </a:prstGeom>
        </p:spPr>
      </p:pic>
      <p:sp>
        <p:nvSpPr>
          <p:cNvPr id="3" name="Text Placeholder 19">
            <a:extLst>
              <a:ext uri="{FF2B5EF4-FFF2-40B4-BE49-F238E27FC236}">
                <a16:creationId xmlns:a16="http://schemas.microsoft.com/office/drawing/2014/main" id="{F32C9CDA-6E98-BDBB-22CC-3331CBEB200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16081" y="2925582"/>
            <a:ext cx="5020807" cy="2319337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1pPr>
            <a:lvl2pPr marL="4572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2pPr>
            <a:lvl3pPr marL="9144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3pPr>
            <a:lvl4pPr marL="13716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4pPr>
            <a:lvl5pPr marL="18288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16">
            <a:extLst>
              <a:ext uri="{FF2B5EF4-FFF2-40B4-BE49-F238E27FC236}">
                <a16:creationId xmlns:a16="http://schemas.microsoft.com/office/drawing/2014/main" id="{CB3808F5-2977-2430-671D-201C708FDA2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79" y="1501776"/>
            <a:ext cx="4432300" cy="6699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Main Title</a:t>
            </a:r>
          </a:p>
        </p:txBody>
      </p:sp>
      <p:sp>
        <p:nvSpPr>
          <p:cNvPr id="5" name="Text Placeholder 16">
            <a:extLst>
              <a:ext uri="{FF2B5EF4-FFF2-40B4-BE49-F238E27FC236}">
                <a16:creationId xmlns:a16="http://schemas.microsoft.com/office/drawing/2014/main" id="{631F4810-3655-6AC4-612B-0F5ED1F8233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79" y="2139971"/>
            <a:ext cx="4432300" cy="36761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9" name="Text Placeholder 19">
            <a:extLst>
              <a:ext uri="{FF2B5EF4-FFF2-40B4-BE49-F238E27FC236}">
                <a16:creationId xmlns:a16="http://schemas.microsoft.com/office/drawing/2014/main" id="{A1E2E994-007A-4BF6-1A75-386E1DE02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879" y="2926024"/>
            <a:ext cx="5266653" cy="2319337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1pPr>
            <a:lvl2pPr marL="4572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2pPr>
            <a:lvl3pPr marL="9144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3pPr>
            <a:lvl4pPr marL="13716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4pPr>
            <a:lvl5pPr marL="18288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60377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B2A89E4-01F1-D603-91B2-5BD4E9CB45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175"/>
            <a:ext cx="12192000" cy="68516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D59E697-43E9-29BA-4D8B-B1E926BCE74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3"/>
            <a:ext cx="2365080" cy="72662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ABDD363-0CD0-EE10-96A3-9A8EC2A57CE3}"/>
              </a:ext>
            </a:extLst>
          </p:cNvPr>
          <p:cNvSpPr txBox="1"/>
          <p:nvPr userDrawn="1"/>
        </p:nvSpPr>
        <p:spPr>
          <a:xfrm>
            <a:off x="285750" y="6342357"/>
            <a:ext cx="1869621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id="{EFD7FFEF-DD76-C8F1-63F4-63C982059D1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5750" y="3065689"/>
            <a:ext cx="6327775" cy="72662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600" b="1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Divider 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6897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17E004D3-DBCA-1C37-97A3-960F3197F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0" y="333272"/>
            <a:ext cx="5718175" cy="6191457"/>
          </a:xfrm>
          <a:prstGeom prst="roundRect">
            <a:avLst>
              <a:gd name="adj" fmla="val 2233"/>
            </a:avLst>
          </a:prstGeom>
        </p:spPr>
        <p:txBody>
          <a:bodyPr/>
          <a:lstStyle/>
          <a:p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AEBD5D-6322-B406-0D4B-2DC1049317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DC72F6-8F17-9EF3-5DE2-AD7D14DDFBB4}"/>
              </a:ext>
            </a:extLst>
          </p:cNvPr>
          <p:cNvSpPr txBox="1"/>
          <p:nvPr userDrawn="1"/>
        </p:nvSpPr>
        <p:spPr>
          <a:xfrm>
            <a:off x="285750" y="6342357"/>
            <a:ext cx="1654753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ADEB40E7-645B-EFDF-08C9-EF3FCF11D1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12016" y="6362447"/>
            <a:ext cx="3772354" cy="239713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buNone/>
              <a:defRPr sz="10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Chapter title goes here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EF444B3-DCDC-AEAE-C9E4-7E25D26EE18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10800000">
            <a:off x="5464465" y="-1"/>
            <a:ext cx="3010823" cy="2223164"/>
          </a:xfrm>
          <a:prstGeom prst="rect">
            <a:avLst/>
          </a:prstGeom>
        </p:spPr>
      </p:pic>
      <p:sp>
        <p:nvSpPr>
          <p:cNvPr id="4" name="Text Placeholder 16">
            <a:extLst>
              <a:ext uri="{FF2B5EF4-FFF2-40B4-BE49-F238E27FC236}">
                <a16:creationId xmlns:a16="http://schemas.microsoft.com/office/drawing/2014/main" id="{D35E72E3-FB2A-CE9B-8A97-5095BD60FDC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4879" y="1501776"/>
            <a:ext cx="4432300" cy="66992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3200" b="1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Main Title</a:t>
            </a:r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64FA1C60-516A-E812-0696-9110D645B8D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4879" y="2139971"/>
            <a:ext cx="4432300" cy="367618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0" name="Text Placeholder 19">
            <a:extLst>
              <a:ext uri="{FF2B5EF4-FFF2-40B4-BE49-F238E27FC236}">
                <a16:creationId xmlns:a16="http://schemas.microsoft.com/office/drawing/2014/main" id="{98BB7B6D-035A-422E-9B5C-4C0B73E961D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04879" y="2926024"/>
            <a:ext cx="5279491" cy="2319337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1pPr>
            <a:lvl2pPr marL="4572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2pPr>
            <a:lvl3pPr marL="9144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3pPr>
            <a:lvl4pPr marL="13716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4pPr>
            <a:lvl5pPr marL="1828800" indent="0">
              <a:buFontTx/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23820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6AEBD5D-6322-B406-0D4B-2DC1049317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4"/>
            <a:ext cx="1654753" cy="50838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DC72F6-8F17-9EF3-5DE2-AD7D14DDFBB4}"/>
              </a:ext>
            </a:extLst>
          </p:cNvPr>
          <p:cNvSpPr txBox="1"/>
          <p:nvPr userDrawn="1"/>
        </p:nvSpPr>
        <p:spPr>
          <a:xfrm>
            <a:off x="285750" y="6342357"/>
            <a:ext cx="1654753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</p:spTree>
    <p:extLst>
      <p:ext uri="{BB962C8B-B14F-4D97-AF65-F5344CB8AC3E}">
        <p14:creationId xmlns:p14="http://schemas.microsoft.com/office/powerpoint/2010/main" val="316276561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8EC966F-C3A2-10A4-74A3-25D0347C513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40614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040293FF-3E51-2EB7-6DBB-A815093091B2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48071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B2A89E4-01F1-D603-91B2-5BD4E9CB45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D59E697-43E9-29BA-4D8B-B1E926BCE74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50" y="275383"/>
            <a:ext cx="2365080" cy="72662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ABDD363-0CD0-EE10-96A3-9A8EC2A57CE3}"/>
              </a:ext>
            </a:extLst>
          </p:cNvPr>
          <p:cNvSpPr txBox="1"/>
          <p:nvPr userDrawn="1"/>
        </p:nvSpPr>
        <p:spPr>
          <a:xfrm>
            <a:off x="285750" y="6342357"/>
            <a:ext cx="1869621" cy="396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b="1" i="0" strike="noStrike" cap="none" spc="0" baseline="0">
                <a:solidFill>
                  <a:srgbClr val="15518B"/>
                </a:solidFill>
                <a:effectLst/>
                <a:latin typeface="Verdana"/>
                <a:ea typeface="Verdana"/>
                <a:cs typeface="Verdana"/>
              </a:rPr>
              <a:t>Iechyd Cyhoeddus Cymru</a:t>
            </a:r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id="{EBD4023A-5511-58D4-11BC-1B17DA73A0B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85750" y="2399892"/>
            <a:ext cx="6327775" cy="1641245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4800" b="1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Thank you </a:t>
            </a:r>
            <a:br>
              <a:rPr lang="en-GB"/>
            </a:br>
            <a:r>
              <a:rPr lang="en-GB"/>
              <a:t>for listening.</a:t>
            </a:r>
            <a:endParaRPr lang="en-US"/>
          </a:p>
        </p:txBody>
      </p:sp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94579856-9FB6-8DA6-9886-277F1B8743F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85750" y="4053871"/>
            <a:ext cx="6327775" cy="453119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  <a:latin typeface="Ubuntu" panose="020B050403060203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GB"/>
              <a:t>Further info or contact details to go here.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4788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986317-7467-DE3F-6C0B-DD058A986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3CBCA-3BED-A47C-B4C8-D30F0AB68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CC687-9ECD-F6E3-5184-EFAF7E46F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fld id="{84E63EC1-32C7-C148-9B23-6C189CE1C2B7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2B47E-A058-0DAF-B59E-CC2E267BDA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73786-2D0C-15B4-1EB1-4F191CCD81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  <a:latin typeface="Ubuntu" panose="020B0504030602030204" pitchFamily="34" charset="0"/>
              </a:defRPr>
            </a:lvl1pPr>
          </a:lstStyle>
          <a:p>
            <a:fld id="{1A6076B7-25FF-134B-B2FE-8DDBCA4A7B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75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60" r:id="rId3"/>
    <p:sldLayoutId id="2147483670" r:id="rId4"/>
    <p:sldLayoutId id="2147483665" r:id="rId5"/>
    <p:sldLayoutId id="2147483698" r:id="rId6"/>
    <p:sldLayoutId id="2147483693" r:id="rId7"/>
    <p:sldLayoutId id="2147483694" r:id="rId8"/>
    <p:sldLayoutId id="2147483677" r:id="rId9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Ubuntu" panose="020B050403060203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Ubuntu" panose="020B0504030602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Ubuntu" panose="020B05040306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Ubuntu" panose="020B05040306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Ubuntu" panose="020B05040306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Ubuntu" panose="020B05040306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bc.co.uk/news/articles/c9q0pgvqqz1o" TargetMode="External"/><Relationship Id="rId3" Type="http://schemas.openxmlformats.org/officeDocument/2006/relationships/hyperlink" Target="https://www.bbc.co.uk/news/uk-wales-67546601" TargetMode="External"/><Relationship Id="rId7" Type="http://schemas.openxmlformats.org/officeDocument/2006/relationships/hyperlink" Target="https://www.bbc.com/news/business-67539543.amp" TargetMode="External"/><Relationship Id="rId2" Type="http://schemas.openxmlformats.org/officeDocument/2006/relationships/hyperlink" Target="https://www.bbc.com/news/uk-wales-6563342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bc.com/news/world-africa-67569996" TargetMode="External"/><Relationship Id="rId5" Type="http://schemas.openxmlformats.org/officeDocument/2006/relationships/hyperlink" Target="https://www.bbc.co.uk/news/health-67349297" TargetMode="External"/><Relationship Id="rId4" Type="http://schemas.openxmlformats.org/officeDocument/2006/relationships/hyperlink" Target="https://www.bbc.co.uk/news/uk-wales-politics-6706840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hyperlink" Target="https://www.bbc.com/news/uk-wales-65633420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icc.gig.cymru/pynciau/cefnogi-cwricwlwm-iechyd-a-lles-mewn-ysgolion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hyperlink" Target="https://www.bbc.co.uk/news/uk-wales-67546601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icc.gig.cymru/pynciau/cefnogi-cwricwlwm-iechyd-a-lles-mewn-ysgolion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icc.gig.cymru/pynciau/cefnogi-cwricwlwm-iechyd-a-lles-mewn-ysgolion/" TargetMode="External"/><Relationship Id="rId2" Type="http://schemas.openxmlformats.org/officeDocument/2006/relationships/hyperlink" Target="https://www.bbc.co.uk/news/uk-wales-politics-67068405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cc.gig.cymru/pynciau/cefnogi-cwricwlwm-iechyd-a-lles-mewn-ysgolion/" TargetMode="External"/><Relationship Id="rId2" Type="http://schemas.openxmlformats.org/officeDocument/2006/relationships/hyperlink" Target="https://www.bbc.co.uk/news/health-67349297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bbc.co.uk/news/health-65614078" TargetMode="External"/><Relationship Id="rId4" Type="http://schemas.openxmlformats.org/officeDocument/2006/relationships/image" Target="../media/image11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cc.gig.cymru/pynciau/cefnogi-cwricwlwm-iechyd-a-lles-mewn-ysgolion/" TargetMode="External"/><Relationship Id="rId2" Type="http://schemas.openxmlformats.org/officeDocument/2006/relationships/hyperlink" Target="https://www.bbc.com/news/world-africa-67569996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cc.gig.cymru/pynciau/cefnogi-cwricwlwm-iechyd-a-lles-mewn-ysgolion/" TargetMode="External"/><Relationship Id="rId2" Type="http://schemas.openxmlformats.org/officeDocument/2006/relationships/hyperlink" Target="https://www.bbc.com/news/business-67539543.amp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cc.gig.cymru/pynciau/cefnogi-cwricwlwm-iechyd-a-lles-mewn-ysgolion/" TargetMode="External"/><Relationship Id="rId2" Type="http://schemas.openxmlformats.org/officeDocument/2006/relationships/hyperlink" Target="https://www.bbc.co.uk/news/articles/c9q0pgvqqz1o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632A-7DB0-9BD4-64C6-8AC1077597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3769" y="3165231"/>
            <a:ext cx="5132120" cy="569110"/>
          </a:xfrm>
        </p:spPr>
        <p:txBody>
          <a:bodyPr/>
          <a:lstStyle/>
          <a:p>
            <a:r>
              <a:rPr lang="cy-GB" sz="3600" b="1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Adroddiadau  ac Erthyglau Newyddion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24D84E20-02A1-FA3E-6382-4921CD448E5A}"/>
              </a:ext>
            </a:extLst>
          </p:cNvPr>
          <p:cNvSpPr>
            <a:spLocks noGrp="1"/>
          </p:cNvSpPr>
          <p:nvPr/>
        </p:nvSpPr>
        <p:spPr>
          <a:xfrm>
            <a:off x="290079" y="3827722"/>
            <a:ext cx="6327775" cy="45311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y-GB" sz="2200" b="0" i="0" strike="noStrike" cap="none" spc="0" baseline="0" dirty="0">
                <a:solidFill>
                  <a:srgbClr val="285087"/>
                </a:solidFill>
                <a:effectLst/>
                <a:latin typeface="Ubuntu"/>
                <a:ea typeface="Ubuntu"/>
                <a:cs typeface="Ubuntu"/>
              </a:rPr>
              <a:t>Fepio</a:t>
            </a:r>
          </a:p>
        </p:txBody>
      </p:sp>
      <p:pic>
        <p:nvPicPr>
          <p:cNvPr id="7" name="Picture Placeholder 6" descr="A hand holding a phone&#10;&#10;Description automatically generated">
            <a:extLst>
              <a:ext uri="{FF2B5EF4-FFF2-40B4-BE49-F238E27FC236}">
                <a16:creationId xmlns:a16="http://schemas.microsoft.com/office/drawing/2014/main" id="{0109C01A-1CBD-41FA-5E14-055ACE7A080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5999" y="452024"/>
            <a:ext cx="5015552" cy="5429458"/>
          </a:xfrm>
          <a:prstGeom prst="roundRect">
            <a:avLst>
              <a:gd name="adj" fmla="val 2233"/>
            </a:avLst>
          </a:prstGeom>
        </p:spPr>
      </p:pic>
    </p:spTree>
    <p:extLst>
      <p:ext uri="{BB962C8B-B14F-4D97-AF65-F5344CB8AC3E}">
        <p14:creationId xmlns:p14="http://schemas.microsoft.com/office/powerpoint/2010/main" val="292687924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0792993"/>
      </p:ext>
    </p:extLst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29309-ECE7-47FE-7949-D888709201B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94146" y="1104677"/>
            <a:ext cx="6331243" cy="669925"/>
          </a:xfrm>
        </p:spPr>
        <p:txBody>
          <a:bodyPr>
            <a:normAutofit fontScale="80000" lnSpcReduction="10000"/>
          </a:bodyPr>
          <a:lstStyle/>
          <a:p>
            <a:r>
              <a:rPr lang="cy-GB" sz="3200" b="1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Adroddiadau ac Erthyglau Newyddion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99BD01-9C6A-7798-F305-DC969EEFFA6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4879" y="1775070"/>
            <a:ext cx="4432300" cy="367618"/>
          </a:xfrm>
        </p:spPr>
        <p:txBody>
          <a:bodyPr/>
          <a:lstStyle/>
          <a:p>
            <a:r>
              <a:rPr lang="cy-GB" sz="20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Ar gyfer trafodaeth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78E653-7659-719D-78EF-CB808EB983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0485" y="2453799"/>
            <a:ext cx="7526023" cy="231933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800" dirty="0">
                <a:latin typeface="Ubuntu"/>
                <a:ea typeface="Calibri"/>
                <a:cs typeface="Calibri"/>
              </a:rPr>
              <a:t>BBC - '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Tighter rules calls after doubling in children using vapes</a:t>
            </a:r>
            <a:r>
              <a:rPr lang="en-US" sz="1800" dirty="0">
                <a:latin typeface="Ubuntu"/>
                <a:ea typeface="Calibri"/>
                <a:cs typeface="Calibri"/>
              </a:rPr>
              <a:t>'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</a:rPr>
              <a:t>BBC - '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Head teachers crack down on post-Covid e-cigarette spike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</a:rPr>
              <a:t>'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</a:rPr>
              <a:t>BBC - '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Vapes should be prescription only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</a:rPr>
              <a:t>'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</a:rPr>
              <a:t>BBC - '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Warning a child could die due to illegal drugs in vapes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</a:rPr>
              <a:t>'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</a:rPr>
              <a:t>BBC - '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TikTokers quit vaping over mining concerns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</a:rPr>
              <a:t>'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</a:rPr>
              <a:t>BBC - '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Tobacco firm calls for tougher rules on vapes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</a:rPr>
              <a:t>'</a:t>
            </a:r>
          </a:p>
          <a:p>
            <a:pPr marL="285750" indent="-285750">
              <a:buFont typeface="Arial"/>
              <a:buChar char="•"/>
            </a:pP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</a:rPr>
              <a:t>BBC - 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Vape ban will prevent nicotine-addicted children - health body</a:t>
            </a:r>
            <a:r>
              <a:rPr lang="en-US" sz="1800" dirty="0">
                <a:solidFill>
                  <a:schemeClr val="accent1">
                    <a:lumMod val="75000"/>
                  </a:schemeClr>
                </a:solidFill>
                <a:latin typeface="Ubuntu"/>
                <a:ea typeface="Calibri"/>
                <a:cs typeface="Calibri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70935654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4D00651F-E518-BDD5-2BDD-2203DFCD0F0D}"/>
              </a:ext>
            </a:extLst>
          </p:cNvPr>
          <p:cNvSpPr txBox="1"/>
          <p:nvPr/>
        </p:nvSpPr>
        <p:spPr>
          <a:xfrm>
            <a:off x="304879" y="1273066"/>
            <a:ext cx="5279490" cy="12026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>
                <a:solidFill>
                  <a:srgbClr val="103D68"/>
                </a:solidFill>
                <a:latin typeface="Ubuntu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Tighter rules calls after doubling in children using vapes</a:t>
            </a:r>
            <a:r>
              <a:rPr lang="en-US" sz="2400" dirty="0">
                <a:latin typeface="Ubuntu"/>
              </a:rPr>
              <a:t> </a:t>
            </a:r>
            <a:br>
              <a:rPr lang="en-US" sz="2400" dirty="0"/>
            </a:br>
            <a:r>
              <a:rPr lang="cy-GB" sz="24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- Newyddion y BBC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CA0200-C314-C109-D183-DB8D0EB74FE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88515" y="329313"/>
            <a:ext cx="4720230" cy="341459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E81216C-2C40-B458-0193-079D5FA6FDD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422532">
            <a:off x="566461" y="3426909"/>
            <a:ext cx="3666807" cy="259753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6F60A0D-B638-C133-30F3-97BDB73A6E8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439703">
            <a:off x="4680959" y="3864047"/>
            <a:ext cx="3700901" cy="253785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335FD0F-08DA-3A51-0AB1-36A3F0231640}"/>
              </a:ext>
            </a:extLst>
          </p:cNvPr>
          <p:cNvSpPr txBox="1"/>
          <p:nvPr/>
        </p:nvSpPr>
        <p:spPr>
          <a:xfrm rot="21365304">
            <a:off x="5743244" y="947504"/>
            <a:ext cx="40503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Yn yr erthygl, mae Deborah Arnott, Prif Weithredwr Ash yn dweud </a:t>
            </a:r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"Ond ni fydd gorfodaeth ar ei ben ei hun yn gwneud y tric heb reoliadau llymach i fynd i'r afael â hyrwyddo'r cynnyrch rhad a deniadol yma i blant." 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Ydych chi'n cytuno y dylid cael rheoliadau llymach? Beth yw'r rheoliadau?</a:t>
            </a:r>
            <a:endParaRPr lang="en-US" sz="1200" b="0" dirty="0">
              <a:solidFill>
                <a:schemeClr val="accent1"/>
              </a:solidFill>
              <a:latin typeface="Ubuntu" panose="020B0504030602030204" pitchFamily="34" charset="0"/>
              <a:ea typeface="+mn-lt"/>
              <a:cs typeface="+mn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BF6137B-5870-3A22-4CA7-24103F96EBD2}"/>
              </a:ext>
            </a:extLst>
          </p:cNvPr>
          <p:cNvSpPr txBox="1"/>
          <p:nvPr/>
        </p:nvSpPr>
        <p:spPr>
          <a:xfrm rot="21177924">
            <a:off x="868912" y="3860182"/>
            <a:ext cx="3127188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Ydych chi'n cytuno â Mr </a:t>
            </a:r>
            <a:r>
              <a:rPr lang="cy-GB" sz="1200" b="0" i="0" strike="noStrike" cap="none" spc="0" baseline="0" dirty="0" err="1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Worsely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bod </a:t>
            </a:r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"pecynnu lliwgar ac enwau melys </a:t>
            </a:r>
            <a:r>
              <a:rPr lang="cy-GB" sz="1200" b="1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yn</a:t>
            </a:r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ddeniadol i blant"? 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Pam ydych chi'n meddwl </a:t>
            </a:r>
            <a:r>
              <a:rPr lang="cy-GB" sz="12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eu bod 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nhw wedi cael eu dylunio fel hyn? </a:t>
            </a:r>
            <a:endParaRPr lang="en-US" sz="1200" b="0" dirty="0">
              <a:solidFill>
                <a:schemeClr val="accent1"/>
              </a:solidFill>
              <a:latin typeface="Ubuntu"/>
              <a:ea typeface="+mn-lt"/>
              <a:cs typeface="+mn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BA1DDC-4951-22AE-6331-5C906D614470}"/>
              </a:ext>
            </a:extLst>
          </p:cNvPr>
          <p:cNvSpPr txBox="1"/>
          <p:nvPr/>
        </p:nvSpPr>
        <p:spPr>
          <a:xfrm rot="254145">
            <a:off x="5178846" y="4445994"/>
            <a:ext cx="2880916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Pam ydych chi'n meddwl bod yna gynnydd yn nifer y plant sy'n defnyddio fêps tafladwy? Beth yw canlyniadau hyn?</a:t>
            </a:r>
            <a:endParaRPr lang="en-US" sz="1200" b="0" dirty="0">
              <a:solidFill>
                <a:schemeClr val="accent1"/>
              </a:solidFill>
              <a:latin typeface="Ubuntu"/>
              <a:cs typeface="Calibri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83E72AE7-3D07-C03E-E7A6-338A77D4C607}"/>
              </a:ext>
            </a:extLst>
          </p:cNvPr>
          <p:cNvSpPr/>
          <p:nvPr/>
        </p:nvSpPr>
        <p:spPr>
          <a:xfrm>
            <a:off x="304879" y="2734407"/>
            <a:ext cx="2379108" cy="346075"/>
          </a:xfrm>
          <a:prstGeom prst="roundRect">
            <a:avLst>
              <a:gd name="adj" fmla="val 1020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3315EEDB-73C5-480A-56AF-D15793B00D21}"/>
              </a:ext>
            </a:extLst>
          </p:cNvPr>
          <p:cNvSpPr txBox="1"/>
          <p:nvPr/>
        </p:nvSpPr>
        <p:spPr>
          <a:xfrm>
            <a:off x="330457" y="2747901"/>
            <a:ext cx="2344738" cy="3460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y-GB" sz="1400" b="1" i="0" strike="noStrike" cap="none" spc="0" baseline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Cwestiynau i'w trafod:</a:t>
            </a: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8791D8E7-FEF5-D9C1-AC00-AC85C863753F}"/>
              </a:ext>
            </a:extLst>
          </p:cNvPr>
          <p:cNvSpPr/>
          <p:nvPr/>
        </p:nvSpPr>
        <p:spPr>
          <a:xfrm>
            <a:off x="9326880" y="3942341"/>
            <a:ext cx="2487295" cy="2582386"/>
          </a:xfrm>
          <a:prstGeom prst="roundRect">
            <a:avLst>
              <a:gd name="adj" fmla="val 409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5DDA0A97-597B-E8D2-C172-882C659A340A}"/>
              </a:ext>
            </a:extLst>
          </p:cNvPr>
          <p:cNvSpPr txBox="1"/>
          <p:nvPr/>
        </p:nvSpPr>
        <p:spPr>
          <a:xfrm>
            <a:off x="9450938" y="4049513"/>
            <a:ext cx="2239177" cy="197094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y-GB" sz="1400" b="1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Dolenni i adnoddau eraill: </a:t>
            </a:r>
            <a:br>
              <a:rPr sz="1400" dirty="0"/>
            </a:br>
            <a:endParaRPr lang="en-US" sz="1400" dirty="0">
              <a:cs typeface="Calibri"/>
            </a:endParaRPr>
          </a:p>
          <a:p>
            <a:pPr marL="0" indent="0">
              <a:buNone/>
            </a:pPr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 Diwydiant, Marchnata a Hysbysebu</a:t>
            </a:r>
            <a:endParaRPr lang="cy-GB" sz="1400" b="0" i="1" u="sng" strike="noStrike" cap="none" spc="0" baseline="0">
              <a:solidFill>
                <a:schemeClr val="tx2"/>
              </a:solidFill>
              <a:effectLst/>
              <a:uFill>
                <a:solidFill>
                  <a:srgbClr val="A6A6A6"/>
                </a:solidFill>
              </a:uFill>
              <a:latin typeface="Ubuntu"/>
              <a:ea typeface="Ubuntu"/>
              <a:cs typeface="Ubuntu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457200" indent="-457200"/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Effaith Amgylcheddol</a:t>
            </a:r>
            <a:endParaRPr lang="cy-GB" sz="1400" b="0" i="1" u="sng" strike="noStrike" cap="none" spc="0" baseline="0">
              <a:solidFill>
                <a:schemeClr val="tx2"/>
              </a:solidFill>
              <a:effectLst/>
              <a:uFill>
                <a:solidFill>
                  <a:srgbClr val="A6A6A6"/>
                </a:solidFill>
              </a:uFill>
              <a:latin typeface="Ubuntu"/>
              <a:ea typeface="Ubuntu"/>
              <a:cs typeface="Ubuntu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457200" indent="-457200"/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 Gyfraith a'r Rheoliadau</a:t>
            </a:r>
          </a:p>
        </p:txBody>
      </p:sp>
    </p:spTree>
    <p:extLst>
      <p:ext uri="{BB962C8B-B14F-4D97-AF65-F5344CB8AC3E}">
        <p14:creationId xmlns:p14="http://schemas.microsoft.com/office/powerpoint/2010/main" val="132106755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33DFA2-AE6D-1023-3C95-2F407EAED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E23A2A28-4DE4-84EC-732F-7F3E74BDF77F}"/>
              </a:ext>
            </a:extLst>
          </p:cNvPr>
          <p:cNvSpPr txBox="1"/>
          <p:nvPr/>
        </p:nvSpPr>
        <p:spPr>
          <a:xfrm>
            <a:off x="304879" y="1273066"/>
            <a:ext cx="5279490" cy="12026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Ubuntu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Head teachers crack down on post-Covid e-cigarette spike</a:t>
            </a:r>
            <a:br>
              <a:rPr sz="2400" dirty="0"/>
            </a:br>
            <a:r>
              <a:rPr lang="cy-GB" sz="24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- Newyddion y BBC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8610D1-2045-2987-95BD-D4CEB2BC841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56283">
            <a:off x="6176678" y="333273"/>
            <a:ext cx="4282805" cy="33046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7755301-6D2B-3E25-6A7A-DAD04D3C490D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422532">
            <a:off x="437344" y="3297675"/>
            <a:ext cx="3702081" cy="280401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1C9A471-B921-F921-F1D5-7CE7A71A0E9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606746">
            <a:off x="4486428" y="3493696"/>
            <a:ext cx="4217655" cy="348011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E9AFC85-D87B-2220-0B50-6CD6A6F077A8}"/>
              </a:ext>
            </a:extLst>
          </p:cNvPr>
          <p:cNvSpPr txBox="1"/>
          <p:nvPr/>
        </p:nvSpPr>
        <p:spPr>
          <a:xfrm rot="21588">
            <a:off x="6497325" y="702859"/>
            <a:ext cx="37926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Dywedodd disgyblion Blwyddyn 8 y gallai </a:t>
            </a:r>
            <a:r>
              <a:rPr lang="cy-GB" sz="12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fod yn anghyfforddus 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dod ar draws pobl sy’n fepio. </a:t>
            </a:r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"Mae yna grŵp bach sy'n gwneud eithaf dipyn ohono fe,” meddai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Ioan, 13 oed. Mae Bryn, sy’n 12 oed, yn gweld bai ar “</a:t>
            </a:r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bwysau gan gyfoedion'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a dywedodd Steffan, sy’n 13 oed, ei fod yn </a:t>
            </a:r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‘rhy hawdd' 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i blant gael gafael ar fêps. Pam ydych chi'n meddwl mae disgyblion yn teimlo'n 'anghyfforddus' wrth ddod ar draws disgyblion eraill sy’n fepio?</a:t>
            </a:r>
            <a:endParaRPr lang="en-US" sz="1200" dirty="0">
              <a:solidFill>
                <a:schemeClr val="accent1"/>
              </a:solidFill>
              <a:latin typeface="Ubuntu" panose="020B0504030602030204" pitchFamily="34" charset="0"/>
              <a:cs typeface="Calibri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76DAC2C-D1FD-6FB5-F322-4EF0E9745396}"/>
              </a:ext>
            </a:extLst>
          </p:cNvPr>
          <p:cNvSpPr txBox="1"/>
          <p:nvPr/>
        </p:nvSpPr>
        <p:spPr>
          <a:xfrm rot="21177924">
            <a:off x="752203" y="3863518"/>
            <a:ext cx="3127188" cy="1188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Dywedodd elusen iechyd Ash Cymru y dylai plant sy'n gaeth i nicotin gael eu cefnogi ac nid cael eu cosbi. </a:t>
            </a:r>
            <a:r>
              <a:rPr lang="cy-GB" sz="12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Y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dych chi'n cytuno â hyn? A ddylai disgyblion gael eu gwahardd? Lle </a:t>
            </a:r>
            <a:r>
              <a:rPr lang="cy-GB" sz="1200" b="0" i="0" strike="noStrike" cap="none" spc="0" baseline="0" dirty="0" err="1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gallen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nhw ddod o hyd i gymorth?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CEC419F-2C9C-02FC-B177-C9734D9B124C}"/>
              </a:ext>
            </a:extLst>
          </p:cNvPr>
          <p:cNvSpPr txBox="1"/>
          <p:nvPr/>
        </p:nvSpPr>
        <p:spPr>
          <a:xfrm rot="421188">
            <a:off x="4998368" y="3909822"/>
            <a:ext cx="3616379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Dywedodd </a:t>
            </a:r>
            <a:r>
              <a:rPr lang="cy-GB" sz="12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Eurig Thomas, sy’n d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dirprwy bennaeth, fod llai o ddisgyblion erbyn hyn yn </a:t>
            </a:r>
            <a:r>
              <a:rPr lang="cy-GB" sz="12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g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adael gwersi i fynd i'r tŷ bach, gan ychwanegu: </a:t>
            </a:r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"Yr hyn rydyn</a:t>
            </a:r>
            <a:r>
              <a:rPr lang="cy-GB" sz="1200" i="1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 ni</a:t>
            </a:r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am ei wneud yw dileu’r atyniad hwnnw mewn ysgolion." 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Ydych chi'n credu bod fepio yn tynnu sylw disgyblion oddi</a:t>
            </a:r>
            <a:r>
              <a:rPr lang="cy-GB" sz="1200" b="0" i="0" strike="noStrike" cap="none" spc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wrth eu haddysg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? Pam mae dysgwyr yn gadael gwers i fepio? Pa broblemau eraill y mae fepio yn eu creu mewn ysgolion?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296C8FE4-8992-2A53-0B25-A8A38BC47255}"/>
              </a:ext>
            </a:extLst>
          </p:cNvPr>
          <p:cNvSpPr/>
          <p:nvPr/>
        </p:nvSpPr>
        <p:spPr>
          <a:xfrm>
            <a:off x="304879" y="2734407"/>
            <a:ext cx="2379108" cy="346075"/>
          </a:xfrm>
          <a:prstGeom prst="roundRect">
            <a:avLst>
              <a:gd name="adj" fmla="val 1020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0E42FD29-0BB0-A6C7-07CE-225CDE83B29B}"/>
              </a:ext>
            </a:extLst>
          </p:cNvPr>
          <p:cNvSpPr txBox="1"/>
          <p:nvPr/>
        </p:nvSpPr>
        <p:spPr>
          <a:xfrm>
            <a:off x="330457" y="2747901"/>
            <a:ext cx="2344738" cy="3460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y-GB" sz="1400" b="1" i="0" strike="noStrike" cap="none" spc="0" baseline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Cwestiynau i'w trafod: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9600AFEB-FE0D-2E90-E6A5-88288DD4E064}"/>
              </a:ext>
            </a:extLst>
          </p:cNvPr>
          <p:cNvSpPr/>
          <p:nvPr/>
        </p:nvSpPr>
        <p:spPr>
          <a:xfrm>
            <a:off x="9310838" y="4071130"/>
            <a:ext cx="2487295" cy="2453597"/>
          </a:xfrm>
          <a:prstGeom prst="roundRect">
            <a:avLst>
              <a:gd name="adj" fmla="val 409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F680EB02-67A5-9C30-3F7B-77B061F8FD50}"/>
              </a:ext>
            </a:extLst>
          </p:cNvPr>
          <p:cNvSpPr txBox="1"/>
          <p:nvPr/>
        </p:nvSpPr>
        <p:spPr>
          <a:xfrm>
            <a:off x="9450938" y="4157294"/>
            <a:ext cx="2239177" cy="17553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y-GB" sz="1400" b="1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Dolenni i adnoddau eraill: </a:t>
            </a:r>
            <a:br>
              <a:rPr sz="1400" dirty="0"/>
            </a:br>
            <a:endParaRPr lang="en-US" sz="1400" dirty="0">
              <a:cs typeface="Calibri"/>
            </a:endParaRPr>
          </a:p>
          <a:p>
            <a:pPr marL="457200" indent="-457200"/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Pryderon Iechyd Fepio</a:t>
            </a:r>
            <a:endParaRPr lang="cy-GB" sz="1400" b="0" i="1" u="sng" strike="noStrike" cap="none" spc="0" baseline="0">
              <a:solidFill>
                <a:schemeClr val="tx2"/>
              </a:solidFill>
              <a:effectLst/>
              <a:uFill>
                <a:solidFill>
                  <a:srgbClr val="A6A6A6"/>
                </a:solidFill>
              </a:uFill>
              <a:latin typeface="Ubuntu"/>
              <a:ea typeface="Ubuntu"/>
              <a:cs typeface="Ubuntu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457200" indent="-457200"/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Beth yw </a:t>
            </a:r>
            <a:r>
              <a:rPr lang="cy-GB" sz="1400" b="0" i="1" u="sng" dirty="0">
                <a:solidFill>
                  <a:schemeClr val="tx2"/>
                </a:solidFill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</a:t>
            </a:r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byniaeth a Chaethiwed</a:t>
            </a:r>
            <a:endParaRPr lang="en-US" sz="1200" b="0" i="1" u="sng">
              <a:solidFill>
                <a:schemeClr val="tx2"/>
              </a:solidFill>
              <a:cs typeface="Calibri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457200" indent="-457200"/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Cymorth i roi’r gorau i Fepio</a:t>
            </a:r>
          </a:p>
        </p:txBody>
      </p:sp>
    </p:spTree>
    <p:extLst>
      <p:ext uri="{BB962C8B-B14F-4D97-AF65-F5344CB8AC3E}">
        <p14:creationId xmlns:p14="http://schemas.microsoft.com/office/powerpoint/2010/main" val="278718711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77477-CB8B-4E30-CF85-640012853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D0C6863A-5927-FC37-3A3D-37015992BCFB}"/>
              </a:ext>
            </a:extLst>
          </p:cNvPr>
          <p:cNvSpPr txBox="1"/>
          <p:nvPr/>
        </p:nvSpPr>
        <p:spPr>
          <a:xfrm>
            <a:off x="304879" y="1273066"/>
            <a:ext cx="4412594" cy="12026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000" dirty="0">
                <a:solidFill>
                  <a:schemeClr val="accent1">
                    <a:lumMod val="75000"/>
                  </a:schemeClr>
                </a:solidFill>
                <a:latin typeface="Ubuntu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Vapes should be prescription only, Mark Drakeford says</a:t>
            </a:r>
            <a:r>
              <a:rPr lang="en-US" sz="2000" dirty="0">
                <a:latin typeface="Ubuntu"/>
              </a:rPr>
              <a:t> </a:t>
            </a:r>
            <a:br>
              <a:rPr lang="en-US" sz="2000" dirty="0"/>
            </a:br>
            <a:br>
              <a:rPr sz="2200" dirty="0"/>
            </a:br>
            <a:r>
              <a:rPr lang="cy-GB" sz="2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- Newyddion y BBC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C7B4BD33-2175-5AEB-7C74-E2641E4F8AD9}"/>
              </a:ext>
            </a:extLst>
          </p:cNvPr>
          <p:cNvSpPr/>
          <p:nvPr/>
        </p:nvSpPr>
        <p:spPr>
          <a:xfrm>
            <a:off x="9326880" y="4189186"/>
            <a:ext cx="2487295" cy="2335541"/>
          </a:xfrm>
          <a:prstGeom prst="roundRect">
            <a:avLst>
              <a:gd name="adj" fmla="val 409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78472B8-F9A3-A9CD-B4D0-4BBE077F166A}"/>
              </a:ext>
            </a:extLst>
          </p:cNvPr>
          <p:cNvSpPr txBox="1"/>
          <p:nvPr/>
        </p:nvSpPr>
        <p:spPr>
          <a:xfrm>
            <a:off x="9450938" y="4316993"/>
            <a:ext cx="2239177" cy="14359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y-GB" sz="1400" b="1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Dolenni i adnoddau eraill: </a:t>
            </a:r>
            <a:br>
              <a:rPr sz="1400" dirty="0"/>
            </a:br>
            <a:endParaRPr lang="en-US" sz="1400" dirty="0">
              <a:cs typeface="Calibri"/>
            </a:endParaRPr>
          </a:p>
          <a:p>
            <a:pPr marL="457200" indent="-457200"/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Pryderon Iechyd </a:t>
            </a:r>
            <a:r>
              <a:rPr lang="cy-GB" sz="1400" b="0" i="1" u="sng" dirty="0">
                <a:solidFill>
                  <a:schemeClr val="tx2"/>
                </a:solidFill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Fepio</a:t>
            </a:r>
            <a:endParaRPr lang="cy-GB" sz="1400" b="0" i="1" u="sng" strike="noStrike" cap="none" spc="0" baseline="0">
              <a:solidFill>
                <a:schemeClr val="tx2"/>
              </a:solidFill>
              <a:effectLst/>
              <a:uFill>
                <a:solidFill>
                  <a:srgbClr val="A6A6A6"/>
                </a:solidFill>
              </a:uFill>
              <a:latin typeface="Ubuntu"/>
              <a:ea typeface="Ubuntu"/>
              <a:cs typeface="Ubuntu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457200" indent="-457200"/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Cymorth i roi’r gorau i Fepio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485B35F7-4E97-FD75-D914-63E8EE2FA9DE}"/>
              </a:ext>
            </a:extLst>
          </p:cNvPr>
          <p:cNvSpPr/>
          <p:nvPr/>
        </p:nvSpPr>
        <p:spPr>
          <a:xfrm>
            <a:off x="304879" y="2734407"/>
            <a:ext cx="2379108" cy="346075"/>
          </a:xfrm>
          <a:prstGeom prst="roundRect">
            <a:avLst>
              <a:gd name="adj" fmla="val 1020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91B38C00-C24D-32C0-1AB3-C7796A2D66E9}"/>
              </a:ext>
            </a:extLst>
          </p:cNvPr>
          <p:cNvSpPr txBox="1"/>
          <p:nvPr/>
        </p:nvSpPr>
        <p:spPr>
          <a:xfrm>
            <a:off x="330457" y="2747901"/>
            <a:ext cx="2344738" cy="3460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y-GB" sz="1400" b="1" i="0" strike="noStrike" cap="none" spc="0" baseline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Cwestiynau i'w trafod: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267C2A9-59D4-BAF1-FEB2-FF6ABBCC055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32050">
            <a:off x="1888313" y="3342941"/>
            <a:ext cx="3899045" cy="305377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0F46135-B9BC-BC1D-4A34-9C9D745DB0D4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386789">
            <a:off x="5746794" y="809892"/>
            <a:ext cx="3754884" cy="31048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AE4C6AAD-5B77-4DB4-F538-138922A02038}"/>
              </a:ext>
            </a:extLst>
          </p:cNvPr>
          <p:cNvSpPr txBox="1"/>
          <p:nvPr/>
        </p:nvSpPr>
        <p:spPr>
          <a:xfrm rot="21587444">
            <a:off x="2296516" y="3985052"/>
            <a:ext cx="32859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Dywedodd Mr Drakeford: </a:t>
            </a:r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"Yn Awstralia, er enghraifft, yr unig ffordd y gallwch chi gael e-sigarét yw ar bresgripsiwn. Allwch chi ddim eu prynu nhw mewn siopau." 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Beth yw eich barn chi am hyn? A ddylai </a:t>
            </a:r>
            <a:r>
              <a:rPr lang="cy-GB" sz="1200" b="0" i="0" strike="noStrike" cap="none" spc="0" baseline="0" dirty="0" err="1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fêps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fod ar gael ar bresgripsiwn yn unig? Beth yw pwrpas </a:t>
            </a:r>
            <a:r>
              <a:rPr lang="cy-GB" sz="1200" b="0" i="0" strike="noStrike" cap="none" spc="0" baseline="0" dirty="0" err="1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fêp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?</a:t>
            </a:r>
            <a:endParaRPr lang="en-US" sz="1200" dirty="0">
              <a:solidFill>
                <a:schemeClr val="accent1"/>
              </a:solidFill>
              <a:latin typeface="Ubuntu" panose="020B0504030602030204" pitchFamily="34" charset="0"/>
              <a:cs typeface="Calibri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73017C-4822-1B87-B77F-5AF4BE21A841}"/>
              </a:ext>
            </a:extLst>
          </p:cNvPr>
          <p:cNvSpPr txBox="1"/>
          <p:nvPr/>
        </p:nvSpPr>
        <p:spPr>
          <a:xfrm>
            <a:off x="6096897" y="1273066"/>
            <a:ext cx="30546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Mae'r rhan fwyaf o ddefnyddwyr fêps yn smygu</a:t>
            </a:r>
            <a:r>
              <a:rPr lang="cy-GB" sz="1200" b="0" i="0" strike="noStrike" cap="none" spc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hefyd </a:t>
            </a:r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"ac nid yw hynny'n lleihau niwed yn sgil sigaréts", </a:t>
            </a:r>
            <a:r>
              <a:rPr lang="cy-GB" sz="1200" b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meddai  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Mr Drakeford. Ydych chi'n credu bod hyn yn wir? A yw pobl rydych chi'n eu hadnabod yn fepio yn ogystal â smygu?</a:t>
            </a:r>
          </a:p>
        </p:txBody>
      </p:sp>
    </p:spTree>
    <p:extLst>
      <p:ext uri="{BB962C8B-B14F-4D97-AF65-F5344CB8AC3E}">
        <p14:creationId xmlns:p14="http://schemas.microsoft.com/office/powerpoint/2010/main" val="97581182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11CCF-0A0F-1652-6FBA-74537FD87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D044961B-4B5E-1B33-2732-383F75C9CD99}"/>
              </a:ext>
            </a:extLst>
          </p:cNvPr>
          <p:cNvSpPr txBox="1"/>
          <p:nvPr/>
        </p:nvSpPr>
        <p:spPr>
          <a:xfrm>
            <a:off x="304879" y="1273066"/>
            <a:ext cx="4412594" cy="12026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Ubuntu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Warning a child could die due to illegal drugs in vapes</a:t>
            </a:r>
            <a:br>
              <a:rPr sz="2400" dirty="0"/>
            </a:br>
            <a:r>
              <a:rPr lang="cy-GB" sz="24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- Newyddion y BBC</a:t>
            </a: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7CFEF84D-C3A7-A534-3D2B-A15D6EA45C3C}"/>
              </a:ext>
            </a:extLst>
          </p:cNvPr>
          <p:cNvSpPr/>
          <p:nvPr/>
        </p:nvSpPr>
        <p:spPr>
          <a:xfrm>
            <a:off x="9326880" y="3545243"/>
            <a:ext cx="2487295" cy="2979484"/>
          </a:xfrm>
          <a:prstGeom prst="roundRect">
            <a:avLst>
              <a:gd name="adj" fmla="val 409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0CC201F9-0914-006E-D4C0-92E96866723A}"/>
              </a:ext>
            </a:extLst>
          </p:cNvPr>
          <p:cNvSpPr txBox="1"/>
          <p:nvPr/>
        </p:nvSpPr>
        <p:spPr>
          <a:xfrm>
            <a:off x="9450938" y="4316993"/>
            <a:ext cx="2239177" cy="160095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y-GB" sz="14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Dolenni </a:t>
            </a:r>
            <a:r>
              <a:rPr lang="cy-GB" sz="1400" b="1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i adnoddau eraill: </a:t>
            </a:r>
            <a:br>
              <a:rPr sz="1400" dirty="0"/>
            </a:br>
            <a:endParaRPr lang="en-US" sz="1400" dirty="0">
              <a:cs typeface="Calibri"/>
            </a:endParaRPr>
          </a:p>
          <a:p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Fêps anghyfreithlon ac anghyfreithiol</a:t>
            </a:r>
            <a:endParaRPr lang="cy-GB" sz="1400" b="0" i="1" u="sng" strike="noStrike" cap="none" spc="0" baseline="0">
              <a:solidFill>
                <a:schemeClr val="tx2"/>
              </a:solidFill>
              <a:effectLst/>
              <a:uFill>
                <a:solidFill>
                  <a:srgbClr val="A6A6A6"/>
                </a:solidFill>
              </a:uFill>
              <a:latin typeface="Ubuntu"/>
              <a:ea typeface="Ubuntu"/>
              <a:cs typeface="Ubuntu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 Gyfraith a'r Rheoliadau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0A53CEE-B767-88B0-E51B-88A9586AE8AE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71641" y="3144454"/>
            <a:ext cx="4044926" cy="325680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B350275-04FE-D0C8-F274-C9C06DDDD69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386789">
            <a:off x="5125381" y="265059"/>
            <a:ext cx="4940801" cy="3892408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B791446-345E-FC74-8EA2-231C97AD8199}"/>
              </a:ext>
            </a:extLst>
          </p:cNvPr>
          <p:cNvSpPr txBox="1"/>
          <p:nvPr/>
        </p:nvSpPr>
        <p:spPr>
          <a:xfrm rot="21355394">
            <a:off x="2026696" y="3873323"/>
            <a:ext cx="3349652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Mae poblogrwydd </a:t>
            </a:r>
            <a:r>
              <a:rPr lang="cy-GB" sz="1200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fepio 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ymhlith pobl ifanc wedi codi yn sgil pryder am </a:t>
            </a:r>
            <a:r>
              <a:rPr lang="cy-GB" sz="1200" b="0" i="0" strike="noStrike" cap="none" spc="0" baseline="0" dirty="0">
                <a:solidFill>
                  <a:schemeClr val="accent1"/>
                </a:solidFill>
                <a:effectLst/>
                <a:latin typeface="Ubuntu"/>
                <a:ea typeface="Ubuntu"/>
                <a:cs typeface="Ubuntu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fêps</a:t>
            </a:r>
            <a:r>
              <a:rPr lang="cy-GB" sz="1200" b="0" i="0" strike="noStrike" cap="none" spc="0" dirty="0">
                <a:solidFill>
                  <a:schemeClr val="accent1"/>
                </a:solidFill>
                <a:effectLst/>
                <a:latin typeface="Ubuntu"/>
                <a:ea typeface="Ubuntu"/>
                <a:cs typeface="Ubuntu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anghyfreithlon</a:t>
            </a:r>
            <a:r>
              <a:rPr lang="cy-GB" sz="1200" b="0" i="0" strike="noStrike" cap="none" spc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, sy’n 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cynnwys gormod o nicotin, uwchlaw’r terfyn cyfreithiol, a </a:t>
            </a:r>
            <a:r>
              <a:rPr lang="cy-GB" sz="1200" b="0" i="0" strike="noStrike" cap="none" spc="0" baseline="0" dirty="0">
                <a:solidFill>
                  <a:schemeClr val="accent1"/>
                </a:solidFill>
                <a:effectLst/>
                <a:latin typeface="Ubuntu"/>
                <a:ea typeface="Ubuntu"/>
                <a:cs typeface="Ubuntu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metelau fel plwm a nicel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.' Beth rydyn ni'n ei wybod am y metelau hyn? Sut maen nhw'n effeithio ar ein hiechyd? 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45734F-1693-B45E-B7EE-9ED4B6ACA92F}"/>
              </a:ext>
            </a:extLst>
          </p:cNvPr>
          <p:cNvSpPr txBox="1"/>
          <p:nvPr/>
        </p:nvSpPr>
        <p:spPr>
          <a:xfrm>
            <a:off x="5605531" y="803044"/>
            <a:ext cx="4246683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"Yr hyn rydyn ni'n ei ddarganfod yw bod pobl wedi ymyrryd â rhai </a:t>
            </a:r>
            <a:r>
              <a:rPr lang="cy-GB" sz="1200" b="0" i="1" strike="noStrike" cap="none" spc="0" baseline="0" dirty="0" err="1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fêps</a:t>
            </a:r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a</a:t>
            </a:r>
            <a:r>
              <a:rPr lang="cy-GB" sz="1200" b="0" i="1" strike="noStrike" cap="none" spc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bod </a:t>
            </a:r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THC neu sbeis</a:t>
            </a:r>
            <a:r>
              <a:rPr lang="cy-GB" sz="1200" b="0" i="1" strike="noStrike" cap="none" spc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ynddyn nhw. </a:t>
            </a:r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Rydyn ni'n gweld bod llawer o'r plant yma yn cael </a:t>
            </a:r>
            <a:r>
              <a:rPr lang="cy-GB" sz="1200" i="1" dirty="0">
                <a:solidFill>
                  <a:srgbClr val="15518B"/>
                </a:solidFill>
                <a:latin typeface="Ubuntu"/>
                <a:ea typeface="Ubuntu"/>
                <a:cs typeface="Ubuntu"/>
              </a:rPr>
              <a:t>fêps </a:t>
            </a:r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o wledydd eraill, lle bydd ganddyn nhw ganran uwch o nicotin sydd heb ei awdurdodi yn y DU, a gall hynny wneud y plant yma, nad ydyn nhw wedi arfer smygu, yn sâl iawn yn gyflym iawn."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Beth sy'n eich poeni am hyn? A oes unrhyw beth y gallwn ni</a:t>
            </a:r>
            <a:r>
              <a:rPr lang="cy-GB" sz="1200" b="0" i="0" strike="noStrike" cap="none" spc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ei wneud i wneud plant a phobl</a:t>
            </a:r>
            <a:r>
              <a:rPr lang="cy-GB" sz="1200" b="0" i="0" strike="noStrike" cap="none" spc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ifanc 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yn fwy diogel?</a:t>
            </a:r>
            <a:endParaRPr lang="en-US" sz="1200" dirty="0">
              <a:solidFill>
                <a:schemeClr val="accent1"/>
              </a:solidFill>
              <a:latin typeface="Ubuntu" panose="020B0504030602030204" pitchFamily="34" charset="0"/>
              <a:cs typeface="Calibri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01344A72-2B58-D409-0C9D-30F4798FEB73}"/>
              </a:ext>
            </a:extLst>
          </p:cNvPr>
          <p:cNvSpPr/>
          <p:nvPr/>
        </p:nvSpPr>
        <p:spPr>
          <a:xfrm>
            <a:off x="304879" y="2734407"/>
            <a:ext cx="2379108" cy="346075"/>
          </a:xfrm>
          <a:prstGeom prst="roundRect">
            <a:avLst>
              <a:gd name="adj" fmla="val 1020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 Placeholder 8">
            <a:extLst>
              <a:ext uri="{FF2B5EF4-FFF2-40B4-BE49-F238E27FC236}">
                <a16:creationId xmlns:a16="http://schemas.microsoft.com/office/drawing/2014/main" id="{9464CE56-6745-ACF1-FAF3-4A058498E8DF}"/>
              </a:ext>
            </a:extLst>
          </p:cNvPr>
          <p:cNvSpPr txBox="1"/>
          <p:nvPr/>
        </p:nvSpPr>
        <p:spPr>
          <a:xfrm>
            <a:off x="330457" y="2747901"/>
            <a:ext cx="2344738" cy="3460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y-GB" sz="1400" b="1" i="0" strike="noStrike" cap="none" spc="0" baseline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Cwestiynau i'w trafod:</a:t>
            </a:r>
          </a:p>
        </p:txBody>
      </p:sp>
    </p:spTree>
    <p:extLst>
      <p:ext uri="{BB962C8B-B14F-4D97-AF65-F5344CB8AC3E}">
        <p14:creationId xmlns:p14="http://schemas.microsoft.com/office/powerpoint/2010/main" val="69793781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815C0-E45B-80DD-0585-DDA7C6337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9FB18A0F-1B5F-CFC5-E9AC-8A378D1D6DB3}"/>
              </a:ext>
            </a:extLst>
          </p:cNvPr>
          <p:cNvSpPr txBox="1"/>
          <p:nvPr/>
        </p:nvSpPr>
        <p:spPr>
          <a:xfrm>
            <a:off x="304879" y="1273066"/>
            <a:ext cx="5279490" cy="12026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Ubuntu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Congo cobalt: </a:t>
            </a:r>
            <a:r>
              <a:rPr lang="en-US" sz="2400" dirty="0" err="1">
                <a:solidFill>
                  <a:schemeClr val="accent1">
                    <a:lumMod val="75000"/>
                  </a:schemeClr>
                </a:solidFill>
                <a:latin typeface="Ubuntu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TikTokers</a:t>
            </a: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Ubuntu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quit vaping over mining concerns</a:t>
            </a:r>
            <a:br>
              <a:rPr sz="2400" dirty="0"/>
            </a:br>
            <a:r>
              <a:rPr lang="cy-GB" sz="24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- Newyddion y BBC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26184B27-FF29-F9C9-A674-D8956D87444E}"/>
              </a:ext>
            </a:extLst>
          </p:cNvPr>
          <p:cNvSpPr/>
          <p:nvPr/>
        </p:nvSpPr>
        <p:spPr>
          <a:xfrm>
            <a:off x="9326880" y="3545243"/>
            <a:ext cx="2487295" cy="2979484"/>
          </a:xfrm>
          <a:prstGeom prst="roundRect">
            <a:avLst>
              <a:gd name="adj" fmla="val 409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52E9B47-3D71-8077-57CF-667C2B8D7494}"/>
              </a:ext>
            </a:extLst>
          </p:cNvPr>
          <p:cNvSpPr txBox="1"/>
          <p:nvPr/>
        </p:nvSpPr>
        <p:spPr>
          <a:xfrm>
            <a:off x="9450938" y="4157294"/>
            <a:ext cx="2239177" cy="175538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y-GB" sz="1400" b="1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Dolenni i adnoddau eraill: </a:t>
            </a:r>
            <a:br>
              <a:rPr sz="1400" dirty="0"/>
            </a:br>
            <a:endParaRPr lang="en-US" sz="1400" dirty="0">
              <a:cs typeface="Calibri"/>
            </a:endParaRPr>
          </a:p>
          <a:p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Taith fêp</a:t>
            </a:r>
            <a:endParaRPr lang="cy-GB" sz="1400" b="0" i="1" u="sng" strike="noStrike" cap="none" spc="0" baseline="0">
              <a:solidFill>
                <a:schemeClr val="tx2"/>
              </a:solidFill>
              <a:effectLst/>
              <a:uFill>
                <a:solidFill>
                  <a:srgbClr val="A6A6A6"/>
                </a:solidFill>
              </a:uFill>
              <a:latin typeface="Ubuntu"/>
              <a:ea typeface="Ubuntu"/>
              <a:cs typeface="Ubuntu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Effaith amgylcheddol</a:t>
            </a:r>
            <a:endParaRPr lang="cy-GB" sz="1400" b="0" i="1" u="sng" strike="noStrike" cap="none" spc="0" baseline="0">
              <a:solidFill>
                <a:schemeClr val="tx2"/>
              </a:solidFill>
              <a:effectLst/>
              <a:uFill>
                <a:solidFill>
                  <a:srgbClr val="A6A6A6"/>
                </a:solidFill>
              </a:uFill>
              <a:latin typeface="Ubuntu"/>
              <a:ea typeface="Ubuntu"/>
              <a:cs typeface="Ubuntu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Cymorth i roi'r gorau i fêpio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C2C171A-CFB1-C4C6-FB16-1F2E966A4275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406958">
            <a:off x="6149659" y="611584"/>
            <a:ext cx="3728650" cy="277990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6068EEF-A99C-B43D-590D-DCB8A6A7C966}"/>
              </a:ext>
            </a:extLst>
          </p:cNvPr>
          <p:cNvSpPr txBox="1"/>
          <p:nvPr/>
        </p:nvSpPr>
        <p:spPr>
          <a:xfrm rot="162352">
            <a:off x="6708822" y="1338233"/>
            <a:ext cx="2990043" cy="8229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Sut ydych chi'n teimlo am y rheswm pam</a:t>
            </a:r>
            <a:r>
              <a:rPr lang="cy-GB" sz="1200" b="0" i="0" strike="noStrike" cap="none" spc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mae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Micah yn rhoi'r gorau i fepio mewn </a:t>
            </a:r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"ymdrech i helpu [Gweriniaeth Ddemocrataidd] Congo"? </a:t>
            </a:r>
            <a:endParaRPr lang="en-US" sz="1200" i="1" dirty="0">
              <a:solidFill>
                <a:schemeClr val="accent1"/>
              </a:solidFill>
              <a:latin typeface="Ubuntu" panose="020B0504030602030204" pitchFamily="34" charset="0"/>
              <a:cs typeface="Calibri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FC537FF-65FD-D0E6-6AA0-BFE0395879CD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53903" y="3079009"/>
            <a:ext cx="4872594" cy="3445718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F9BA33DE-0D7B-FC6B-D271-7092E668CEB3}"/>
              </a:ext>
            </a:extLst>
          </p:cNvPr>
          <p:cNvSpPr txBox="1"/>
          <p:nvPr/>
        </p:nvSpPr>
        <p:spPr>
          <a:xfrm rot="21328136">
            <a:off x="1983841" y="3707909"/>
            <a:ext cx="41738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Yn yr erthygl, mae Micah yn dweud: “</a:t>
            </a:r>
            <a:r>
              <a:rPr lang="cy-GB" sz="1200" b="0" i="1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Rwy'n credu bod gen i'r gallu i ledaenu ymwybyddiaeth ac mae'r cyfryngau cymdeithasol yn offeryn cyfathrebu anhygoel o bwerus, felly beth am ei ddefnyddio?" 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Trafodwch rym y cyfryngau cymdeithasol. A all neges un person ddylanwadu ar weithredoedd rhywun arall? A yw penderfyniad un person i fepio</a:t>
            </a:r>
            <a:r>
              <a:rPr lang="cy-GB" sz="1200" b="0" i="0" strike="noStrike" cap="none" spc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neu beidio fepio yn</a:t>
            </a:r>
            <a:r>
              <a:rPr lang="cy-GB" sz="12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 effeithio ar eraill? Sut?</a:t>
            </a:r>
            <a:endParaRPr lang="en-US" sz="1200" dirty="0">
              <a:solidFill>
                <a:schemeClr val="accent1"/>
              </a:solidFill>
              <a:latin typeface="Ubuntu" panose="020B0504030602030204" pitchFamily="34" charset="0"/>
              <a:cs typeface="Calibri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A17D46A5-0135-23A5-3683-BBFCBE5F6B45}"/>
              </a:ext>
            </a:extLst>
          </p:cNvPr>
          <p:cNvSpPr/>
          <p:nvPr/>
        </p:nvSpPr>
        <p:spPr>
          <a:xfrm>
            <a:off x="304879" y="2734407"/>
            <a:ext cx="2379108" cy="346075"/>
          </a:xfrm>
          <a:prstGeom prst="roundRect">
            <a:avLst>
              <a:gd name="adj" fmla="val 1020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94308205-9B37-8448-79A2-B9653C332262}"/>
              </a:ext>
            </a:extLst>
          </p:cNvPr>
          <p:cNvSpPr txBox="1"/>
          <p:nvPr/>
        </p:nvSpPr>
        <p:spPr>
          <a:xfrm>
            <a:off x="330457" y="2747901"/>
            <a:ext cx="2344738" cy="3460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y-GB" sz="1400" b="1" i="0" strike="noStrike" cap="none" spc="0" baseline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Cwestiynau i'w trafod:</a:t>
            </a:r>
          </a:p>
        </p:txBody>
      </p:sp>
    </p:spTree>
    <p:extLst>
      <p:ext uri="{BB962C8B-B14F-4D97-AF65-F5344CB8AC3E}">
        <p14:creationId xmlns:p14="http://schemas.microsoft.com/office/powerpoint/2010/main" val="401016808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A44D7-5970-78D7-5C5C-8AEE3BE6D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614CEEF9-A72F-FAFB-2281-BE88C9BEB361}"/>
              </a:ext>
            </a:extLst>
          </p:cNvPr>
          <p:cNvSpPr txBox="1">
            <a:spLocks/>
          </p:cNvSpPr>
          <p:nvPr/>
        </p:nvSpPr>
        <p:spPr>
          <a:xfrm>
            <a:off x="304879" y="1273066"/>
            <a:ext cx="4412594" cy="12026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>
                <a:solidFill>
                  <a:schemeClr val="accent1">
                    <a:lumMod val="75000"/>
                  </a:schemeClr>
                </a:solidFill>
                <a:latin typeface="Ubuntu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Tobacco firm calls for tougher rules on vapes</a:t>
            </a:r>
            <a:br>
              <a:rPr lang="en-US" sz="2400" dirty="0"/>
            </a:br>
            <a:r>
              <a:rPr lang="en-US" sz="2400" b="0" dirty="0">
                <a:latin typeface="Ubuntu"/>
              </a:rPr>
              <a:t>– </a:t>
            </a:r>
            <a:r>
              <a:rPr lang="cy-GB" sz="2200" b="0" dirty="0">
                <a:latin typeface="Ubuntu"/>
              </a:rPr>
              <a:t>Newyddion y BBC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4CBC5FFD-F3A7-77FC-D617-FB32B9AA250D}"/>
              </a:ext>
            </a:extLst>
          </p:cNvPr>
          <p:cNvSpPr/>
          <p:nvPr/>
        </p:nvSpPr>
        <p:spPr>
          <a:xfrm>
            <a:off x="9326880" y="4103327"/>
            <a:ext cx="2487295" cy="2421400"/>
          </a:xfrm>
          <a:prstGeom prst="roundRect">
            <a:avLst>
              <a:gd name="adj" fmla="val 409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16E8AA2E-4F3E-A3BC-3E39-C94B33E80D94}"/>
              </a:ext>
            </a:extLst>
          </p:cNvPr>
          <p:cNvSpPr txBox="1">
            <a:spLocks/>
          </p:cNvSpPr>
          <p:nvPr/>
        </p:nvSpPr>
        <p:spPr>
          <a:xfrm>
            <a:off x="9450938" y="4230474"/>
            <a:ext cx="2239177" cy="160902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cy-GB" sz="1400" dirty="0">
                <a:latin typeface="Ubuntu"/>
                <a:cs typeface="Calibri" panose="020F0502020204030204"/>
              </a:rPr>
              <a:t>Dolenni i adnoddau eraill: </a:t>
            </a:r>
            <a:br>
              <a:rPr lang="en-US" sz="1400" dirty="0">
                <a:cs typeface="Calibri" panose="020F0502020204030204"/>
              </a:rPr>
            </a:br>
            <a:endParaRPr lang="en-US" sz="1400">
              <a:cs typeface="Calibri" panose="020F0502020204030204"/>
            </a:endParaRPr>
          </a:p>
          <a:p>
            <a:r>
              <a:rPr lang="cy-GB" sz="1400" b="0" i="1" dirty="0">
                <a:solidFill>
                  <a:schemeClr val="bg1">
                    <a:lumMod val="65000"/>
                  </a:schemeClr>
                </a:solidFill>
                <a:latin typeface="Ubuntu"/>
                <a:cs typeface="Calibri" panose="020F0502020204030204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 Diwydiant, Marchnata a Hysbysebu</a:t>
            </a:r>
            <a:endParaRPr lang="en-US">
              <a:solidFill>
                <a:schemeClr val="bg1">
                  <a:lumMod val="65000"/>
                </a:schemeClr>
              </a:solidFill>
            </a:endParaRPr>
          </a:p>
          <a:p>
            <a:r>
              <a:rPr lang="cy-GB" sz="1400" b="0" i="1" dirty="0">
                <a:solidFill>
                  <a:schemeClr val="bg1">
                    <a:lumMod val="65000"/>
                  </a:schemeClr>
                </a:solidFill>
                <a:latin typeface="Ubuntu"/>
                <a:cs typeface="Calibri" panose="020F0502020204030204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Pryderon Iechyd Fepio</a:t>
            </a:r>
            <a:endParaRPr lang="en-US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0A629F7-8D72-F6E2-5840-83D6316C38F4}"/>
              </a:ext>
            </a:extLst>
          </p:cNvPr>
          <p:cNvSpPr/>
          <p:nvPr/>
        </p:nvSpPr>
        <p:spPr>
          <a:xfrm>
            <a:off x="304879" y="2734407"/>
            <a:ext cx="2379108" cy="346075"/>
          </a:xfrm>
          <a:prstGeom prst="roundRect">
            <a:avLst>
              <a:gd name="adj" fmla="val 1020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BDFBD42-52ED-30B5-CE28-CD3B29B3A44B}"/>
              </a:ext>
            </a:extLst>
          </p:cNvPr>
          <p:cNvSpPr txBox="1">
            <a:spLocks/>
          </p:cNvSpPr>
          <p:nvPr/>
        </p:nvSpPr>
        <p:spPr>
          <a:xfrm>
            <a:off x="330457" y="2747901"/>
            <a:ext cx="2344738" cy="3460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y-GB" sz="1400" b="1" dirty="0">
                <a:latin typeface="Ubuntu"/>
                <a:cs typeface="Calibri" panose="020F0502020204030204"/>
              </a:rPr>
              <a:t>Cwestiynau i'w trafod:</a:t>
            </a:r>
            <a:endParaRPr lang="cy-GB" dirty="0">
              <a:latin typeface="Ubuntu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18A5748-EEB4-6EE4-676E-ED5500B5392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2250">
            <a:off x="1713515" y="3201170"/>
            <a:ext cx="4112938" cy="331156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E0F3D54-C50E-08D1-4955-02FE3322106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9879">
            <a:off x="5558595" y="399475"/>
            <a:ext cx="4610697" cy="3632349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2D9BE42-9F2E-51CF-C438-F52FC8304AB1}"/>
              </a:ext>
            </a:extLst>
          </p:cNvPr>
          <p:cNvSpPr txBox="1"/>
          <p:nvPr/>
        </p:nvSpPr>
        <p:spPr>
          <a:xfrm rot="21418527">
            <a:off x="2126992" y="3511729"/>
            <a:ext cx="3285983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Mae'r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erthygl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yn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adrodd bod y cwmni BAT eisiau gwahardd blasau 'diodydd meddal, blasau melys neu flas pwdin fel ‘gummy bear’ neu cgndi-fflos, gan ddweud eu bod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yn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apelio’n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‘</a:t>
            </a:r>
            <a:r>
              <a:rPr lang="en-US" sz="1200" i="1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unigryw</a:t>
            </a:r>
            <a:r>
              <a:rPr lang="en-US" sz="1200" i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'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i'r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ifanc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.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Nid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yw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BAT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yn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gwerthu'r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blasau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hyn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. Beth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yw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cymhelliad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BAT? Ai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lleihau'r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risg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o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niwed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i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blant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a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phobl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ifanc</a:t>
            </a:r>
            <a:r>
              <a:rPr lang="en-US" sz="120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?</a:t>
            </a:r>
            <a:endParaRPr lang="en-US">
              <a:solidFill>
                <a:srgbClr val="15518B"/>
              </a:solidFill>
            </a:endParaRPr>
          </a:p>
          <a:p>
            <a:endParaRPr lang="en-US" sz="1200" dirty="0">
              <a:solidFill>
                <a:srgbClr val="FF0000"/>
              </a:solidFill>
              <a:latin typeface="Ubuntu"/>
              <a:cs typeface="Calibri" panose="020F0502020204030204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91D406-5A35-21E2-B32F-E2C1E7C11610}"/>
              </a:ext>
            </a:extLst>
          </p:cNvPr>
          <p:cNvSpPr txBox="1"/>
          <p:nvPr/>
        </p:nvSpPr>
        <p:spPr>
          <a:xfrm>
            <a:off x="6138178" y="1039031"/>
            <a:ext cx="3543301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'Mae BAT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eisiau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gwahardd delweddau cartŵn ar becynnau. Ond nid yw'n cefnogi gwahardd deunydd pecynnu lliwgar, na hysbysebu na noddi chwaraeon'. BAT sy'n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noddi'r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tîm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rasys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modur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McLaren. Pam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ydych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chi'n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credu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bod BAT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yn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cefnogi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gwaharddiad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ar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rai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elfennau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fel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delweddau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cartŵn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ond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nid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ar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hysbysebu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na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noddi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 </a:t>
            </a:r>
            <a:r>
              <a:rPr lang="en-US" sz="1200" dirty="0" err="1">
                <a:solidFill>
                  <a:srgbClr val="15518B"/>
                </a:solidFill>
                <a:latin typeface="Ubuntu"/>
                <a:ea typeface="+mn-lt"/>
                <a:cs typeface="+mn-lt"/>
              </a:rPr>
              <a:t>chwaraeon</a:t>
            </a:r>
            <a:r>
              <a:rPr lang="en-US" sz="1200" dirty="0">
                <a:solidFill>
                  <a:srgbClr val="15518B"/>
                </a:solidFill>
                <a:latin typeface="Ubuntu"/>
                <a:ea typeface="+mn-lt"/>
                <a:cs typeface="+mn-lt"/>
              </a:rPr>
              <a:t>? </a:t>
            </a:r>
            <a:endParaRPr lang="en-US" dirty="0">
              <a:solidFill>
                <a:srgbClr val="15518B"/>
              </a:solidFill>
            </a:endParaRPr>
          </a:p>
          <a:p>
            <a:endParaRPr lang="en-US" sz="1200" dirty="0">
              <a:solidFill>
                <a:srgbClr val="FF0000"/>
              </a:solidFill>
              <a:latin typeface="Ubuntu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2761789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A44D7-5970-78D7-5C5C-8AEE3BE6D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6">
            <a:extLst>
              <a:ext uri="{FF2B5EF4-FFF2-40B4-BE49-F238E27FC236}">
                <a16:creationId xmlns:a16="http://schemas.microsoft.com/office/drawing/2014/main" id="{614CEEF9-A72F-FAFB-2281-BE88C9BEB361}"/>
              </a:ext>
            </a:extLst>
          </p:cNvPr>
          <p:cNvSpPr txBox="1"/>
          <p:nvPr/>
        </p:nvSpPr>
        <p:spPr>
          <a:xfrm>
            <a:off x="304879" y="1273066"/>
            <a:ext cx="4412594" cy="12026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2400" dirty="0">
                <a:latin typeface="Ubuntu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Vape ban will prevent nicotine-addicted children - health body</a:t>
            </a:r>
            <a:br>
              <a:rPr lang="en-US" sz="2400" dirty="0"/>
            </a:br>
            <a:br>
              <a:rPr sz="2400" dirty="0"/>
            </a:br>
            <a:r>
              <a:rPr lang="cy-GB" sz="2400" b="0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- Newyddion y BBC</a:t>
            </a:r>
            <a:endParaRPr lang="en-US" dirty="0"/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4CBC5FFD-F3A7-77FC-D617-FB32B9AA250D}"/>
              </a:ext>
            </a:extLst>
          </p:cNvPr>
          <p:cNvSpPr/>
          <p:nvPr/>
        </p:nvSpPr>
        <p:spPr>
          <a:xfrm>
            <a:off x="9326880" y="4103327"/>
            <a:ext cx="2487295" cy="2421400"/>
          </a:xfrm>
          <a:prstGeom prst="roundRect">
            <a:avLst>
              <a:gd name="adj" fmla="val 409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16E8AA2E-4F3E-A3BC-3E39-C94B33E80D94}"/>
              </a:ext>
            </a:extLst>
          </p:cNvPr>
          <p:cNvSpPr txBox="1"/>
          <p:nvPr/>
        </p:nvSpPr>
        <p:spPr>
          <a:xfrm>
            <a:off x="9450938" y="4230474"/>
            <a:ext cx="2239177" cy="160902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cy-GB" sz="1400" b="1" i="0" strike="noStrike" cap="none" spc="0" baseline="0" dirty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Dolenni i adnoddau eraill: </a:t>
            </a:r>
            <a:br>
              <a:rPr sz="1400" dirty="0"/>
            </a:br>
            <a:endParaRPr lang="en-US" sz="1400" dirty="0">
              <a:cs typeface="Calibri"/>
            </a:endParaRPr>
          </a:p>
          <a:p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 Diwydiant, Marchnata </a:t>
            </a:r>
            <a:br>
              <a:rPr sz="1400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 Hysbysebu</a:t>
            </a:r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</a:rPr>
              <a:t> </a:t>
            </a:r>
          </a:p>
          <a:p>
            <a:r>
              <a:rPr lang="cy-GB" sz="1400" b="0" i="1" u="sng" strike="noStrike" cap="none" spc="0" baseline="0" dirty="0">
                <a:solidFill>
                  <a:schemeClr val="tx2"/>
                </a:solidFill>
                <a:effectLst/>
                <a:uFill>
                  <a:solidFill>
                    <a:srgbClr val="A6A6A6"/>
                  </a:solidFill>
                </a:uFill>
                <a:latin typeface="Ubuntu"/>
                <a:ea typeface="Ubuntu"/>
                <a:cs typeface="Ubuntu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Pryderon Iechyd Fêpio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0A629F7-8D72-F6E2-5840-83D6316C38F4}"/>
              </a:ext>
            </a:extLst>
          </p:cNvPr>
          <p:cNvSpPr/>
          <p:nvPr/>
        </p:nvSpPr>
        <p:spPr>
          <a:xfrm>
            <a:off x="304879" y="2734407"/>
            <a:ext cx="2379108" cy="346075"/>
          </a:xfrm>
          <a:prstGeom prst="roundRect">
            <a:avLst>
              <a:gd name="adj" fmla="val 1020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8BDFBD42-52ED-30B5-CE28-CD3B29B3A44B}"/>
              </a:ext>
            </a:extLst>
          </p:cNvPr>
          <p:cNvSpPr txBox="1"/>
          <p:nvPr/>
        </p:nvSpPr>
        <p:spPr>
          <a:xfrm>
            <a:off x="330457" y="2747901"/>
            <a:ext cx="2344738" cy="3460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1"/>
                </a:solidFill>
                <a:latin typeface="Ubuntu" panose="020B0504030602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cy-GB" sz="1400" b="1" i="0" strike="noStrike" cap="none" spc="0" baseline="0">
                <a:solidFill>
                  <a:srgbClr val="15518B"/>
                </a:solidFill>
                <a:effectLst/>
                <a:latin typeface="Ubuntu"/>
                <a:ea typeface="Ubuntu"/>
                <a:cs typeface="Ubuntu"/>
              </a:rPr>
              <a:t>Cwestiynau i'w trafod: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18A5748-EEB4-6EE4-676E-ED5500B5392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52250">
            <a:off x="1713515" y="3201170"/>
            <a:ext cx="4112938" cy="331156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E0F3D54-C50E-08D1-4955-02FE3322106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9879">
            <a:off x="5554946" y="513547"/>
            <a:ext cx="4459617" cy="3513327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B2D9BE42-9F2E-51CF-C438-F52FC8304AB1}"/>
              </a:ext>
            </a:extLst>
          </p:cNvPr>
          <p:cNvSpPr txBox="1"/>
          <p:nvPr/>
        </p:nvSpPr>
        <p:spPr>
          <a:xfrm rot="21418528">
            <a:off x="2126640" y="3852376"/>
            <a:ext cx="3285983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cy-GB" sz="1200" dirty="0">
                <a:solidFill>
                  <a:schemeClr val="accent1"/>
                </a:solidFill>
                <a:latin typeface="Ubuntu"/>
                <a:cs typeface="Calibri"/>
              </a:rPr>
              <a:t>Mae'r llywodraeth yn dweud bod </a:t>
            </a:r>
            <a:r>
              <a:rPr lang="cy-GB" sz="1200" dirty="0" err="1">
                <a:solidFill>
                  <a:schemeClr val="accent1"/>
                </a:solidFill>
                <a:latin typeface="Ubuntu"/>
                <a:cs typeface="Calibri"/>
              </a:rPr>
              <a:t>fêps</a:t>
            </a:r>
            <a:r>
              <a:rPr lang="cy-GB" sz="1200" dirty="0">
                <a:solidFill>
                  <a:schemeClr val="accent1"/>
                </a:solidFill>
                <a:latin typeface="Ubuntu"/>
                <a:cs typeface="Calibri"/>
              </a:rPr>
              <a:t> tafladwy yn cael eu gwahardd yn bennaf i amddiffyn plant.</a:t>
            </a:r>
            <a:br>
              <a:rPr lang="cy-GB" sz="1200" dirty="0">
                <a:latin typeface="Ubuntu" panose="020B0504030602030204" pitchFamily="34" charset="0"/>
                <a:cs typeface="Calibri"/>
              </a:rPr>
            </a:br>
            <a:r>
              <a:rPr lang="cy-GB" sz="1200" dirty="0">
                <a:solidFill>
                  <a:schemeClr val="accent1"/>
                </a:solidFill>
                <a:latin typeface="Ubuntu"/>
                <a:cs typeface="Calibri"/>
              </a:rPr>
              <a:t>Pam ydych chi'n meddwl bod </a:t>
            </a:r>
            <a:r>
              <a:rPr lang="cy-GB" sz="1200" dirty="0" err="1">
                <a:solidFill>
                  <a:schemeClr val="accent1"/>
                </a:solidFill>
                <a:latin typeface="Ubuntu"/>
                <a:cs typeface="Calibri"/>
              </a:rPr>
              <a:t>fêps</a:t>
            </a:r>
            <a:r>
              <a:rPr lang="cy-GB" sz="1200" dirty="0">
                <a:solidFill>
                  <a:schemeClr val="accent1"/>
                </a:solidFill>
                <a:latin typeface="Ubuntu"/>
                <a:cs typeface="Calibri"/>
              </a:rPr>
              <a:t> tafladwy wedi dod mor boblogaidd gyda phobl ifanc o gymharu â mathau eraill o </a:t>
            </a:r>
            <a:r>
              <a:rPr lang="cy-GB" sz="1200" dirty="0" err="1">
                <a:solidFill>
                  <a:schemeClr val="accent1"/>
                </a:solidFill>
                <a:latin typeface="Ubuntu"/>
                <a:cs typeface="Calibri"/>
              </a:rPr>
              <a:t>fêps</a:t>
            </a:r>
            <a:r>
              <a:rPr lang="cy-GB" sz="1200" dirty="0">
                <a:solidFill>
                  <a:schemeClr val="accent1"/>
                </a:solidFill>
                <a:latin typeface="Ubuntu"/>
                <a:cs typeface="Calibri"/>
              </a:rPr>
              <a:t>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091D406-5A35-21E2-B32F-E2C1E7C11610}"/>
              </a:ext>
            </a:extLst>
          </p:cNvPr>
          <p:cNvSpPr txBox="1"/>
          <p:nvPr/>
        </p:nvSpPr>
        <p:spPr>
          <a:xfrm>
            <a:off x="5937079" y="1090760"/>
            <a:ext cx="3695349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Mae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gweinidogion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yn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dadlau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bod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blasau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fel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‘bubblegum’, ‘gummy bear’ neu ‘cotton candy’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yn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gwneud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 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fepio'n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 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fwy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deniadol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i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blant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.</a:t>
            </a:r>
            <a:br>
              <a:rPr lang="en-US" sz="1200" dirty="0">
                <a:latin typeface="Ubuntu" panose="020B0504030602030204" pitchFamily="34" charset="0"/>
                <a:cs typeface="Calibri"/>
              </a:rPr>
            </a:b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Ydych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chi'n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cytuno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y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byddai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gwahardd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rhai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blasau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yn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lleihau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 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fepio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 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gan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bobl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ifanc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— neu a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fyddai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cynhyrchwyr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 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fêps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 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yn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dod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o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hyd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i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ffyrdd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o'i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 </a:t>
            </a:r>
            <a:r>
              <a:rPr lang="en-US" sz="1200" dirty="0" err="1">
                <a:solidFill>
                  <a:schemeClr val="accent1"/>
                </a:solidFill>
                <a:latin typeface="Ubuntu"/>
                <a:cs typeface="Calibri"/>
              </a:rPr>
              <a:t>osgoi</a:t>
            </a:r>
            <a:r>
              <a:rPr lang="en-US" sz="1200" dirty="0">
                <a:solidFill>
                  <a:schemeClr val="accent1"/>
                </a:solidFill>
                <a:latin typeface="Ubuntu"/>
                <a:cs typeface="Calibri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002587636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icrosoft Windows NT 10.0"/>
  <p:tag name="AS_RELEASE_DATE" val="2021.10.31"/>
  <p:tag name="AS_TITLE" val="Aspose.Slides for Java"/>
  <p:tag name="AS_VERSION" val="21.10"/>
</p:tagLst>
</file>

<file path=ppt/theme/theme1.xml><?xml version="1.0" encoding="utf-8"?>
<a:theme xmlns:a="http://schemas.openxmlformats.org/drawingml/2006/main" name="PHW - Master Deck - Green">
  <a:themeElements>
    <a:clrScheme name="PHW - Health &amp; Wellbeing Resources">
      <a:dk1>
        <a:srgbClr val="000000"/>
      </a:dk1>
      <a:lt1>
        <a:srgbClr val="FFFFFF"/>
      </a:lt1>
      <a:dk2>
        <a:srgbClr val="285087"/>
      </a:dk2>
      <a:lt2>
        <a:srgbClr val="E8E8E8"/>
      </a:lt2>
      <a:accent1>
        <a:srgbClr val="15518B"/>
      </a:accent1>
      <a:accent2>
        <a:srgbClr val="24FFC0"/>
      </a:accent2>
      <a:accent3>
        <a:srgbClr val="E8FF3E"/>
      </a:accent3>
      <a:accent4>
        <a:srgbClr val="FF5D0C"/>
      </a:accent4>
      <a:accent5>
        <a:srgbClr val="C288FF"/>
      </a:accent5>
      <a:accent6>
        <a:srgbClr val="E0E0E0"/>
      </a:accent6>
      <a:hlink>
        <a:srgbClr val="E8FF3E"/>
      </a:hlink>
      <a:folHlink>
        <a:srgbClr val="24FFC0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A702A496B7D7449F457C941AEC0CCB" ma:contentTypeVersion="11" ma:contentTypeDescription="Create a new document." ma:contentTypeScope="" ma:versionID="d4385b9f60eb4e1e028fd0e2d2ec7561">
  <xsd:schema xmlns:xsd="http://www.w3.org/2001/XMLSchema" xmlns:xs="http://www.w3.org/2001/XMLSchema" xmlns:p="http://schemas.microsoft.com/office/2006/metadata/properties" xmlns:ns1="http://schemas.microsoft.com/sharepoint/v3" xmlns:ns2="78b794fc-fa86-49b4-bf1d-df668ee03484" targetNamespace="http://schemas.microsoft.com/office/2006/metadata/properties" ma:root="true" ma:fieldsID="f0e7e002cbb8fc093e05c4b44b6ef271" ns1:_="" ns2:_="">
    <xsd:import namespace="http://schemas.microsoft.com/sharepoint/v3"/>
    <xsd:import namespace="78b794fc-fa86-49b4-bf1d-df668ee03484"/>
    <xsd:element name="properties">
      <xsd:complexType>
        <xsd:sequence>
          <xsd:element name="documentManagement">
            <xsd:complexType>
              <xsd:all>
                <xsd:element ref="ns2:Project" minOccurs="0"/>
                <xsd:element ref="ns2:WorkCategory" minOccurs="0"/>
                <xsd:element ref="ns2:DocumentType"/>
                <xsd:element ref="ns2:Meeting" minOccurs="0"/>
                <xsd:element ref="ns2:MeetingDate" minOccurs="0"/>
                <xsd:element ref="ns2:Topic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794fc-fa86-49b4-bf1d-df668ee03484" elementFormDefault="qualified">
    <xsd:import namespace="http://schemas.microsoft.com/office/2006/documentManagement/types"/>
    <xsd:import namespace="http://schemas.microsoft.com/office/infopath/2007/PartnerControls"/>
    <xsd:element name="Project" ma:index="8" nillable="true" ma:displayName="Project" ma:format="Dropdown" ma:internalName="Project">
      <xsd:simpleType>
        <xsd:restriction base="dms:Choice">
          <xsd:enumeration value="Gambling/Digital health"/>
          <xsd:enumeration value="Health Literacy"/>
          <xsd:enumeration value="Tobacco"/>
          <xsd:enumeration value="Sleep"/>
          <xsd:enumeration value="Healthy Relationships"/>
          <xsd:enumeration value="Food and Nutrition"/>
          <xsd:enumeration value="Vaping"/>
        </xsd:restriction>
      </xsd:simpleType>
    </xsd:element>
    <xsd:element name="WorkCategory" ma:index="9" nillable="true" ma:displayName="Work Category" ma:format="Dropdown" ma:internalName="WorkCategory">
      <xsd:simpleType>
        <xsd:restriction base="dms:Choice">
          <xsd:enumeration value="Data identification, collation or analysis"/>
          <xsd:enumeration value="Evidence synthesis"/>
          <xsd:enumeration value="Intervention Development"/>
          <xsd:enumeration value="Research or Evaluation"/>
          <xsd:enumeration value="Monitoring and reporting"/>
          <xsd:enumeration value="Communication"/>
          <xsd:enumeration value="Stakeholder engagement"/>
          <xsd:enumeration value="Planning"/>
          <xsd:enumeration value="Policy or service review"/>
          <xsd:enumeration value="Operational Delivery"/>
          <xsd:enumeration value="Programme or Project Management"/>
          <xsd:enumeration value="Social Marketing"/>
          <xsd:enumeration value="Training"/>
          <xsd:enumeration value="Meeting"/>
          <xsd:enumeration value="Finance"/>
          <xsd:enumeration value="Procurement"/>
          <xsd:enumeration value="Events"/>
          <xsd:enumeration value="Research"/>
        </xsd:restriction>
      </xsd:simpleType>
    </xsd:element>
    <xsd:element name="DocumentType" ma:index="10" ma:displayName="Document Type" ma:format="Dropdown" ma:internalName="DocumentType">
      <xsd:simpleType>
        <xsd:restriction base="dms:Choice">
          <xsd:enumeration value="Report"/>
          <xsd:enumeration value="Standards"/>
          <xsd:enumeration value="Data"/>
          <xsd:enumeration value="Project Plan"/>
          <xsd:enumeration value="Protocol"/>
          <xsd:enumeration value="Correspondence"/>
          <xsd:enumeration value="Minutes"/>
          <xsd:enumeration value="SOP"/>
          <xsd:enumeration value="Agenda"/>
          <xsd:enumeration value="Meeting Documentation"/>
          <xsd:enumeration value="Project Brief"/>
          <xsd:enumeration value="Business Case"/>
          <xsd:enumeration value="Performance Report"/>
          <xsd:enumeration value="Briefing"/>
          <xsd:enumeration value="Evidence"/>
          <xsd:enumeration value="Presentation"/>
        </xsd:restriction>
      </xsd:simpleType>
    </xsd:element>
    <xsd:element name="Meeting" ma:index="11" nillable="true" ma:displayName="Meeting" ma:format="Dropdown" ma:internalName="Meeting">
      <xsd:simpleType>
        <xsd:restriction base="dms:Text">
          <xsd:maxLength value="255"/>
        </xsd:restriction>
      </xsd:simpleType>
    </xsd:element>
    <xsd:element name="MeetingDate" ma:index="12" nillable="true" ma:displayName="Meeting Date" ma:format="DateOnly" ma:internalName="MeetingDate">
      <xsd:simpleType>
        <xsd:restriction base="dms:DateTime"/>
      </xsd:simpleType>
    </xsd:element>
    <xsd:element name="Topic" ma:index="13" ma:displayName="Topic" ma:format="Dropdown" ma:internalName="Topic">
      <xsd:simpleType>
        <xsd:restriction base="dms:Choice">
          <xsd:enumeration value="WNHWPS"/>
          <xsd:enumeration value="WSAEMWB"/>
          <xsd:enumeration value="Curriculum"/>
          <xsd:enumeration value="HSPSS"/>
          <xsd:enumeration value="JustB"/>
          <xsd:enumeration value="Cross-Programme"/>
        </xsd:restriction>
      </xsd:simple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DocumentType xmlns="78b794fc-fa86-49b4-bf1d-df668ee03484">Presentation</DocumentType>
    <MeetingDate xmlns="78b794fc-fa86-49b4-bf1d-df668ee03484" xsi:nil="true"/>
    <Topic xmlns="78b794fc-fa86-49b4-bf1d-df668ee03484">Curriculum</Topic>
    <_ip_UnifiedCompliancePolicyProperties xmlns="http://schemas.microsoft.com/sharepoint/v3" xsi:nil="true"/>
    <Project xmlns="78b794fc-fa86-49b4-bf1d-df668ee03484">Vaping</Project>
    <Meeting xmlns="78b794fc-fa86-49b4-bf1d-df668ee03484" xsi:nil="true"/>
    <WorkCategory xmlns="78b794fc-fa86-49b4-bf1d-df668ee03484" xsi:nil="true"/>
  </documentManagement>
</p:properties>
</file>

<file path=customXml/itemProps1.xml><?xml version="1.0" encoding="utf-8"?>
<ds:datastoreItem xmlns:ds="http://schemas.openxmlformats.org/officeDocument/2006/customXml" ds:itemID="{6C24D60A-BF7A-4913-A525-168CE0366C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8b794fc-fa86-49b4-bf1d-df668ee034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AC74C76-A103-4BA4-95EE-7E7813DB37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1D40E2-39F5-4F62-9EBF-EB650C2C6A0F}">
  <ds:schemaRefs>
    <ds:schemaRef ds:uri="http://schemas.microsoft.com/office/2006/documentManagement/types"/>
    <ds:schemaRef ds:uri="http://schemas.microsoft.com/office/2006/metadata/properties"/>
    <ds:schemaRef ds:uri="bbd7921a-042b-4eb0-b7a0-a3fc5587e9ac"/>
    <ds:schemaRef ds:uri="d6550f9a-f14e-418b-a53a-e888529f43ac"/>
    <ds:schemaRef ds:uri="http://purl.org/dc/elements/1.1/"/>
    <ds:schemaRef ds:uri="http://www.w3.org/XML/1998/namespace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78b794fc-fa86-49b4-bf1d-df668ee0348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1472</Words>
  <Application>Microsoft Office PowerPoint</Application>
  <PresentationFormat>Widescreen</PresentationFormat>
  <Paragraphs>75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PHW - Master Deck - Green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</dc:creator>
  <cp:lastModifiedBy>Rebecca Hopkins (Public Health Wales - No. 2 Capital Quarter)</cp:lastModifiedBy>
  <cp:revision>105</cp:revision>
  <dcterms:created xsi:type="dcterms:W3CDTF">2024-01-29T16:09:21Z</dcterms:created>
  <dcterms:modified xsi:type="dcterms:W3CDTF">2026-03-10T14:00:10Z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0x0101004DA702A496B7D7449F457C941AEC0CCB</vt:lpwstr>
  </property>
  <property fmtid="{D5CDD505-2E9C-101B-9397-08002B2CF9AE}" pid="3" name="MediaServiceImageTags">
    <vt:lpwstr/>
  </property>
  <property fmtid="{D5CDD505-2E9C-101B-9397-08002B2CF9AE}" pid="4" name="Order">
    <vt:r8>17900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