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4"/>
  </p:notesMasterIdLst>
  <p:sldIdLst>
    <p:sldId id="313" r:id="rId5"/>
    <p:sldId id="266" r:id="rId6"/>
    <p:sldId id="259" r:id="rId7"/>
    <p:sldId id="258" r:id="rId8"/>
    <p:sldId id="260" r:id="rId9"/>
    <p:sldId id="263" r:id="rId10"/>
    <p:sldId id="261" r:id="rId11"/>
    <p:sldId id="306" r:id="rId12"/>
    <p:sldId id="2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67B11F-970E-24C6-E2A5-5502D013E9F2}" name="Lucy Jayne (Public Health Wales - No. 2 Capital Quarter)" initials="LQ" userId="S::lucy.jayne@wales.nhs.uk::7eb58db9-16aa-42b3-9796-7f97c022edec" providerId="AD"/>
  <p188:author id="{9CEF4D41-7E19-87B1-FCC0-3FB9C95F00ED}" name="Grace Lawson (Public Health Wales - No. 2 Capital Quarter)" initials="GQ" userId="S::grace.lawson@wales.nhs.uk::88c6baf7-06f7-4e16-85cb-71260126bd16" providerId="AD"/>
  <p188:author id="{F4F662A8-3FE8-2DDF-A473-499F5F15D2F2}" name="Lillie Price (Public Health Wales - No. 2 Capital Quarter)" initials="LQ" userId="S::lillie.price@wales.nhs.uk::032d964d-be01-4d8a-8a44-d1d16ba64254" providerId="AD"/>
  <p188:author id="{311702CD-2FE8-6362-4115-878685D0A7F7}" name="Leanne Small (Public Health Wales - No. 2 Capital Quarter)" initials="LQ" userId="S::leanne.small@wales.nhs.uk::d76cf426-005f-434f-ac47-a5eb582e60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FED8E-5EAD-4FE0-BE99-DD727D8347EF}" v="1" dt="2026-03-16T16:11:22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0"/>
  </p:normalViewPr>
  <p:slideViewPr>
    <p:cSldViewPr snapToGrid="0">
      <p:cViewPr varScale="1">
        <p:scale>
          <a:sx n="63" d="100"/>
          <a:sy n="63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f1b68508-ff1d-4a78-a875-f6aa95017de1" providerId="ADAL" clId="{B5192E52-D8D5-4D3D-B4DE-579B60FB9360}"/>
    <pc:docChg chg="modSld">
      <pc:chgData name="Sophie Flood (Public Health Wales - Matrix House)" userId="f1b68508-ff1d-4a78-a875-f6aa95017de1" providerId="ADAL" clId="{B5192E52-D8D5-4D3D-B4DE-579B60FB9360}" dt="2026-03-16T16:11:22.470" v="0"/>
      <pc:docMkLst>
        <pc:docMk/>
      </pc:docMkLst>
      <pc:sldChg chg="addSp modSp">
        <pc:chgData name="Sophie Flood (Public Health Wales - Matrix House)" userId="f1b68508-ff1d-4a78-a875-f6aa95017de1" providerId="ADAL" clId="{B5192E52-D8D5-4D3D-B4DE-579B60FB9360}" dt="2026-03-16T16:11:22.470" v="0"/>
        <pc:sldMkLst>
          <pc:docMk/>
          <pc:sldMk cId="3982800032" sldId="265"/>
        </pc:sldMkLst>
        <pc:picChg chg="add mod">
          <ac:chgData name="Sophie Flood (Public Health Wales - Matrix House)" userId="f1b68508-ff1d-4a78-a875-f6aa95017de1" providerId="ADAL" clId="{B5192E52-D8D5-4D3D-B4DE-579B60FB9360}" dt="2026-03-16T16:11:22.470" v="0"/>
          <ac:picMkLst>
            <pc:docMk/>
            <pc:sldMk cId="3982800032" sldId="265"/>
            <ac:picMk id="5" creationId="{8D77CA1B-7171-88A1-62FB-83664D8CF5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5D82-122C-8E42-B3D6-67347C6BA68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10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2" name="Picture 1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701B4431-6E99-FB30-9E4A-E84060F127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437" t="2543" r="5912" b="3059"/>
          <a:stretch>
            <a:fillRect/>
          </a:stretch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E15D4-58F0-B835-2EDB-5B041DEA7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9749" y="2620284"/>
            <a:ext cx="3527371" cy="3968293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D62E1EC-A6F5-D23A-565E-A7AF64CD9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E7DE11A-7B6A-14CA-A499-F25F2F9AF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F447B3A-3F6B-32F0-90F8-3CEF5AAF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37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 orange curved object on a black background&#10;&#10;Description automatically generated">
            <a:extLst>
              <a:ext uri="{FF2B5EF4-FFF2-40B4-BE49-F238E27FC236}">
                <a16:creationId xmlns:a16="http://schemas.microsoft.com/office/drawing/2014/main" id="{24D3D47D-7075-66E1-8396-F4103DF01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065" b="50000"/>
          <a:stretch>
            <a:fillRect/>
          </a:stretch>
        </p:blipFill>
        <p:spPr>
          <a:xfrm>
            <a:off x="8685957" y="4843391"/>
            <a:ext cx="3113591" cy="201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FD5D17FF-AF1C-545F-E3DC-DDD6BD78E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058" t="2107" r="2991" b="47971"/>
          <a:stretch>
            <a:fillRect/>
          </a:stretch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CF8766FF-E3F7-54FE-61D9-A29B5C42A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E25F6C2-19E2-B16F-2ECE-F7248C893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8B8FB3E-8875-A86C-9BA3-D0129447E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AB91901-4FF0-2D7E-65B2-9DF4E55D7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39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8C3108-99AA-BE1B-0102-55204CAE5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5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75D8DA0-FA5D-E4A4-348F-1B2718544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D8264-1EB3-39E9-379D-1E494B0B8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6815D-7426-E4F1-F536-CD871B71713E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88EED20-7E87-4DFD-D9CA-B1A1FAA85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04FA74-24F0-045A-C516-E3564055D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4365"/>
          <a:stretch>
            <a:fillRect/>
          </a:stretch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B3D2668-6A46-5D77-93AC-94BF8FA30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8E733D0-84C6-0B71-429D-6FE9FF42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3D77F80-4716-8565-12CF-951888358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07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1012884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53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28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849E8-9E1B-97A6-16F5-727C33134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57ECEED-71CF-563E-44EC-80FFD8597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EE91C-570F-B1A8-8A99-CA82C9ED4788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A0DC161-F583-C874-FD6C-D41016907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Thank you </a:t>
            </a:r>
            <a:br>
              <a:rPr lang="en-GB"/>
            </a:br>
            <a:r>
              <a:rPr lang="en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B627C22-1FB4-BAE3-8444-E2668100F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44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7A4B6-E657-EDCC-59CE-FE172E9D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56F4-6DF7-415A-4697-29043258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5691-D849-353F-2C40-B394ED74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2B51D49-EE0F-5642-AE4A-D88F56CE5BD0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02D5-1DEE-9B02-E0A7-6B8BD7EA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985D-423A-9E41-BE08-22CCE6FC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BF3B2AA-8EE5-0E49-B5D5-F85568A57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2" r:id="rId3"/>
    <p:sldLayoutId id="2147483672" r:id="rId4"/>
    <p:sldLayoutId id="2147483667" r:id="rId5"/>
    <p:sldLayoutId id="2147483700" r:id="rId6"/>
    <p:sldLayoutId id="2147483689" r:id="rId7"/>
    <p:sldLayoutId id="2147483690" r:id="rId8"/>
    <p:sldLayoutId id="2147483699" r:id="rId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FD1B2-43EC-31A1-56FC-9807F0EC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B3AF5-7F06-1CDF-C5C2-4B253B6920F4}"/>
              </a:ext>
            </a:extLst>
          </p:cNvPr>
          <p:cNvSpPr txBox="1"/>
          <p:nvPr/>
        </p:nvSpPr>
        <p:spPr>
          <a:xfrm>
            <a:off x="194795" y="2006991"/>
            <a:ext cx="1160942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000" dirty="0">
                <a:latin typeface="Ubuntu" panose="020B0504030602030204" pitchFamily="34" charset="0"/>
              </a:rPr>
              <a:t>Mae'r gweithgaredd hwn yn cysylltu â'r Banciau Gwybodaeth canlynol: </a:t>
            </a: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8518A"/>
                </a:solidFill>
                <a:latin typeface="Ubuntu"/>
                <a:ea typeface="Calibri" panose="020F0502020204030204"/>
                <a:cs typeface="Calibri" panose="020F0502020204030204"/>
              </a:rPr>
              <a:t>Diwydiant, Marchnata a Hysbysebu</a:t>
            </a:r>
            <a:endParaRPr lang="en-US" sz="2000" dirty="0">
              <a:solidFill>
                <a:srgbClr val="18518A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latin typeface="Ubuntu"/>
            </a:endParaRPr>
          </a:p>
          <a:p>
            <a:endParaRPr lang="en-US" sz="2000" dirty="0">
              <a:solidFill>
                <a:srgbClr val="000000"/>
              </a:solidFill>
              <a:latin typeface="Ubuntu"/>
            </a:endParaRPr>
          </a:p>
          <a:p>
            <a:r>
              <a:rPr lang="cy-GB" sz="2000" dirty="0">
                <a:latin typeface="Ubuntu" panose="020B0504030602030204" pitchFamily="34" charset="0"/>
              </a:rPr>
              <a:t>Mae'r gweithgaredd hwn yn darparu delweddau i ysgogi meddwl yn feirniadol a chwestiynu eich dewisiadau bwyd. </a:t>
            </a:r>
            <a:endParaRPr lang="en-US" sz="2000" dirty="0">
              <a:latin typeface="Ubuntu" panose="020B0504030602030204" pitchFamily="34" charset="0"/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151333-31CE-D047-3901-E9746858B7A0}"/>
              </a:ext>
            </a:extLst>
          </p:cNvPr>
          <p:cNvGraphicFramePr>
            <a:graphicFrameLocks noGrp="1"/>
          </p:cNvGraphicFramePr>
          <p:nvPr/>
        </p:nvGraphicFramePr>
        <p:xfrm>
          <a:off x="100852" y="4244269"/>
          <a:ext cx="11996429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603">
                  <a:extLst>
                    <a:ext uri="{9D8B030D-6E8A-4147-A177-3AD203B41FA5}">
                      <a16:colId xmlns:a16="http://schemas.microsoft.com/office/drawing/2014/main" val="4270850206"/>
                    </a:ext>
                  </a:extLst>
                </a:gridCol>
                <a:gridCol w="2302807">
                  <a:extLst>
                    <a:ext uri="{9D8B030D-6E8A-4147-A177-3AD203B41FA5}">
                      <a16:colId xmlns:a16="http://schemas.microsoft.com/office/drawing/2014/main" val="2021095819"/>
                    </a:ext>
                  </a:extLst>
                </a:gridCol>
                <a:gridCol w="2437279">
                  <a:extLst>
                    <a:ext uri="{9D8B030D-6E8A-4147-A177-3AD203B41FA5}">
                      <a16:colId xmlns:a16="http://schemas.microsoft.com/office/drawing/2014/main" val="3723673179"/>
                    </a:ext>
                  </a:extLst>
                </a:gridCol>
                <a:gridCol w="2526914">
                  <a:extLst>
                    <a:ext uri="{9D8B030D-6E8A-4147-A177-3AD203B41FA5}">
                      <a16:colId xmlns:a16="http://schemas.microsoft.com/office/drawing/2014/main" val="1260354662"/>
                    </a:ext>
                  </a:extLst>
                </a:gridCol>
                <a:gridCol w="2378826">
                  <a:extLst>
                    <a:ext uri="{9D8B030D-6E8A-4147-A177-3AD203B41FA5}">
                      <a16:colId xmlns:a16="http://schemas.microsoft.com/office/drawing/2014/main" val="407647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228600" indent="-228600">
                        <a:defRPr b="0" i="0"/>
                      </a:pPr>
                      <a:r>
                        <a:rPr lang="1106" b="1" dirty="0">
                          <a:solidFill>
                            <a:schemeClr val="bg1"/>
                          </a:solidFill>
                          <a:latin typeface="Ubuntu"/>
                          <a:ea typeface="Calibri" panose="020F0502020204030204"/>
                          <a:cs typeface="Calibri" panose="020F0502020204030204"/>
                        </a:rPr>
                        <a:t>Disgrifiadau o ddysgu </a:t>
                      </a:r>
                      <a:r>
                        <a:rPr lang="1106" b="0" dirty="0">
                          <a:solidFill>
                            <a:schemeClr val="bg1"/>
                          </a:solidFill>
                          <a:latin typeface="Ubuntu"/>
                          <a:ea typeface="Calibri" panose="020F0502020204030204"/>
                          <a:cs typeface="Calibri" panose="020F0502020204030204"/>
                        </a:rPr>
                        <a:t>(posibl)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7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1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Rwyf wedi datblygu ymwybyddiaeth y gall fy mhenderfyniadau effeithio arnaf i ac ar eraill.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2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Gallaf werthfawrogi y gall fy mhenderfyniadau effeithio arnaf i ac ar eraill, nawr ac yn y dyfodol.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3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Rwy’n gallu adnabod y bydd rhai penderfyniadau rwy’n eu gwneud yn cael effaith hirdymor ar fy mywyd ac ar fywydau pobl eraill.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4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Rwy’n gallu ystyried ffactorau perthnasol a goblygiadau wrth wneud penderfyniadau yn unigol ac ar y cyd.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5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Rwy’n gallu gwerthuso ffactorau a goblygiadau, gan gynnwys risg, mewn ffordd feirniadol wrth wneud penderfyniadau yn unigol ac ar y cyd.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62021"/>
                  </a:ext>
                </a:extLst>
              </a:tr>
            </a:tbl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3A3A172-F7A7-E736-682D-27F0D1743C11}"/>
              </a:ext>
            </a:extLst>
          </p:cNvPr>
          <p:cNvSpPr txBox="1">
            <a:spLocks/>
          </p:cNvSpPr>
          <p:nvPr/>
        </p:nvSpPr>
        <p:spPr>
          <a:xfrm>
            <a:off x="194795" y="871373"/>
            <a:ext cx="6886725" cy="8373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b="0" i="0"/>
            </a:pPr>
            <a:r>
              <a:rPr lang="1106" sz="4400" b="1" dirty="0">
                <a:latin typeface="Ubuntu"/>
                <a:ea typeface="Verdana"/>
              </a:rPr>
              <a:t>Gweld, Meddwl,</a:t>
            </a:r>
            <a:r>
              <a:rPr lang="en-GB" sz="4400" b="1" dirty="0">
                <a:latin typeface="Ubuntu"/>
                <a:ea typeface="Verdana"/>
              </a:rPr>
              <a:t> </a:t>
            </a:r>
            <a:r>
              <a:rPr lang="1106" sz="4400" b="1" dirty="0">
                <a:latin typeface="Ubuntu"/>
                <a:ea typeface="Verdana"/>
              </a:rPr>
              <a:t>Ystyried</a:t>
            </a: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E634A-9C33-7E4C-E49F-58383AA3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  <p:pic>
        <p:nvPicPr>
          <p:cNvPr id="3" name="Picture 2" descr="A blackboard with a menu in front of a counter&#10;&#10;AI-generated content may be incorrect.">
            <a:extLst>
              <a:ext uri="{FF2B5EF4-FFF2-40B4-BE49-F238E27FC236}">
                <a16:creationId xmlns:a16="http://schemas.microsoft.com/office/drawing/2014/main" id="{81BC98E8-C1F2-1C6D-A716-E6A4F3D46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720" y="137159"/>
            <a:ext cx="3442485" cy="229570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95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7A58DE-FA6B-A358-537F-452AA380BBE5}"/>
              </a:ext>
            </a:extLst>
          </p:cNvPr>
          <p:cNvSpPr txBox="1"/>
          <p:nvPr/>
        </p:nvSpPr>
        <p:spPr>
          <a:xfrm>
            <a:off x="725713" y="1487713"/>
            <a:ext cx="7332262" cy="32951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b="0" i="0"/>
            </a:pPr>
            <a:r>
              <a:rPr lang="1106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Trafod y </a:t>
            </a:r>
            <a:r>
              <a:rPr lang="cy-GB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D</a:t>
            </a:r>
            <a:r>
              <a:rPr lang="1106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elweddau </a:t>
            </a:r>
            <a:r>
              <a:rPr lang="cy-GB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C</a:t>
            </a:r>
            <a:r>
              <a:rPr lang="1106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anlynol ac ateb y </a:t>
            </a:r>
            <a:r>
              <a:rPr lang="cy-GB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T</a:t>
            </a:r>
            <a:r>
              <a:rPr lang="1106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ri </a:t>
            </a:r>
            <a:r>
              <a:rPr lang="cy-GB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C</a:t>
            </a:r>
            <a:r>
              <a:rPr lang="1106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hwestiwn </a:t>
            </a:r>
            <a:r>
              <a:rPr lang="cy-GB" sz="2800" b="1" err="1">
                <a:solidFill>
                  <a:schemeClr val="accent1"/>
                </a:solidFill>
                <a:latin typeface="Ubuntu"/>
                <a:cs typeface="Calibri" panose="020F0502020204030204"/>
              </a:rPr>
              <a:t>Ca</a:t>
            </a:r>
            <a:r>
              <a:rPr lang="1106" sz="28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nlynol:</a:t>
            </a:r>
            <a:endParaRPr lang="en-US" sz="2800" b="1" dirty="0">
              <a:solidFill>
                <a:schemeClr val="accent1"/>
              </a:solidFill>
              <a:latin typeface="Ubuntu"/>
              <a:cs typeface="Calibri" panose="020F0502020204030204"/>
            </a:endParaRPr>
          </a:p>
          <a:p>
            <a:endParaRPr lang="en-US" sz="2400" b="1" dirty="0">
              <a:solidFill>
                <a:schemeClr val="accent1"/>
              </a:solidFill>
              <a:latin typeface="Ubuntu"/>
              <a:cs typeface="Calibri" panose="020F0502020204030204"/>
            </a:endParaRPr>
          </a:p>
          <a:p>
            <a:pPr>
              <a:defRPr b="0" i="0"/>
            </a:pPr>
            <a:r>
              <a:rPr lang="1106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Beth </a:t>
            </a:r>
            <a:r>
              <a:rPr lang="cy-GB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ydych chi’n </a:t>
            </a:r>
            <a:r>
              <a:rPr lang="1106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ei weld? </a:t>
            </a:r>
          </a:p>
          <a:p>
            <a:endParaRPr lang="en-US" sz="2600" b="1" dirty="0">
              <a:solidFill>
                <a:schemeClr val="accent1"/>
              </a:solidFill>
              <a:latin typeface="Ubuntu"/>
              <a:cs typeface="Calibri" panose="020F0502020204030204"/>
            </a:endParaRPr>
          </a:p>
          <a:p>
            <a:pPr>
              <a:defRPr b="0" i="0"/>
            </a:pPr>
            <a:r>
              <a:rPr lang="1106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Beth </a:t>
            </a:r>
            <a:r>
              <a:rPr lang="cy-GB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ydych chi’n </a:t>
            </a:r>
            <a:r>
              <a:rPr lang="1106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ei feddwl?</a:t>
            </a:r>
          </a:p>
          <a:p>
            <a:endParaRPr lang="en-US" sz="2600" b="1" dirty="0">
              <a:solidFill>
                <a:schemeClr val="accent1"/>
              </a:solidFill>
              <a:latin typeface="Ubuntu"/>
              <a:cs typeface="Calibri" panose="020F0502020204030204"/>
            </a:endParaRPr>
          </a:p>
          <a:p>
            <a:pPr>
              <a:defRPr b="0" i="0"/>
            </a:pPr>
            <a:r>
              <a:rPr lang="1106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Beth </a:t>
            </a:r>
            <a:r>
              <a:rPr lang="cy-GB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ydych chi’n </a:t>
            </a:r>
            <a:r>
              <a:rPr lang="1106" sz="2600" b="1" err="1">
                <a:solidFill>
                  <a:schemeClr val="accent1"/>
                </a:solidFill>
                <a:latin typeface="Ubuntu"/>
                <a:cs typeface="Calibri" panose="020F0502020204030204"/>
              </a:rPr>
              <a:t>ei</a:t>
            </a:r>
            <a:r>
              <a:rPr lang="1106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 </a:t>
            </a:r>
            <a:r>
              <a:rPr lang="1106" sz="2600" b="1" err="1">
                <a:solidFill>
                  <a:schemeClr val="accent1"/>
                </a:solidFill>
                <a:latin typeface="Ubuntu"/>
                <a:cs typeface="Calibri" panose="020F0502020204030204"/>
              </a:rPr>
              <a:t>ystyried</a:t>
            </a:r>
            <a:r>
              <a:rPr lang="1106" sz="26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63D73-0CD8-8BD6-B2AF-CA473744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955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5F76-D996-64A2-0F88-FDC3758B4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209" y="931622"/>
            <a:ext cx="5163951" cy="38155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2100" dirty="0">
                <a:latin typeface="Ubuntu"/>
              </a:rPr>
              <a:t>Mae'r melysion hyn yn cael eu harddangos mewn archfarchnad ar yr uchder cywir i blentyn eu gweld yn glir a'u cyrraedd.</a:t>
            </a:r>
            <a:endParaRPr lang="en-US" sz="2100" dirty="0"/>
          </a:p>
          <a:p>
            <a:endParaRPr lang="en-US" sz="2100" dirty="0"/>
          </a:p>
          <a:p>
            <a:pPr>
              <a:defRPr b="0" i="0"/>
            </a:pPr>
            <a:r>
              <a:rPr lang="1106" sz="2100" dirty="0">
                <a:latin typeface="Ubuntu"/>
              </a:rPr>
              <a:t>Mae'r deunydd pecynnu yn lliwgar ac yn apelio at blant trwy ddefnyddio cymeriadau hwyliog a logos mawr.</a:t>
            </a:r>
            <a:endParaRPr lang="en-US" sz="2100" dirty="0"/>
          </a:p>
          <a:p>
            <a:endParaRPr lang="en-US" sz="2000" dirty="0"/>
          </a:p>
          <a:p>
            <a:pPr>
              <a:defRPr b="0" i="0"/>
            </a:pPr>
            <a:r>
              <a:rPr lang="1106" sz="2100" dirty="0">
                <a:latin typeface="Ubuntu"/>
              </a:rPr>
              <a:t>Pam mae archfarchnadoedd yn dewis arddangos cynhyrchion fel hyn?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33B8126-FD06-D1EF-D102-160EABC3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9" y="4809319"/>
            <a:ext cx="5159980" cy="1264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12D04-11B8-BB27-A0CD-12E56A80BB5E}"/>
              </a:ext>
            </a:extLst>
          </p:cNvPr>
          <p:cNvSpPr txBox="1"/>
          <p:nvPr/>
        </p:nvSpPr>
        <p:spPr>
          <a:xfrm>
            <a:off x="277209" y="4965729"/>
            <a:ext cx="529661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b="0" i="0"/>
            </a:pPr>
            <a:r>
              <a:rPr lang="1106" sz="2200" dirty="0">
                <a:solidFill>
                  <a:schemeClr val="bg1"/>
                </a:solidFill>
                <a:latin typeface="Ubuntu"/>
                <a:cs typeface="Calibri" panose="020F0502020204030204"/>
              </a:rPr>
              <a:t>Mae penderfyniadau am beth mae pobl yn ei brynu yn cael eu dylanwadu gan ble mae</a:t>
            </a:r>
            <a:r>
              <a:rPr lang="cy-GB" sz="2200" dirty="0">
                <a:solidFill>
                  <a:schemeClr val="bg1"/>
                </a:solidFill>
                <a:latin typeface="Ubuntu"/>
                <a:cs typeface="Calibri" panose="020F0502020204030204"/>
              </a:rPr>
              <a:t>’r </a:t>
            </a:r>
            <a:r>
              <a:rPr lang="1106" sz="2200" dirty="0">
                <a:solidFill>
                  <a:schemeClr val="bg1"/>
                </a:solidFill>
                <a:latin typeface="Ubuntu"/>
                <a:cs typeface="Calibri" panose="020F0502020204030204"/>
              </a:rPr>
              <a:t>cynhyrchion yn cael eu gosod.</a:t>
            </a:r>
            <a:endParaRPr lang="en-US" sz="2200" dirty="0">
              <a:solidFill>
                <a:schemeClr val="bg1"/>
              </a:solidFill>
              <a:latin typeface="Ubuntu"/>
            </a:endParaRPr>
          </a:p>
        </p:txBody>
      </p:sp>
      <p:pic>
        <p:nvPicPr>
          <p:cNvPr id="7" name="Picture 6" descr="A child looking at a shelf with candy&#10;&#10;AI-generated content may be incorrect.">
            <a:extLst>
              <a:ext uri="{FF2B5EF4-FFF2-40B4-BE49-F238E27FC236}">
                <a16:creationId xmlns:a16="http://schemas.microsoft.com/office/drawing/2014/main" id="{FD295E14-5AC1-D103-A142-22511BDC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791" y="1300672"/>
            <a:ext cx="6096000" cy="4065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14700B-0CDC-14F2-4690-08543CD3C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5F76-D996-64A2-0F88-FDC3758B4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607" y="1263659"/>
            <a:ext cx="5490522" cy="30777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2200" dirty="0">
                <a:latin typeface="Ubuntu"/>
              </a:rPr>
              <a:t>Mae deddfau a rheoliadau hysbysebu a marchnata bwyd ar waith, ond ydyn nhw'n atal plant a phobl ifanc rhag gweld y mathau hyn o ddelweddau ar-lein?</a:t>
            </a:r>
            <a:endParaRPr lang="en-US" sz="2200" dirty="0">
              <a:latin typeface="Ubuntu"/>
            </a:endParaRPr>
          </a:p>
          <a:p>
            <a:endParaRPr lang="en-US" sz="2200" dirty="0">
              <a:latin typeface="Ubuntu"/>
            </a:endParaRPr>
          </a:p>
          <a:p>
            <a:pPr>
              <a:defRPr b="0" i="0"/>
            </a:pPr>
            <a:r>
              <a:rPr lang="cy-GB" sz="2200" dirty="0">
                <a:latin typeface="Ubuntu"/>
              </a:rPr>
              <a:t>Gall </a:t>
            </a:r>
            <a:r>
              <a:rPr lang="1106" sz="2200" err="1">
                <a:latin typeface="Ubuntu"/>
              </a:rPr>
              <a:t>hysbysebion</a:t>
            </a:r>
            <a:r>
              <a:rPr lang="1106" sz="2200" dirty="0">
                <a:latin typeface="Ubuntu"/>
              </a:rPr>
              <a:t> </a:t>
            </a:r>
            <a:r>
              <a:rPr lang="1106" sz="2200" err="1">
                <a:latin typeface="Ubuntu"/>
              </a:rPr>
              <a:t>fel</a:t>
            </a:r>
            <a:r>
              <a:rPr lang="1106" sz="2200" dirty="0">
                <a:latin typeface="Ubuntu"/>
              </a:rPr>
              <a:t> </a:t>
            </a:r>
            <a:r>
              <a:rPr lang="1106" sz="2200" err="1">
                <a:latin typeface="Ubuntu"/>
              </a:rPr>
              <a:t>hyn</a:t>
            </a:r>
            <a:r>
              <a:rPr lang="1106" sz="2200" dirty="0">
                <a:latin typeface="Ubuntu"/>
              </a:rPr>
              <a:t> </a:t>
            </a:r>
            <a:r>
              <a:rPr lang="cy-GB" sz="2200" dirty="0">
                <a:latin typeface="Ubuntu"/>
              </a:rPr>
              <a:t>d</a:t>
            </a:r>
            <a:r>
              <a:rPr lang="1106" sz="2200" err="1">
                <a:latin typeface="Ubuntu"/>
              </a:rPr>
              <a:t>dylanwadu</a:t>
            </a:r>
            <a:r>
              <a:rPr lang="1106" sz="2200" dirty="0">
                <a:latin typeface="Ubuntu"/>
              </a:rPr>
              <a:t> </a:t>
            </a:r>
            <a:r>
              <a:rPr lang="1106" sz="2200" err="1">
                <a:latin typeface="Ubuntu"/>
              </a:rPr>
              <a:t>ar</a:t>
            </a:r>
            <a:r>
              <a:rPr lang="1106" sz="2200" dirty="0">
                <a:latin typeface="Ubuntu"/>
              </a:rPr>
              <a:t> </a:t>
            </a:r>
            <a:r>
              <a:rPr lang="1106" sz="2200" err="1">
                <a:latin typeface="Ubuntu"/>
              </a:rPr>
              <a:t>blant</a:t>
            </a:r>
            <a:r>
              <a:rPr lang="1106" sz="2200" dirty="0">
                <a:latin typeface="Ubuntu"/>
              </a:rPr>
              <a:t>, pobl ifanc ac </a:t>
            </a:r>
            <a:r>
              <a:rPr lang="1106" sz="2200" err="1">
                <a:latin typeface="Ubuntu"/>
              </a:rPr>
              <a:t>oedolion</a:t>
            </a:r>
            <a:r>
              <a:rPr lang="1106" sz="2200" dirty="0">
                <a:latin typeface="Ubuntu"/>
              </a:rPr>
              <a:t> </a:t>
            </a:r>
            <a:r>
              <a:rPr lang="1106" sz="2200" err="1">
                <a:latin typeface="Ubuntu"/>
              </a:rPr>
              <a:t>i</a:t>
            </a:r>
            <a:r>
              <a:rPr lang="1106" sz="2200" dirty="0">
                <a:latin typeface="Ubuntu"/>
              </a:rPr>
              <a:t> </a:t>
            </a:r>
            <a:r>
              <a:rPr lang="1106" sz="2200" err="1">
                <a:latin typeface="Ubuntu"/>
              </a:rPr>
              <a:t>ddewis</a:t>
            </a:r>
            <a:r>
              <a:rPr lang="1106" sz="2200" dirty="0">
                <a:latin typeface="Ubuntu"/>
              </a:rPr>
              <a:t> </a:t>
            </a:r>
            <a:r>
              <a:rPr lang="cy-GB" sz="2200" dirty="0">
                <a:latin typeface="Ubuntu"/>
              </a:rPr>
              <a:t>eu </a:t>
            </a:r>
            <a:r>
              <a:rPr lang="1106" sz="2200" dirty="0">
                <a:latin typeface="Ubuntu"/>
              </a:rPr>
              <a:t> </a:t>
            </a:r>
            <a:r>
              <a:rPr lang="1106" sz="2200" err="1">
                <a:latin typeface="Ubuntu"/>
              </a:rPr>
              <a:t>cynnyrch</a:t>
            </a:r>
            <a:r>
              <a:rPr lang="1106" sz="2200" dirty="0">
                <a:latin typeface="Ubuntu"/>
              </a:rPr>
              <a:t>.</a:t>
            </a:r>
            <a:endParaRPr lang="en-US" sz="2200" dirty="0"/>
          </a:p>
          <a:p>
            <a:pPr algn="just"/>
            <a:endParaRPr lang="en-US" dirty="0">
              <a:solidFill>
                <a:srgbClr val="0F3C68"/>
              </a:solidFill>
            </a:endParaRPr>
          </a:p>
          <a:p>
            <a:pPr algn="just"/>
            <a:endParaRPr lang="en-US" dirty="0">
              <a:solidFill>
                <a:srgbClr val="0F3C68"/>
              </a:solidFill>
            </a:endParaRPr>
          </a:p>
          <a:p>
            <a:pPr algn="just"/>
            <a:endParaRPr lang="en-US" dirty="0">
              <a:solidFill>
                <a:srgbClr val="0F3C68"/>
              </a:solidFill>
            </a:endParaRPr>
          </a:p>
        </p:txBody>
      </p:sp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33B8126-FD06-D1EF-D102-160EABC3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31" y="4590182"/>
            <a:ext cx="5159980" cy="1536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4362E-110C-7556-34B3-AFB63FA19D05}"/>
              </a:ext>
            </a:extLst>
          </p:cNvPr>
          <p:cNvSpPr txBox="1"/>
          <p:nvPr/>
        </p:nvSpPr>
        <p:spPr>
          <a:xfrm>
            <a:off x="473304" y="4800904"/>
            <a:ext cx="5155378" cy="762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b="0" i="0"/>
            </a:pPr>
            <a:r>
              <a:rPr lang="1106" sz="2200">
                <a:solidFill>
                  <a:schemeClr val="bg1"/>
                </a:solidFill>
                <a:latin typeface="Ubuntu"/>
                <a:cs typeface="Calibri" panose="020F0502020204030204"/>
              </a:rPr>
              <a:t>Bwriad hysbysebion yw perswadio pobl i ddewis a phrynu </a:t>
            </a:r>
            <a:r>
              <a:rPr lang="cy-GB" sz="2200">
                <a:solidFill>
                  <a:schemeClr val="bg1"/>
                </a:solidFill>
                <a:latin typeface="Ubuntu"/>
                <a:cs typeface="Calibri" panose="020F0502020204030204"/>
              </a:rPr>
              <a:t>eu </a:t>
            </a:r>
            <a:r>
              <a:rPr lang="1106" sz="2200">
                <a:solidFill>
                  <a:schemeClr val="bg1"/>
                </a:solidFill>
                <a:latin typeface="Ubuntu"/>
                <a:cs typeface="Calibri" panose="020F0502020204030204"/>
              </a:rPr>
              <a:t>cynhyrchion.</a:t>
            </a:r>
          </a:p>
        </p:txBody>
      </p:sp>
      <p:pic>
        <p:nvPicPr>
          <p:cNvPr id="7" name="Picture 6" descr="A child holding a tablet&#10;&#10;AI-generated content may be incorrect.">
            <a:extLst>
              <a:ext uri="{FF2B5EF4-FFF2-40B4-BE49-F238E27FC236}">
                <a16:creationId xmlns:a16="http://schemas.microsoft.com/office/drawing/2014/main" id="{31C9E20A-8861-5AF7-FCDF-AB30EEF2A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63659"/>
            <a:ext cx="5676900" cy="3931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9E5FEA-027A-63D1-4A72-DFEA3EA3B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5F76-D996-64A2-0F88-FDC3758B4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226" y="1153537"/>
            <a:ext cx="5432031" cy="33881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defRPr b="0" i="0"/>
            </a:pPr>
            <a:r>
              <a:rPr lang="1106" sz="2200" dirty="0">
                <a:latin typeface="Ubuntu"/>
              </a:rPr>
              <a:t>Mae bwytai bwyd cyflym a thecawê yn gwerthu bwyd a diod cost isel, cyflym a chyfleus.</a:t>
            </a:r>
            <a:endParaRPr lang="en-US" sz="2200" dirty="0"/>
          </a:p>
          <a:p>
            <a:endParaRPr lang="en-US" sz="2200" dirty="0">
              <a:latin typeface="Ubuntu"/>
            </a:endParaRPr>
          </a:p>
          <a:p>
            <a:pPr>
              <a:defRPr b="0" i="0"/>
            </a:pPr>
            <a:r>
              <a:rPr lang="1106" sz="2200" dirty="0">
                <a:latin typeface="Ubuntu"/>
              </a:rPr>
              <a:t>Faint o siopau bwyd cyflym neu decawê sydd yn </a:t>
            </a:r>
            <a:r>
              <a:rPr lang="cy-GB" sz="2200" dirty="0">
                <a:latin typeface="Ubuntu"/>
              </a:rPr>
              <a:t>eich </a:t>
            </a:r>
            <a:r>
              <a:rPr lang="1106" sz="2200" dirty="0">
                <a:latin typeface="Ubuntu"/>
              </a:rPr>
              <a:t>ardal </a:t>
            </a:r>
            <a:r>
              <a:rPr lang="cy-GB" sz="2200" dirty="0">
                <a:latin typeface="Ubuntu"/>
              </a:rPr>
              <a:t>ch</a:t>
            </a:r>
            <a:r>
              <a:rPr lang="1106" sz="2200" dirty="0">
                <a:latin typeface="Ubuntu"/>
              </a:rPr>
              <a:t>i? </a:t>
            </a:r>
          </a:p>
          <a:p>
            <a:pPr>
              <a:defRPr b="0" i="0"/>
            </a:pPr>
            <a:r>
              <a:rPr lang="1106" sz="2200" dirty="0">
                <a:latin typeface="Ubuntu"/>
              </a:rPr>
              <a:t>Sut mae hyn yn cymharu ag ardaloedd eraill yng Nghymru?</a:t>
            </a:r>
            <a:endParaRPr lang="en-US" sz="2200" dirty="0"/>
          </a:p>
          <a:p>
            <a:endParaRPr lang="en-US" sz="2100" dirty="0"/>
          </a:p>
          <a:p>
            <a:pPr>
              <a:defRPr b="0" i="0"/>
            </a:pPr>
            <a:r>
              <a:rPr lang="1106" sz="2200" dirty="0">
                <a:latin typeface="Ubuntu"/>
              </a:rPr>
              <a:t>Ydy'r siopau hyn yn </a:t>
            </a:r>
            <a:r>
              <a:rPr lang="cy-GB" sz="2200" dirty="0">
                <a:latin typeface="Ubuntu"/>
              </a:rPr>
              <a:t>eich </a:t>
            </a:r>
            <a:r>
              <a:rPr lang="1106" sz="2200" dirty="0">
                <a:latin typeface="Ubuntu"/>
              </a:rPr>
              <a:t>helpu i wneud dewisiadau gwybodus a chytbwys am beth</a:t>
            </a:r>
            <a:r>
              <a:rPr lang="cy-GB" sz="2200" dirty="0">
                <a:latin typeface="Ubuntu"/>
              </a:rPr>
              <a:t> rydych chi’n </a:t>
            </a:r>
            <a:r>
              <a:rPr lang="1106" sz="2200" dirty="0">
                <a:latin typeface="Ubuntu"/>
              </a:rPr>
              <a:t>ei fwyta?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33B8126-FD06-D1EF-D102-160EABC3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4" y="4803383"/>
            <a:ext cx="5162282" cy="1111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1DB69-F844-8B64-738E-66B3ABF0E00D}"/>
              </a:ext>
            </a:extLst>
          </p:cNvPr>
          <p:cNvSpPr txBox="1"/>
          <p:nvPr/>
        </p:nvSpPr>
        <p:spPr>
          <a:xfrm>
            <a:off x="462066" y="4804281"/>
            <a:ext cx="5162874" cy="10983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b="0" i="0"/>
            </a:pPr>
            <a:r>
              <a:rPr lang="1106" sz="2200">
                <a:solidFill>
                  <a:schemeClr val="bg1"/>
                </a:solidFill>
                <a:latin typeface="Ubuntu"/>
                <a:cs typeface="Calibri" panose="020F0502020204030204"/>
              </a:rPr>
              <a:t>Bwriad bwyd cyflym yw annog pobl i wneud dewisiadau cyflym a chyfleus am beth maen nhw'n ei fwyta.</a:t>
            </a:r>
          </a:p>
        </p:txBody>
      </p:sp>
      <p:pic>
        <p:nvPicPr>
          <p:cNvPr id="2" name="Picture 1" descr="A group of people walking on a sidewalk&#10;&#10;AI-generated content may be incorrect.">
            <a:extLst>
              <a:ext uri="{FF2B5EF4-FFF2-40B4-BE49-F238E27FC236}">
                <a16:creationId xmlns:a16="http://schemas.microsoft.com/office/drawing/2014/main" id="{451C6A44-6C8A-9379-73F1-A6847329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16" y="1524000"/>
            <a:ext cx="4486275" cy="381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22B1A7-E849-CD42-8F0E-511B157B8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46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5F76-D996-64A2-0F88-FDC3758B4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941" y="1130791"/>
            <a:ext cx="5495215" cy="35789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2000" dirty="0">
                <a:latin typeface="Ubuntu"/>
              </a:rPr>
              <a:t>Mae pris ffrwythau a llysiau ffres yn gallu bod yn ddrud o'i gymharu â chynhyrchion bwyd eraill.</a:t>
            </a:r>
            <a:endParaRPr lang="en-US" sz="2000" dirty="0"/>
          </a:p>
          <a:p>
            <a:endParaRPr lang="en-US" sz="2000" dirty="0"/>
          </a:p>
          <a:p>
            <a:pPr>
              <a:defRPr b="0" i="0"/>
            </a:pPr>
            <a:r>
              <a:rPr lang="1106" sz="2000" dirty="0">
                <a:latin typeface="Ubuntu"/>
              </a:rPr>
              <a:t>Bwriad cynigion fel hyn yw annog siopwyr i brynu'r cynhyrchion hyn sy'n cyfrannu at iechyd cyffredinol da.</a:t>
            </a:r>
            <a:endParaRPr lang="en-US" sz="2000" dirty="0"/>
          </a:p>
          <a:p>
            <a:endParaRPr lang="en-US" sz="2000" dirty="0"/>
          </a:p>
          <a:p>
            <a:pPr>
              <a:defRPr b="0" i="0"/>
            </a:pPr>
            <a:r>
              <a:rPr lang="1106" sz="2000" dirty="0">
                <a:latin typeface="Ubuntu"/>
              </a:rPr>
              <a:t>Ydy pob cynnig bwyd, fel 3 am bris 2, </a:t>
            </a:r>
            <a:r>
              <a:rPr lang="1106" sz="2000" err="1">
                <a:latin typeface="Ubuntu"/>
              </a:rPr>
              <a:t>yn</a:t>
            </a:r>
            <a:r>
              <a:rPr lang="1106" sz="2000" dirty="0">
                <a:latin typeface="Ubuntu"/>
              </a:rPr>
              <a:t> </a:t>
            </a:r>
            <a:r>
              <a:rPr lang="cy-GB" sz="2000" dirty="0">
                <a:latin typeface="Ubuntu"/>
              </a:rPr>
              <a:t>eich h</a:t>
            </a:r>
            <a:r>
              <a:rPr lang="1106" sz="2000" err="1">
                <a:latin typeface="Ubuntu"/>
              </a:rPr>
              <a:t>elpu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i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wneud</a:t>
            </a:r>
            <a:r>
              <a:rPr lang="1106" sz="2000" dirty="0">
                <a:latin typeface="Ubuntu"/>
              </a:rPr>
              <a:t> dewisiadau da sy'n cyfrannu at ddeiet cytbwys ac iach?</a:t>
            </a:r>
            <a:endParaRPr lang="en-US" sz="2000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33B8126-FD06-D1EF-D102-160EABC3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64" y="4880466"/>
            <a:ext cx="5126719" cy="1368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A2B2BB-A11A-59F6-467D-378DF322C0BE}"/>
              </a:ext>
            </a:extLst>
          </p:cNvPr>
          <p:cNvSpPr txBox="1"/>
          <p:nvPr/>
        </p:nvSpPr>
        <p:spPr>
          <a:xfrm>
            <a:off x="541176" y="5006922"/>
            <a:ext cx="47409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b="0" i="0"/>
            </a:pPr>
            <a:r>
              <a:rPr lang="1106" sz="2000" dirty="0">
                <a:solidFill>
                  <a:schemeClr val="bg1"/>
                </a:solidFill>
                <a:latin typeface="Ubuntu"/>
                <a:cs typeface="Calibri" panose="020F0502020204030204"/>
              </a:rPr>
              <a:t>Mae cynigion wedi'u cynllunio i annog defnyddwyr i brynu cynhyrchion</a:t>
            </a:r>
            <a:r>
              <a:rPr lang="1106" sz="2000">
                <a:solidFill>
                  <a:schemeClr val="bg1"/>
                </a:solidFill>
                <a:latin typeface="Ubuntu"/>
                <a:cs typeface="Calibri" panose="020F0502020204030204"/>
              </a:rPr>
              <a:t>. </a:t>
            </a:r>
            <a:r>
              <a:rPr lang="cy-GB" sz="2000">
                <a:solidFill>
                  <a:schemeClr val="bg1"/>
                </a:solidFill>
                <a:latin typeface="Ubuntu"/>
                <a:cs typeface="Calibri" panose="020F0502020204030204"/>
              </a:rPr>
              <a:t>Gall y </a:t>
            </a:r>
            <a:r>
              <a:rPr lang="1106" sz="2000">
                <a:solidFill>
                  <a:schemeClr val="bg1"/>
                </a:solidFill>
                <a:latin typeface="Ubuntu"/>
                <a:cs typeface="Calibri" panose="020F0502020204030204"/>
              </a:rPr>
              <a:t>cynhyrchion hyn amrywio</a:t>
            </a:r>
            <a:r>
              <a:rPr lang="1106" sz="2000" dirty="0">
                <a:solidFill>
                  <a:schemeClr val="bg1"/>
                </a:solidFill>
                <a:latin typeface="Ubuntu"/>
                <a:cs typeface="Calibri" panose="020F0502020204030204"/>
              </a:rPr>
              <a:t>.</a:t>
            </a:r>
          </a:p>
        </p:txBody>
      </p:sp>
      <p:pic>
        <p:nvPicPr>
          <p:cNvPr id="7" name="Picture 6" descr="A grocery store with a sign and fruits&#10;&#10;AI-generated content may be incorrect.">
            <a:extLst>
              <a:ext uri="{FF2B5EF4-FFF2-40B4-BE49-F238E27FC236}">
                <a16:creationId xmlns:a16="http://schemas.microsoft.com/office/drawing/2014/main" id="{408E5DD5-A3C9-2B18-DDA0-6B0EA2E8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636" y="1130791"/>
            <a:ext cx="6096000" cy="4065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EF826E-42D4-5BA4-6AA5-A4C75172D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8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5F76-D996-64A2-0F88-FDC3758B4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6" y="1324134"/>
            <a:ext cx="5151856" cy="27512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2000" dirty="0">
                <a:latin typeface="Ubuntu"/>
              </a:rPr>
              <a:t>Yn </a:t>
            </a:r>
            <a:r>
              <a:rPr lang="1106" sz="2000" err="1">
                <a:latin typeface="Ubuntu"/>
              </a:rPr>
              <a:t>aml</a:t>
            </a:r>
            <a:r>
              <a:rPr lang="1106" sz="2000" dirty="0">
                <a:latin typeface="Ubuntu"/>
              </a:rPr>
              <a:t>, </a:t>
            </a:r>
            <a:r>
              <a:rPr lang="cy-GB" sz="2000" dirty="0">
                <a:latin typeface="Ubuntu"/>
              </a:rPr>
              <a:t>gall yr hyn rydyn ni’n e</a:t>
            </a:r>
            <a:r>
              <a:rPr lang="1106" sz="2000" err="1">
                <a:latin typeface="Ubuntu"/>
              </a:rPr>
              <a:t>i</a:t>
            </a:r>
            <a:r>
              <a:rPr lang="1106" sz="2000" dirty="0">
                <a:latin typeface="Ubuntu"/>
              </a:rPr>
              <a:t> weld </a:t>
            </a:r>
            <a:r>
              <a:rPr lang="cy-GB" sz="2000" dirty="0">
                <a:latin typeface="Ubuntu"/>
              </a:rPr>
              <a:t>d</a:t>
            </a:r>
            <a:r>
              <a:rPr lang="1106" sz="2000" err="1">
                <a:latin typeface="Ubuntu"/>
              </a:rPr>
              <a:t>dylanwadu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ar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ein</a:t>
            </a:r>
            <a:r>
              <a:rPr lang="1106" sz="2000" dirty="0">
                <a:latin typeface="Ubuntu"/>
              </a:rPr>
              <a:t> dewisiadau bwyd.</a:t>
            </a:r>
            <a:endParaRPr lang="en-US" sz="2000" dirty="0"/>
          </a:p>
          <a:p>
            <a:endParaRPr lang="en-US" sz="2000" dirty="0"/>
          </a:p>
          <a:p>
            <a:pPr>
              <a:defRPr b="0" i="0"/>
            </a:pPr>
            <a:r>
              <a:rPr lang="1106" sz="2000" dirty="0">
                <a:latin typeface="Ubuntu"/>
              </a:rPr>
              <a:t>Sawl </a:t>
            </a:r>
            <a:r>
              <a:rPr lang="1106" sz="2000" err="1">
                <a:latin typeface="Ubuntu"/>
              </a:rPr>
              <a:t>gwaith</a:t>
            </a:r>
            <a:r>
              <a:rPr lang="cy-GB" sz="2000" dirty="0">
                <a:latin typeface="Ubuntu"/>
              </a:rPr>
              <a:t> ydych chi w</a:t>
            </a:r>
            <a:r>
              <a:rPr lang="1106" sz="2000" err="1">
                <a:latin typeface="Ubuntu"/>
              </a:rPr>
              <a:t>edi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codi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eitem</a:t>
            </a:r>
            <a:r>
              <a:rPr lang="1106" sz="2000" dirty="0">
                <a:latin typeface="Ubuntu"/>
              </a:rPr>
              <a:t> ychwanegol wrth dalu ger y </a:t>
            </a:r>
            <a:r>
              <a:rPr lang="1106" sz="2000" err="1">
                <a:latin typeface="Ubuntu"/>
              </a:rPr>
              <a:t>til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mewn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siop</a:t>
            </a:r>
            <a:r>
              <a:rPr lang="1106" sz="2000" dirty="0">
                <a:latin typeface="Ubuntu"/>
              </a:rPr>
              <a:t>?</a:t>
            </a:r>
            <a:r>
              <a:rPr lang="cy-GB" sz="2000" dirty="0">
                <a:latin typeface="Ubuntu"/>
              </a:rPr>
              <a:t> Ydych chi’n </a:t>
            </a:r>
            <a:r>
              <a:rPr lang="1106" sz="2000" err="1">
                <a:latin typeface="Ubuntu"/>
              </a:rPr>
              <a:t>meddwl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yn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ofalus</a:t>
            </a:r>
            <a:r>
              <a:rPr lang="1106" sz="2000" dirty="0">
                <a:latin typeface="Ubuntu"/>
              </a:rPr>
              <a:t> am y penderfyniad hwn?</a:t>
            </a:r>
            <a:endParaRPr lang="en-US" sz="2000" dirty="0"/>
          </a:p>
        </p:txBody>
      </p:sp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33B8126-FD06-D1EF-D102-160EABC3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65" y="4408753"/>
            <a:ext cx="5150909" cy="1513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A8611-3ABB-0E3E-8D0E-A13C81A1F978}"/>
              </a:ext>
            </a:extLst>
          </p:cNvPr>
          <p:cNvSpPr txBox="1"/>
          <p:nvPr/>
        </p:nvSpPr>
        <p:spPr>
          <a:xfrm>
            <a:off x="478087" y="4613868"/>
            <a:ext cx="51372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b="0" i="0"/>
            </a:pPr>
            <a:r>
              <a:rPr lang="cy-GB" sz="2000">
                <a:solidFill>
                  <a:schemeClr val="bg1"/>
                </a:solidFill>
                <a:latin typeface="Ubuntu"/>
                <a:cs typeface="Calibri" panose="020F0502020204030204"/>
              </a:rPr>
              <a:t>Gall </a:t>
            </a:r>
            <a:r>
              <a:rPr lang="1106" sz="2000">
                <a:solidFill>
                  <a:schemeClr val="bg1"/>
                </a:solidFill>
                <a:latin typeface="Ubuntu"/>
                <a:cs typeface="Calibri" panose="020F0502020204030204"/>
              </a:rPr>
              <a:t>pob un ohono</a:t>
            </a:r>
            <a:r>
              <a:rPr lang="cy-GB" sz="2000">
                <a:solidFill>
                  <a:schemeClr val="bg1"/>
                </a:solidFill>
                <a:latin typeface="Ubuntu"/>
                <a:cs typeface="Calibri" panose="020F0502020204030204"/>
              </a:rPr>
              <a:t>n ni g</a:t>
            </a:r>
            <a:r>
              <a:rPr lang="1106" sz="2000">
                <a:solidFill>
                  <a:schemeClr val="bg1"/>
                </a:solidFill>
                <a:latin typeface="Ubuntu"/>
                <a:cs typeface="Calibri" panose="020F0502020204030204"/>
              </a:rPr>
              <a:t>ael </a:t>
            </a:r>
            <a:r>
              <a:rPr lang="1106" sz="2000" dirty="0">
                <a:solidFill>
                  <a:schemeClr val="bg1"/>
                </a:solidFill>
                <a:latin typeface="Ubuntu"/>
                <a:cs typeface="Calibri" panose="020F0502020204030204"/>
              </a:rPr>
              <a:t>ein dylanwadu gan y </a:t>
            </a:r>
            <a:r>
              <a:rPr lang="1106" sz="2000">
                <a:solidFill>
                  <a:schemeClr val="bg1"/>
                </a:solidFill>
                <a:latin typeface="Ubuntu"/>
                <a:cs typeface="Calibri" panose="020F0502020204030204"/>
              </a:rPr>
              <a:t>cynhyrchion rydy</a:t>
            </a:r>
            <a:r>
              <a:rPr lang="cy-GB" sz="2000">
                <a:solidFill>
                  <a:schemeClr val="bg1"/>
                </a:solidFill>
                <a:latin typeface="Ubuntu"/>
                <a:cs typeface="Calibri" panose="020F0502020204030204"/>
              </a:rPr>
              <a:t>n ni’n </a:t>
            </a:r>
            <a:r>
              <a:rPr lang="1106" sz="2000">
                <a:solidFill>
                  <a:schemeClr val="bg1"/>
                </a:solidFill>
                <a:latin typeface="Ubuntu"/>
                <a:cs typeface="Calibri" panose="020F0502020204030204"/>
              </a:rPr>
              <a:t>eu </a:t>
            </a:r>
            <a:r>
              <a:rPr lang="1106" sz="2000" dirty="0">
                <a:solidFill>
                  <a:schemeClr val="bg1"/>
                </a:solidFill>
                <a:latin typeface="Ubuntu"/>
                <a:cs typeface="Calibri" panose="020F0502020204030204"/>
              </a:rPr>
              <a:t>gweld a pha mor </a:t>
            </a:r>
            <a:r>
              <a:rPr lang="1106" sz="2000">
                <a:solidFill>
                  <a:schemeClr val="bg1"/>
                </a:solidFill>
                <a:latin typeface="Ubuntu"/>
                <a:cs typeface="Calibri" panose="020F0502020204030204"/>
              </a:rPr>
              <a:t>hawdd y</a:t>
            </a:r>
            <a:r>
              <a:rPr lang="cy-GB" sz="2000">
                <a:solidFill>
                  <a:schemeClr val="bg1"/>
                </a:solidFill>
                <a:latin typeface="Ubuntu"/>
                <a:cs typeface="Calibri" panose="020F0502020204030204"/>
              </a:rPr>
              <a:t>dyn nhw </a:t>
            </a:r>
            <a:r>
              <a:rPr lang="1106" sz="2000">
                <a:solidFill>
                  <a:schemeClr val="bg1"/>
                </a:solidFill>
                <a:latin typeface="Ubuntu"/>
                <a:cs typeface="Calibri" panose="020F0502020204030204"/>
              </a:rPr>
              <a:t>i'w </a:t>
            </a:r>
            <a:r>
              <a:rPr lang="1106" sz="2000" dirty="0">
                <a:solidFill>
                  <a:schemeClr val="bg1"/>
                </a:solidFill>
                <a:latin typeface="Ubuntu"/>
                <a:cs typeface="Calibri" panose="020F0502020204030204"/>
              </a:rPr>
              <a:t>prynu.</a:t>
            </a:r>
          </a:p>
        </p:txBody>
      </p:sp>
      <p:pic>
        <p:nvPicPr>
          <p:cNvPr id="7" name="Picture 6" descr="A cash register with a few candy bars on it&#10;&#10;AI-generated content may be incorrect.">
            <a:extLst>
              <a:ext uri="{FF2B5EF4-FFF2-40B4-BE49-F238E27FC236}">
                <a16:creationId xmlns:a16="http://schemas.microsoft.com/office/drawing/2014/main" id="{805D4212-9E8D-9FF7-AE47-FB1AE024C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4" y="1324134"/>
            <a:ext cx="6096000" cy="4065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218B0A-0C9D-031F-4BD4-E00A04747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210803" y="806633"/>
            <a:ext cx="11257450" cy="54168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defRPr b="0" i="0"/>
            </a:pPr>
            <a:r>
              <a:rPr lang="1106" sz="20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Awgrymiadau posibl a</a:t>
            </a:r>
            <a:r>
              <a:rPr lang="cy-GB" sz="20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r gyfer </a:t>
            </a:r>
            <a:r>
              <a:rPr lang="1106" sz="2000" b="1" dirty="0">
                <a:solidFill>
                  <a:schemeClr val="accent1"/>
                </a:solidFill>
                <a:latin typeface="Ubuntu"/>
                <a:cs typeface="Calibri" panose="020F0502020204030204"/>
              </a:rPr>
              <a:t>dysgu pellach</a:t>
            </a:r>
            <a:endParaRPr lang="en-US" sz="2000" b="1" dirty="0">
              <a:solidFill>
                <a:schemeClr val="accent1"/>
              </a:solidFill>
              <a:latin typeface="Ubuntu"/>
              <a:cs typeface="Calibri" panose="020F0502020204030204"/>
            </a:endParaRPr>
          </a:p>
          <a:p>
            <a:pPr marL="228600" indent="-228600"/>
            <a:endParaRPr lang="en-US" sz="2000" b="1" dirty="0">
              <a:solidFill>
                <a:schemeClr val="accent1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>
              <a:defRPr b="0" i="0"/>
            </a:pPr>
            <a:r>
              <a:rPr lang="1106" b="1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Dadansoddi Hysbysebion Bwyd</a:t>
            </a:r>
            <a:endParaRPr lang="en-US" dirty="0">
              <a:solidFill>
                <a:schemeClr val="accent1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>
              <a:defRPr b="0" i="0"/>
            </a:pP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Gallwch r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annu hysbyseb bwyd (hysbyseb teledu, hysbyseb print neu </a:t>
            </a: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neges ar y 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cyfryngau cymdeithasol)</a:t>
            </a: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a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</a:t>
            </a: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d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efnyddio'r fframwaith "Gweld, Meddwl, Ystyried</a:t>
            </a: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”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:</a:t>
            </a:r>
          </a:p>
          <a:p>
            <a:pPr marL="0" lvl="1">
              <a:defRPr b="0" i="0"/>
            </a:pPr>
            <a:r>
              <a:rPr lang="1106" b="1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Gweld: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Pa elfennau </a:t>
            </a: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ydych chi ‘n 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sylwi arnyn nhw yn yr hysbyseb? (e.e. lliwiau, testun, delweddau, pobl enwog)</a:t>
            </a:r>
          </a:p>
          <a:p>
            <a:pPr marL="0" lvl="1">
              <a:defRPr b="0" i="0"/>
            </a:pPr>
            <a:r>
              <a:rPr lang="1106" b="1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Meddwl: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Pa neges neu syniad sy'n cael ei gyfleu? Pam </a:t>
            </a:r>
            <a:r>
              <a:rPr lang="cy-GB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ydych chi’n 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meddwl bod yr hysbyseb yn defnyddio'r strategaethau penodol hyn?</a:t>
            </a:r>
          </a:p>
          <a:p>
            <a:pPr marL="0" lvl="1">
              <a:defRPr b="0" i="0"/>
            </a:pPr>
            <a:r>
              <a:rPr lang="1106" b="1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Ystyried: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Pa gwestiynau neu bryderon sydd genny</a:t>
            </a:r>
            <a:r>
              <a:rPr lang="cy-GB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ch chi am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yr hysbyseb? A oes unrhyw ragdybiaethau neu negeseuon sydd efallai'n gamarweiniol? 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                                                                                                                                                                  </a:t>
            </a:r>
          </a:p>
          <a:p>
            <a:pPr lvl="1"/>
            <a:endParaRPr lang="en-US" dirty="0">
              <a:solidFill>
                <a:schemeClr val="accent1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>
              <a:defRPr b="0" i="0"/>
            </a:pPr>
            <a:r>
              <a:rPr lang="1106" b="1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Archwilio Deunydd Pecynnu Bwyd</a:t>
            </a:r>
            <a:endParaRPr lang="en-US" dirty="0">
              <a:solidFill>
                <a:schemeClr val="accent1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>
              <a:defRPr b="0" i="0"/>
            </a:pP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Gallwch rannu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dyluniadau deunydd pecynnu bwyd amrywiol (e.e. deunydd pecynnu bwyd sothach a deunydd pecynnu bwyd iach)</a:t>
            </a: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a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</a:t>
            </a: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d</a:t>
            </a:r>
            <a:r>
              <a:rPr lang="1106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efnyddio'r fframwaith "Gweld, Meddwl, Ystyried":</a:t>
            </a:r>
          </a:p>
          <a:p>
            <a:pPr lvl="1">
              <a:defRPr b="0" i="0"/>
            </a:pPr>
            <a:r>
              <a:rPr lang="1106" b="1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Gweld: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Pa liwiau, logos neu ddelweddau sy'n cael eu defnyddio? Sut mae'r elfennau hyn yn wahanol mewn deunydd pecynnu bwyd iach a</a:t>
            </a:r>
            <a:r>
              <a:rPr lang="cy-GB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deunydd pecynnu bwyd sydd ddim yn iach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?</a:t>
            </a:r>
          </a:p>
          <a:p>
            <a:pPr lvl="1">
              <a:defRPr b="0" i="0"/>
            </a:pPr>
            <a:r>
              <a:rPr lang="1106" b="1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Meddwl: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</a:t>
            </a:r>
            <a:r>
              <a:rPr lang="cy-GB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Yn eich barn chi, sut mae’r 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deunydd pecynnu yn effeithio ar </a:t>
            </a:r>
            <a:r>
              <a:rPr lang="cy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ganfyddiad 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defnyddwyr o'r cynnyrch bwyd?</a:t>
            </a:r>
          </a:p>
          <a:p>
            <a:pPr lvl="1">
              <a:defRPr b="0" i="0"/>
            </a:pPr>
            <a:r>
              <a:rPr lang="1106" b="1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Ystyried: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Pa </a:t>
            </a:r>
            <a:r>
              <a:rPr lang="1106" b="0" dirty="0" err="1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gwestiynau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</a:t>
            </a:r>
            <a:r>
              <a:rPr lang="1106" b="0" dirty="0" err="1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sydd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genny</a:t>
            </a:r>
            <a:r>
              <a:rPr lang="cy-GB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ch chi 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am </a:t>
            </a:r>
            <a:r>
              <a:rPr lang="1106" b="0" dirty="0" err="1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ddylanwad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</a:t>
            </a:r>
            <a:r>
              <a:rPr lang="1106" b="0" dirty="0" err="1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deunydd</a:t>
            </a:r>
            <a:r>
              <a:rPr lang="1106" b="0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rPr>
              <a:t> pecynnu ar ddewisiadau bwyd? Ydy hi'n bosibl gwneud deunydd pecynnu bwyd iachach yn fwy deniadol?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A2A950-6401-1016-AC64-144DF287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79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77CA1B-7171-88A1-62FB-83664D8C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0003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PHW - Master Deck - Orange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702A496B7D7449F457C941AEC0CCB" ma:contentTypeVersion="12" ma:contentTypeDescription="Create a new document." ma:contentTypeScope="" ma:versionID="fb6fad9976468a2a6f39f5d098182537">
  <xsd:schema xmlns:xsd="http://www.w3.org/2001/XMLSchema" xmlns:xs="http://www.w3.org/2001/XMLSchema" xmlns:p="http://schemas.microsoft.com/office/2006/metadata/properties" xmlns:ns1="http://schemas.microsoft.com/sharepoint/v3" xmlns:ns2="78b794fc-fa86-49b4-bf1d-df668ee03484" targetNamespace="http://schemas.microsoft.com/office/2006/metadata/properties" ma:root="true" ma:fieldsID="2f8702880030ad90070da29d51a5ee77" ns1:_="" ns2:_="">
    <xsd:import namespace="http://schemas.microsoft.com/sharepoint/v3"/>
    <xsd:import namespace="78b794fc-fa86-49b4-bf1d-df668ee0348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WorkCategory" minOccurs="0"/>
                <xsd:element ref="ns2:DocumentType"/>
                <xsd:element ref="ns2:Meeting" minOccurs="0"/>
                <xsd:element ref="ns2:MeetingDate" minOccurs="0"/>
                <xsd:element ref="ns2:Topic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794fc-fa86-49b4-bf1d-df668ee03484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" ma:format="Dropdown" ma:internalName="Project">
      <xsd:simpleType>
        <xsd:restriction base="dms:Choice">
          <xsd:enumeration value="Gambling/Digital health"/>
          <xsd:enumeration value="Health Literacy"/>
          <xsd:enumeration value="Tobacco"/>
          <xsd:enumeration value="Sleep"/>
          <xsd:enumeration value="Healthy Relationships"/>
          <xsd:enumeration value="Food and Nutrition"/>
          <xsd:enumeration value="Vaping"/>
        </xsd:restriction>
      </xsd:simpleType>
    </xsd:element>
    <xsd:element name="WorkCategory" ma:index="9" nillable="true" ma:displayName="Work Category" ma:format="Dropdown" ma:internalName="WorkCategory">
      <xsd:simpleType>
        <xsd:restriction base="dms:Choice">
          <xsd:enumeration value="Data identification, collation or analysis"/>
          <xsd:enumeration value="Evidence synthesis"/>
          <xsd:enumeration value="Intervention Development"/>
          <xsd:enumeration value="Research or Evaluation"/>
          <xsd:enumeration value="Monitoring and reporting"/>
          <xsd:enumeration value="Communication"/>
          <xsd:enumeration value="Stakeholder engagement"/>
          <xsd:enumeration value="Planning"/>
          <xsd:enumeration value="Policy or service review"/>
          <xsd:enumeration value="Operational Delivery"/>
          <xsd:enumeration value="Programme or Project Management"/>
          <xsd:enumeration value="Social Marketing"/>
          <xsd:enumeration value="Training"/>
          <xsd:enumeration value="Meeting"/>
          <xsd:enumeration value="Finance"/>
          <xsd:enumeration value="Procurement"/>
          <xsd:enumeration value="Events"/>
          <xsd:enumeration value="Research"/>
        </xsd:restriction>
      </xsd:simpleType>
    </xsd:element>
    <xsd:element name="DocumentType" ma:index="10" ma:displayName="Document Type" ma:format="Dropdown" ma:internalName="DocumentType">
      <xsd:simpleType>
        <xsd:restriction base="dms:Choice">
          <xsd:enumeration value="Report"/>
          <xsd:enumeration value="Standards"/>
          <xsd:enumeration value="Data"/>
          <xsd:enumeration value="Project Plan"/>
          <xsd:enumeration value="Protocol"/>
          <xsd:enumeration value="Correspondence"/>
          <xsd:enumeration value="Minutes"/>
          <xsd:enumeration value="SOP"/>
          <xsd:enumeration value="Agenda"/>
          <xsd:enumeration value="Meeting Documentation"/>
          <xsd:enumeration value="Project Brief"/>
          <xsd:enumeration value="Business Case"/>
          <xsd:enumeration value="Performance Report"/>
          <xsd:enumeration value="Briefing"/>
          <xsd:enumeration value="Evidence"/>
          <xsd:enumeration value="Presentation"/>
        </xsd:restriction>
      </xsd:simpleType>
    </xsd:element>
    <xsd:element name="Meeting" ma:index="11" nillable="true" ma:displayName="Meeting" ma:format="Dropdown" ma:internalName="Meeting">
      <xsd:simpleType>
        <xsd:restriction base="dms:Text">
          <xsd:maxLength value="255"/>
        </xsd:restriction>
      </xsd:simpleType>
    </xsd:element>
    <xsd:element name="MeetingDate" ma:index="12" nillable="true" ma:displayName="Meeting Date" ma:format="DateOnly" ma:internalName="MeetingDate">
      <xsd:simpleType>
        <xsd:restriction base="dms:DateTime"/>
      </xsd:simpleType>
    </xsd:element>
    <xsd:element name="Topic" ma:index="13" ma:displayName="Topic" ma:format="Dropdown" ma:internalName="Topic">
      <xsd:simpleType>
        <xsd:restriction base="dms:Choice">
          <xsd:enumeration value="WNHWPS"/>
          <xsd:enumeration value="WSAEMWB"/>
          <xsd:enumeration value="Curriculum"/>
          <xsd:enumeration value="HSPSS"/>
          <xsd:enumeration value="JustB"/>
          <xsd:enumeration value="Cross-Programme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Type xmlns="78b794fc-fa86-49b4-bf1d-df668ee03484">Presentation</DocumentType>
    <MeetingDate xmlns="78b794fc-fa86-49b4-bf1d-df668ee03484" xsi:nil="true"/>
    <Topic xmlns="78b794fc-fa86-49b4-bf1d-df668ee03484">Curriculum</Topic>
    <_ip_UnifiedCompliancePolicyProperties xmlns="http://schemas.microsoft.com/sharepoint/v3" xsi:nil="true"/>
    <Project xmlns="78b794fc-fa86-49b4-bf1d-df668ee03484">Food and Nutrition</Project>
    <Meeting xmlns="78b794fc-fa86-49b4-bf1d-df668ee03484" xsi:nil="true"/>
    <WorkCategory xmlns="78b794fc-fa86-49b4-bf1d-df668ee03484" xsi:nil="true"/>
  </documentManagement>
</p:properties>
</file>

<file path=customXml/itemProps1.xml><?xml version="1.0" encoding="utf-8"?>
<ds:datastoreItem xmlns:ds="http://schemas.openxmlformats.org/officeDocument/2006/customXml" ds:itemID="{CD82E9A9-29E4-4CB2-8BF2-630D6ED3B4DE}"/>
</file>

<file path=customXml/itemProps2.xml><?xml version="1.0" encoding="utf-8"?>
<ds:datastoreItem xmlns:ds="http://schemas.openxmlformats.org/officeDocument/2006/customXml" ds:itemID="{9772CF89-D81E-4226-8067-2255C6B4F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6DA86-E1FB-44EE-B0F0-78AE5479C1BE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d6550f9a-f14e-418b-a53a-e888529f43ac"/>
    <ds:schemaRef ds:uri="bbd7921a-042b-4eb0-b7a0-a3fc5587e9a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791</Words>
  <Application>Microsoft Office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Ubuntu</vt:lpstr>
      <vt:lpstr>Verdana</vt:lpstr>
      <vt:lpstr>PHW - Master Deck - 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Sophie Flood (Public Health Wales - Matrix House)</cp:lastModifiedBy>
  <cp:revision>152</cp:revision>
  <dcterms:created xsi:type="dcterms:W3CDTF">2024-01-29T16:09:21Z</dcterms:created>
  <dcterms:modified xsi:type="dcterms:W3CDTF">2026-03-16T16:11:27Z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0x0101004DA702A496B7D7449F457C941AEC0CCB</vt:lpwstr>
  </property>
  <property fmtid="{D5CDD505-2E9C-101B-9397-08002B2CF9AE}" pid="5" name="MediaServiceImageTags">
    <vt:lpwstr/>
  </property>
  <property fmtid="{D5CDD505-2E9C-101B-9397-08002B2CF9AE}" pid="6" name="Order">
    <vt:r8>228500</vt:r8>
  </property>
  <property fmtid="{D5CDD505-2E9C-101B-9397-08002B2CF9AE}" pid="7" name="Reviewd">
    <vt:bool>false</vt:bool>
  </property>
  <property fmtid="{D5CDD505-2E9C-101B-9397-08002B2CF9AE}" pid="8" name="TemplateUrl">
    <vt:lpwstr/>
  </property>
  <property fmtid="{D5CDD505-2E9C-101B-9397-08002B2CF9AE}" pid="9" name="TriggerFlowInfo">
    <vt:lpwstr/>
  </property>
  <property fmtid="{D5CDD505-2E9C-101B-9397-08002B2CF9AE}" pid="10" name="xd_ProgID">
    <vt:lpwstr/>
  </property>
  <property fmtid="{D5CDD505-2E9C-101B-9397-08002B2CF9AE}" pid="11" name="xd_Signature">
    <vt:bool>false</vt:bool>
  </property>
  <property fmtid="{D5CDD505-2E9C-101B-9397-08002B2CF9AE}" pid="12" name="_SourceUrl">
    <vt:lpwstr/>
  </property>
  <property fmtid="{D5CDD505-2E9C-101B-9397-08002B2CF9AE}" pid="13" name="_SharedFileIndex">
    <vt:lpwstr/>
  </property>
</Properties>
</file>