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  <p:sldMasterId id="2147483681" r:id="rId5"/>
  </p:sldMasterIdLst>
  <p:sldIdLst>
    <p:sldId id="275" r:id="rId6"/>
    <p:sldId id="279" r:id="rId7"/>
    <p:sldId id="276" r:id="rId8"/>
    <p:sldId id="274" r:id="rId9"/>
    <p:sldId id="265" r:id="rId10"/>
    <p:sldId id="266" r:id="rId11"/>
    <p:sldId id="269" r:id="rId12"/>
    <p:sldId id="267" r:id="rId13"/>
    <p:sldId id="273" r:id="rId14"/>
    <p:sldId id="271" r:id="rId15"/>
    <p:sldId id="280" r:id="rId16"/>
    <p:sldId id="278" r:id="rId17"/>
    <p:sldId id="277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A0B2B-E484-B3E6-4D87-696A63D8C100}" name="Alexa Gainsbury (Public Health Wales - No. 2 Capital Quarter)" initials="AQ" userId="S::alexa.gainsbury@wales.nhs.uk::c5186529-ff50-472f-a883-baa2f4f2271c" providerId="AD"/>
  <p188:author id="{62A9892F-A510-6073-26EE-1DA906AAF76F}" name="Anthony Priest (Public Health Wales - No. 2 Capital Quarter)" initials="AQ" userId="S::anthony.priest2@wales.nhs.uk::46692481-554a-429c-bc03-d4cca9c03c2b" providerId="AD"/>
  <p188:author id="{9CEF4D41-7E19-87B1-FCC0-3FB9C95F00ED}" name="Grace Lawson (Public Health Wales - No. 2 Capital Quarter)" initials="" userId="S::grace.lawson@wales.nhs.uk::88c6baf7-06f7-4e16-85cb-71260126bd16" providerId="AD"/>
  <p188:author id="{8C8B1C45-317F-9FB0-501D-14FCFB96B5FF}" name="Leanne Small (Public Health Wales - No. 2 Capital Quarter)" initials="LS(HWN2CQ" userId="S::Leanne.Small@wales.nhs.uk::d76cf426-005f-434f-ac47-a5eb582e6007" providerId="AD"/>
  <p188:author id="{6587167B-AB0A-1FD3-96B8-990F783EA243}" name="Alexa Gainsbury (Public Health Wales - No. 2 Capital Quarter)" initials="" userId="S::Alexa.Gainsbury@wales.nhs.uk::c5186529-ff50-472f-a883-baa2f4f2271c" providerId="AD"/>
  <p188:author id="{519C988B-5CEE-D4DB-C133-21D4C2804E0E}" name="Lorna Bennett (Public Health Wales - No. 2 Capital Quarter)" initials="LQ" userId="S::lorna.bennett3@wales.nhs.uk::41cbff77-5434-42c9-8874-6f16723207f9" providerId="AD"/>
  <p188:author id="{5A994FA8-9F88-B734-D575-CD153A46D4F4}" name="Anthony Priest (Public Health Wales - No. 2 Capital Quarter)" initials="" userId="S::Anthony.Priest2@wales.nhs.uk::46692481-554a-429c-bc03-d4cca9c03c2b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Basweti (Public Health Wales - Matrix House)" userId="b990ae84-a271-4c7f-861a-586df44a9516" providerId="ADAL" clId="{F94B5204-AD79-42E1-B3A0-E1C03B4FE150}"/>
    <pc:docChg chg="undo redo custSel modSld">
      <pc:chgData name="Brenda Basweti (Public Health Wales - Matrix House)" userId="b990ae84-a271-4c7f-861a-586df44a9516" providerId="ADAL" clId="{F94B5204-AD79-42E1-B3A0-E1C03B4FE150}" dt="2026-04-20T14:57:33.988" v="61" actId="1076"/>
      <pc:docMkLst>
        <pc:docMk/>
      </pc:docMkLst>
      <pc:sldChg chg="addSp delSp modSp mod">
        <pc:chgData name="Brenda Basweti (Public Health Wales - Matrix House)" userId="b990ae84-a271-4c7f-861a-586df44a9516" providerId="ADAL" clId="{F94B5204-AD79-42E1-B3A0-E1C03B4FE150}" dt="2026-04-20T14:57:33.988" v="61" actId="1076"/>
        <pc:sldMkLst>
          <pc:docMk/>
          <pc:sldMk cId="1451875720" sldId="276"/>
        </pc:sldMkLst>
        <pc:spChg chg="add del mod">
          <ac:chgData name="Brenda Basweti (Public Health Wales - Matrix House)" userId="b990ae84-a271-4c7f-861a-586df44a9516" providerId="ADAL" clId="{F94B5204-AD79-42E1-B3A0-E1C03B4FE150}" dt="2026-04-20T14:56:16.408" v="43" actId="478"/>
          <ac:spMkLst>
            <pc:docMk/>
            <pc:sldMk cId="1451875720" sldId="276"/>
            <ac:spMk id="5" creationId="{4639D3DC-4128-9504-5C12-2B8B5E8C5467}"/>
          </ac:spMkLst>
        </pc:spChg>
        <pc:spChg chg="add del mod">
          <ac:chgData name="Brenda Basweti (Public Health Wales - Matrix House)" userId="b990ae84-a271-4c7f-861a-586df44a9516" providerId="ADAL" clId="{F94B5204-AD79-42E1-B3A0-E1C03B4FE150}" dt="2026-04-20T14:56:59.776" v="48" actId="478"/>
          <ac:spMkLst>
            <pc:docMk/>
            <pc:sldMk cId="1451875720" sldId="276"/>
            <ac:spMk id="17" creationId="{548A8FB2-44F2-30D3-1DAB-E7E49781EE93}"/>
          </ac:spMkLst>
        </pc:spChg>
        <pc:picChg chg="add del">
          <ac:chgData name="Brenda Basweti (Public Health Wales - Matrix House)" userId="b990ae84-a271-4c7f-861a-586df44a9516" providerId="ADAL" clId="{F94B5204-AD79-42E1-B3A0-E1C03B4FE150}" dt="2026-04-20T14:56:38.724" v="44" actId="478"/>
          <ac:picMkLst>
            <pc:docMk/>
            <pc:sldMk cId="1451875720" sldId="276"/>
            <ac:picMk id="6" creationId="{82F85A6A-F0D6-6DBC-7612-B132345E72D5}"/>
          </ac:picMkLst>
        </pc:picChg>
        <pc:picChg chg="add del mod">
          <ac:chgData name="Brenda Basweti (Public Health Wales - Matrix House)" userId="b990ae84-a271-4c7f-861a-586df44a9516" providerId="ADAL" clId="{F94B5204-AD79-42E1-B3A0-E1C03B4FE150}" dt="2026-04-20T14:56:16.133" v="42" actId="22"/>
          <ac:picMkLst>
            <pc:docMk/>
            <pc:sldMk cId="1451875720" sldId="276"/>
            <ac:picMk id="9" creationId="{29CE1E9A-7459-FFFA-D803-A5ED9FC87816}"/>
          </ac:picMkLst>
        </pc:picChg>
        <pc:picChg chg="add del">
          <ac:chgData name="Brenda Basweti (Public Health Wales - Matrix House)" userId="b990ae84-a271-4c7f-861a-586df44a9516" providerId="ADAL" clId="{F94B5204-AD79-42E1-B3A0-E1C03B4FE150}" dt="2026-04-20T14:57:00.463" v="49" actId="478"/>
          <ac:picMkLst>
            <pc:docMk/>
            <pc:sldMk cId="1451875720" sldId="276"/>
            <ac:picMk id="11" creationId="{B03B2FAD-66A6-407C-466D-2FDE3C3C30F4}"/>
          </ac:picMkLst>
        </pc:picChg>
        <pc:picChg chg="add del mod">
          <ac:chgData name="Brenda Basweti (Public Health Wales - Matrix House)" userId="b990ae84-a271-4c7f-861a-586df44a9516" providerId="ADAL" clId="{F94B5204-AD79-42E1-B3A0-E1C03B4FE150}" dt="2026-04-20T14:56:14.038" v="35" actId="22"/>
          <ac:picMkLst>
            <pc:docMk/>
            <pc:sldMk cId="1451875720" sldId="276"/>
            <ac:picMk id="14" creationId="{A307E8D5-36F2-7674-3898-6741ACE11046}"/>
          </ac:picMkLst>
        </pc:picChg>
        <pc:picChg chg="del">
          <ac:chgData name="Brenda Basweti (Public Health Wales - Matrix House)" userId="b990ae84-a271-4c7f-861a-586df44a9516" providerId="ADAL" clId="{F94B5204-AD79-42E1-B3A0-E1C03B4FE150}" dt="2026-04-20T14:57:21.741" v="55" actId="478"/>
          <ac:picMkLst>
            <pc:docMk/>
            <pc:sldMk cId="1451875720" sldId="276"/>
            <ac:picMk id="15" creationId="{D9B39DFF-A830-B9C5-4A12-C1ACD2FA6BB2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4:56:46.966" v="47" actId="1076"/>
          <ac:picMkLst>
            <pc:docMk/>
            <pc:sldMk cId="1451875720" sldId="276"/>
            <ac:picMk id="19" creationId="{EF4AF954-E3C9-11FD-1A0C-29260FC301DD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4:57:10.499" v="54" actId="1076"/>
          <ac:picMkLst>
            <pc:docMk/>
            <pc:sldMk cId="1451875720" sldId="276"/>
            <ac:picMk id="21" creationId="{9811DDFD-ABE9-1994-2810-8155C6F9732F}"/>
          </ac:picMkLst>
        </pc:picChg>
        <pc:picChg chg="add mod">
          <ac:chgData name="Brenda Basweti (Public Health Wales - Matrix House)" userId="b990ae84-a271-4c7f-861a-586df44a9516" providerId="ADAL" clId="{F94B5204-AD79-42E1-B3A0-E1C03B4FE150}" dt="2026-04-20T14:57:33.988" v="61" actId="1076"/>
          <ac:picMkLst>
            <pc:docMk/>
            <pc:sldMk cId="1451875720" sldId="276"/>
            <ac:picMk id="23" creationId="{97D1ABB7-540F-DF19-9088-9BC6C1D2C5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4472C4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5885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4472C4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214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70" b="50222"/>
          <a:stretch>
            <a:fillRect/>
          </a:stretch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</p:spTree>
    <p:extLst>
      <p:ext uri="{BB962C8B-B14F-4D97-AF65-F5344CB8AC3E}">
        <p14:creationId xmlns:p14="http://schemas.microsoft.com/office/powerpoint/2010/main" val="34635422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04A0E-7116-D43A-EF7E-9E7B920E9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1D216-83C4-383F-5127-29C1F1C98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B3495-9D10-4CA2-AB77-C01FF170FF10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D15ADB2-ED3A-0348-BADB-D21C55C9FA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ACCC9AE-D598-DAC1-8F65-F73D0EE59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3291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48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6" r:id="rId5"/>
    <p:sldLayoutId id="2147483666" r:id="rId6"/>
    <p:sldLayoutId id="2147483667" r:id="rId7"/>
    <p:sldLayoutId id="2147483668" r:id="rId8"/>
    <p:sldLayoutId id="2147483669" r:id="rId9"/>
    <p:sldLayoutId id="2147483705" r:id="rId10"/>
    <p:sldLayoutId id="2147483671" r:id="rId11"/>
    <p:sldLayoutId id="2147483672" r:id="rId12"/>
    <p:sldLayoutId id="2147483673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702" r:id="rId9"/>
    <p:sldLayoutId id="2147483703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devie.com/resources/25-controversial-vintage-ads-that-wouldnt-be-allowed-today" TargetMode="External"/><Relationship Id="rId7" Type="http://schemas.openxmlformats.org/officeDocument/2006/relationships/hyperlink" Target="https://www.bbc.co.uk/news/uk-england-bristol-58429191" TargetMode="External"/><Relationship Id="rId2" Type="http://schemas.openxmlformats.org/officeDocument/2006/relationships/hyperlink" Target="https://www.youtube.com/watch?v=4_TEK4u7cZs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dailymail.co.uk/news/article-2125978/Cigarettes-tobacco-disappear-supermarket-displays-today.html" TargetMode="External"/><Relationship Id="rId5" Type="http://schemas.openxmlformats.org/officeDocument/2006/relationships/hyperlink" Target="https://www.vintag.es/2016/08/be-happy-go-lucky-appeal-of-vintage.html" TargetMode="External"/><Relationship Id="rId4" Type="http://schemas.openxmlformats.org/officeDocument/2006/relationships/hyperlink" Target="https://www.researchgate.net/figure/Example-of-tobacco-advertising-in-the-1950s-5_fig2_31908698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7190989-7CE0-F0A2-4972-BD05EF994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852" y="2373489"/>
            <a:ext cx="5607348" cy="1224194"/>
          </a:xfrm>
        </p:spPr>
        <p:txBody>
          <a:bodyPr/>
          <a:lstStyle/>
          <a:p>
            <a:r>
              <a:rPr lang="cy-GB" sz="36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Sut rydyn ni'n cael ein dylanwadu?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3051A2B-3485-C5A9-6170-531A0E02D4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157" y="3560261"/>
            <a:ext cx="6327775" cy="453119"/>
          </a:xfrm>
        </p:spPr>
        <p:txBody>
          <a:bodyPr/>
          <a:lstStyle/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Fêps, Nicotin a Thybaco</a:t>
            </a:r>
          </a:p>
        </p:txBody>
      </p:sp>
      <p:pic>
        <p:nvPicPr>
          <p:cNvPr id="6" name="Picture Placeholder 6" descr="A collection of neon signs&#10;&#10;Description automatically generated">
            <a:extLst>
              <a:ext uri="{FF2B5EF4-FFF2-40B4-BE49-F238E27FC236}">
                <a16:creationId xmlns:a16="http://schemas.microsoft.com/office/drawing/2014/main" id="{EF0F02D7-D57B-6CA7-44FA-8762609A79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6080" b="6080"/>
          <a:stretch/>
        </p:blipFill>
        <p:spPr>
          <a:xfrm>
            <a:off x="5601195" y="1372301"/>
            <a:ext cx="5718175" cy="3816350"/>
          </a:xfr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2DE870C-B369-66A3-239F-48767C2F5EC8}"/>
              </a:ext>
            </a:extLst>
          </p:cNvPr>
          <p:cNvSpPr txBox="1">
            <a:spLocks/>
          </p:cNvSpPr>
          <p:nvPr/>
        </p:nvSpPr>
        <p:spPr>
          <a:xfrm>
            <a:off x="7810193" y="276091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/>
              <a:t>Delwedd</a:t>
            </a:r>
            <a:r>
              <a:rPr lang="en-GB" sz="1200" dirty="0"/>
              <a:t> </a:t>
            </a:r>
            <a:r>
              <a:rPr lang="en-GB" sz="1200" dirty="0" err="1"/>
              <a:t>ar</a:t>
            </a:r>
            <a:r>
              <a:rPr lang="en-GB" sz="1200" dirty="0"/>
              <a:t> </a:t>
            </a:r>
            <a:r>
              <a:rPr lang="en-GB" sz="1200" dirty="0" err="1"/>
              <a:t>gael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Saesneg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unig</a:t>
            </a:r>
            <a:r>
              <a:rPr lang="en-GB" sz="1200" dirty="0"/>
              <a:t>. </a:t>
            </a:r>
            <a:r>
              <a:rPr lang="en-GB" sz="1200" dirty="0" err="1"/>
              <a:t>Ymddiheurwn</a:t>
            </a:r>
            <a:r>
              <a:rPr lang="en-GB" sz="1200" dirty="0"/>
              <a:t> am </a:t>
            </a:r>
            <a:r>
              <a:rPr lang="en-GB" sz="1200" dirty="0" err="1"/>
              <a:t>hyn</a:t>
            </a:r>
            <a:r>
              <a:rPr lang="en-GB" sz="1200" dirty="0"/>
              <a:t>.</a:t>
            </a:r>
            <a:endParaRPr lang="cy-GB" sz="1200" dirty="0">
              <a:solidFill>
                <a:srgbClr val="15518B"/>
              </a:solidFill>
              <a:latin typeface="Ubuntu"/>
              <a:ea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9714263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653" y="1663267"/>
            <a:ext cx="5788346" cy="28830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yw'r gwahaniaethau mewn rheoleiddio hysbysebion tybaco a dyfeisiau fepio? </a:t>
            </a:r>
            <a:endParaRPr lang="en-US" sz="220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Allwch chi weld y gwahanol fathau o gynhyrchion tybaco a sigaréts sydd ar werth mewn siopau? 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 effaith y mae hyn yn ei chael ar gysylltiad pobl ifanc â fepio a negeseuon am fepio? 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6" name="Picture 5" descr="Bristol study finds shops 'undermining' tobacco display ban - BBC News">
            <a:extLst>
              <a:ext uri="{FF2B5EF4-FFF2-40B4-BE49-F238E27FC236}">
                <a16:creationId xmlns:a16="http://schemas.microsoft.com/office/drawing/2014/main" id="{BFDB8D47-E1A6-0683-737F-CD89A781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861" y="1920271"/>
            <a:ext cx="5385707" cy="3017459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D34D8D9-BB0A-80EA-6003-C397B0563DA7}"/>
              </a:ext>
            </a:extLst>
          </p:cNvPr>
          <p:cNvSpPr txBox="1">
            <a:spLocks/>
          </p:cNvSpPr>
          <p:nvPr/>
        </p:nvSpPr>
        <p:spPr>
          <a:xfrm>
            <a:off x="7673811" y="6070122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Delwedd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ar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gael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yn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Saesneg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yn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unig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Ymddiheurwn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am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hyn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cy-GB" sz="1200" dirty="0">
              <a:solidFill>
                <a:schemeClr val="accent1">
                  <a:lumMod val="75000"/>
                </a:schemeClr>
              </a:solidFill>
              <a:latin typeface="Ubuntu"/>
              <a:ea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988359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0075" y="528821"/>
            <a:ext cx="10265290" cy="5665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Ubuntu"/>
              <a:ea typeface="Calibri" panose="020F0502020204030204"/>
              <a:cs typeface="Segoe UI"/>
            </a:endParaRPr>
          </a:p>
          <a:p>
            <a:pPr marL="0" indent="0">
              <a:buNone/>
            </a:pPr>
            <a:endParaRPr lang="en-US" sz="2200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y-GB" sz="24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Pethau i'w hystyried:</a:t>
            </a:r>
          </a:p>
          <a:p>
            <a:pPr marL="0" indent="0">
              <a:buNone/>
            </a:pPr>
            <a:endParaRPr lang="en-US" sz="2400" dirty="0">
              <a:latin typeface="Ubuntu"/>
              <a:ea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Byddwch yn ymwybodol o bwy a beth sy'n dylanwadu arnoch chi</a:t>
            </a:r>
          </a:p>
          <a:p>
            <a:pPr marL="342900" indent="-342900">
              <a:buFont typeface="Arial"/>
              <a:buChar char="•"/>
            </a:pP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Meddyliwch yn feirniadol am y ffynhonnell gwybodaeth a'u cymhellion</a:t>
            </a:r>
            <a:endParaRPr lang="en-US" sz="2400" dirty="0">
              <a:ea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Gofynnwch gwestiynau</a:t>
            </a:r>
          </a:p>
          <a:p>
            <a:pPr marL="342900" indent="-342900">
              <a:buFont typeface="Arial"/>
              <a:buChar char="•"/>
            </a:pP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Archwiliwch y ffeithiau er mwyn meithrin eich dealltwriaeth eich hun</a:t>
            </a:r>
          </a:p>
          <a:p>
            <a:pPr marL="342900" indent="-342900">
              <a:buFont typeface="Arial"/>
              <a:buChar char="•"/>
            </a:pP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Gwnewch benderfyniadau yn seiliedig ar eich barn eich hun ac nid rhai pobl eraill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6150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ED23C-F607-5154-AB94-FA233B36B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y-GB" sz="27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Rhestr gyfeirio o’r</a:t>
            </a:r>
            <a:r>
              <a:rPr lang="cy-GB" sz="27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lluniau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08450-3376-C03C-488C-70DFBC8FEA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79" y="2269124"/>
            <a:ext cx="4432300" cy="367618"/>
          </a:xfrm>
        </p:spPr>
        <p:txBody>
          <a:bodyPr/>
          <a:lstStyle/>
          <a:p>
            <a:r>
              <a:rPr lang="cy-GB" sz="2000" b="0" i="0" strike="noStrike" cap="none" spc="0" baseline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Ffynhonnell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99709D-4EBF-DC4F-D4A4-7B33AFBED5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5518B"/>
                </a:solidFill>
                <a:latin typeface="Ubuntu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1: Tric Fepio Hynod. Casgliad Tiktok. Learn Some Tricks.. - YouTube</a:t>
            </a:r>
            <a:endParaRPr lang="en-US">
              <a:solidFill>
                <a:srgbClr val="15518B"/>
              </a:solidFill>
            </a:endParaRPr>
          </a:p>
          <a:p>
            <a:r>
              <a:rPr lang="en-US" dirty="0">
                <a:solidFill>
                  <a:srgbClr val="15518B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2: https://idevie.com/resources/25-controversial-vintage-ads-that-wouldnt-be-allowed-today</a:t>
            </a:r>
            <a:endParaRPr lang="en-US">
              <a:solidFill>
                <a:srgbClr val="15518B"/>
              </a:solidFill>
              <a:latin typeface="Ubuntu"/>
              <a:ea typeface="Calibri"/>
              <a:cs typeface="Calibri"/>
            </a:endParaRPr>
          </a:p>
          <a:p>
            <a:r>
              <a:rPr lang="en-US" dirty="0">
                <a:solidFill>
                  <a:srgbClr val="15518B"/>
                </a:solidFill>
                <a:latin typeface="Ubuntu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3: Enghraifft o hysbysebu tybaco yn y 1950au [5] | Download Scientific Diagram(researchgate.net)</a:t>
            </a:r>
            <a:endParaRPr lang="en-US">
              <a:solidFill>
                <a:srgbClr val="15518B"/>
              </a:solidFill>
              <a:latin typeface="Ubuntu"/>
            </a:endParaRPr>
          </a:p>
          <a:p>
            <a:r>
              <a:rPr lang="en-US" dirty="0">
                <a:solidFill>
                  <a:srgbClr val="15518B"/>
                </a:solidFill>
                <a:latin typeface="Ubuntu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4: "Be Happy, Go Lucky!" – Apêl Hysbysebion Tybaco Lucky Strike o ddechrau’r 1950au ~ Vintage Everyday</a:t>
            </a:r>
            <a:endParaRPr lang="en-US">
              <a:solidFill>
                <a:srgbClr val="15518B"/>
              </a:solidFill>
              <a:latin typeface="Ubuntu"/>
              <a:ea typeface="Calibri"/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latin typeface="Ubuntu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5: </a:t>
            </a:r>
            <a:r>
              <a:rPr lang="en-US" dirty="0">
                <a:solidFill>
                  <a:schemeClr val="tx2"/>
                </a:solidFill>
                <a:latin typeface="Ubuntu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Bristol study finds shops 'undermining' tobacco display ban - BBC News</a:t>
            </a:r>
            <a:endParaRPr lang="en-US" dirty="0">
              <a:solidFill>
                <a:schemeClr val="tx2"/>
              </a:solidFill>
              <a:latin typeface="Ubuntu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1509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0319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B66AF20D-0992-7D2F-E85E-D0CE3C82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9" y="5219100"/>
            <a:ext cx="4556921" cy="68723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3169" y="873877"/>
            <a:ext cx="11746160" cy="5436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Y diffiniad o ddylanwad:</a:t>
            </a:r>
          </a:p>
          <a:p>
            <a:pPr marL="0" indent="0">
              <a:buNone/>
            </a:pPr>
            <a:r>
              <a:rPr lang="cy-GB" sz="2200" b="1" i="1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'Y gallu i gael effaith ar gymeriad, datblygiad neu ymddygiad rhywun neu rywbeth, neu'r effaith ei hun'</a:t>
            </a:r>
            <a:endParaRPr lang="en-US" b="1" dirty="0">
              <a:latin typeface="Ubuntu"/>
            </a:endParaRPr>
          </a:p>
          <a:p>
            <a:endParaRPr lang="en-US" sz="2200" i="1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Gall bron unrhyw beth ddylanwadu ar eich penderfyniadau, eich ymddygiad a'ch gwerthoedd ond y mwyaf yr ydym yn ymwybodol o rywbeth, y mwyaf ‘normal’ y gall ymddangos. Er enghraifft, efallai y cewch eich dylanwadu i wisgo mathau penodol o ddillad, gwrando ar gerddoriaeth benodol neu hyd yn oed yfed diodydd penodol.</a:t>
            </a:r>
          </a:p>
          <a:p>
            <a:pPr marL="0" indent="0">
              <a:buNone/>
            </a:pPr>
            <a:endParaRPr lang="en-US" sz="2200" dirty="0">
              <a:latin typeface="Ubuntu"/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Meddyliwch sut mae eich ffrindiau, eich teulu, y cyfryngau cymdeithasol, cerddoriaeth,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clipiau ffilm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a hysbysebion yn dylanwadu arnoch chi.</a:t>
            </a:r>
          </a:p>
          <a:p>
            <a:pPr marL="0" indent="0">
              <a:buNone/>
            </a:pPr>
            <a:endParaRPr lang="en-US" sz="2200" dirty="0">
              <a:solidFill>
                <a:srgbClr val="15518B"/>
              </a:solidFill>
              <a:highlight>
                <a:srgbClr val="FFFF00"/>
              </a:highlight>
              <a:latin typeface="Ubuntu"/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  </a:t>
            </a:r>
            <a:r>
              <a:rPr lang="cy-GB" sz="2200" b="1" i="0" strike="noStrike" cap="none" spc="0" baseline="0" dirty="0">
                <a:solidFill>
                  <a:srgbClr val="00DA9B"/>
                </a:solidFill>
                <a:effectLst/>
                <a:latin typeface="Ubuntu"/>
                <a:ea typeface="Ubuntu"/>
                <a:cs typeface="Ubuntu"/>
              </a:rPr>
              <a:t>Beth sy'n dylanwadu arnoch chi?</a:t>
            </a:r>
          </a:p>
          <a:p>
            <a:pPr marL="0" indent="0">
              <a:buNone/>
            </a:pPr>
            <a:endParaRPr lang="en-US" sz="2200" dirty="0">
              <a:solidFill>
                <a:srgbClr val="15518B"/>
              </a:solidFill>
              <a:highlight>
                <a:srgbClr val="FFFF00"/>
              </a:highlight>
              <a:latin typeface="Ubuntu"/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</a:pPr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</a:pPr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2091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0151A-7E4C-AFB0-E263-EB580442A1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374" y="889771"/>
            <a:ext cx="5318346" cy="669925"/>
          </a:xfrm>
        </p:spPr>
        <p:txBody>
          <a:bodyPr>
            <a:normAutofit/>
          </a:bodyPr>
          <a:lstStyle/>
          <a:p>
            <a:r>
              <a:rPr lang="cy-GB" sz="24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Trafodwch y lluniau hyn</a:t>
            </a:r>
            <a:endParaRPr lang="en-US" dirty="0">
              <a:solidFill>
                <a:srgbClr val="15518B"/>
              </a:solidFill>
              <a:latin typeface="Ubuntu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5BD0C53-33A1-E434-4797-F2810CB71335}"/>
              </a:ext>
            </a:extLst>
          </p:cNvPr>
          <p:cNvSpPr txBox="1">
            <a:spLocks/>
          </p:cNvSpPr>
          <p:nvPr/>
        </p:nvSpPr>
        <p:spPr>
          <a:xfrm>
            <a:off x="7688895" y="6093727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/>
              <a:t>Delwedd</a:t>
            </a:r>
            <a:r>
              <a:rPr lang="en-GB" sz="1200" dirty="0"/>
              <a:t> </a:t>
            </a:r>
            <a:r>
              <a:rPr lang="en-GB" sz="1200" dirty="0" err="1"/>
              <a:t>ar</a:t>
            </a:r>
            <a:r>
              <a:rPr lang="en-GB" sz="1200" dirty="0"/>
              <a:t> </a:t>
            </a:r>
            <a:r>
              <a:rPr lang="en-GB" sz="1200" dirty="0" err="1"/>
              <a:t>gael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Saesneg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unig</a:t>
            </a:r>
            <a:r>
              <a:rPr lang="en-GB" sz="1200" dirty="0"/>
              <a:t>. </a:t>
            </a:r>
            <a:r>
              <a:rPr lang="en-GB" sz="1200" dirty="0" err="1"/>
              <a:t>Ymddiheurwn</a:t>
            </a:r>
            <a:r>
              <a:rPr lang="en-GB" sz="1200" dirty="0"/>
              <a:t> am </a:t>
            </a:r>
            <a:r>
              <a:rPr lang="en-GB" sz="1200" dirty="0" err="1"/>
              <a:t>hyn</a:t>
            </a:r>
            <a:r>
              <a:rPr lang="en-GB" sz="1200" dirty="0"/>
              <a:t>.</a:t>
            </a:r>
            <a:endParaRPr lang="cy-GB" sz="1200" dirty="0">
              <a:solidFill>
                <a:srgbClr val="15518B"/>
              </a:solidFill>
              <a:latin typeface="Ubuntu"/>
              <a:ea typeface="Ubuntu"/>
              <a:cs typeface="Ubuntu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4AF954-E3C9-11FD-1A0C-29260FC30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74" y="1854200"/>
            <a:ext cx="3084286" cy="431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1DDFD-ABE9-1994-2810-8155C6F9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14" y="2480734"/>
            <a:ext cx="4926240" cy="27578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D1ABB7-540F-DF19-9088-9BC6C1D2C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668" y="1676573"/>
            <a:ext cx="3214958" cy="42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57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398" y="1098798"/>
            <a:ext cx="6171224" cy="53970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Sut mae siopau fêps ac arddangosfeydd fepio wedi’u cynllunio?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Pam rydych chi'n meddwl bod goleuadau llachar, testun mawr, lliwiau a logos yn cael eu defnyddio?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Pam rydych chi'n meddwl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bod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cynigion arbennig neu ostyngiadau yn cael eu hysbysebu?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oes</a:t>
            </a:r>
            <a:r>
              <a:rPr lang="cy-GB" sz="22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datganiadau niwed yn cael eu dangos ar b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ecynnau cynnyrch fepio fel sydd ar gynnyrch tybaco? Sut mae hyn yn effeithio ar y pecynnu a'r ffordd y mae'r cynnyrch yn edrych?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3" name="Picture Placeholder 6" descr="A collection of neon signs&#10;&#10;Description automatically generated">
            <a:extLst>
              <a:ext uri="{FF2B5EF4-FFF2-40B4-BE49-F238E27FC236}">
                <a16:creationId xmlns:a16="http://schemas.microsoft.com/office/drawing/2014/main" id="{E3D9FA17-F072-9750-7E76-01A764F2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80" b="6080"/>
          <a:stretch/>
        </p:blipFill>
        <p:spPr>
          <a:xfrm>
            <a:off x="7234052" y="1877002"/>
            <a:ext cx="4649396" cy="3103831"/>
          </a:xfrm>
          <a:prstGeom prst="roundRect">
            <a:avLst>
              <a:gd name="adj" fmla="val 2233"/>
            </a:avLst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3F91EB7-823A-A8CC-9EAB-7094E06A40DA}"/>
              </a:ext>
            </a:extLst>
          </p:cNvPr>
          <p:cNvSpPr txBox="1">
            <a:spLocks/>
          </p:cNvSpPr>
          <p:nvPr/>
        </p:nvSpPr>
        <p:spPr>
          <a:xfrm>
            <a:off x="7688895" y="6028413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/>
              <a:t>Delwedd</a:t>
            </a:r>
            <a:r>
              <a:rPr lang="en-GB" sz="1200" dirty="0"/>
              <a:t> </a:t>
            </a:r>
            <a:r>
              <a:rPr lang="en-GB" sz="1200" dirty="0" err="1"/>
              <a:t>ar</a:t>
            </a:r>
            <a:r>
              <a:rPr lang="en-GB" sz="1200" dirty="0"/>
              <a:t> </a:t>
            </a:r>
            <a:r>
              <a:rPr lang="en-GB" sz="1200" dirty="0" err="1"/>
              <a:t>gael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Saesneg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unig</a:t>
            </a:r>
            <a:r>
              <a:rPr lang="en-GB" sz="1200" dirty="0"/>
              <a:t>. </a:t>
            </a:r>
            <a:r>
              <a:rPr lang="en-GB" sz="1200" dirty="0" err="1"/>
              <a:t>Ymddiheurwn</a:t>
            </a:r>
            <a:r>
              <a:rPr lang="en-GB" sz="1200" dirty="0"/>
              <a:t> am </a:t>
            </a:r>
            <a:r>
              <a:rPr lang="en-GB" sz="1200" dirty="0" err="1"/>
              <a:t>hyn</a:t>
            </a:r>
            <a:r>
              <a:rPr lang="en-GB" sz="1200" dirty="0"/>
              <a:t>.</a:t>
            </a:r>
            <a:endParaRPr lang="cy-GB" sz="1200" dirty="0">
              <a:solidFill>
                <a:srgbClr val="15518B"/>
              </a:solidFill>
              <a:latin typeface="Ubuntu"/>
              <a:ea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711620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694" y="1452281"/>
            <a:ext cx="7311138" cy="48928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Pam ydych chi'n meddwl bod dyfeisiau a chynnyrch fepio yn cael eu gwerthu mewn gwahanol flasau a allai apelio at blant a phobl ifanc?  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Pam ydych chi'n meddwl bod dyfeisiau a chynnyrch fepio sy'n cael eu gwerthu mewn lliwiau llachar yn debygol o apelio at blant a phobl ifanc?  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 gynnyrch eraill ydych chi'n eu gweld mewn siopau, sydd gyda lliwiau a blasau tebyg?</a:t>
            </a:r>
          </a:p>
          <a:p>
            <a:pPr marL="457200" indent="-457200">
              <a:buFont typeface="Arial"/>
              <a:buChar char="•"/>
            </a:pPr>
            <a:endParaRPr lang="en-US" sz="2200" dirty="0">
              <a:solidFill>
                <a:srgbClr val="808080"/>
              </a:solidFill>
              <a:latin typeface="Calibri" panose="020F0502020204030204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6" name="Picture Placeholder 18" descr="A group of colorful objects surrounded by ice cubes&#10;&#10;Description automatically generated">
            <a:extLst>
              <a:ext uri="{FF2B5EF4-FFF2-40B4-BE49-F238E27FC236}">
                <a16:creationId xmlns:a16="http://schemas.microsoft.com/office/drawing/2014/main" id="{FE846EAD-6915-FDF0-30A0-BB8F79D617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03" b="8203"/>
          <a:stretch/>
        </p:blipFill>
        <p:spPr>
          <a:xfrm>
            <a:off x="8039100" y="1390650"/>
            <a:ext cx="3251200" cy="4076700"/>
          </a:xfrm>
          <a:prstGeom prst="roundRect">
            <a:avLst>
              <a:gd name="adj" fmla="val 2233"/>
            </a:avLst>
          </a:prstGeom>
        </p:spPr>
      </p:pic>
    </p:spTree>
    <p:extLst>
      <p:ext uri="{BB962C8B-B14F-4D97-AF65-F5344CB8AC3E}">
        <p14:creationId xmlns:p14="http://schemas.microsoft.com/office/powerpoint/2010/main" val="1655688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475" y="1362488"/>
            <a:ext cx="6139901" cy="41220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 dechnegau lleoli cynnyrch mae'r diwydiant fepio yn eu defnyddio i hyrwyddo eu cynnyrch, er enghraifft, cyfryngau cymdeithasol a dylanwadwyr?</a:t>
            </a:r>
            <a:endParaRPr lang="en-US" sz="220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mae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hyn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yn ei ddweud wrthych am eu cynulleidfaoedd targed?</a:t>
            </a:r>
            <a:endParaRPr lang="en-US" sz="220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oes tebygrwydd gyda'r diwydiant tybaco nawr neu yn y gorffennol? </a:t>
            </a:r>
            <a:endParaRPr lang="en-GB" sz="2200" dirty="0">
              <a:solidFill>
                <a:srgbClr val="15518B"/>
              </a:solidFill>
              <a:latin typeface="Ubuntu"/>
            </a:endParaRPr>
          </a:p>
        </p:txBody>
      </p:sp>
      <p:pic>
        <p:nvPicPr>
          <p:cNvPr id="3" name="Picture 2" descr="Amazing Vape Trick.. Tiktok Compilation.. Learn Some Tricks.. - YouTube">
            <a:extLst>
              <a:ext uri="{FF2B5EF4-FFF2-40B4-BE49-F238E27FC236}">
                <a16:creationId xmlns:a16="http://schemas.microsoft.com/office/drawing/2014/main" id="{E1826CD3-5CC8-1983-1757-94F1E68D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153" y="1711124"/>
            <a:ext cx="5321818" cy="3037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CDA56B-E3B5-DBC8-1946-936215CC644C}"/>
              </a:ext>
            </a:extLst>
          </p:cNvPr>
          <p:cNvSpPr txBox="1"/>
          <p:nvPr/>
        </p:nvSpPr>
        <p:spPr>
          <a:xfrm>
            <a:off x="6946781" y="4777815"/>
            <a:ext cx="2639719" cy="2133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800" b="0" i="0" strike="noStrike" cap="none" spc="0" baseline="0">
                <a:solidFill>
                  <a:srgbClr val="000000"/>
                </a:solidFill>
                <a:effectLst/>
                <a:latin typeface="Calibri" panose="020F0502020204030204"/>
                <a:ea typeface="Calibri" panose="020F0502020204030204"/>
                <a:cs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9322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691" y="1585257"/>
            <a:ext cx="6507474" cy="3702517"/>
          </a:xfrm>
        </p:spPr>
        <p:txBody>
          <a:bodyPr vert="horz" lIns="91440" tIns="45720" rIns="91440" bIns="45720" rtlCol="0" anchor="t">
            <a:normAutofit fontScale="97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Pam y byddai hysbysebwyr yn defnyddio lluniau</a:t>
            </a:r>
            <a:r>
              <a:rPr lang="cy-GB" sz="22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o bobl yn edrych yn hapus ac yn gwenu pan fyddan nhw’n fepio?</a:t>
            </a: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 feddyliau, teimladau ac emosiynau y mae hysbysebwyr a marchnatwyr yn ceisio eu hysgogi mewn ymateb i'w cynnyrch? Ydy'r rhain yn realistig? </a:t>
            </a: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yw’r pethau nad yw 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hysbysebwyr yn eu dweud wrthych chi?</a:t>
            </a:r>
            <a:r>
              <a:rPr lang="cy-GB" sz="24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 </a:t>
            </a:r>
            <a:endParaRPr lang="en-US" sz="2400" dirty="0">
              <a:solidFill>
                <a:srgbClr val="15518B"/>
              </a:solidFill>
              <a:latin typeface="Ubuntu"/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6" name="Picture Placeholder 21" descr="A person smoking a cigarette&#10;&#10;Description automatically generated">
            <a:extLst>
              <a:ext uri="{FF2B5EF4-FFF2-40B4-BE49-F238E27FC236}">
                <a16:creationId xmlns:a16="http://schemas.microsoft.com/office/drawing/2014/main" id="{2B33894A-DC26-886A-EB9B-DFB78CA60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" t="-292" r="-195" b="11404"/>
          <a:stretch/>
        </p:blipFill>
        <p:spPr>
          <a:xfrm>
            <a:off x="6829425" y="1971675"/>
            <a:ext cx="4899035" cy="2903136"/>
          </a:xfrm>
          <a:prstGeom prst="roundRect">
            <a:avLst>
              <a:gd name="adj" fmla="val 2233"/>
            </a:avLst>
          </a:prstGeom>
        </p:spPr>
      </p:pic>
    </p:spTree>
    <p:extLst>
      <p:ext uri="{BB962C8B-B14F-4D97-AF65-F5344CB8AC3E}">
        <p14:creationId xmlns:p14="http://schemas.microsoft.com/office/powerpoint/2010/main" val="709326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8E6D9C3-6CA6-A415-9950-4CB80139558A}"/>
              </a:ext>
            </a:extLst>
          </p:cNvPr>
          <p:cNvSpPr txBox="1"/>
          <p:nvPr/>
        </p:nvSpPr>
        <p:spPr>
          <a:xfrm>
            <a:off x="319848" y="668282"/>
            <a:ext cx="7229778" cy="669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4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Trafodwch y lluniau hyn</a:t>
            </a:r>
            <a:endParaRPr lang="en-US" dirty="0">
              <a:solidFill>
                <a:srgbClr val="15518B"/>
              </a:solidFill>
            </a:endParaRPr>
          </a:p>
        </p:txBody>
      </p:sp>
      <p:pic>
        <p:nvPicPr>
          <p:cNvPr id="5" name="Picture 4" descr="A pregnant person smoking a cigarette&#10;&#10;Description automatically generated">
            <a:extLst>
              <a:ext uri="{FF2B5EF4-FFF2-40B4-BE49-F238E27FC236}">
                <a16:creationId xmlns:a16="http://schemas.microsoft.com/office/drawing/2014/main" id="{9C010445-C75E-55A9-D80F-2DF0977EC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60" y="1568405"/>
            <a:ext cx="2886075" cy="3838575"/>
          </a:xfrm>
          <a:prstGeom prst="rect">
            <a:avLst/>
          </a:prstGeom>
        </p:spPr>
      </p:pic>
      <p:pic>
        <p:nvPicPr>
          <p:cNvPr id="9" name="Picture 8" descr="A person smoking a cigarette&#10;&#10;Description automatically generated">
            <a:extLst>
              <a:ext uri="{FF2B5EF4-FFF2-40B4-BE49-F238E27FC236}">
                <a16:creationId xmlns:a16="http://schemas.microsoft.com/office/drawing/2014/main" id="{C7CC9588-786D-10D6-7725-5579B3040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191" y="1417610"/>
            <a:ext cx="3426906" cy="4365207"/>
          </a:xfrm>
          <a:prstGeom prst="rect">
            <a:avLst/>
          </a:prstGeom>
        </p:spPr>
      </p:pic>
      <p:pic>
        <p:nvPicPr>
          <p:cNvPr id="12" name="Picture 11" descr="A person holding a cigarette&#10;&#10;Description automatically generated">
            <a:extLst>
              <a:ext uri="{FF2B5EF4-FFF2-40B4-BE49-F238E27FC236}">
                <a16:creationId xmlns:a16="http://schemas.microsoft.com/office/drawing/2014/main" id="{1FD211D2-7D90-4F2A-B9D5-211FEECC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280" y="1435483"/>
            <a:ext cx="3413227" cy="435412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A353B35-9B27-412E-25D6-933456209EC3}"/>
              </a:ext>
            </a:extLst>
          </p:cNvPr>
          <p:cNvSpPr txBox="1">
            <a:spLocks/>
          </p:cNvSpPr>
          <p:nvPr/>
        </p:nvSpPr>
        <p:spPr>
          <a:xfrm>
            <a:off x="3946231" y="6373367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Delwedd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ar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gael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yn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Saesneg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yn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unig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.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Ymddiheurwn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 am </a:t>
            </a:r>
            <a:r>
              <a:rPr lang="en-GB" sz="1400" b="1" err="1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hyn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Ubuntu"/>
                <a:ea typeface="Verdana"/>
              </a:rPr>
              <a:t>.</a:t>
            </a:r>
            <a:endParaRPr lang="cy-GB" sz="1400" b="1" dirty="0">
              <a:solidFill>
                <a:schemeClr val="accent1">
                  <a:lumMod val="75000"/>
                </a:schemeClr>
              </a:solidFill>
              <a:latin typeface="Ubuntu"/>
              <a:ea typeface="Verdana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56532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5FCC5-B22A-7B67-58A2-1D34FFE23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1613312"/>
            <a:ext cx="7214711" cy="4291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mae'r hysbysebion hyn yn ei ddweud wrthych am agweddau tuag at smygu, tybaco a nicotin ar y pryd?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A yw'n debygol y byddech chi'n gweld hysbyseb fel hyn heddiw, yn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2026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?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15518B"/>
              </a:solidFill>
              <a:latin typeface="Ubuntu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Beth rydyn ni'n ei wybod nawr nad oedden ni'n ei wybod bryd hynny?</a:t>
            </a:r>
            <a:endParaRPr lang="en-GB" sz="2200" dirty="0">
              <a:solidFill>
                <a:srgbClr val="15518B"/>
              </a:solidFill>
              <a:latin typeface="Ubuntu"/>
            </a:endParaRPr>
          </a:p>
        </p:txBody>
      </p:sp>
      <p:pic>
        <p:nvPicPr>
          <p:cNvPr id="2" name="Picture 1" descr="A person smoking a cigarette&#10;&#10;Description automatically generated">
            <a:extLst>
              <a:ext uri="{FF2B5EF4-FFF2-40B4-BE49-F238E27FC236}">
                <a16:creationId xmlns:a16="http://schemas.microsoft.com/office/drawing/2014/main" id="{213DFE5D-3E20-EFED-C884-21926521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645" y="1713309"/>
            <a:ext cx="4065616" cy="487633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3985654-B413-3B4C-C868-4645F94F89F8}"/>
              </a:ext>
            </a:extLst>
          </p:cNvPr>
          <p:cNvSpPr txBox="1">
            <a:spLocks/>
          </p:cNvSpPr>
          <p:nvPr/>
        </p:nvSpPr>
        <p:spPr>
          <a:xfrm>
            <a:off x="3190452" y="6363086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Delwedd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ar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gael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yn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Saesneg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yn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unig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Ymddiheurwn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am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hyn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cy-GB" sz="1200" dirty="0">
              <a:solidFill>
                <a:schemeClr val="accent1">
                  <a:lumMod val="75000"/>
                </a:schemeClr>
              </a:solidFill>
              <a:latin typeface="Ubuntu"/>
              <a:ea typeface="Ubuntu"/>
              <a:cs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507671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92588F-4757-4AAB-9C9F-79969CB26AE9}">
  <ds:schemaRefs>
    <ds:schemaRef ds:uri="http://schemas.microsoft.com/office/2006/documentManagement/types"/>
    <ds:schemaRef ds:uri="78b794fc-fa86-49b4-bf1d-df668ee03484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B24E390-5631-421B-BA82-FE907D7CCA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616B4C-2246-4D33-80E9-82723D4A54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</TotalTime>
  <Words>692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Ubuntu</vt:lpstr>
      <vt:lpstr>Verdana</vt:lpstr>
      <vt:lpstr>office theme</vt:lpstr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Glenys Llewelyn</dc:creator>
  <cp:lastModifiedBy>Brenda Basweti (Public Health Wales - Matrix House)</cp:lastModifiedBy>
  <cp:revision>106</cp:revision>
  <dcterms:created xsi:type="dcterms:W3CDTF">2023-12-18T10:42:45Z</dcterms:created>
  <dcterms:modified xsi:type="dcterms:W3CDTF">2026-04-20T14:57:37Z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MediaServiceImageTags">
    <vt:lpwstr/>
  </property>
  <property fmtid="{D5CDD505-2E9C-101B-9397-08002B2CF9AE}" pid="4" name="Order">
    <vt:lpwstr>17700.0000000000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SharedWithUsers">
    <vt:lpwstr>13;#Anthony Priest (Public Health Wales - No. 2 Capital Quarter)</vt:lpwstr>
  </property>
</Properties>
</file>