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19"/>
  </p:notesMasterIdLst>
  <p:sldIdLst>
    <p:sldId id="313" r:id="rId5"/>
    <p:sldId id="257" r:id="rId6"/>
    <p:sldId id="258" r:id="rId7"/>
    <p:sldId id="283" r:id="rId8"/>
    <p:sldId id="285" r:id="rId9"/>
    <p:sldId id="259" r:id="rId10"/>
    <p:sldId id="261" r:id="rId11"/>
    <p:sldId id="262" r:id="rId12"/>
    <p:sldId id="263" r:id="rId13"/>
    <p:sldId id="282" r:id="rId14"/>
    <p:sldId id="284" r:id="rId15"/>
    <p:sldId id="281" r:id="rId16"/>
    <p:sldId id="306" r:id="rId17"/>
    <p:sldId id="303"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519C988B-5CEE-D4DB-C133-21D4C2804E0E}" name="Lorna Bennett (Public Health Wales - No. 2 Capital Quarter)" initials="LQ" userId="S::lorna.bennett3@wales.nhs.uk::41cbff77-5434-42c9-8874-6f16723207f9" providerId="AD"/>
  <p188:author id="{E58F7FA5-3CAA-A446-7CD7-87A433194C0F}" name="Lorna Bennett" initials="LB" userId="Lorna Bennett" providerId="None"/>
  <p188:author id="{5A994FA8-9F88-B734-D575-CD153A46D4F4}" name="Anthony Priest (Public Health Wales - No. 2 Capital Quarter)" initials="" userId="S::Anthony.Priest2@wales.nhs.uk::46692481-554a-429c-bc03-d4cca9c03c2b"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366908-A09F-2EA7-B543-CEBA26855283}" v="9" dt="2026-04-13T13:27:18.1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49" autoAdjust="0"/>
    <p:restoredTop sz="77383" autoAdjust="0"/>
  </p:normalViewPr>
  <p:slideViewPr>
    <p:cSldViewPr snapToGrid="0">
      <p:cViewPr varScale="1">
        <p:scale>
          <a:sx n="49" d="100"/>
          <a:sy n="49" d="100"/>
        </p:scale>
        <p:origin x="1156" y="40"/>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phie Flood (Public Health Wales - Matrix House)" userId="S::sophie.flood@wales.nhs.uk::f1b68508-ff1d-4a78-a875-f6aa95017de1" providerId="AD" clId="Web-{33A5BCDE-8B19-7EF3-8AA2-17082C4657FF}"/>
    <pc:docChg chg="addSld">
      <pc:chgData name="Sophie Flood (Public Health Wales - Matrix House)" userId="S::sophie.flood@wales.nhs.uk::f1b68508-ff1d-4a78-a875-f6aa95017de1" providerId="AD" clId="Web-{33A5BCDE-8B19-7EF3-8AA2-17082C4657FF}" dt="2026-03-19T10:43:22.353" v="0"/>
      <pc:docMkLst>
        <pc:docMk/>
      </pc:docMkLst>
      <pc:sldChg chg="add">
        <pc:chgData name="Sophie Flood (Public Health Wales - Matrix House)" userId="S::sophie.flood@wales.nhs.uk::f1b68508-ff1d-4a78-a875-f6aa95017de1" providerId="AD" clId="Web-{33A5BCDE-8B19-7EF3-8AA2-17082C4657FF}" dt="2026-03-19T10:43:22.353" v="0"/>
        <pc:sldMkLst>
          <pc:docMk/>
          <pc:sldMk cId="3982800032" sldId="303"/>
        </pc:sldMkLst>
      </pc:sldChg>
      <pc:sldMasterChg chg="addSldLayout">
        <pc:chgData name="Sophie Flood (Public Health Wales - Matrix House)" userId="S::sophie.flood@wales.nhs.uk::f1b68508-ff1d-4a78-a875-f6aa95017de1" providerId="AD" clId="Web-{33A5BCDE-8B19-7EF3-8AA2-17082C4657FF}" dt="2026-03-19T10:43:22.353" v="0"/>
        <pc:sldMasterMkLst>
          <pc:docMk/>
          <pc:sldMasterMk cId="1333482334" sldId="2147483685"/>
        </pc:sldMasterMkLst>
        <pc:sldLayoutChg chg="add">
          <pc:chgData name="Sophie Flood (Public Health Wales - Matrix House)" userId="S::sophie.flood@wales.nhs.uk::f1b68508-ff1d-4a78-a875-f6aa95017de1" providerId="AD" clId="Web-{33A5BCDE-8B19-7EF3-8AA2-17082C4657FF}" dt="2026-03-19T10:43:22.353" v="0"/>
          <pc:sldLayoutMkLst>
            <pc:docMk/>
            <pc:sldMasterMk cId="1333482334" sldId="2147483685"/>
            <pc:sldLayoutMk cId="2042998647" sldId="2147483701"/>
          </pc:sldLayoutMkLst>
        </pc:sldLayoutChg>
      </pc:sldMasterChg>
    </pc:docChg>
  </pc:docChgLst>
  <pc:docChgLst>
    <pc:chgData name="Sophie Flood (Public Health Wales - Matrix House)" userId="S::sophie.flood@wales.nhs.uk::f1b68508-ff1d-4a78-a875-f6aa95017de1" providerId="AD" clId="Web-{87366908-A09F-2EA7-B543-CEBA26855283}"/>
    <pc:docChg chg="modSld">
      <pc:chgData name="Sophie Flood (Public Health Wales - Matrix House)" userId="S::sophie.flood@wales.nhs.uk::f1b68508-ff1d-4a78-a875-f6aa95017de1" providerId="AD" clId="Web-{87366908-A09F-2EA7-B543-CEBA26855283}" dt="2026-04-13T13:27:18.113" v="6" actId="14100"/>
      <pc:docMkLst>
        <pc:docMk/>
      </pc:docMkLst>
      <pc:sldChg chg="addSp delSp modSp">
        <pc:chgData name="Sophie Flood (Public Health Wales - Matrix House)" userId="S::sophie.flood@wales.nhs.uk::f1b68508-ff1d-4a78-a875-f6aa95017de1" providerId="AD" clId="Web-{87366908-A09F-2EA7-B543-CEBA26855283}" dt="2026-04-13T13:27:18.113" v="6" actId="14100"/>
        <pc:sldMkLst>
          <pc:docMk/>
          <pc:sldMk cId="3834569773" sldId="263"/>
        </pc:sldMkLst>
        <pc:spChg chg="mod">
          <ac:chgData name="Sophie Flood (Public Health Wales - Matrix House)" userId="S::sophie.flood@wales.nhs.uk::f1b68508-ff1d-4a78-a875-f6aa95017de1" providerId="AD" clId="Web-{87366908-A09F-2EA7-B543-CEBA26855283}" dt="2026-04-13T13:27:08.207" v="2" actId="20577"/>
          <ac:spMkLst>
            <pc:docMk/>
            <pc:sldMk cId="3834569773" sldId="263"/>
            <ac:spMk id="5" creationId="{6C0DA7FD-0156-540E-CBBA-9349431FF763}"/>
          </ac:spMkLst>
        </pc:spChg>
        <pc:picChg chg="add mod">
          <ac:chgData name="Sophie Flood (Public Health Wales - Matrix House)" userId="S::sophie.flood@wales.nhs.uk::f1b68508-ff1d-4a78-a875-f6aa95017de1" providerId="AD" clId="Web-{87366908-A09F-2EA7-B543-CEBA26855283}" dt="2026-04-13T13:27:18.113" v="6" actId="14100"/>
          <ac:picMkLst>
            <pc:docMk/>
            <pc:sldMk cId="3834569773" sldId="263"/>
            <ac:picMk id="2" creationId="{0510D033-211F-2129-4D03-628FE47BD3BD}"/>
          </ac:picMkLst>
        </pc:picChg>
        <pc:picChg chg="del">
          <ac:chgData name="Sophie Flood (Public Health Wales - Matrix House)" userId="S::sophie.flood@wales.nhs.uk::f1b68508-ff1d-4a78-a875-f6aa95017de1" providerId="AD" clId="Web-{87366908-A09F-2EA7-B543-CEBA26855283}" dt="2026-04-13T13:27:09.207" v="3"/>
          <ac:picMkLst>
            <pc:docMk/>
            <pc:sldMk cId="3834569773" sldId="263"/>
            <ac:picMk id="3" creationId="{5C1CFBA4-EAB8-F784-BB08-7880B5C054F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4/13/2026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dirty="0"/>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F1F24-30D7-5740-9F64-AE7FBFFC8324}" type="slidenum">
              <a:rPr lang="en-US" smtClean="0"/>
              <a:t>1</a:t>
            </a:fld>
            <a:endParaRPr lang="en-US" dirty="0"/>
          </a:p>
        </p:txBody>
      </p:sp>
    </p:spTree>
    <p:extLst>
      <p:ext uri="{BB962C8B-B14F-4D97-AF65-F5344CB8AC3E}">
        <p14:creationId xmlns:p14="http://schemas.microsoft.com/office/powerpoint/2010/main" val="44798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Sut mae Bwydydd a Diodydd sydd wedi’u Prosesu’n Helaeth yn cael eu harddangos mewn siopau? </a:t>
            </a:r>
          </a:p>
          <a:p>
            <a:r>
              <a:rPr lang="cy-GB" dirty="0"/>
              <a:t>Pam ydych chi'n meddwl bod lliwiau llachar, testun mawr a logos â brand yn cael eu defnyddio? </a:t>
            </a:r>
          </a:p>
          <a:p>
            <a:r>
              <a:rPr lang="cy-GB" dirty="0"/>
              <a:t>Pam ydych chi'n meddwl bod cynigion arbennig neu ostyngiadau yn cael eu hysbysebu?</a:t>
            </a:r>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6</a:t>
            </a:fld>
            <a:endParaRPr lang="en-US" dirty="0"/>
          </a:p>
        </p:txBody>
      </p:sp>
    </p:spTree>
    <p:extLst>
      <p:ext uri="{BB962C8B-B14F-4D97-AF65-F5344CB8AC3E}">
        <p14:creationId xmlns:p14="http://schemas.microsoft.com/office/powerpoint/2010/main" val="287300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106">
                <a:solidFill>
                  <a:schemeClr val="accent1">
                    <a:lumMod val="76000"/>
                  </a:schemeClr>
                </a:solidFill>
                <a:latin typeface="Ubuntu"/>
              </a:rPr>
              <a:t>Pam </a:t>
            </a:r>
            <a:r>
              <a:rPr lang="cy-GB" dirty="0">
                <a:solidFill>
                  <a:schemeClr val="accent1">
                    <a:lumMod val="76000"/>
                  </a:schemeClr>
                </a:solidFill>
                <a:latin typeface="Ubuntu"/>
              </a:rPr>
              <a:t>ydych chi’n </a:t>
            </a:r>
            <a:r>
              <a:rPr lang="1106">
                <a:solidFill>
                  <a:schemeClr val="accent1">
                    <a:lumMod val="76000"/>
                  </a:schemeClr>
                </a:solidFill>
                <a:latin typeface="Ubuntu"/>
              </a:rPr>
              <a:t>meddwl bod rhai cynhyrchion bwyd a diod yn defnyddio logos 'cartŵn' neu 'anifeiliaid' fel </a:t>
            </a:r>
            <a:r>
              <a:rPr lang="cy-GB" dirty="0">
                <a:solidFill>
                  <a:schemeClr val="accent1">
                    <a:lumMod val="76000"/>
                  </a:schemeClr>
                </a:solidFill>
                <a:latin typeface="Ubuntu"/>
              </a:rPr>
              <a:t>y </a:t>
            </a:r>
            <a:r>
              <a:rPr lang="1106">
                <a:solidFill>
                  <a:schemeClr val="accent1">
                    <a:lumMod val="76000"/>
                  </a:schemeClr>
                </a:solidFill>
                <a:latin typeface="Ubuntu"/>
              </a:rPr>
              <a:t>rhain?</a:t>
            </a:r>
            <a:endParaRPr lang="en-US" dirty="0">
              <a:solidFill>
                <a:schemeClr val="accent1">
                  <a:lumMod val="76000"/>
                </a:schemeClr>
              </a:solidFill>
              <a:cs typeface="Calibri" panose="020F0502020204030204"/>
            </a:endParaRPr>
          </a:p>
          <a:p>
            <a:pPr>
              <a:defRPr b="0" i="0"/>
            </a:pPr>
            <a:r>
              <a:rPr lang="1106">
                <a:solidFill>
                  <a:schemeClr val="accent1">
                    <a:lumMod val="76000"/>
                  </a:schemeClr>
                </a:solidFill>
                <a:latin typeface="Ubuntu"/>
              </a:rPr>
              <a:t>I bwy mae'r cynhyrchion hyn yn cael eu marchnata?</a:t>
            </a:r>
            <a:endParaRPr lang="en-US" dirty="0">
              <a:solidFill>
                <a:schemeClr val="accent1">
                  <a:lumMod val="76000"/>
                </a:schemeClr>
              </a:solidFill>
              <a:cs typeface="Calibri" panose="020F0502020204030204"/>
            </a:endParaRPr>
          </a:p>
          <a:p>
            <a:pPr algn="just"/>
            <a:endParaRPr lang="en-US" dirty="0"/>
          </a:p>
          <a:p>
            <a:pPr>
              <a:defRPr b="0" i="0"/>
            </a:pPr>
            <a:r>
              <a:rPr lang="1106">
                <a:solidFill>
                  <a:schemeClr val="accent1">
                    <a:lumMod val="76000"/>
                  </a:schemeClr>
                </a:solidFill>
                <a:latin typeface="Ubuntu"/>
              </a:rPr>
              <a:t>Ydy'r brand neu'r logo yn effeithio ar </a:t>
            </a:r>
            <a:r>
              <a:rPr lang="cy-GB" dirty="0">
                <a:solidFill>
                  <a:schemeClr val="accent1">
                    <a:lumMod val="76000"/>
                  </a:schemeClr>
                </a:solidFill>
                <a:latin typeface="Ubuntu"/>
              </a:rPr>
              <a:t>eich p</a:t>
            </a:r>
            <a:r>
              <a:rPr lang="1106">
                <a:solidFill>
                  <a:schemeClr val="accent1">
                    <a:lumMod val="76000"/>
                  </a:schemeClr>
                </a:solidFill>
                <a:latin typeface="Ubuntu"/>
              </a:rPr>
              <a:t>enderfyniadau wrth ddewis cynnyrch? Pam?</a:t>
            </a:r>
            <a:endParaRPr lang="en-US" dirty="0">
              <a:solidFill>
                <a:schemeClr val="accent1">
                  <a:lumMod val="76000"/>
                </a:schemeClr>
              </a:solidFill>
            </a:endParaRPr>
          </a:p>
        </p:txBody>
      </p:sp>
      <p:sp>
        <p:nvSpPr>
          <p:cNvPr id="4" name="Slide Number Placeholder 3"/>
          <p:cNvSpPr>
            <a:spLocks noGrp="1"/>
          </p:cNvSpPr>
          <p:nvPr>
            <p:ph type="sldNum" sz="quarter" idx="5"/>
          </p:nvPr>
        </p:nvSpPr>
        <p:spPr/>
        <p:txBody>
          <a:bodyPr/>
          <a:lstStyle/>
          <a:p>
            <a:fld id="{C6BF1F24-30D7-5740-9F64-AE7FBFFC8324}" type="slidenum">
              <a:rPr lang="en-US" smtClean="0"/>
              <a:t>7</a:t>
            </a:fld>
            <a:endParaRPr lang="en-US" dirty="0"/>
          </a:p>
        </p:txBody>
      </p:sp>
    </p:spTree>
    <p:extLst>
      <p:ext uri="{BB962C8B-B14F-4D97-AF65-F5344CB8AC3E}">
        <p14:creationId xmlns:p14="http://schemas.microsoft.com/office/powerpoint/2010/main" val="1060101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106">
                <a:solidFill>
                  <a:schemeClr val="accent1">
                    <a:lumMod val="76000"/>
                  </a:schemeClr>
                </a:solidFill>
                <a:latin typeface="Ubuntu"/>
                <a:cs typeface="Calibri" panose="020F0502020204030204"/>
              </a:rPr>
              <a:t>Pam</a:t>
            </a:r>
            <a:r>
              <a:rPr lang="cy-GB" dirty="0">
                <a:solidFill>
                  <a:schemeClr val="accent1">
                    <a:lumMod val="76000"/>
                  </a:schemeClr>
                </a:solidFill>
                <a:latin typeface="Ubuntu"/>
                <a:cs typeface="Calibri" panose="020F0502020204030204"/>
              </a:rPr>
              <a:t> ydych chi’n m</a:t>
            </a:r>
            <a:r>
              <a:rPr lang="1106">
                <a:solidFill>
                  <a:schemeClr val="accent1">
                    <a:lumMod val="76000"/>
                  </a:schemeClr>
                </a:solidFill>
                <a:latin typeface="Ubuntu"/>
                <a:cs typeface="Calibri" panose="020F0502020204030204"/>
              </a:rPr>
              <a:t>eddwl </a:t>
            </a:r>
            <a:r>
              <a:rPr lang="cy-GB" dirty="0">
                <a:solidFill>
                  <a:schemeClr val="accent1">
                    <a:lumMod val="76000"/>
                  </a:schemeClr>
                </a:solidFill>
                <a:latin typeface="Ubuntu"/>
                <a:cs typeface="Calibri" panose="020F0502020204030204"/>
              </a:rPr>
              <a:t>bod </a:t>
            </a:r>
            <a:r>
              <a:rPr lang="1106">
                <a:solidFill>
                  <a:schemeClr val="accent1">
                    <a:lumMod val="76000"/>
                  </a:schemeClr>
                </a:solidFill>
                <a:latin typeface="Ubuntu"/>
                <a:cs typeface="Calibri" panose="020F0502020204030204"/>
              </a:rPr>
              <a:t>cwmni McVities wedi brandio'r cynnyrch hwn fel 'Mermaid Magical Choccy Cake Bars'?</a:t>
            </a:r>
          </a:p>
          <a:p>
            <a:pPr algn="just"/>
            <a:endParaRPr lang="en-US" dirty="0"/>
          </a:p>
          <a:p>
            <a:pPr algn="l">
              <a:defRPr b="0" i="0"/>
            </a:pPr>
            <a:r>
              <a:rPr lang="1106" baseline="0">
                <a:solidFill>
                  <a:srgbClr val="103E6A"/>
                </a:solidFill>
                <a:latin typeface="Ubuntu"/>
              </a:rPr>
              <a:t>Pam </a:t>
            </a:r>
            <a:r>
              <a:rPr lang="cy-GB" dirty="0">
                <a:solidFill>
                  <a:srgbClr val="103E6A"/>
                </a:solidFill>
                <a:latin typeface="Ubuntu"/>
              </a:rPr>
              <a:t>ydych chi’n </a:t>
            </a:r>
            <a:r>
              <a:rPr lang="1106" baseline="0">
                <a:solidFill>
                  <a:srgbClr val="103E6A"/>
                </a:solidFill>
                <a:latin typeface="Ubuntu"/>
              </a:rPr>
              <a:t>meddwl bod cwmni McVities wedi cynnwys y geiriau 'limited edition' ar y deunydd pecynnu?</a:t>
            </a:r>
            <a:endParaRPr lang="en-US" dirty="0"/>
          </a:p>
          <a:p>
            <a:pPr algn="just"/>
            <a:endParaRPr lang="en-US" dirty="0"/>
          </a:p>
          <a:p>
            <a:pPr>
              <a:defRPr b="0" i="0"/>
            </a:pPr>
            <a:r>
              <a:rPr lang="1106">
                <a:solidFill>
                  <a:schemeClr val="accent1">
                    <a:lumMod val="76000"/>
                  </a:schemeClr>
                </a:solidFill>
                <a:latin typeface="Ubuntu"/>
              </a:rPr>
              <a:t>Sut </a:t>
            </a:r>
            <a:r>
              <a:rPr lang="cy-GB" dirty="0">
                <a:solidFill>
                  <a:schemeClr val="accent1">
                    <a:lumMod val="76000"/>
                  </a:schemeClr>
                </a:solidFill>
                <a:latin typeface="Ubuntu"/>
              </a:rPr>
              <a:t>allai’r </a:t>
            </a:r>
            <a:r>
              <a:rPr lang="1106">
                <a:solidFill>
                  <a:schemeClr val="accent1">
                    <a:lumMod val="76000"/>
                  </a:schemeClr>
                </a:solidFill>
                <a:latin typeface="Ubuntu"/>
              </a:rPr>
              <a:t>deunydd pecynnu a'r ddelwedd </a:t>
            </a:r>
            <a:r>
              <a:rPr lang="cy-GB" dirty="0">
                <a:solidFill>
                  <a:schemeClr val="accent1">
                    <a:lumMod val="76000"/>
                  </a:schemeClr>
                </a:solidFill>
                <a:latin typeface="Ubuntu"/>
              </a:rPr>
              <a:t>d</a:t>
            </a:r>
            <a:r>
              <a:rPr lang="1106">
                <a:solidFill>
                  <a:schemeClr val="accent1">
                    <a:lumMod val="76000"/>
                  </a:schemeClr>
                </a:solidFill>
                <a:latin typeface="Ubuntu"/>
              </a:rPr>
              <a:t>dylanwadu ar blant ifanc? </a:t>
            </a:r>
            <a:endParaRPr lang="en-US" dirty="0">
              <a:solidFill>
                <a:schemeClr val="accent1">
                  <a:lumMod val="76000"/>
                </a:schemeClr>
              </a:solidFill>
            </a:endParaRPr>
          </a:p>
        </p:txBody>
      </p:sp>
      <p:sp>
        <p:nvSpPr>
          <p:cNvPr id="4" name="Slide Number Placeholder 3"/>
          <p:cNvSpPr>
            <a:spLocks noGrp="1"/>
          </p:cNvSpPr>
          <p:nvPr>
            <p:ph type="sldNum" sz="quarter" idx="5"/>
          </p:nvPr>
        </p:nvSpPr>
        <p:spPr/>
        <p:txBody>
          <a:bodyPr/>
          <a:lstStyle/>
          <a:p>
            <a:fld id="{C6BF1F24-30D7-5740-9F64-AE7FBFFC8324}" type="slidenum">
              <a:rPr lang="en-US" smtClean="0"/>
              <a:t>8</a:t>
            </a:fld>
            <a:endParaRPr lang="en-US" dirty="0"/>
          </a:p>
        </p:txBody>
      </p:sp>
    </p:spTree>
    <p:extLst>
      <p:ext uri="{BB962C8B-B14F-4D97-AF65-F5344CB8AC3E}">
        <p14:creationId xmlns:p14="http://schemas.microsoft.com/office/powerpoint/2010/main" val="139135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106" sz="1200" b="1" baseline="0">
                <a:solidFill>
                  <a:srgbClr val="0F3C68"/>
                </a:solidFill>
                <a:latin typeface="Ubuntu"/>
              </a:rPr>
              <a:t>Mae'r ddelwedd hon yn dangos enghreifftiau o Fwydydd </a:t>
            </a:r>
            <a:r>
              <a:rPr lang="cy-GB" sz="1200" b="1" baseline="0" dirty="0">
                <a:solidFill>
                  <a:srgbClr val="0F3C68"/>
                </a:solidFill>
                <a:latin typeface="Ubuntu"/>
              </a:rPr>
              <a:t>s</a:t>
            </a:r>
            <a:r>
              <a:rPr lang="1106" sz="1200" b="1" baseline="0">
                <a:solidFill>
                  <a:srgbClr val="0F3C68"/>
                </a:solidFill>
                <a:latin typeface="Ubuntu"/>
              </a:rPr>
              <a:t>ydd </a:t>
            </a:r>
            <a:r>
              <a:rPr lang="cy-GB" sz="1200" b="1" dirty="0">
                <a:solidFill>
                  <a:srgbClr val="0F3C68"/>
                </a:solidFill>
                <a:latin typeface="Ubuntu"/>
              </a:rPr>
              <a:t>w</a:t>
            </a:r>
            <a:r>
              <a:rPr lang="1106" sz="1200" b="1" baseline="0">
                <a:solidFill>
                  <a:srgbClr val="0F3C68"/>
                </a:solidFill>
                <a:latin typeface="Ubuntu"/>
              </a:rPr>
              <a:t>edi'u Prosesu </a:t>
            </a:r>
            <a:r>
              <a:rPr lang="cy-GB" sz="1200" b="1" baseline="0" dirty="0">
                <a:solidFill>
                  <a:srgbClr val="0F3C68"/>
                </a:solidFill>
                <a:latin typeface="Ubuntu"/>
              </a:rPr>
              <a:t>Helaeth </a:t>
            </a:r>
            <a:r>
              <a:rPr lang="1106" sz="1200" b="1" baseline="0">
                <a:solidFill>
                  <a:srgbClr val="0F3C68"/>
                </a:solidFill>
                <a:latin typeface="Ubuntu"/>
              </a:rPr>
              <a:t>sy'n cael eu marchnata ar gyfer</a:t>
            </a:r>
            <a:r>
              <a:rPr lang="en-US" sz="1200" dirty="0">
                <a:solidFill>
                  <a:srgbClr val="000000"/>
                </a:solidFill>
                <a:latin typeface="Calibri"/>
                <a:cs typeface="Calibri" panose="020F0502020204030204"/>
              </a:rPr>
              <a:t> </a:t>
            </a:r>
            <a:r>
              <a:rPr lang="1106" sz="1200" b="1" baseline="0">
                <a:solidFill>
                  <a:srgbClr val="0F3C68"/>
                </a:solidFill>
                <a:latin typeface="Ubuntu"/>
              </a:rPr>
              <a:t>plant yma yn y Deyrnas Unedig.</a:t>
            </a:r>
            <a:endParaRPr lang="en-US" sz="1200" dirty="0">
              <a:cs typeface="Calibri" panose="020F0502020204030204"/>
            </a:endParaRPr>
          </a:p>
          <a:p>
            <a:pPr algn="just"/>
            <a:endParaRPr lang="en-US" b="1" dirty="0"/>
          </a:p>
          <a:p>
            <a:pPr>
              <a:defRPr b="0" i="0"/>
            </a:pPr>
            <a:r>
              <a:rPr lang="1106" sz="1200">
                <a:solidFill>
                  <a:srgbClr val="0F3C68"/>
                </a:solidFill>
                <a:latin typeface="Ubuntu"/>
              </a:rPr>
              <a:t>Pa dactegau mae'r cwmnïau hyn yn eu defnyddio fel bod eu cynnyrch yn apelio at blant bach?</a:t>
            </a:r>
            <a:endParaRPr lang="en-US" sz="1200" dirty="0"/>
          </a:p>
          <a:p>
            <a:pPr algn="just"/>
            <a:endParaRPr lang="en-US" dirty="0"/>
          </a:p>
          <a:p>
            <a:pPr algn="just">
              <a:defRPr b="0" i="0"/>
            </a:pPr>
            <a:r>
              <a:rPr lang="1106" sz="1200">
                <a:solidFill>
                  <a:srgbClr val="0F3C68"/>
                </a:solidFill>
                <a:latin typeface="Ubuntu"/>
              </a:rPr>
              <a:t>Faint o'r rhain </a:t>
            </a:r>
            <a:r>
              <a:rPr lang="cy-GB" sz="1200" dirty="0">
                <a:solidFill>
                  <a:srgbClr val="0F3C68"/>
                </a:solidFill>
                <a:latin typeface="Ubuntu"/>
              </a:rPr>
              <a:t>ydych chi wedi’u </a:t>
            </a:r>
            <a:r>
              <a:rPr lang="1106" sz="1200">
                <a:solidFill>
                  <a:srgbClr val="0F3C68"/>
                </a:solidFill>
                <a:latin typeface="Ubuntu"/>
              </a:rPr>
              <a:t>bwyta?</a:t>
            </a:r>
            <a:endParaRPr lang="en-US" sz="1200" dirty="0">
              <a:cs typeface="Calibri" panose="020F0502020204030204"/>
            </a:endParaRPr>
          </a:p>
          <a:p>
            <a:pPr algn="just"/>
            <a:endParaRPr lang="en-US" b="1" dirty="0"/>
          </a:p>
          <a:p>
            <a:pPr>
              <a:defRPr b="0" i="0"/>
            </a:pPr>
            <a:r>
              <a:rPr lang="cy-GB" sz="1200" dirty="0">
                <a:solidFill>
                  <a:srgbClr val="0F3C68"/>
                </a:solidFill>
                <a:latin typeface="Ubuntu"/>
              </a:rPr>
              <a:t>Ydych chi’n </a:t>
            </a:r>
            <a:r>
              <a:rPr lang="1106" sz="1200">
                <a:solidFill>
                  <a:srgbClr val="0F3C68"/>
                </a:solidFill>
                <a:latin typeface="Ubuntu"/>
              </a:rPr>
              <a:t>gwybod pa gynhwysion sydd yn unrhyw un o'r cynhyrchion hyn?</a:t>
            </a:r>
            <a:endParaRPr lang="en-US" sz="1200" dirty="0">
              <a:cs typeface="Calibri" panose="020F0502020204030204"/>
            </a:endParaRPr>
          </a:p>
          <a:p>
            <a:pPr algn="just"/>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9</a:t>
            </a:fld>
            <a:endParaRPr lang="en-US" dirty="0"/>
          </a:p>
        </p:txBody>
      </p:sp>
    </p:spTree>
    <p:extLst>
      <p:ext uri="{BB962C8B-B14F-4D97-AF65-F5344CB8AC3E}">
        <p14:creationId xmlns:p14="http://schemas.microsoft.com/office/powerpoint/2010/main" val="178486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b="0" i="0"/>
            </a:pPr>
            <a:r>
              <a:rPr lang="1106" sz="1200">
                <a:solidFill>
                  <a:schemeClr val="accent1">
                    <a:lumMod val="76000"/>
                  </a:schemeClr>
                </a:solidFill>
                <a:latin typeface="Ubuntu"/>
              </a:rPr>
              <a:t>Pa frandiau a logos </a:t>
            </a:r>
            <a:r>
              <a:rPr lang="cy-GB" sz="1200" dirty="0">
                <a:solidFill>
                  <a:schemeClr val="accent1">
                    <a:lumMod val="76000"/>
                  </a:schemeClr>
                </a:solidFill>
                <a:latin typeface="Ubuntu"/>
              </a:rPr>
              <a:t>ydych chi’n </a:t>
            </a:r>
            <a:r>
              <a:rPr lang="1106" sz="1200">
                <a:solidFill>
                  <a:schemeClr val="accent1">
                    <a:lumMod val="76000"/>
                  </a:schemeClr>
                </a:solidFill>
                <a:latin typeface="Ubuntu"/>
              </a:rPr>
              <a:t>eu hadnabod yn y ddelwedd hon?</a:t>
            </a:r>
            <a:endParaRPr lang="en-US" sz="1200" dirty="0">
              <a:solidFill>
                <a:schemeClr val="accent1">
                  <a:lumMod val="76000"/>
                </a:schemeClr>
              </a:solidFill>
              <a:cs typeface="Calibri" panose="020F0502020204030204"/>
            </a:endParaRPr>
          </a:p>
          <a:p>
            <a:pPr algn="just"/>
            <a:endParaRPr lang="en-US" dirty="0"/>
          </a:p>
          <a:p>
            <a:pPr>
              <a:defRPr b="0" i="0"/>
            </a:pPr>
            <a:r>
              <a:rPr lang="1106" sz="1200">
                <a:solidFill>
                  <a:schemeClr val="accent1">
                    <a:lumMod val="76000"/>
                  </a:schemeClr>
                </a:solidFill>
                <a:latin typeface="Ubuntu"/>
              </a:rPr>
              <a:t>Pa dactegau hysbysebu a marchnata y mae cwmnïau fel Nandos a McDonalds yn eu defnyddio i sicrhau bod pobl yn parhau i brynu eu cynhyrchion bwyd a diod?</a:t>
            </a:r>
            <a:endParaRPr lang="en-US" sz="1200" dirty="0">
              <a:solidFill>
                <a:schemeClr val="accent1">
                  <a:lumMod val="76000"/>
                </a:schemeClr>
              </a:solidFill>
              <a:cs typeface="Calibri" panose="020F0502020204030204"/>
            </a:endParaRPr>
          </a:p>
          <a:p>
            <a:pPr algn="just"/>
            <a:endParaRPr lang="en-US" b="1" dirty="0">
              <a:cs typeface="Calibri" panose="020F0502020204030204"/>
            </a:endParaRPr>
          </a:p>
          <a:p>
            <a:pPr algn="l">
              <a:defRPr b="0" i="0"/>
            </a:pPr>
            <a:r>
              <a:rPr lang="1106" baseline="0">
                <a:solidFill>
                  <a:srgbClr val="103E6A"/>
                </a:solidFill>
                <a:latin typeface="Ubuntu"/>
              </a:rPr>
              <a:t>Pam </a:t>
            </a:r>
            <a:r>
              <a:rPr lang="cy-GB" baseline="0" dirty="0">
                <a:solidFill>
                  <a:srgbClr val="103E6A"/>
                </a:solidFill>
                <a:latin typeface="Ubuntu"/>
              </a:rPr>
              <a:t>ydych chi’n </a:t>
            </a:r>
            <a:r>
              <a:rPr lang="1106" baseline="0">
                <a:solidFill>
                  <a:srgbClr val="103E6A"/>
                </a:solidFill>
                <a:latin typeface="Ubuntu"/>
              </a:rPr>
              <a:t>meddwl bod pobl yn dewis bwyta 'bwyd cyflym' fel McDonalds? </a:t>
            </a:r>
            <a:endParaRPr lang="en-US" dirty="0"/>
          </a:p>
        </p:txBody>
      </p:sp>
      <p:sp>
        <p:nvSpPr>
          <p:cNvPr id="4" name="Slide Number Placeholder 3"/>
          <p:cNvSpPr>
            <a:spLocks noGrp="1"/>
          </p:cNvSpPr>
          <p:nvPr>
            <p:ph type="sldNum" sz="quarter" idx="5"/>
          </p:nvPr>
        </p:nvSpPr>
        <p:spPr/>
        <p:txBody>
          <a:bodyPr/>
          <a:lstStyle/>
          <a:p>
            <a:fld id="{C6BF1F24-30D7-5740-9F64-AE7FBFFC8324}" type="slidenum">
              <a:rPr lang="en-US" smtClean="0"/>
              <a:t>10</a:t>
            </a:fld>
            <a:endParaRPr lang="en-US" dirty="0"/>
          </a:p>
        </p:txBody>
      </p:sp>
    </p:spTree>
    <p:extLst>
      <p:ext uri="{BB962C8B-B14F-4D97-AF65-F5344CB8AC3E}">
        <p14:creationId xmlns:p14="http://schemas.microsoft.com/office/powerpoint/2010/main" val="12781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dirty="0"/>
              <a:t>Pam ydych chi'n meddwl fod hyn yn wir? Dylanwadwr - nid cwmnïau mawr bob amser oherwydd ei farchnata strategol a’i bartneriaethau gyda thimau a digwyddiadau chwaraeon mawr.</a:t>
            </a: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6BF1F24-30D7-5740-9F64-AE7FBFFC8324}" type="slidenum">
              <a:rPr lang="en-US" smtClean="0"/>
              <a:t>12</a:t>
            </a:fld>
            <a:endParaRPr lang="en-US" dirty="0"/>
          </a:p>
        </p:txBody>
      </p:sp>
    </p:spTree>
    <p:extLst>
      <p:ext uri="{BB962C8B-B14F-4D97-AF65-F5344CB8AC3E}">
        <p14:creationId xmlns:p14="http://schemas.microsoft.com/office/powerpoint/2010/main" val="24387043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tretch>
            <a:fill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a:blip r:embed="rId3"/>
          <a:srcRect l="25437" t="2543" r="5912" b="3059"/>
          <a:stretch>
            <a:fillRect/>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tretch>
            <a:fill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a:blip r:embed="rId2"/>
          <a:srcRect l="13065" b="50000"/>
          <a:stretch>
            <a:fillRect/>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tretch>
            <a:fill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a:blip r:embed="rId4"/>
          <a:srcRect l="11058" t="2107" r="2991" b="47971"/>
          <a:stretch>
            <a:fillRect/>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tretch>
            <a:fill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dirty="0">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dirty="0"/>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tretch>
            <a:fill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a:blip r:embed="rId3"/>
          <a:srcRect b="34365"/>
          <a:stretch>
            <a:fillRect/>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tretch>
            <a:fill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dirty="0">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13413537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dirty="0"/>
          </a:p>
        </p:txBody>
      </p:sp>
    </p:spTree>
    <p:extLst>
      <p:ext uri="{BB962C8B-B14F-4D97-AF65-F5344CB8AC3E}">
        <p14:creationId xmlns:p14="http://schemas.microsoft.com/office/powerpoint/2010/main" val="33980228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204299864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t>4/13/2026</a:t>
            </a:fld>
            <a:endParaRPr lang="en-US" dirty="0"/>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dirty="0"/>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t>‹#›</a:t>
            </a:fld>
            <a:endParaRPr lang="en-US" dirty="0"/>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701" r:id="rId9"/>
  </p:sldLayoutIdLst>
  <p:transition/>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6mWZUKbAhi8" TargetMode="External"/><Relationship Id="rId2" Type="http://schemas.openxmlformats.org/officeDocument/2006/relationships/image" Target="../media/image18.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9.pn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s://techiegamers.com/prime-valuation/" TargetMode="External"/><Relationship Id="rId5" Type="http://schemas.openxmlformats.org/officeDocument/2006/relationships/hyperlink" Target="https://www.foodbeast.com/news/prime-billion-dollar-sales-by-end-of-2023/" TargetMode="External"/><Relationship Id="rId4" Type="http://schemas.openxmlformats.org/officeDocument/2006/relationships/hyperlink" Target="https://drinkprime.uk/"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hyperlink" Target="https://static1.squarespace.com/static/59f75004f09ca48694070f3b/t/6481134fdf3b065bf460fe05/1686180705852/FSN_UPF+Report_Digital+for+web%2C+June+2023.pdf"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1B2-43EC-31A1-56FC-9807F0ECD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B3AF5-7F06-1CDF-C5C2-4B253B6920F4}"/>
              </a:ext>
            </a:extLst>
          </p:cNvPr>
          <p:cNvSpPr txBox="1"/>
          <p:nvPr/>
        </p:nvSpPr>
        <p:spPr>
          <a:xfrm>
            <a:off x="190865" y="1830092"/>
            <a:ext cx="116094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000" dirty="0">
                <a:latin typeface="Ubuntu" panose="020B0504030602030204" pitchFamily="34" charset="0"/>
              </a:rPr>
              <a:t>Mae'r gweithgaredd hwn yn cysylltu â'r Banciau Gwybodaeth canlynol: </a:t>
            </a:r>
          </a:p>
          <a:p>
            <a:pPr marL="342900" indent="-342900">
              <a:buFont typeface="Arial" panose="020B0604020202020204" pitchFamily="34" charset="0"/>
              <a:buChar char="•"/>
              <a:defRPr b="0" i="0"/>
            </a:pPr>
            <a:r>
              <a:rPr lang="1106" sz="2000" dirty="0">
                <a:solidFill>
                  <a:srgbClr val="18518A"/>
                </a:solidFill>
                <a:latin typeface="Ubuntu"/>
                <a:ea typeface="Calibri" panose="020F0502020204030204"/>
                <a:cs typeface="Calibri" panose="020F0502020204030204"/>
              </a:rPr>
              <a:t>Diwydiant, Marchnata a Hysbysebu</a:t>
            </a:r>
            <a:endParaRPr lang="en-US" sz="2000" dirty="0">
              <a:solidFill>
                <a:srgbClr val="18518A"/>
              </a:solidFill>
              <a:latin typeface="Ubuntu"/>
              <a:ea typeface="Calibri" panose="020F0502020204030204"/>
              <a:cs typeface="Calibri" panose="020F0502020204030204"/>
            </a:endParaRPr>
          </a:p>
          <a:p>
            <a:endParaRPr lang="en-US" sz="2000" dirty="0">
              <a:solidFill>
                <a:srgbClr val="000000"/>
              </a:solidFill>
              <a:latin typeface="Ubuntu"/>
            </a:endParaRPr>
          </a:p>
          <a:p>
            <a:endParaRPr lang="en-US" sz="2000" dirty="0">
              <a:solidFill>
                <a:srgbClr val="000000"/>
              </a:solidFill>
              <a:latin typeface="Ubuntu"/>
            </a:endParaRPr>
          </a:p>
          <a:p>
            <a:r>
              <a:rPr lang="cy-GB" sz="2000" dirty="0">
                <a:latin typeface="Ubuntu" panose="020B0504030602030204" pitchFamily="34" charset="0"/>
              </a:rPr>
              <a:t>Mae'r gweithgaredd hwn yn archwilio'r ffactorau sy'n dylanwadu ar ein penderfyniadau wrth ddewis pa fwyd a diod i'w prynu.</a:t>
            </a:r>
            <a:endParaRPr lang="en-US" sz="2000" dirty="0">
              <a:latin typeface="Ubuntu" panose="020B0504030602030204" pitchFamily="34" charset="0"/>
              <a:ea typeface="Calibri" panose="020F0502020204030204"/>
              <a:cs typeface="Calibri" panose="020F0502020204030204"/>
            </a:endParaRPr>
          </a:p>
        </p:txBody>
      </p:sp>
      <p:graphicFrame>
        <p:nvGraphicFramePr>
          <p:cNvPr id="7" name="Table 6">
            <a:extLst>
              <a:ext uri="{FF2B5EF4-FFF2-40B4-BE49-F238E27FC236}">
                <a16:creationId xmlns:a16="http://schemas.microsoft.com/office/drawing/2014/main" id="{40151333-31CE-D047-3901-E9746858B7A0}"/>
              </a:ext>
            </a:extLst>
          </p:cNvPr>
          <p:cNvGraphicFramePr>
            <a:graphicFrameLocks noGrp="1"/>
          </p:cNvGraphicFramePr>
          <p:nvPr>
            <p:extLst>
              <p:ext uri="{D42A27DB-BD31-4B8C-83A1-F6EECF244321}">
                <p14:modId xmlns:p14="http://schemas.microsoft.com/office/powerpoint/2010/main" val="523160509"/>
              </p:ext>
            </p:extLst>
          </p:nvPr>
        </p:nvGraphicFramePr>
        <p:xfrm>
          <a:off x="100852" y="4244269"/>
          <a:ext cx="11996429" cy="1955800"/>
        </p:xfrm>
        <a:graphic>
          <a:graphicData uri="http://schemas.openxmlformats.org/drawingml/2006/table">
            <a:tbl>
              <a:tblPr firstRow="1" bandRow="1">
                <a:tableStyleId>{5C22544A-7EE6-4342-B048-85BDC9FD1C3A}</a:tableStyleId>
              </a:tblPr>
              <a:tblGrid>
                <a:gridCol w="2350603">
                  <a:extLst>
                    <a:ext uri="{9D8B030D-6E8A-4147-A177-3AD203B41FA5}">
                      <a16:colId xmlns:a16="http://schemas.microsoft.com/office/drawing/2014/main" val="4270850206"/>
                    </a:ext>
                  </a:extLst>
                </a:gridCol>
                <a:gridCol w="2302807">
                  <a:extLst>
                    <a:ext uri="{9D8B030D-6E8A-4147-A177-3AD203B41FA5}">
                      <a16:colId xmlns:a16="http://schemas.microsoft.com/office/drawing/2014/main" val="2021095819"/>
                    </a:ext>
                  </a:extLst>
                </a:gridCol>
                <a:gridCol w="2437279">
                  <a:extLst>
                    <a:ext uri="{9D8B030D-6E8A-4147-A177-3AD203B41FA5}">
                      <a16:colId xmlns:a16="http://schemas.microsoft.com/office/drawing/2014/main" val="3723673179"/>
                    </a:ext>
                  </a:extLst>
                </a:gridCol>
                <a:gridCol w="2526914">
                  <a:extLst>
                    <a:ext uri="{9D8B030D-6E8A-4147-A177-3AD203B41FA5}">
                      <a16:colId xmlns:a16="http://schemas.microsoft.com/office/drawing/2014/main" val="1260354662"/>
                    </a:ext>
                  </a:extLst>
                </a:gridCol>
                <a:gridCol w="2378826">
                  <a:extLst>
                    <a:ext uri="{9D8B030D-6E8A-4147-A177-3AD203B41FA5}">
                      <a16:colId xmlns:a16="http://schemas.microsoft.com/office/drawing/2014/main" val="40764704"/>
                    </a:ext>
                  </a:extLst>
                </a:gridCol>
              </a:tblGrid>
              <a:tr h="370840">
                <a:tc gridSpan="5">
                  <a:txBody>
                    <a:bodyPr/>
                    <a:lstStyle/>
                    <a:p>
                      <a:pPr marL="228600" indent="-228600">
                        <a:defRPr b="0" i="0"/>
                      </a:pPr>
                      <a:r>
                        <a:rPr lang="1106" b="1" dirty="0">
                          <a:solidFill>
                            <a:schemeClr val="bg1"/>
                          </a:solidFill>
                          <a:latin typeface="Ubuntu"/>
                          <a:ea typeface="Calibri" panose="020F0502020204030204"/>
                          <a:cs typeface="Calibri" panose="020F0502020204030204"/>
                        </a:rPr>
                        <a:t>Disgrifiadau o ddysgu </a:t>
                      </a:r>
                      <a:r>
                        <a:rPr lang="1106" b="0" dirty="0">
                          <a:solidFill>
                            <a:schemeClr val="bg1"/>
                          </a:solidFill>
                          <a:latin typeface="Ubuntu"/>
                          <a:ea typeface="Calibri" panose="020F0502020204030204"/>
                          <a:cs typeface="Calibri" panose="020F0502020204030204"/>
                        </a:rPr>
                        <a:t>(posibl)</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473324"/>
                  </a:ext>
                </a:extLst>
              </a:tr>
              <a:tr h="370840">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1</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Rwyf wedi datblygu ymwybyddiaeth y gall fy mhenderfyniadau effeithio arnaf i ac ar eraill.</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2</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Gallaf werthfawrogi y gall fy mhenderfyniadau effeithio arnaf i ac ar eraill, nawr ac yn y dyfodol.</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3</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Rwy’n gallu adnabod y bydd rhai penderfyniadau rwy’n eu gwneud yn cael effaith hirdymor ar fy mywyd ac ar fywydau pobl eraill.</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4</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Rwy’n gallu ystyried ffactorau perthnasol a goblygiadau wrth wneud penderfyniadau yn unigol ac ar y cyd.</a:t>
                      </a:r>
                      <a:endParaRPr lang="en-US" sz="1400" b="0" dirty="0">
                        <a:solidFill>
                          <a:schemeClr val="accent1"/>
                        </a:solidFill>
                        <a:latin typeface="Ubuntu"/>
                      </a:endParaRPr>
                    </a:p>
                  </a:txBody>
                  <a:tcPr/>
                </a:tc>
                <a:tc>
                  <a:txBody>
                    <a:bodyPr/>
                    <a:lstStyle/>
                    <a:p>
                      <a:pPr lvl="0" algn="l">
                        <a:lnSpc>
                          <a:spcPct val="100000"/>
                        </a:lnSpc>
                        <a:spcBef>
                          <a:spcPct val="0"/>
                        </a:spcBef>
                        <a:spcAft>
                          <a:spcPct val="0"/>
                        </a:spcAft>
                        <a:buNone/>
                        <a:defRPr b="0" i="0"/>
                      </a:pPr>
                      <a:r>
                        <a:rPr lang="1106" sz="1400" b="1" i="0" u="none" strike="noStrike" noProof="0" dirty="0">
                          <a:solidFill>
                            <a:schemeClr val="accent1"/>
                          </a:solidFill>
                          <a:latin typeface="Ubuntu"/>
                        </a:rPr>
                        <a:t>Cam cynnydd 5</a:t>
                      </a:r>
                      <a:endParaRPr lang="en-US" sz="1400" dirty="0">
                        <a:solidFill>
                          <a:schemeClr val="accent1"/>
                        </a:solidFill>
                        <a:latin typeface="Ubuntu"/>
                      </a:endParaRPr>
                    </a:p>
                    <a:p>
                      <a:pPr lvl="0" algn="l">
                        <a:lnSpc>
                          <a:spcPct val="100000"/>
                        </a:lnSpc>
                        <a:spcBef>
                          <a:spcPct val="0"/>
                        </a:spcBef>
                        <a:spcAft>
                          <a:spcPct val="0"/>
                        </a:spcAft>
                        <a:buNone/>
                        <a:defRPr b="0" i="0"/>
                      </a:pPr>
                      <a:r>
                        <a:rPr lang="1106" sz="1400" b="0" i="0" u="none" strike="noStrike" noProof="0" dirty="0">
                          <a:solidFill>
                            <a:schemeClr val="accent1"/>
                          </a:solidFill>
                          <a:latin typeface="Ubuntu"/>
                        </a:rPr>
                        <a:t>Rwy’n gallu gwerthuso ffactorau a goblygiadau, gan gynnwys risg, mewn ffordd feirniadol wrth wneud penderfyniadau yn unigol ac ar y cyd.</a:t>
                      </a:r>
                      <a:endParaRPr lang="en-US" sz="1400" b="0" dirty="0">
                        <a:solidFill>
                          <a:schemeClr val="accent1"/>
                        </a:solidFill>
                        <a:latin typeface="Ubuntu"/>
                      </a:endParaRPr>
                    </a:p>
                  </a:txBody>
                  <a:tcPr/>
                </a:tc>
                <a:extLst>
                  <a:ext uri="{0D108BD9-81ED-4DB2-BD59-A6C34878D82A}">
                    <a16:rowId xmlns:a16="http://schemas.microsoft.com/office/drawing/2014/main" val="3206262021"/>
                  </a:ext>
                </a:extLst>
              </a:tr>
            </a:tbl>
          </a:graphicData>
        </a:graphic>
      </p:graphicFrame>
      <p:sp>
        <p:nvSpPr>
          <p:cNvPr id="4" name="Text Placeholder 1">
            <a:extLst>
              <a:ext uri="{FF2B5EF4-FFF2-40B4-BE49-F238E27FC236}">
                <a16:creationId xmlns:a16="http://schemas.microsoft.com/office/drawing/2014/main" id="{23A3A172-F7A7-E736-682D-27F0D1743C11}"/>
              </a:ext>
            </a:extLst>
          </p:cNvPr>
          <p:cNvSpPr txBox="1">
            <a:spLocks/>
          </p:cNvSpPr>
          <p:nvPr/>
        </p:nvSpPr>
        <p:spPr>
          <a:xfrm>
            <a:off x="194795" y="871373"/>
            <a:ext cx="9830948" cy="837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4400" b="1" dirty="0">
                <a:latin typeface="Ubuntu"/>
                <a:ea typeface="Verdana"/>
              </a:rPr>
              <a:t>Sut ydyn ni'n cael ein </a:t>
            </a:r>
            <a:r>
              <a:rPr lang="cy-GB" sz="4400" b="1" dirty="0">
                <a:latin typeface="Ubuntu"/>
                <a:ea typeface="Verdana"/>
              </a:rPr>
              <a:t>D</a:t>
            </a:r>
            <a:r>
              <a:rPr lang="1106" sz="4400" b="1" dirty="0">
                <a:latin typeface="Ubuntu"/>
                <a:ea typeface="Verdana"/>
              </a:rPr>
              <a:t>ylanwadu?</a:t>
            </a:r>
            <a:endParaRPr lang="en-US" sz="4400" dirty="0"/>
          </a:p>
        </p:txBody>
      </p:sp>
      <p:pic>
        <p:nvPicPr>
          <p:cNvPr id="5" name="Picture 4" descr="A fast food restaurant with a sign and bicycles&#10;&#10;Description automatically generated">
            <a:extLst>
              <a:ext uri="{FF2B5EF4-FFF2-40B4-BE49-F238E27FC236}">
                <a16:creationId xmlns:a16="http://schemas.microsoft.com/office/drawing/2014/main" id="{77368A80-21E5-43D4-2E3A-FEBEE2D01A47}"/>
              </a:ext>
            </a:extLst>
          </p:cNvPr>
          <p:cNvPicPr>
            <a:picLocks noChangeAspect="1"/>
          </p:cNvPicPr>
          <p:nvPr/>
        </p:nvPicPr>
        <p:blipFill>
          <a:blip r:embed="rId3"/>
          <a:stretch>
            <a:fillRect/>
          </a:stretch>
        </p:blipFill>
        <p:spPr>
          <a:xfrm>
            <a:off x="9190912" y="241789"/>
            <a:ext cx="2980454" cy="2142182"/>
          </a:xfrm>
          <a:prstGeom prst="rect">
            <a:avLst/>
          </a:prstGeom>
        </p:spPr>
      </p:pic>
      <p:pic>
        <p:nvPicPr>
          <p:cNvPr id="8" name="Picture 7">
            <a:extLst>
              <a:ext uri="{FF2B5EF4-FFF2-40B4-BE49-F238E27FC236}">
                <a16:creationId xmlns:a16="http://schemas.microsoft.com/office/drawing/2014/main" id="{DF7E634A-9C33-7E4C-E49F-58383AA35DD1}"/>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9674695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fast food restaurant with a sign and bicycles&#10;&#10;Description automatically generated">
            <a:extLst>
              <a:ext uri="{FF2B5EF4-FFF2-40B4-BE49-F238E27FC236}">
                <a16:creationId xmlns:a16="http://schemas.microsoft.com/office/drawing/2014/main" id="{5461DD51-B9EC-39E3-6D34-BB2B6C55A807}"/>
              </a:ext>
            </a:extLst>
          </p:cNvPr>
          <p:cNvPicPr>
            <a:picLocks noChangeAspect="1"/>
          </p:cNvPicPr>
          <p:nvPr/>
        </p:nvPicPr>
        <p:blipFill>
          <a:blip r:embed="rId3"/>
          <a:stretch>
            <a:fillRect/>
          </a:stretch>
        </p:blipFill>
        <p:spPr>
          <a:xfrm>
            <a:off x="6587359" y="487373"/>
            <a:ext cx="4858700" cy="3268989"/>
          </a:xfrm>
          <a:prstGeom prst="rect">
            <a:avLst/>
          </a:prstGeom>
        </p:spPr>
      </p:pic>
      <p:pic>
        <p:nvPicPr>
          <p:cNvPr id="7" name="Picture 6" descr="A blue and white outline of a speech bubble&#10;&#10;Description automatically generated">
            <a:extLst>
              <a:ext uri="{FF2B5EF4-FFF2-40B4-BE49-F238E27FC236}">
                <a16:creationId xmlns:a16="http://schemas.microsoft.com/office/drawing/2014/main" id="{D3A2D1E1-95E3-9FF4-9A1E-FCF06BAC843F}"/>
              </a:ext>
            </a:extLst>
          </p:cNvPr>
          <p:cNvPicPr>
            <a:picLocks noChangeAspect="1"/>
          </p:cNvPicPr>
          <p:nvPr/>
        </p:nvPicPr>
        <p:blipFill>
          <a:blip r:embed="rId4"/>
          <a:stretch>
            <a:fillRect/>
          </a:stretch>
        </p:blipFill>
        <p:spPr>
          <a:xfrm>
            <a:off x="135188" y="2378427"/>
            <a:ext cx="3873869" cy="2393693"/>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156F51D1-B257-8A3E-512B-F6376EC48101}"/>
              </a:ext>
            </a:extLst>
          </p:cNvPr>
          <p:cNvPicPr>
            <a:picLocks noChangeAspect="1"/>
          </p:cNvPicPr>
          <p:nvPr/>
        </p:nvPicPr>
        <p:blipFill>
          <a:blip r:embed="rId4"/>
          <a:stretch>
            <a:fillRect/>
          </a:stretch>
        </p:blipFill>
        <p:spPr>
          <a:xfrm>
            <a:off x="2899433" y="3874907"/>
            <a:ext cx="5810617" cy="2986361"/>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6F425BED-61C5-61E9-F4BD-5461E443E21D}"/>
              </a:ext>
            </a:extLst>
          </p:cNvPr>
          <p:cNvPicPr>
            <a:picLocks noChangeAspect="1"/>
          </p:cNvPicPr>
          <p:nvPr/>
        </p:nvPicPr>
        <p:blipFill>
          <a:blip r:embed="rId4"/>
          <a:stretch>
            <a:fillRect/>
          </a:stretch>
        </p:blipFill>
        <p:spPr>
          <a:xfrm>
            <a:off x="2228572" y="86969"/>
            <a:ext cx="3863286" cy="2298443"/>
          </a:xfrm>
          <a:prstGeom prst="rect">
            <a:avLst/>
          </a:prstGeom>
        </p:spPr>
      </p:pic>
      <p:sp>
        <p:nvSpPr>
          <p:cNvPr id="12" name="TextBox 11">
            <a:extLst>
              <a:ext uri="{FF2B5EF4-FFF2-40B4-BE49-F238E27FC236}">
                <a16:creationId xmlns:a16="http://schemas.microsoft.com/office/drawing/2014/main" id="{25178091-7BBB-FF8A-70D8-B88F96101D9F}"/>
              </a:ext>
            </a:extLst>
          </p:cNvPr>
          <p:cNvSpPr txBox="1"/>
          <p:nvPr/>
        </p:nvSpPr>
        <p:spPr>
          <a:xfrm>
            <a:off x="2638749" y="582184"/>
            <a:ext cx="30663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chemeClr val="accent1">
                    <a:lumMod val="76000"/>
                  </a:schemeClr>
                </a:solidFill>
                <a:latin typeface="Ubuntu"/>
              </a:rPr>
              <a:t>Pa frandiau a logos </a:t>
            </a:r>
            <a:r>
              <a:rPr lang="cy-GB" sz="2000" dirty="0">
                <a:solidFill>
                  <a:schemeClr val="accent1">
                    <a:lumMod val="76000"/>
                  </a:schemeClr>
                </a:solidFill>
                <a:latin typeface="Ubuntu"/>
              </a:rPr>
              <a:t>ydych chi’n </a:t>
            </a:r>
            <a:r>
              <a:rPr lang="1106" sz="2000">
                <a:solidFill>
                  <a:schemeClr val="accent1">
                    <a:lumMod val="76000"/>
                  </a:schemeClr>
                </a:solidFill>
                <a:latin typeface="Ubuntu"/>
              </a:rPr>
              <a:t>eu hadnabod yn y ddelwedd hon?</a:t>
            </a:r>
            <a:endParaRPr lang="en-US" sz="2000" dirty="0">
              <a:solidFill>
                <a:schemeClr val="accent1">
                  <a:lumMod val="76000"/>
                </a:schemeClr>
              </a:solidFill>
              <a:cs typeface="Calibri" panose="020F0502020204030204"/>
            </a:endParaRPr>
          </a:p>
        </p:txBody>
      </p:sp>
      <p:sp>
        <p:nvSpPr>
          <p:cNvPr id="13" name="TextBox 12">
            <a:extLst>
              <a:ext uri="{FF2B5EF4-FFF2-40B4-BE49-F238E27FC236}">
                <a16:creationId xmlns:a16="http://schemas.microsoft.com/office/drawing/2014/main" id="{B966F3DE-190E-EE01-7968-6AAC5440F075}"/>
              </a:ext>
            </a:extLst>
          </p:cNvPr>
          <p:cNvSpPr txBox="1"/>
          <p:nvPr/>
        </p:nvSpPr>
        <p:spPr>
          <a:xfrm>
            <a:off x="3283990" y="4369701"/>
            <a:ext cx="5061553" cy="1311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dirty="0">
                <a:solidFill>
                  <a:schemeClr val="accent1">
                    <a:lumMod val="76000"/>
                  </a:schemeClr>
                </a:solidFill>
                <a:latin typeface="Ubuntu"/>
              </a:rPr>
              <a:t>Pa dactegau hysbysebu a marchnata y mae cwmnïau fel Nandos a McDonalds yn eu defnyddio i sicrhau bod pobl yn parhau i brynu eu cynhyrchion bwyd a diod?</a:t>
            </a:r>
            <a:endParaRPr lang="en-US" sz="2000" dirty="0">
              <a:solidFill>
                <a:schemeClr val="accent1">
                  <a:lumMod val="76000"/>
                </a:schemeClr>
              </a:solidFill>
              <a:cs typeface="Calibri" panose="020F0502020204030204"/>
            </a:endParaRPr>
          </a:p>
        </p:txBody>
      </p:sp>
      <p:sp>
        <p:nvSpPr>
          <p:cNvPr id="14" name="TextBox 13">
            <a:extLst>
              <a:ext uri="{FF2B5EF4-FFF2-40B4-BE49-F238E27FC236}">
                <a16:creationId xmlns:a16="http://schemas.microsoft.com/office/drawing/2014/main" id="{4E8E3000-8377-ADA9-46D1-9AFEA4A41FE8}"/>
              </a:ext>
            </a:extLst>
          </p:cNvPr>
          <p:cNvSpPr txBox="1"/>
          <p:nvPr/>
        </p:nvSpPr>
        <p:spPr>
          <a:xfrm>
            <a:off x="634257" y="2917863"/>
            <a:ext cx="3186061"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b="0" i="0"/>
            </a:pPr>
            <a:r>
              <a:rPr lang="1106" baseline="0">
                <a:solidFill>
                  <a:srgbClr val="103E6A"/>
                </a:solidFill>
                <a:latin typeface="Ubuntu"/>
              </a:rPr>
              <a:t>Pam </a:t>
            </a:r>
            <a:r>
              <a:rPr lang="cy-GB" baseline="0" dirty="0">
                <a:solidFill>
                  <a:srgbClr val="103E6A"/>
                </a:solidFill>
                <a:latin typeface="Ubuntu"/>
              </a:rPr>
              <a:t>ydych chi’n </a:t>
            </a:r>
            <a:r>
              <a:rPr lang="1106" baseline="0">
                <a:solidFill>
                  <a:srgbClr val="103E6A"/>
                </a:solidFill>
                <a:latin typeface="Ubuntu"/>
              </a:rPr>
              <a:t>meddwl </a:t>
            </a:r>
            <a:r>
              <a:rPr lang="1106" baseline="0" dirty="0">
                <a:solidFill>
                  <a:srgbClr val="103E6A"/>
                </a:solidFill>
                <a:latin typeface="Ubuntu"/>
              </a:rPr>
              <a:t>bod pobl yn dewis bwyta 'bwyd cyflym' fel McDonalds? </a:t>
            </a:r>
            <a:endParaRPr lang="en-US" dirty="0"/>
          </a:p>
        </p:txBody>
      </p:sp>
      <p:pic>
        <p:nvPicPr>
          <p:cNvPr id="4" name="Picture 3">
            <a:extLst>
              <a:ext uri="{FF2B5EF4-FFF2-40B4-BE49-F238E27FC236}">
                <a16:creationId xmlns:a16="http://schemas.microsoft.com/office/drawing/2014/main" id="{D74F996C-5777-D015-2E85-70FF0C6D1F00}"/>
              </a:ext>
            </a:extLst>
          </p:cNvPr>
          <p:cNvPicPr>
            <a:picLocks noChangeAspect="1"/>
          </p:cNvPicPr>
          <p:nvPr/>
        </p:nvPicPr>
        <p:blipFill>
          <a:blip r:embed="rId5"/>
          <a:stretch>
            <a:fillRect/>
          </a:stretch>
        </p:blipFill>
        <p:spPr>
          <a:xfrm>
            <a:off x="246429" y="6262883"/>
            <a:ext cx="1619476" cy="371527"/>
          </a:xfrm>
          <a:prstGeom prst="rect">
            <a:avLst/>
          </a:prstGeom>
        </p:spPr>
      </p:pic>
    </p:spTree>
    <p:extLst>
      <p:ext uri="{BB962C8B-B14F-4D97-AF65-F5344CB8AC3E}">
        <p14:creationId xmlns:p14="http://schemas.microsoft.com/office/powerpoint/2010/main" val="414211118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48C-ACD3-FD83-18A1-F29FA551114E}"/>
              </a:ext>
            </a:extLst>
          </p:cNvPr>
          <p:cNvSpPr txBox="1"/>
          <p:nvPr/>
        </p:nvSpPr>
        <p:spPr>
          <a:xfrm>
            <a:off x="1875794" y="207606"/>
            <a:ext cx="9933453"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b="1" dirty="0">
                <a:solidFill>
                  <a:schemeClr val="accent1">
                    <a:lumMod val="76000"/>
                  </a:schemeClr>
                </a:solidFill>
                <a:latin typeface="Ubuntu"/>
                <a:ea typeface="Calibri" panose="020F0502020204030204"/>
                <a:cs typeface="Calibri" panose="020F0502020204030204"/>
              </a:rPr>
              <a:t>Gwyli</a:t>
            </a:r>
            <a:r>
              <a:rPr lang="cy-GB" sz="2000" b="1" dirty="0">
                <a:solidFill>
                  <a:schemeClr val="accent1">
                    <a:lumMod val="76000"/>
                  </a:schemeClr>
                </a:solidFill>
                <a:latin typeface="Ubuntu"/>
                <a:ea typeface="Calibri" panose="020F0502020204030204"/>
                <a:cs typeface="Calibri" panose="020F0502020204030204"/>
              </a:rPr>
              <a:t>wch y </a:t>
            </a:r>
            <a:r>
              <a:rPr lang="1106" sz="2000" b="1" dirty="0">
                <a:solidFill>
                  <a:schemeClr val="accent1">
                    <a:lumMod val="76000"/>
                  </a:schemeClr>
                </a:solidFill>
                <a:latin typeface="Ubuntu"/>
                <a:ea typeface="Calibri" panose="020F0502020204030204"/>
                <a:cs typeface="Calibri" panose="020F0502020204030204"/>
              </a:rPr>
              <a:t>darn canlynol a thrafod</a:t>
            </a:r>
            <a:r>
              <a:rPr lang="cy-GB" sz="2000" b="1" dirty="0">
                <a:solidFill>
                  <a:schemeClr val="accent1">
                    <a:lumMod val="76000"/>
                  </a:schemeClr>
                </a:solidFill>
                <a:latin typeface="Ubuntu"/>
                <a:ea typeface="Calibri" panose="020F0502020204030204"/>
                <a:cs typeface="Calibri" panose="020F0502020204030204"/>
              </a:rPr>
              <a:t>wch</a:t>
            </a:r>
            <a:r>
              <a:rPr lang="1106" sz="2000" b="1" dirty="0">
                <a:solidFill>
                  <a:schemeClr val="accent1">
                    <a:lumMod val="76000"/>
                  </a:schemeClr>
                </a:solidFill>
                <a:latin typeface="Ubuntu"/>
                <a:ea typeface="Calibri" panose="020F0502020204030204"/>
                <a:cs typeface="Calibri" panose="020F0502020204030204"/>
              </a:rPr>
              <a:t> y tactegau sy'n cael eu defnyddio i berswadio plant, pobl ifanc ac oedolion i brynu a bwyta'r cynhyrchion hyn.</a:t>
            </a:r>
          </a:p>
        </p:txBody>
      </p:sp>
      <p:pic>
        <p:nvPicPr>
          <p:cNvPr id="3" name="Picture 2" descr="A group of people in a field with a truck carrying cheese&#10;&#10;Description automatically generated">
            <a:extLst>
              <a:ext uri="{FF2B5EF4-FFF2-40B4-BE49-F238E27FC236}">
                <a16:creationId xmlns:a16="http://schemas.microsoft.com/office/drawing/2014/main" id="{A97C7F85-7B77-3742-3FE0-23D0C48FA2F1}"/>
              </a:ext>
            </a:extLst>
          </p:cNvPr>
          <p:cNvPicPr>
            <a:picLocks noChangeAspect="1"/>
          </p:cNvPicPr>
          <p:nvPr/>
        </p:nvPicPr>
        <p:blipFill>
          <a:blip r:embed="rId2"/>
          <a:stretch>
            <a:fillRect/>
          </a:stretch>
        </p:blipFill>
        <p:spPr>
          <a:xfrm>
            <a:off x="5206521" y="1161661"/>
            <a:ext cx="5157462" cy="3411140"/>
          </a:xfrm>
          <a:prstGeom prst="rect">
            <a:avLst/>
          </a:prstGeom>
        </p:spPr>
      </p:pic>
      <p:sp>
        <p:nvSpPr>
          <p:cNvPr id="6" name="TextBox 5">
            <a:extLst>
              <a:ext uri="{FF2B5EF4-FFF2-40B4-BE49-F238E27FC236}">
                <a16:creationId xmlns:a16="http://schemas.microsoft.com/office/drawing/2014/main" id="{DC24009B-1B96-5E48-C82D-25E518807BCB}"/>
              </a:ext>
            </a:extLst>
          </p:cNvPr>
          <p:cNvSpPr txBox="1"/>
          <p:nvPr/>
        </p:nvSpPr>
        <p:spPr>
          <a:xfrm>
            <a:off x="10438768" y="1854521"/>
            <a:ext cx="1758082" cy="17390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accent1"/>
                </a:solidFill>
                <a:hlinkClick r:id="rId3">
                  <a:extLst>
                    <a:ext uri="{A12FA001-AC4F-418D-AE19-62706E023703}">
                      <ahyp:hlinkClr xmlns:ahyp="http://schemas.microsoft.com/office/drawing/2018/hyperlinkcolor" val="tx"/>
                    </a:ext>
                  </a:extLst>
                </a:hlinkClick>
              </a:rPr>
              <a:t>Always Working on our Happy Meal | Happy Meal | TV Ad | McDonald’s UK - YouTube</a:t>
            </a:r>
          </a:p>
        </p:txBody>
      </p:sp>
      <p:pic>
        <p:nvPicPr>
          <p:cNvPr id="7" name="Picture 6" descr="A blue and white outline of a speech bubble&#10;&#10;Description automatically generated">
            <a:extLst>
              <a:ext uri="{FF2B5EF4-FFF2-40B4-BE49-F238E27FC236}">
                <a16:creationId xmlns:a16="http://schemas.microsoft.com/office/drawing/2014/main" id="{567DE303-DA33-EFD8-2957-7E379785CAB1}"/>
              </a:ext>
            </a:extLst>
          </p:cNvPr>
          <p:cNvPicPr>
            <a:picLocks noChangeAspect="1"/>
          </p:cNvPicPr>
          <p:nvPr/>
        </p:nvPicPr>
        <p:blipFill>
          <a:blip r:embed="rId4"/>
          <a:stretch>
            <a:fillRect/>
          </a:stretch>
        </p:blipFill>
        <p:spPr>
          <a:xfrm>
            <a:off x="408872" y="4420133"/>
            <a:ext cx="4761763" cy="1911758"/>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F3FBDBF9-A409-89FF-60AB-EC768C8D87C3}"/>
              </a:ext>
            </a:extLst>
          </p:cNvPr>
          <p:cNvPicPr>
            <a:picLocks noChangeAspect="1"/>
          </p:cNvPicPr>
          <p:nvPr/>
        </p:nvPicPr>
        <p:blipFill>
          <a:blip r:embed="rId4"/>
          <a:stretch>
            <a:fillRect/>
          </a:stretch>
        </p:blipFill>
        <p:spPr>
          <a:xfrm>
            <a:off x="3988" y="2548114"/>
            <a:ext cx="4602539" cy="1923131"/>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353F98AB-DCE9-3BF4-DA93-440B6CB8820E}"/>
              </a:ext>
            </a:extLst>
          </p:cNvPr>
          <p:cNvPicPr>
            <a:picLocks noChangeAspect="1"/>
          </p:cNvPicPr>
          <p:nvPr/>
        </p:nvPicPr>
        <p:blipFill>
          <a:blip r:embed="rId4"/>
          <a:stretch>
            <a:fillRect/>
          </a:stretch>
        </p:blipFill>
        <p:spPr>
          <a:xfrm>
            <a:off x="199035" y="1165141"/>
            <a:ext cx="3570430" cy="1304650"/>
          </a:xfrm>
          <a:prstGeom prst="rect">
            <a:avLst/>
          </a:prstGeom>
        </p:spPr>
      </p:pic>
      <p:sp>
        <p:nvSpPr>
          <p:cNvPr id="16" name="TextBox 15">
            <a:extLst>
              <a:ext uri="{FF2B5EF4-FFF2-40B4-BE49-F238E27FC236}">
                <a16:creationId xmlns:a16="http://schemas.microsoft.com/office/drawing/2014/main" id="{7DD53AB0-38BA-85D6-63E5-DC04BA4C17E3}"/>
              </a:ext>
            </a:extLst>
          </p:cNvPr>
          <p:cNvSpPr txBox="1"/>
          <p:nvPr/>
        </p:nvSpPr>
        <p:spPr>
          <a:xfrm>
            <a:off x="408066" y="1436081"/>
            <a:ext cx="3738540"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1600" dirty="0">
                <a:solidFill>
                  <a:schemeClr val="accent1">
                    <a:lumMod val="76000"/>
                  </a:schemeClr>
                </a:solidFill>
                <a:latin typeface="Ubuntu"/>
              </a:rPr>
              <a:t>Pam mae'n cael ei alw’n </a:t>
            </a:r>
            <a:endParaRPr lang="cy-GB" sz="1600" dirty="0">
              <a:solidFill>
                <a:schemeClr val="accent1">
                  <a:lumMod val="76000"/>
                </a:schemeClr>
              </a:solidFill>
              <a:latin typeface="Ubuntu"/>
            </a:endParaRPr>
          </a:p>
          <a:p>
            <a:pPr>
              <a:defRPr b="0" i="0"/>
            </a:pPr>
            <a:r>
              <a:rPr lang="1106" sz="1600" dirty="0">
                <a:solidFill>
                  <a:schemeClr val="accent1">
                    <a:lumMod val="76000"/>
                  </a:schemeClr>
                </a:solidFill>
                <a:latin typeface="Ubuntu"/>
              </a:rPr>
              <a:t>'happy meal'?</a:t>
            </a:r>
            <a:endParaRPr lang="en-US" sz="1600" dirty="0">
              <a:solidFill>
                <a:schemeClr val="accent1">
                  <a:lumMod val="76000"/>
                </a:schemeClr>
              </a:solidFill>
              <a:cs typeface="Calibri" panose="020F0502020204030204"/>
            </a:endParaRPr>
          </a:p>
        </p:txBody>
      </p:sp>
      <p:sp>
        <p:nvSpPr>
          <p:cNvPr id="17" name="TextBox 16">
            <a:extLst>
              <a:ext uri="{FF2B5EF4-FFF2-40B4-BE49-F238E27FC236}">
                <a16:creationId xmlns:a16="http://schemas.microsoft.com/office/drawing/2014/main" id="{6F93DB34-6639-3898-7997-E253055C948A}"/>
              </a:ext>
            </a:extLst>
          </p:cNvPr>
          <p:cNvSpPr txBox="1"/>
          <p:nvPr/>
        </p:nvSpPr>
        <p:spPr>
          <a:xfrm>
            <a:off x="408066" y="2988235"/>
            <a:ext cx="460373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1600" dirty="0">
                <a:solidFill>
                  <a:schemeClr val="accent1">
                    <a:lumMod val="76000"/>
                  </a:schemeClr>
                </a:solidFill>
                <a:latin typeface="Ubuntu"/>
              </a:rPr>
              <a:t>Ydy holl gynhwysion McDonalds yn dod o ffermydd fel y rhai sy'n cael eu dangos </a:t>
            </a:r>
            <a:endParaRPr lang="cy-GB" sz="1600" dirty="0">
              <a:solidFill>
                <a:schemeClr val="accent1">
                  <a:lumMod val="76000"/>
                </a:schemeClr>
              </a:solidFill>
              <a:latin typeface="Ubuntu"/>
            </a:endParaRPr>
          </a:p>
          <a:p>
            <a:pPr>
              <a:defRPr b="0" i="0"/>
            </a:pPr>
            <a:r>
              <a:rPr lang="1106" sz="1600" dirty="0">
                <a:solidFill>
                  <a:schemeClr val="accent1">
                    <a:lumMod val="76000"/>
                  </a:schemeClr>
                </a:solidFill>
                <a:latin typeface="Ubuntu"/>
              </a:rPr>
              <a:t>yn y darn?</a:t>
            </a:r>
            <a:endParaRPr lang="en-US" sz="1600" dirty="0">
              <a:solidFill>
                <a:schemeClr val="accent1">
                  <a:lumMod val="76000"/>
                </a:schemeClr>
              </a:solidFill>
              <a:cs typeface="Calibri" panose="020F0502020204030204"/>
            </a:endParaRPr>
          </a:p>
        </p:txBody>
      </p:sp>
      <p:sp>
        <p:nvSpPr>
          <p:cNvPr id="18" name="TextBox 17">
            <a:extLst>
              <a:ext uri="{FF2B5EF4-FFF2-40B4-BE49-F238E27FC236}">
                <a16:creationId xmlns:a16="http://schemas.microsoft.com/office/drawing/2014/main" id="{F2597B37-E327-C093-FAA3-8712C27BA0EB}"/>
              </a:ext>
            </a:extLst>
          </p:cNvPr>
          <p:cNvSpPr txBox="1"/>
          <p:nvPr/>
        </p:nvSpPr>
        <p:spPr>
          <a:xfrm>
            <a:off x="904533" y="4961437"/>
            <a:ext cx="4302124" cy="6407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dirty="0">
                <a:solidFill>
                  <a:schemeClr val="accent1">
                    <a:lumMod val="76000"/>
                  </a:schemeClr>
                </a:solidFill>
                <a:latin typeface="Ubuntu"/>
              </a:rPr>
              <a:t>Pam fyddai McDonalds yn cynnwys llyfrau stori yn eu </a:t>
            </a:r>
            <a:r>
              <a:rPr lang="cy-GB" dirty="0">
                <a:solidFill>
                  <a:schemeClr val="accent1">
                    <a:lumMod val="76000"/>
                  </a:schemeClr>
                </a:solidFill>
                <a:latin typeface="Ubuntu"/>
              </a:rPr>
              <a:t>happy meals</a:t>
            </a:r>
            <a:r>
              <a:rPr lang="1106" dirty="0">
                <a:solidFill>
                  <a:schemeClr val="accent1">
                    <a:lumMod val="76000"/>
                  </a:schemeClr>
                </a:solidFill>
                <a:latin typeface="Ubuntu"/>
              </a:rPr>
              <a:t>?</a:t>
            </a:r>
            <a:endParaRPr lang="en-US" dirty="0">
              <a:solidFill>
                <a:schemeClr val="accent1">
                  <a:lumMod val="76000"/>
                </a:schemeClr>
              </a:solidFill>
              <a:cs typeface="Calibri" panose="020F0502020204030204"/>
            </a:endParaRPr>
          </a:p>
        </p:txBody>
      </p:sp>
      <p:pic>
        <p:nvPicPr>
          <p:cNvPr id="19" name="Picture 18" descr="A blue and white outline of a speech bubble&#10;&#10;Description automatically generated">
            <a:extLst>
              <a:ext uri="{FF2B5EF4-FFF2-40B4-BE49-F238E27FC236}">
                <a16:creationId xmlns:a16="http://schemas.microsoft.com/office/drawing/2014/main" id="{EADA2555-54B8-D220-8E62-EDB1B8CCAFED}"/>
              </a:ext>
            </a:extLst>
          </p:cNvPr>
          <p:cNvPicPr>
            <a:picLocks noChangeAspect="1"/>
          </p:cNvPicPr>
          <p:nvPr/>
        </p:nvPicPr>
        <p:blipFill>
          <a:blip r:embed="rId4"/>
          <a:stretch>
            <a:fillRect/>
          </a:stretch>
        </p:blipFill>
        <p:spPr>
          <a:xfrm>
            <a:off x="5936215" y="4784072"/>
            <a:ext cx="5284927" cy="2070982"/>
          </a:xfrm>
          <a:prstGeom prst="rect">
            <a:avLst/>
          </a:prstGeom>
        </p:spPr>
      </p:pic>
      <p:sp>
        <p:nvSpPr>
          <p:cNvPr id="20" name="TextBox 19">
            <a:extLst>
              <a:ext uri="{FF2B5EF4-FFF2-40B4-BE49-F238E27FC236}">
                <a16:creationId xmlns:a16="http://schemas.microsoft.com/office/drawing/2014/main" id="{0B3C8B13-96EC-1801-FE8D-37B6E06DA6A0}"/>
              </a:ext>
            </a:extLst>
          </p:cNvPr>
          <p:cNvSpPr txBox="1"/>
          <p:nvPr/>
        </p:nvSpPr>
        <p:spPr>
          <a:xfrm>
            <a:off x="6233755" y="5152914"/>
            <a:ext cx="4692691"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1600" dirty="0">
                <a:solidFill>
                  <a:schemeClr val="accent1">
                    <a:lumMod val="76000"/>
                  </a:schemeClr>
                </a:solidFill>
                <a:latin typeface="Ubuntu"/>
              </a:rPr>
              <a:t>Mae'r hysbyseb yn dweud ei bod yn bosibl newid sglodion am foron ac afalau</a:t>
            </a:r>
            <a:r>
              <a:rPr lang="1106" sz="1600">
                <a:solidFill>
                  <a:schemeClr val="accent1">
                    <a:lumMod val="76000"/>
                  </a:schemeClr>
                </a:solidFill>
                <a:latin typeface="Ubuntu"/>
              </a:rPr>
              <a:t>. </a:t>
            </a:r>
            <a:r>
              <a:rPr lang="cy-GB" sz="1600" dirty="0">
                <a:solidFill>
                  <a:schemeClr val="accent1">
                    <a:lumMod val="76000"/>
                  </a:schemeClr>
                </a:solidFill>
                <a:latin typeface="Ubuntu"/>
              </a:rPr>
              <a:t>Ydych chi’n </a:t>
            </a:r>
            <a:r>
              <a:rPr lang="1106" sz="1600">
                <a:solidFill>
                  <a:schemeClr val="accent1">
                    <a:lumMod val="76000"/>
                  </a:schemeClr>
                </a:solidFill>
                <a:latin typeface="Ubuntu"/>
              </a:rPr>
              <a:t>meddwl </a:t>
            </a:r>
            <a:r>
              <a:rPr lang="1106" sz="1600" dirty="0">
                <a:solidFill>
                  <a:schemeClr val="accent1">
                    <a:lumMod val="76000"/>
                  </a:schemeClr>
                </a:solidFill>
                <a:latin typeface="Ubuntu"/>
              </a:rPr>
              <a:t>bod llawer o blant yn dewis hyn?</a:t>
            </a:r>
            <a:endParaRPr lang="en-US" sz="1600" dirty="0">
              <a:solidFill>
                <a:schemeClr val="accent1">
                  <a:lumMod val="76000"/>
                </a:schemeClr>
              </a:solidFill>
              <a:cs typeface="Calibri" panose="020F0502020204030204"/>
            </a:endParaRPr>
          </a:p>
        </p:txBody>
      </p:sp>
      <p:pic>
        <p:nvPicPr>
          <p:cNvPr id="5" name="Picture 4">
            <a:extLst>
              <a:ext uri="{FF2B5EF4-FFF2-40B4-BE49-F238E27FC236}">
                <a16:creationId xmlns:a16="http://schemas.microsoft.com/office/drawing/2014/main" id="{43AB8866-25F1-0C8B-CC36-B30EEE1C251E}"/>
              </a:ext>
            </a:extLst>
          </p:cNvPr>
          <p:cNvPicPr>
            <a:picLocks noChangeAspect="1"/>
          </p:cNvPicPr>
          <p:nvPr/>
        </p:nvPicPr>
        <p:blipFill>
          <a:blip r:embed="rId5"/>
          <a:stretch>
            <a:fillRect/>
          </a:stretch>
        </p:blipFill>
        <p:spPr>
          <a:xfrm>
            <a:off x="364774" y="6325230"/>
            <a:ext cx="1619476" cy="371527"/>
          </a:xfrm>
          <a:prstGeom prst="rect">
            <a:avLst/>
          </a:prstGeom>
        </p:spPr>
      </p:pic>
    </p:spTree>
    <p:extLst>
      <p:ext uri="{BB962C8B-B14F-4D97-AF65-F5344CB8AC3E}">
        <p14:creationId xmlns:p14="http://schemas.microsoft.com/office/powerpoint/2010/main" val="3821075686"/>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69AB48C-ACD3-FD83-18A1-F29FA551114E}"/>
              </a:ext>
            </a:extLst>
          </p:cNvPr>
          <p:cNvSpPr txBox="1"/>
          <p:nvPr/>
        </p:nvSpPr>
        <p:spPr>
          <a:xfrm>
            <a:off x="2605312" y="218259"/>
            <a:ext cx="9397887" cy="10678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defRPr b="0" i="0"/>
            </a:pPr>
            <a:r>
              <a:rPr lang="1106" sz="1600" b="1" dirty="0">
                <a:solidFill>
                  <a:schemeClr val="accent1">
                    <a:lumMod val="76000"/>
                  </a:schemeClr>
                </a:solidFill>
                <a:latin typeface="Ubuntu"/>
                <a:ea typeface="+mn-lt"/>
                <a:cs typeface="+mn-lt"/>
              </a:rPr>
              <a:t>Mae diodydd egni Prime, brand a gafodd ei greu gan y dylanwadwyr Logan Paul a KSI, wedi bod yn llwyddiannus iawn ers eu lansio yn gynnar yn 2022. Erbyn diwedd 2023, roedd gwerthiant blynyddol </a:t>
            </a:r>
            <a:r>
              <a:rPr lang="1106" sz="1600" b="1">
                <a:solidFill>
                  <a:schemeClr val="accent1">
                    <a:lumMod val="76000"/>
                  </a:schemeClr>
                </a:solidFill>
                <a:latin typeface="Ubuntu"/>
                <a:ea typeface="+mn-lt"/>
                <a:cs typeface="+mn-lt"/>
              </a:rPr>
              <a:t>Prime tua </a:t>
            </a:r>
            <a:r>
              <a:rPr lang="1106" sz="1600" b="1" dirty="0">
                <a:solidFill>
                  <a:schemeClr val="accent1">
                    <a:lumMod val="76000"/>
                  </a:schemeClr>
                </a:solidFill>
                <a:latin typeface="Ubuntu"/>
                <a:ea typeface="+mn-lt"/>
                <a:cs typeface="+mn-lt"/>
              </a:rPr>
              <a:t>£950 miliwn ac roedd biliwn o boteli wedi cael eu gwerthu. </a:t>
            </a:r>
            <a:r>
              <a:rPr lang="1106" sz="1600" b="1">
                <a:solidFill>
                  <a:schemeClr val="accent1">
                    <a:lumMod val="76000"/>
                  </a:schemeClr>
                </a:solidFill>
                <a:latin typeface="Ubuntu"/>
                <a:ea typeface="+mn-lt"/>
                <a:cs typeface="+mn-lt"/>
              </a:rPr>
              <a:t>Mae </a:t>
            </a:r>
            <a:r>
              <a:rPr lang="cy-GB" sz="1600" b="1" dirty="0">
                <a:solidFill>
                  <a:schemeClr val="accent1">
                    <a:lumMod val="76000"/>
                  </a:schemeClr>
                </a:solidFill>
                <a:latin typeface="Ubuntu"/>
                <a:ea typeface="+mn-lt"/>
                <a:cs typeface="+mn-lt"/>
              </a:rPr>
              <a:t>gwerth </a:t>
            </a:r>
            <a:r>
              <a:rPr lang="1106" sz="1600" b="1">
                <a:solidFill>
                  <a:schemeClr val="accent1">
                    <a:lumMod val="76000"/>
                  </a:schemeClr>
                </a:solidFill>
                <a:latin typeface="Ubuntu"/>
                <a:ea typeface="+mn-lt"/>
                <a:cs typeface="+mn-lt"/>
              </a:rPr>
              <a:t>y </a:t>
            </a:r>
            <a:r>
              <a:rPr lang="1106" sz="1600" b="1" dirty="0">
                <a:solidFill>
                  <a:schemeClr val="accent1">
                    <a:lumMod val="76000"/>
                  </a:schemeClr>
                </a:solidFill>
                <a:latin typeface="Ubuntu"/>
                <a:ea typeface="+mn-lt"/>
                <a:cs typeface="+mn-lt"/>
              </a:rPr>
              <a:t>brand </a:t>
            </a:r>
            <a:r>
              <a:rPr lang="1106" sz="1600" b="1">
                <a:solidFill>
                  <a:schemeClr val="accent1">
                    <a:lumMod val="76000"/>
                  </a:schemeClr>
                </a:solidFill>
                <a:latin typeface="Ubuntu"/>
                <a:ea typeface="+mn-lt"/>
                <a:cs typeface="+mn-lt"/>
              </a:rPr>
              <a:t>wedi cynyddu</a:t>
            </a:r>
            <a:r>
              <a:rPr lang="cy-GB" sz="1600" b="1" dirty="0">
                <a:solidFill>
                  <a:schemeClr val="accent1">
                    <a:lumMod val="76000"/>
                  </a:schemeClr>
                </a:solidFill>
                <a:latin typeface="Ubuntu"/>
                <a:ea typeface="+mn-lt"/>
                <a:cs typeface="+mn-lt"/>
              </a:rPr>
              <a:t>’n aruthrol</a:t>
            </a:r>
            <a:r>
              <a:rPr lang="1106" sz="1600" b="1">
                <a:solidFill>
                  <a:schemeClr val="accent1">
                    <a:lumMod val="76000"/>
                  </a:schemeClr>
                </a:solidFill>
                <a:latin typeface="Ubuntu"/>
                <a:ea typeface="+mn-lt"/>
                <a:cs typeface="+mn-lt"/>
              </a:rPr>
              <a:t> </a:t>
            </a:r>
            <a:r>
              <a:rPr lang="1106" sz="1600" b="1" dirty="0">
                <a:solidFill>
                  <a:schemeClr val="accent1">
                    <a:lumMod val="76000"/>
                  </a:schemeClr>
                </a:solidFill>
                <a:latin typeface="Ubuntu"/>
                <a:ea typeface="+mn-lt"/>
                <a:cs typeface="+mn-lt"/>
              </a:rPr>
              <a:t>i o leiaf £2.5 biliwn.</a:t>
            </a:r>
            <a:endParaRPr lang="en-US" sz="1600" b="1" dirty="0">
              <a:solidFill>
                <a:schemeClr val="accent1">
                  <a:lumMod val="76000"/>
                </a:schemeClr>
              </a:solidFill>
              <a:ea typeface="Calibri" panose="020F0502020204030204"/>
              <a:cs typeface="Calibri" panose="020F0502020204030204"/>
            </a:endParaRPr>
          </a:p>
        </p:txBody>
      </p:sp>
      <p:pic>
        <p:nvPicPr>
          <p:cNvPr id="5" name="Picture 4" descr="A screenshot of a computer&#10;&#10;Description automatically generated">
            <a:extLst>
              <a:ext uri="{FF2B5EF4-FFF2-40B4-BE49-F238E27FC236}">
                <a16:creationId xmlns:a16="http://schemas.microsoft.com/office/drawing/2014/main" id="{625843F9-DC96-A7CF-7DFC-3B5936DD5ED5}"/>
              </a:ext>
            </a:extLst>
          </p:cNvPr>
          <p:cNvPicPr>
            <a:picLocks noChangeAspect="1"/>
          </p:cNvPicPr>
          <p:nvPr/>
        </p:nvPicPr>
        <p:blipFill>
          <a:blip r:embed="rId3"/>
          <a:srcRect l="9555" t="25160" r="53725" b="9845"/>
          <a:stretch>
            <a:fillRect/>
          </a:stretch>
        </p:blipFill>
        <p:spPr>
          <a:xfrm>
            <a:off x="7901642" y="1437698"/>
            <a:ext cx="2506709" cy="2480529"/>
          </a:xfrm>
          <a:prstGeom prst="rect">
            <a:avLst/>
          </a:prstGeom>
        </p:spPr>
      </p:pic>
      <p:sp>
        <p:nvSpPr>
          <p:cNvPr id="6" name="TextBox 5">
            <a:extLst>
              <a:ext uri="{FF2B5EF4-FFF2-40B4-BE49-F238E27FC236}">
                <a16:creationId xmlns:a16="http://schemas.microsoft.com/office/drawing/2014/main" id="{DAC246B4-4153-333B-A766-9453CC5BE4A8}"/>
              </a:ext>
            </a:extLst>
          </p:cNvPr>
          <p:cNvSpPr txBox="1"/>
          <p:nvPr/>
        </p:nvSpPr>
        <p:spPr>
          <a:xfrm>
            <a:off x="7127085" y="4001700"/>
            <a:ext cx="4676214" cy="9153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accent1"/>
                </a:solidFill>
                <a:hlinkClick r:id="rId4">
                  <a:extLst>
                    <a:ext uri="{A12FA001-AC4F-418D-AE19-62706E023703}">
                      <ahyp:hlinkClr xmlns:ahyp="http://schemas.microsoft.com/office/drawing/2018/hyperlinkcolor" val="tx"/>
                    </a:ext>
                  </a:extLst>
                </a:hlinkClick>
              </a:rPr>
              <a:t>PRIME By Logan Paul x KSI. (drinkprime.uk)</a:t>
            </a:r>
            <a:endParaRPr lang="en-US" dirty="0">
              <a:solidFill>
                <a:schemeClr val="accent1"/>
              </a:solidFill>
              <a:cs typeface="Calibri" panose="020F0502020204030204"/>
            </a:endParaRPr>
          </a:p>
          <a:p>
            <a:pPr>
              <a:defRPr b="0" i="0"/>
            </a:pPr>
            <a:r>
              <a:rPr lang="1106">
                <a:solidFill>
                  <a:schemeClr val="accent1"/>
                </a:solidFill>
                <a:ea typeface="Calibri" panose="020F0502020204030204"/>
                <a:cs typeface="Calibri" panose="020F0502020204030204"/>
              </a:rPr>
              <a:t>(</a:t>
            </a:r>
            <a:r>
              <a:rPr lang="1106">
                <a:solidFill>
                  <a:srgbClr val="285087"/>
                </a:solidFill>
                <a:ea typeface="Calibri" panose="020F0502020204030204"/>
                <a:cs typeface="Calibri" panose="020F0502020204030204"/>
                <a:hlinkClick r:id="rId5">
                  <a:extLst>
                    <a:ext uri="{A12FA001-AC4F-418D-AE19-62706E023703}">
                      <ahyp:hlinkClr xmlns:ahyp="http://schemas.microsoft.com/office/drawing/2018/hyperlinkcolor" val="tx"/>
                    </a:ext>
                  </a:extLst>
                </a:hlinkClick>
              </a:rPr>
              <a:t>FOODBEAST)</a:t>
            </a:r>
            <a:r>
              <a:rPr lang="1106">
                <a:solidFill>
                  <a:schemeClr val="accent1"/>
                </a:solidFill>
                <a:ea typeface="Calibri" panose="020F0502020204030204"/>
                <a:cs typeface="Calibri" panose="020F0502020204030204"/>
              </a:rPr>
              <a:t>(Techie + Gamers) </a:t>
            </a:r>
          </a:p>
          <a:p>
            <a:pPr>
              <a:defRPr b="0" i="0"/>
            </a:pPr>
            <a:r>
              <a:rPr lang="1106">
                <a:solidFill>
                  <a:schemeClr val="accent1"/>
                </a:solidFill>
                <a:ea typeface="Calibri" panose="020F0502020204030204"/>
                <a:cs typeface="Calibri" panose="020F0502020204030204"/>
              </a:rPr>
              <a:t>(</a:t>
            </a:r>
            <a:r>
              <a:rPr lang="1106">
                <a:solidFill>
                  <a:srgbClr val="285087"/>
                </a:solidFill>
                <a:ea typeface="Calibri" panose="020F0502020204030204"/>
                <a:cs typeface="Calibri" panose="020F0502020204030204"/>
                <a:hlinkClick r:id="rId6">
                  <a:extLst>
                    <a:ext uri="{A12FA001-AC4F-418D-AE19-62706E023703}">
                      <ahyp:hlinkClr xmlns:ahyp="http://schemas.microsoft.com/office/drawing/2018/hyperlinkcolor" val="tx"/>
                    </a:ext>
                  </a:extLst>
                </a:hlinkClick>
              </a:rPr>
              <a:t>Techie + Gamers) (Just Drinks</a:t>
            </a:r>
            <a:r>
              <a:rPr lang="1106">
                <a:solidFill>
                  <a:schemeClr val="accent1"/>
                </a:solidFill>
                <a:ea typeface="Calibri" panose="020F0502020204030204"/>
                <a:cs typeface="Calibri" panose="020F0502020204030204"/>
              </a:rPr>
              <a:t>)</a:t>
            </a:r>
            <a:endParaRPr lang="en-US" dirty="0">
              <a:solidFill>
                <a:schemeClr val="accent1"/>
              </a:solidFill>
            </a:endParaRPr>
          </a:p>
        </p:txBody>
      </p:sp>
      <p:pic>
        <p:nvPicPr>
          <p:cNvPr id="3" name="Picture 2" descr="A blue and white outline of a speech bubble&#10;&#10;Description automatically generated">
            <a:extLst>
              <a:ext uri="{FF2B5EF4-FFF2-40B4-BE49-F238E27FC236}">
                <a16:creationId xmlns:a16="http://schemas.microsoft.com/office/drawing/2014/main" id="{F980229F-C481-7169-54F3-C03B4A7F1312}"/>
              </a:ext>
            </a:extLst>
          </p:cNvPr>
          <p:cNvPicPr>
            <a:picLocks noChangeAspect="1"/>
          </p:cNvPicPr>
          <p:nvPr/>
        </p:nvPicPr>
        <p:blipFill>
          <a:blip r:embed="rId7"/>
          <a:stretch>
            <a:fillRect/>
          </a:stretch>
        </p:blipFill>
        <p:spPr>
          <a:xfrm>
            <a:off x="8247442" y="5573023"/>
            <a:ext cx="3078540" cy="1276586"/>
          </a:xfrm>
          <a:prstGeom prst="rect">
            <a:avLst/>
          </a:prstGeom>
        </p:spPr>
      </p:pic>
      <p:pic>
        <p:nvPicPr>
          <p:cNvPr id="8" name="Picture 7" descr="A blue and white outline of a speech bubble&#10;&#10;Description automatically generated">
            <a:extLst>
              <a:ext uri="{FF2B5EF4-FFF2-40B4-BE49-F238E27FC236}">
                <a16:creationId xmlns:a16="http://schemas.microsoft.com/office/drawing/2014/main" id="{3FEA7D35-B5EB-8D5C-FAB3-BB6760B0D82B}"/>
              </a:ext>
            </a:extLst>
          </p:cNvPr>
          <p:cNvPicPr>
            <a:picLocks noChangeAspect="1"/>
          </p:cNvPicPr>
          <p:nvPr/>
        </p:nvPicPr>
        <p:blipFill>
          <a:blip r:embed="rId7"/>
          <a:stretch>
            <a:fillRect/>
          </a:stretch>
        </p:blipFill>
        <p:spPr>
          <a:xfrm>
            <a:off x="4843842" y="5563787"/>
            <a:ext cx="3055450" cy="1299677"/>
          </a:xfrm>
          <a:prstGeom prst="rect">
            <a:avLst/>
          </a:prstGeom>
        </p:spPr>
      </p:pic>
      <p:pic>
        <p:nvPicPr>
          <p:cNvPr id="10" name="Picture 9" descr="A blue and white outline of a speech bubble&#10;&#10;Description automatically generated">
            <a:extLst>
              <a:ext uri="{FF2B5EF4-FFF2-40B4-BE49-F238E27FC236}">
                <a16:creationId xmlns:a16="http://schemas.microsoft.com/office/drawing/2014/main" id="{B8EF03B4-C71C-C6D8-790B-42FEF9A2384C}"/>
              </a:ext>
            </a:extLst>
          </p:cNvPr>
          <p:cNvPicPr>
            <a:picLocks noChangeAspect="1"/>
          </p:cNvPicPr>
          <p:nvPr/>
        </p:nvPicPr>
        <p:blipFill>
          <a:blip r:embed="rId7"/>
          <a:stretch>
            <a:fillRect/>
          </a:stretch>
        </p:blipFill>
        <p:spPr>
          <a:xfrm>
            <a:off x="181787" y="4619369"/>
            <a:ext cx="4671812" cy="1784587"/>
          </a:xfrm>
          <a:prstGeom prst="rect">
            <a:avLst/>
          </a:prstGeom>
        </p:spPr>
      </p:pic>
      <p:pic>
        <p:nvPicPr>
          <p:cNvPr id="12" name="Picture 11" descr="A blue and white outline of a speech bubble&#10;&#10;Description automatically generated">
            <a:extLst>
              <a:ext uri="{FF2B5EF4-FFF2-40B4-BE49-F238E27FC236}">
                <a16:creationId xmlns:a16="http://schemas.microsoft.com/office/drawing/2014/main" id="{713FAE4F-F410-638C-085B-BC3EAD6DFC6A}"/>
              </a:ext>
            </a:extLst>
          </p:cNvPr>
          <p:cNvPicPr>
            <a:picLocks noChangeAspect="1"/>
          </p:cNvPicPr>
          <p:nvPr/>
        </p:nvPicPr>
        <p:blipFill>
          <a:blip r:embed="rId7"/>
          <a:stretch>
            <a:fillRect/>
          </a:stretch>
        </p:blipFill>
        <p:spPr>
          <a:xfrm>
            <a:off x="184097" y="2936040"/>
            <a:ext cx="3944451" cy="1680678"/>
          </a:xfrm>
          <a:prstGeom prst="rect">
            <a:avLst/>
          </a:prstGeom>
        </p:spPr>
      </p:pic>
      <p:pic>
        <p:nvPicPr>
          <p:cNvPr id="14" name="Picture 13" descr="A blue and white outline of a speech bubble&#10;&#10;Description automatically generated">
            <a:extLst>
              <a:ext uri="{FF2B5EF4-FFF2-40B4-BE49-F238E27FC236}">
                <a16:creationId xmlns:a16="http://schemas.microsoft.com/office/drawing/2014/main" id="{DD858D7A-FBA4-BE22-F2BE-88BFF3B710FB}"/>
              </a:ext>
            </a:extLst>
          </p:cNvPr>
          <p:cNvPicPr>
            <a:picLocks noChangeAspect="1"/>
          </p:cNvPicPr>
          <p:nvPr/>
        </p:nvPicPr>
        <p:blipFill>
          <a:blip r:embed="rId7"/>
          <a:stretch>
            <a:fillRect/>
          </a:stretch>
        </p:blipFill>
        <p:spPr>
          <a:xfrm>
            <a:off x="4644854" y="1725639"/>
            <a:ext cx="3043902" cy="1392040"/>
          </a:xfrm>
          <a:prstGeom prst="rect">
            <a:avLst/>
          </a:prstGeom>
        </p:spPr>
      </p:pic>
      <p:sp>
        <p:nvSpPr>
          <p:cNvPr id="15" name="TextBox 14">
            <a:extLst>
              <a:ext uri="{FF2B5EF4-FFF2-40B4-BE49-F238E27FC236}">
                <a16:creationId xmlns:a16="http://schemas.microsoft.com/office/drawing/2014/main" id="{59EF0584-AEE5-51AB-6DEB-F82B7DCA92CC}"/>
              </a:ext>
            </a:extLst>
          </p:cNvPr>
          <p:cNvSpPr txBox="1"/>
          <p:nvPr/>
        </p:nvSpPr>
        <p:spPr>
          <a:xfrm>
            <a:off x="5114563" y="1915379"/>
            <a:ext cx="2509653" cy="701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dirty="0">
                <a:solidFill>
                  <a:schemeClr val="accent1">
                    <a:lumMod val="76000"/>
                  </a:schemeClr>
                </a:solidFill>
                <a:latin typeface="Ubuntu"/>
              </a:rPr>
              <a:t>Beth y</a:t>
            </a:r>
            <a:r>
              <a:rPr lang="cy-GB" sz="2000" dirty="0">
                <a:solidFill>
                  <a:schemeClr val="accent1">
                    <a:lumMod val="76000"/>
                  </a:schemeClr>
                </a:solidFill>
                <a:latin typeface="Ubuntu"/>
              </a:rPr>
              <a:t>w’r</a:t>
            </a:r>
            <a:r>
              <a:rPr lang="1106" sz="2000" dirty="0">
                <a:solidFill>
                  <a:schemeClr val="accent1">
                    <a:lumMod val="76000"/>
                  </a:schemeClr>
                </a:solidFill>
                <a:latin typeface="Ubuntu"/>
              </a:rPr>
              <a:t> cynhwysion? </a:t>
            </a:r>
            <a:endParaRPr lang="en-US" dirty="0">
              <a:solidFill>
                <a:schemeClr val="accent1">
                  <a:lumMod val="76000"/>
                </a:schemeClr>
              </a:solidFill>
            </a:endParaRPr>
          </a:p>
        </p:txBody>
      </p:sp>
      <p:sp>
        <p:nvSpPr>
          <p:cNvPr id="16" name="TextBox 15">
            <a:extLst>
              <a:ext uri="{FF2B5EF4-FFF2-40B4-BE49-F238E27FC236}">
                <a16:creationId xmlns:a16="http://schemas.microsoft.com/office/drawing/2014/main" id="{922D011B-152E-1875-9680-E2BC632A8620}"/>
              </a:ext>
            </a:extLst>
          </p:cNvPr>
          <p:cNvSpPr txBox="1"/>
          <p:nvPr/>
        </p:nvSpPr>
        <p:spPr>
          <a:xfrm>
            <a:off x="435374" y="3290871"/>
            <a:ext cx="3728608" cy="701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chemeClr val="accent1">
                    <a:lumMod val="76000"/>
                  </a:schemeClr>
                </a:solidFill>
                <a:latin typeface="Ubuntu"/>
              </a:rPr>
              <a:t>Ydy</a:t>
            </a:r>
            <a:r>
              <a:rPr lang="cy-GB" sz="2000" dirty="0">
                <a:solidFill>
                  <a:schemeClr val="accent1">
                    <a:lumMod val="76000"/>
                  </a:schemeClr>
                </a:solidFill>
                <a:latin typeface="Ubuntu"/>
              </a:rPr>
              <a:t>’r ddiod yn </a:t>
            </a:r>
            <a:r>
              <a:rPr lang="1106" sz="2000">
                <a:solidFill>
                  <a:schemeClr val="accent1">
                    <a:lumMod val="76000"/>
                  </a:schemeClr>
                </a:solidFill>
                <a:latin typeface="Ubuntu"/>
              </a:rPr>
              <a:t>addas i blant a phobl ifanc? </a:t>
            </a:r>
            <a:endParaRPr lang="en-US" dirty="0">
              <a:solidFill>
                <a:schemeClr val="accent1">
                  <a:lumMod val="76000"/>
                </a:schemeClr>
              </a:solidFill>
            </a:endParaRPr>
          </a:p>
        </p:txBody>
      </p:sp>
      <p:sp>
        <p:nvSpPr>
          <p:cNvPr id="17" name="TextBox 16">
            <a:extLst>
              <a:ext uri="{FF2B5EF4-FFF2-40B4-BE49-F238E27FC236}">
                <a16:creationId xmlns:a16="http://schemas.microsoft.com/office/drawing/2014/main" id="{DD7CFEB8-E307-8A65-7F4E-134ADCA35F75}"/>
              </a:ext>
            </a:extLst>
          </p:cNvPr>
          <p:cNvSpPr txBox="1"/>
          <p:nvPr/>
        </p:nvSpPr>
        <p:spPr>
          <a:xfrm>
            <a:off x="621499" y="5035489"/>
            <a:ext cx="382379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chemeClr val="accent1">
                    <a:lumMod val="76000"/>
                  </a:schemeClr>
                </a:solidFill>
                <a:latin typeface="Ubuntu"/>
              </a:rPr>
              <a:t>Pam </a:t>
            </a:r>
            <a:r>
              <a:rPr lang="cy-GB" sz="2000" dirty="0">
                <a:solidFill>
                  <a:schemeClr val="accent1">
                    <a:lumMod val="76000"/>
                  </a:schemeClr>
                </a:solidFill>
                <a:latin typeface="Ubuntu"/>
              </a:rPr>
              <a:t>mae l</a:t>
            </a:r>
            <a:r>
              <a:rPr lang="1106" sz="2000">
                <a:solidFill>
                  <a:schemeClr val="accent1">
                    <a:lumMod val="76000"/>
                  </a:schemeClr>
                </a:solidFill>
                <a:latin typeface="Ubuntu"/>
              </a:rPr>
              <a:t>lawer o blant a phobl ifanc eisiau prynu'r ddiod?</a:t>
            </a:r>
            <a:endParaRPr lang="en-US" dirty="0">
              <a:solidFill>
                <a:schemeClr val="accent1">
                  <a:lumMod val="76000"/>
                </a:schemeClr>
              </a:solidFill>
            </a:endParaRPr>
          </a:p>
        </p:txBody>
      </p:sp>
      <p:sp>
        <p:nvSpPr>
          <p:cNvPr id="19" name="TextBox 18">
            <a:extLst>
              <a:ext uri="{FF2B5EF4-FFF2-40B4-BE49-F238E27FC236}">
                <a16:creationId xmlns:a16="http://schemas.microsoft.com/office/drawing/2014/main" id="{5DFB595E-9556-F975-E0E0-D42A4F48C5D5}"/>
              </a:ext>
            </a:extLst>
          </p:cNvPr>
          <p:cNvSpPr txBox="1"/>
          <p:nvPr/>
        </p:nvSpPr>
        <p:spPr>
          <a:xfrm>
            <a:off x="5036575" y="5813661"/>
            <a:ext cx="266849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cy-GB" sz="2000" dirty="0">
                <a:solidFill>
                  <a:schemeClr val="accent1">
                    <a:lumMod val="76000"/>
                  </a:schemeClr>
                </a:solidFill>
                <a:latin typeface="Ubuntu"/>
              </a:rPr>
              <a:t>Ydych chi wedi </a:t>
            </a:r>
            <a:r>
              <a:rPr lang="1106" sz="2000">
                <a:solidFill>
                  <a:schemeClr val="accent1">
                    <a:lumMod val="76000"/>
                  </a:schemeClr>
                </a:solidFill>
                <a:latin typeface="Ubuntu"/>
              </a:rPr>
              <a:t>ei phrynu?</a:t>
            </a:r>
            <a:endParaRPr lang="en-US" dirty="0">
              <a:solidFill>
                <a:schemeClr val="accent1">
                  <a:lumMod val="76000"/>
                </a:schemeClr>
              </a:solidFill>
            </a:endParaRPr>
          </a:p>
        </p:txBody>
      </p:sp>
      <p:sp>
        <p:nvSpPr>
          <p:cNvPr id="20" name="TextBox 19">
            <a:extLst>
              <a:ext uri="{FF2B5EF4-FFF2-40B4-BE49-F238E27FC236}">
                <a16:creationId xmlns:a16="http://schemas.microsoft.com/office/drawing/2014/main" id="{B2BE22CD-D7AE-3981-03DC-2BEDABB6D49C}"/>
              </a:ext>
            </a:extLst>
          </p:cNvPr>
          <p:cNvSpPr txBox="1"/>
          <p:nvPr/>
        </p:nvSpPr>
        <p:spPr>
          <a:xfrm>
            <a:off x="8297837" y="5813661"/>
            <a:ext cx="337629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cy-GB" sz="2000" dirty="0">
                <a:solidFill>
                  <a:schemeClr val="accent1">
                    <a:lumMod val="76000"/>
                  </a:schemeClr>
                </a:solidFill>
                <a:latin typeface="Ubuntu"/>
              </a:rPr>
              <a:t>Beth oedd pris y ddiod</a:t>
            </a:r>
            <a:r>
              <a:rPr lang="1106" sz="2000">
                <a:solidFill>
                  <a:schemeClr val="accent1">
                    <a:lumMod val="76000"/>
                  </a:schemeClr>
                </a:solidFill>
                <a:latin typeface="Ubuntu"/>
              </a:rPr>
              <a:t>?</a:t>
            </a:r>
            <a:r>
              <a:rPr lang="1106" sz="2000" b="1">
                <a:solidFill>
                  <a:schemeClr val="accent1">
                    <a:lumMod val="76000"/>
                  </a:schemeClr>
                </a:solidFill>
                <a:latin typeface="Ubuntu"/>
              </a:rPr>
              <a:t> </a:t>
            </a:r>
            <a:endParaRPr lang="en-US" dirty="0">
              <a:solidFill>
                <a:schemeClr val="accent1">
                  <a:lumMod val="76000"/>
                </a:schemeClr>
              </a:solidFill>
            </a:endParaRPr>
          </a:p>
        </p:txBody>
      </p:sp>
      <p:pic>
        <p:nvPicPr>
          <p:cNvPr id="21" name="Picture 20" descr="A blue and white outline of a speech bubble&#10;&#10;Description automatically generated">
            <a:extLst>
              <a:ext uri="{FF2B5EF4-FFF2-40B4-BE49-F238E27FC236}">
                <a16:creationId xmlns:a16="http://schemas.microsoft.com/office/drawing/2014/main" id="{92D97BDA-0E40-9BA1-878B-7660DB9F226C}"/>
              </a:ext>
            </a:extLst>
          </p:cNvPr>
          <p:cNvPicPr>
            <a:picLocks noChangeAspect="1"/>
          </p:cNvPicPr>
          <p:nvPr/>
        </p:nvPicPr>
        <p:blipFill>
          <a:blip r:embed="rId7"/>
          <a:stretch>
            <a:fillRect/>
          </a:stretch>
        </p:blipFill>
        <p:spPr>
          <a:xfrm>
            <a:off x="186407" y="1437439"/>
            <a:ext cx="2986176" cy="1161133"/>
          </a:xfrm>
          <a:prstGeom prst="rect">
            <a:avLst/>
          </a:prstGeom>
        </p:spPr>
      </p:pic>
      <p:sp>
        <p:nvSpPr>
          <p:cNvPr id="22" name="TextBox 21">
            <a:extLst>
              <a:ext uri="{FF2B5EF4-FFF2-40B4-BE49-F238E27FC236}">
                <a16:creationId xmlns:a16="http://schemas.microsoft.com/office/drawing/2014/main" id="{C12CF137-77BB-C81A-26DA-7B2B61A4E9BB}"/>
              </a:ext>
            </a:extLst>
          </p:cNvPr>
          <p:cNvSpPr txBox="1"/>
          <p:nvPr/>
        </p:nvSpPr>
        <p:spPr>
          <a:xfrm>
            <a:off x="325152" y="1709719"/>
            <a:ext cx="2745943"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chemeClr val="accent1">
                    <a:lumMod val="76000"/>
                  </a:schemeClr>
                </a:solidFill>
                <a:latin typeface="Ubuntu"/>
              </a:rPr>
              <a:t>Beth y</a:t>
            </a:r>
            <a:r>
              <a:rPr lang="cy-GB" sz="2000" dirty="0">
                <a:solidFill>
                  <a:schemeClr val="accent1">
                    <a:lumMod val="76000"/>
                  </a:schemeClr>
                </a:solidFill>
                <a:latin typeface="Ubuntu"/>
              </a:rPr>
              <a:t>w eich b</a:t>
            </a:r>
            <a:r>
              <a:rPr lang="1106" sz="2000">
                <a:solidFill>
                  <a:schemeClr val="accent1">
                    <a:lumMod val="76000"/>
                  </a:schemeClr>
                </a:solidFill>
                <a:latin typeface="Ubuntu"/>
              </a:rPr>
              <a:t>arn </a:t>
            </a:r>
            <a:r>
              <a:rPr lang="cy-GB" sz="2000" dirty="0">
                <a:solidFill>
                  <a:schemeClr val="accent1">
                    <a:lumMod val="76000"/>
                  </a:schemeClr>
                </a:solidFill>
                <a:latin typeface="Ubuntu"/>
              </a:rPr>
              <a:t>ch</a:t>
            </a:r>
            <a:r>
              <a:rPr lang="1106" sz="2000">
                <a:solidFill>
                  <a:schemeClr val="accent1">
                    <a:lumMod val="76000"/>
                  </a:schemeClr>
                </a:solidFill>
                <a:latin typeface="Ubuntu"/>
              </a:rPr>
              <a:t>i?</a:t>
            </a:r>
            <a:endParaRPr lang="en-US" dirty="0">
              <a:solidFill>
                <a:schemeClr val="accent1">
                  <a:lumMod val="76000"/>
                </a:schemeClr>
              </a:solidFill>
            </a:endParaRPr>
          </a:p>
        </p:txBody>
      </p:sp>
      <p:pic>
        <p:nvPicPr>
          <p:cNvPr id="7" name="Picture 6">
            <a:extLst>
              <a:ext uri="{FF2B5EF4-FFF2-40B4-BE49-F238E27FC236}">
                <a16:creationId xmlns:a16="http://schemas.microsoft.com/office/drawing/2014/main" id="{78325A4C-4E0F-4DDD-E26E-EDD968A0022C}"/>
              </a:ext>
            </a:extLst>
          </p:cNvPr>
          <p:cNvPicPr>
            <a:picLocks noChangeAspect="1"/>
          </p:cNvPicPr>
          <p:nvPr/>
        </p:nvPicPr>
        <p:blipFill>
          <a:blip r:embed="rId8"/>
          <a:stretch>
            <a:fillRect/>
          </a:stretch>
        </p:blipFill>
        <p:spPr>
          <a:xfrm>
            <a:off x="181787" y="6266632"/>
            <a:ext cx="1619476" cy="371527"/>
          </a:xfrm>
          <a:prstGeom prst="rect">
            <a:avLst/>
          </a:prstGeom>
        </p:spPr>
      </p:pic>
    </p:spTree>
    <p:extLst>
      <p:ext uri="{BB962C8B-B14F-4D97-AF65-F5344CB8AC3E}">
        <p14:creationId xmlns:p14="http://schemas.microsoft.com/office/powerpoint/2010/main" val="410826281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5605762" y="839504"/>
            <a:ext cx="6004399" cy="4647426"/>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defRPr b="0" i="0"/>
            </a:pPr>
            <a:r>
              <a:rPr lang="1106" sz="2000" b="1" dirty="0">
                <a:solidFill>
                  <a:schemeClr val="tx2"/>
                </a:solidFill>
                <a:latin typeface="Ubuntu"/>
                <a:cs typeface="Calibri" panose="020F0502020204030204"/>
              </a:rPr>
              <a:t>Awgrymiadau posibl am ddysgu pellach</a:t>
            </a:r>
          </a:p>
          <a:p>
            <a:endParaRPr lang="en-US" sz="2000" dirty="0">
              <a:solidFill>
                <a:schemeClr val="tx2"/>
              </a:solidFill>
              <a:latin typeface="Ubuntu"/>
              <a:ea typeface="Calibri" panose="020F0502020204030204"/>
              <a:cs typeface="Calibri" panose="020F0502020204030204"/>
            </a:endParaRPr>
          </a:p>
          <a:p>
            <a:pPr>
              <a:defRPr b="0" i="0"/>
            </a:pPr>
            <a:r>
              <a:rPr lang="cy-GB" sz="1600" b="1" dirty="0">
                <a:solidFill>
                  <a:schemeClr val="accent1">
                    <a:lumMod val="75000"/>
                  </a:schemeClr>
                </a:solidFill>
                <a:latin typeface="Ubuntu" panose="020B0504030602030204" pitchFamily="34" charset="0"/>
              </a:rPr>
              <a:t>Pŵer Hysbysebu: Creu Dewis Bwyd Iach ​</a:t>
            </a:r>
            <a:endParaRPr lang="en-US" sz="1600" dirty="0">
              <a:solidFill>
                <a:schemeClr val="accent1">
                  <a:lumMod val="75000"/>
                </a:schemeClr>
              </a:solidFill>
              <a:latin typeface="Ubuntu" panose="020B0504030602030204" pitchFamily="34" charset="0"/>
              <a:ea typeface="+mn-lt"/>
              <a:cs typeface="+mn-lt"/>
            </a:endParaRPr>
          </a:p>
          <a:p>
            <a:pPr marL="285750" indent="-285750">
              <a:buFont typeface="Arial"/>
              <a:buChar char="•"/>
              <a:defRPr b="0" i="0"/>
            </a:pPr>
            <a:r>
              <a:rPr lang="cy-GB" sz="1600" dirty="0">
                <a:solidFill>
                  <a:schemeClr val="accent1">
                    <a:lumMod val="75000"/>
                  </a:schemeClr>
                </a:solidFill>
                <a:latin typeface="Ubuntu" panose="020B0504030602030204" pitchFamily="34" charset="0"/>
              </a:rPr>
              <a:t>Mae dysgwyr yn ymchwilio i hysbysebion bwyd iach poblogaidd ac yn eu dadansoddi. Maen nhw'n creu eu hysbysebion bwyd iach eu hunain, gan ddefnyddio'r technegau perswadiol maen nhw wedi'u dysgu (er enghraifft, apelio at emosiynau, defnyddio enwogion, creu ymdeimlad o frys). </a:t>
            </a:r>
            <a:r>
              <a:rPr lang="cy-GB" sz="1600" dirty="0">
                <a:solidFill>
                  <a:schemeClr val="accent1">
                    <a:lumMod val="75000"/>
                  </a:schemeClr>
                </a:solidFill>
                <a:latin typeface="Ubuntu"/>
                <a:ea typeface="+mn-lt"/>
                <a:cs typeface="+mn-lt"/>
              </a:rPr>
              <a:t>Cymharwch </a:t>
            </a:r>
            <a:r>
              <a:rPr lang="1106" sz="1600" dirty="0">
                <a:solidFill>
                  <a:schemeClr val="accent1">
                    <a:lumMod val="75000"/>
                  </a:schemeClr>
                </a:solidFill>
                <a:latin typeface="Ubuntu"/>
                <a:ea typeface="+mn-lt"/>
                <a:cs typeface="+mn-lt"/>
              </a:rPr>
              <a:t>eu hysbysebion</a:t>
            </a:r>
            <a:r>
              <a:rPr lang="cy-GB" sz="1600" dirty="0">
                <a:solidFill>
                  <a:schemeClr val="accent1">
                    <a:lumMod val="75000"/>
                  </a:schemeClr>
                </a:solidFill>
                <a:latin typeface="Ubuntu"/>
                <a:ea typeface="+mn-lt"/>
                <a:cs typeface="+mn-lt"/>
              </a:rPr>
              <a:t> nhw</a:t>
            </a:r>
            <a:r>
              <a:rPr lang="1106" sz="1600" dirty="0">
                <a:solidFill>
                  <a:schemeClr val="accent1">
                    <a:lumMod val="75000"/>
                  </a:schemeClr>
                </a:solidFill>
                <a:latin typeface="Ubuntu"/>
                <a:ea typeface="+mn-lt"/>
                <a:cs typeface="+mn-lt"/>
              </a:rPr>
              <a:t> â rhai go iawn a</a:t>
            </a:r>
            <a:r>
              <a:rPr lang="cy-GB" sz="1600" dirty="0">
                <a:solidFill>
                  <a:schemeClr val="accent1">
                    <a:lumMod val="75000"/>
                  </a:schemeClr>
                </a:solidFill>
                <a:latin typeface="Ubuntu"/>
                <a:ea typeface="+mn-lt"/>
                <a:cs typeface="+mn-lt"/>
              </a:rPr>
              <a:t> </a:t>
            </a:r>
            <a:r>
              <a:rPr lang="1106" sz="1600" dirty="0">
                <a:solidFill>
                  <a:schemeClr val="accent1">
                    <a:lumMod val="75000"/>
                  </a:schemeClr>
                </a:solidFill>
                <a:latin typeface="Ubuntu"/>
                <a:ea typeface="+mn-lt"/>
                <a:cs typeface="+mn-lt"/>
              </a:rPr>
              <a:t>t</a:t>
            </a:r>
            <a:r>
              <a:rPr lang="cy-GB" sz="1600" dirty="0">
                <a:solidFill>
                  <a:schemeClr val="accent1">
                    <a:lumMod val="75000"/>
                  </a:schemeClr>
                </a:solidFill>
                <a:latin typeface="Ubuntu"/>
                <a:ea typeface="+mn-lt"/>
                <a:cs typeface="+mn-lt"/>
              </a:rPr>
              <a:t>h</a:t>
            </a:r>
            <a:r>
              <a:rPr lang="1106" sz="1600" dirty="0">
                <a:solidFill>
                  <a:schemeClr val="accent1">
                    <a:lumMod val="75000"/>
                  </a:schemeClr>
                </a:solidFill>
                <a:latin typeface="Ubuntu"/>
                <a:ea typeface="+mn-lt"/>
                <a:cs typeface="+mn-lt"/>
              </a:rPr>
              <a:t>rafod</a:t>
            </a:r>
            <a:r>
              <a:rPr lang="cy-GB" sz="1600" dirty="0">
                <a:solidFill>
                  <a:schemeClr val="accent1">
                    <a:lumMod val="75000"/>
                  </a:schemeClr>
                </a:solidFill>
                <a:latin typeface="Ubuntu"/>
                <a:ea typeface="+mn-lt"/>
                <a:cs typeface="+mn-lt"/>
              </a:rPr>
              <a:t>wch</a:t>
            </a:r>
            <a:r>
              <a:rPr lang="1106" sz="1600" dirty="0">
                <a:solidFill>
                  <a:schemeClr val="accent1">
                    <a:lumMod val="75000"/>
                  </a:schemeClr>
                </a:solidFill>
                <a:latin typeface="Ubuntu"/>
                <a:ea typeface="+mn-lt"/>
                <a:cs typeface="+mn-lt"/>
              </a:rPr>
              <a:t> pa dactegau allai fod yn effeithiol a pham.</a:t>
            </a:r>
            <a:endParaRPr lang="en-US" sz="1600" dirty="0">
              <a:solidFill>
                <a:schemeClr val="accent1">
                  <a:lumMod val="75000"/>
                </a:schemeClr>
              </a:solidFill>
              <a:latin typeface="Ubuntu"/>
              <a:ea typeface="Calibri" panose="020F0502020204030204"/>
              <a:cs typeface="Calibri" panose="020F0502020204030204"/>
            </a:endParaRPr>
          </a:p>
          <a:p>
            <a:pPr>
              <a:defRPr b="0" i="0"/>
            </a:pPr>
            <a:r>
              <a:rPr lang="1106" sz="1600" b="1" dirty="0">
                <a:solidFill>
                  <a:schemeClr val="accent1">
                    <a:lumMod val="75000"/>
                  </a:schemeClr>
                </a:solidFill>
                <a:latin typeface="Ubuntu"/>
                <a:ea typeface="+mn-lt"/>
                <a:cs typeface="+mn-lt"/>
              </a:rPr>
              <a:t>Cyfnewid </a:t>
            </a:r>
            <a:r>
              <a:rPr lang="cy-GB" sz="1600" b="1" dirty="0">
                <a:solidFill>
                  <a:schemeClr val="accent1">
                    <a:lumMod val="75000"/>
                  </a:schemeClr>
                </a:solidFill>
                <a:latin typeface="Ubuntu"/>
                <a:ea typeface="+mn-lt"/>
                <a:cs typeface="+mn-lt"/>
              </a:rPr>
              <a:t>am F</a:t>
            </a:r>
            <a:r>
              <a:rPr lang="1106" sz="1600" b="1" dirty="0">
                <a:solidFill>
                  <a:schemeClr val="accent1">
                    <a:lumMod val="75000"/>
                  </a:schemeClr>
                </a:solidFill>
                <a:latin typeface="Ubuntu"/>
                <a:ea typeface="+mn-lt"/>
                <a:cs typeface="+mn-lt"/>
              </a:rPr>
              <a:t>wyd Iach</a:t>
            </a:r>
            <a:endParaRPr lang="en-US" sz="1600" dirty="0">
              <a:solidFill>
                <a:schemeClr val="accent1">
                  <a:lumMod val="75000"/>
                </a:schemeClr>
              </a:solidFill>
              <a:latin typeface="Ubuntu"/>
              <a:ea typeface="Calibri" panose="020F0502020204030204"/>
              <a:cs typeface="Calibri" panose="020F0502020204030204"/>
            </a:endParaRPr>
          </a:p>
          <a:p>
            <a:pPr marL="285750" indent="-285750">
              <a:buFont typeface="Arial,Sans-Serif"/>
              <a:buChar char="•"/>
              <a:defRPr b="0" i="0"/>
            </a:pPr>
            <a:r>
              <a:rPr lang="1106" sz="1600" dirty="0">
                <a:solidFill>
                  <a:schemeClr val="accent1">
                    <a:lumMod val="75000"/>
                  </a:schemeClr>
                </a:solidFill>
                <a:latin typeface="Ubuntu"/>
                <a:ea typeface="+mn-lt"/>
                <a:cs typeface="+mn-lt"/>
              </a:rPr>
              <a:t>Y dasg i'r dysgwyr yw newid cynnyrch bwyd sothach poblogaidd am ddewis amgen iachach ac ailgynllunio deunydd pecynnu'r cynnyrch iachach fel ei fod mor ddeniadol â'r fersiwn bwyd sothach. Bydd dysgwyr yn meddwl yn feirniadol am gynulleidfa darged y cynhyrchion llai iach a beth yw'r dewisiadau iachach. </a:t>
            </a:r>
            <a:endParaRPr lang="en-US" sz="1600" dirty="0">
              <a:solidFill>
                <a:schemeClr val="accent1">
                  <a:lumMod val="75000"/>
                </a:schemeClr>
              </a:solidFill>
              <a:latin typeface="Ubuntu"/>
              <a:ea typeface="Calibri" panose="020F0502020204030204"/>
              <a:cs typeface="Calibri" panose="020F0502020204030204"/>
            </a:endParaRPr>
          </a:p>
        </p:txBody>
      </p:sp>
      <p:sp>
        <p:nvSpPr>
          <p:cNvPr id="2" name="TextBox 1">
            <a:extLst>
              <a:ext uri="{FF2B5EF4-FFF2-40B4-BE49-F238E27FC236}">
                <a16:creationId xmlns:a16="http://schemas.microsoft.com/office/drawing/2014/main" id="{02388454-F9DB-CF8F-9DCA-8C50EF0A8AE3}"/>
              </a:ext>
            </a:extLst>
          </p:cNvPr>
          <p:cNvSpPr txBox="1"/>
          <p:nvPr/>
        </p:nvSpPr>
        <p:spPr>
          <a:xfrm>
            <a:off x="487680" y="843280"/>
            <a:ext cx="5130886" cy="53245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b="1" dirty="0">
                <a:solidFill>
                  <a:srgbClr val="103E6A"/>
                </a:solidFill>
                <a:latin typeface="Ubuntu"/>
                <a:cs typeface="Segoe UI"/>
              </a:rPr>
              <a:t>Pethau i’w hystyried:</a:t>
            </a:r>
            <a:r>
              <a:rPr lang="1106" sz="2000" dirty="0">
                <a:latin typeface="Ubuntu"/>
                <a:cs typeface="Segoe UI"/>
              </a:rPr>
              <a:t>​</a:t>
            </a:r>
          </a:p>
          <a:p>
            <a:pPr>
              <a:defRPr b="0" i="0"/>
            </a:pPr>
            <a:r>
              <a:rPr lang="1106" sz="2000" dirty="0">
                <a:latin typeface="Ubuntu"/>
                <a:cs typeface="Segoe UI"/>
              </a:rPr>
              <a:t>​</a:t>
            </a:r>
          </a:p>
          <a:p>
            <a:pPr marL="342900" indent="-342900">
              <a:buFont typeface="Arial,Sans-Serif"/>
              <a:buChar char="•"/>
              <a:defRPr b="0" i="0"/>
            </a:pPr>
            <a:r>
              <a:rPr lang="1106" sz="2000" dirty="0">
                <a:solidFill>
                  <a:srgbClr val="103E6A"/>
                </a:solidFill>
                <a:latin typeface="Ubuntu"/>
                <a:cs typeface="Arial"/>
              </a:rPr>
              <a:t>B</a:t>
            </a:r>
            <a:r>
              <a:rPr lang="cy-GB" sz="2000" dirty="0">
                <a:solidFill>
                  <a:srgbClr val="103E6A"/>
                </a:solidFill>
                <a:latin typeface="Ubuntu"/>
                <a:cs typeface="Arial"/>
              </a:rPr>
              <a:t>yddwch yn </a:t>
            </a:r>
            <a:r>
              <a:rPr lang="1106" sz="2000" dirty="0">
                <a:solidFill>
                  <a:srgbClr val="103E6A"/>
                </a:solidFill>
                <a:latin typeface="Ubuntu"/>
                <a:cs typeface="Arial"/>
              </a:rPr>
              <a:t>ymwybodol o </a:t>
            </a:r>
            <a:r>
              <a:rPr lang="cy-GB" sz="2000" dirty="0">
                <a:solidFill>
                  <a:srgbClr val="103E6A"/>
                </a:solidFill>
                <a:latin typeface="Ubuntu"/>
                <a:cs typeface="Arial"/>
              </a:rPr>
              <a:t>p</a:t>
            </a:r>
            <a:r>
              <a:rPr lang="1106" sz="2000" dirty="0">
                <a:solidFill>
                  <a:srgbClr val="103E6A"/>
                </a:solidFill>
                <a:latin typeface="Ubuntu"/>
                <a:cs typeface="Arial"/>
              </a:rPr>
              <a:t>wy a beth sy'n dylanwadu arn</a:t>
            </a:r>
            <a:r>
              <a:rPr lang="cy-GB" sz="2000" dirty="0">
                <a:solidFill>
                  <a:srgbClr val="103E6A"/>
                </a:solidFill>
                <a:latin typeface="Ubuntu"/>
                <a:cs typeface="Arial"/>
              </a:rPr>
              <a:t>och chi </a:t>
            </a:r>
            <a:r>
              <a:rPr lang="1106" sz="2000" dirty="0">
                <a:latin typeface="Ubuntu"/>
                <a:cs typeface="Arial"/>
              </a:rPr>
              <a:t>​</a:t>
            </a:r>
          </a:p>
          <a:p>
            <a:pPr marL="342900" indent="-342900">
              <a:buFont typeface="Arial,Sans-Serif"/>
              <a:buChar char="•"/>
              <a:defRPr b="0" i="0"/>
            </a:pPr>
            <a:r>
              <a:rPr lang="1106" sz="2000" dirty="0">
                <a:solidFill>
                  <a:srgbClr val="103E6A"/>
                </a:solidFill>
                <a:latin typeface="Ubuntu"/>
                <a:cs typeface="Arial"/>
              </a:rPr>
              <a:t>Medd</a:t>
            </a:r>
            <a:r>
              <a:rPr lang="cy-GB" sz="2000" dirty="0">
                <a:solidFill>
                  <a:srgbClr val="103E6A"/>
                </a:solidFill>
                <a:latin typeface="Ubuntu"/>
                <a:cs typeface="Arial"/>
              </a:rPr>
              <a:t>yliwch </a:t>
            </a:r>
            <a:r>
              <a:rPr lang="1106" sz="2000" dirty="0">
                <a:solidFill>
                  <a:srgbClr val="103E6A"/>
                </a:solidFill>
                <a:latin typeface="Ubuntu"/>
                <a:cs typeface="Arial"/>
              </a:rPr>
              <a:t>yn feirniadol am ffynhonnell y wybodaeth a'r cymhellion</a:t>
            </a:r>
            <a:r>
              <a:rPr lang="1106" sz="2000" dirty="0">
                <a:latin typeface="Ubuntu"/>
                <a:cs typeface="Arial"/>
              </a:rPr>
              <a:t>​</a:t>
            </a:r>
          </a:p>
          <a:p>
            <a:pPr marL="342900" indent="-342900">
              <a:buFont typeface="Arial,Sans-Serif"/>
              <a:buChar char="•"/>
              <a:defRPr b="0" i="0"/>
            </a:pPr>
            <a:r>
              <a:rPr lang="1106" sz="2000" dirty="0">
                <a:solidFill>
                  <a:srgbClr val="103E6A"/>
                </a:solidFill>
                <a:latin typeface="Ubuntu"/>
                <a:cs typeface="Arial"/>
              </a:rPr>
              <a:t>Gofyn</a:t>
            </a:r>
            <a:r>
              <a:rPr lang="cy-GB" sz="2000" dirty="0">
                <a:solidFill>
                  <a:srgbClr val="103E6A"/>
                </a:solidFill>
                <a:latin typeface="Ubuntu"/>
                <a:cs typeface="Arial"/>
              </a:rPr>
              <a:t>nwch g</a:t>
            </a:r>
            <a:r>
              <a:rPr lang="1106" sz="2000" dirty="0">
                <a:solidFill>
                  <a:srgbClr val="103E6A"/>
                </a:solidFill>
                <a:latin typeface="Ubuntu"/>
                <a:cs typeface="Arial"/>
              </a:rPr>
              <a:t>westiynau</a:t>
            </a:r>
            <a:r>
              <a:rPr lang="1106" sz="2000" dirty="0">
                <a:latin typeface="Ubuntu"/>
                <a:cs typeface="Arial"/>
              </a:rPr>
              <a:t>​</a:t>
            </a:r>
          </a:p>
          <a:p>
            <a:pPr marL="342900" indent="-342900">
              <a:buFont typeface="Arial,Sans-Serif"/>
              <a:buChar char="•"/>
              <a:defRPr b="0" i="0"/>
            </a:pPr>
            <a:r>
              <a:rPr lang="1106" sz="2000" dirty="0">
                <a:solidFill>
                  <a:srgbClr val="103E6A"/>
                </a:solidFill>
                <a:latin typeface="Ubuntu"/>
                <a:cs typeface="Arial"/>
              </a:rPr>
              <a:t>Datblyg</a:t>
            </a:r>
            <a:r>
              <a:rPr lang="cy-GB" sz="2000" dirty="0">
                <a:solidFill>
                  <a:srgbClr val="103E6A"/>
                </a:solidFill>
                <a:latin typeface="Ubuntu"/>
                <a:cs typeface="Arial"/>
              </a:rPr>
              <a:t>wch eich </a:t>
            </a:r>
            <a:r>
              <a:rPr lang="1106" sz="2000" dirty="0">
                <a:solidFill>
                  <a:srgbClr val="103E6A"/>
                </a:solidFill>
                <a:latin typeface="Ubuntu"/>
                <a:cs typeface="Arial"/>
              </a:rPr>
              <a:t>dealltwriaeth </a:t>
            </a:r>
            <a:r>
              <a:rPr lang="cy-GB" sz="2000" dirty="0">
                <a:solidFill>
                  <a:srgbClr val="103E6A"/>
                </a:solidFill>
                <a:latin typeface="Ubuntu"/>
                <a:cs typeface="Arial"/>
              </a:rPr>
              <a:t>eich </a:t>
            </a:r>
            <a:r>
              <a:rPr lang="1106" sz="2000" dirty="0">
                <a:solidFill>
                  <a:srgbClr val="103E6A"/>
                </a:solidFill>
                <a:latin typeface="Ubuntu"/>
                <a:cs typeface="Arial"/>
              </a:rPr>
              <a:t>hun trwy </a:t>
            </a:r>
            <a:r>
              <a:rPr lang="cy-GB" sz="2000" dirty="0">
                <a:solidFill>
                  <a:srgbClr val="103E6A"/>
                </a:solidFill>
                <a:latin typeface="Ubuntu"/>
                <a:cs typeface="Arial"/>
              </a:rPr>
              <a:t>bwyso a mesur y f</a:t>
            </a:r>
            <a:r>
              <a:rPr lang="1106" sz="2000" dirty="0">
                <a:solidFill>
                  <a:srgbClr val="103E6A"/>
                </a:solidFill>
                <a:latin typeface="Ubuntu"/>
                <a:cs typeface="Arial"/>
              </a:rPr>
              <a:t>feithiau</a:t>
            </a:r>
            <a:r>
              <a:rPr lang="1106" sz="2000" dirty="0">
                <a:latin typeface="Ubuntu"/>
                <a:cs typeface="Arial"/>
              </a:rPr>
              <a:t>​</a:t>
            </a:r>
          </a:p>
          <a:p>
            <a:pPr marL="342900" indent="-342900">
              <a:buFont typeface="Arial,Sans-Serif"/>
              <a:buChar char="•"/>
              <a:defRPr b="0" i="0"/>
            </a:pPr>
            <a:r>
              <a:rPr lang="1106" sz="2000" dirty="0">
                <a:solidFill>
                  <a:srgbClr val="103E6A"/>
                </a:solidFill>
                <a:latin typeface="Ubuntu"/>
                <a:cs typeface="Arial"/>
              </a:rPr>
              <a:t>Gwne</a:t>
            </a:r>
            <a:r>
              <a:rPr lang="cy-GB" sz="2000" dirty="0">
                <a:solidFill>
                  <a:srgbClr val="103E6A"/>
                </a:solidFill>
                <a:latin typeface="Ubuntu"/>
                <a:cs typeface="Arial"/>
              </a:rPr>
              <a:t>wch b</a:t>
            </a:r>
            <a:r>
              <a:rPr lang="1106" sz="2000" dirty="0">
                <a:solidFill>
                  <a:srgbClr val="103E6A"/>
                </a:solidFill>
                <a:latin typeface="Ubuntu"/>
                <a:cs typeface="Arial"/>
              </a:rPr>
              <a:t>enderfyniadau ar sail</a:t>
            </a:r>
            <a:r>
              <a:rPr lang="cy-GB" sz="2000" dirty="0">
                <a:solidFill>
                  <a:srgbClr val="103E6A"/>
                </a:solidFill>
                <a:latin typeface="Ubuntu"/>
                <a:cs typeface="Arial"/>
              </a:rPr>
              <a:t> eich c</a:t>
            </a:r>
            <a:r>
              <a:rPr lang="1106" sz="2000" dirty="0">
                <a:solidFill>
                  <a:srgbClr val="103E6A"/>
                </a:solidFill>
                <a:latin typeface="Ubuntu"/>
                <a:cs typeface="Arial"/>
              </a:rPr>
              <a:t>redoau </a:t>
            </a:r>
            <a:r>
              <a:rPr lang="cy-GB" sz="2000" dirty="0">
                <a:solidFill>
                  <a:srgbClr val="103E6A"/>
                </a:solidFill>
                <a:latin typeface="Ubuntu"/>
                <a:cs typeface="Arial"/>
              </a:rPr>
              <a:t>eich </a:t>
            </a:r>
            <a:r>
              <a:rPr lang="1106" sz="2000" dirty="0">
                <a:solidFill>
                  <a:srgbClr val="103E6A"/>
                </a:solidFill>
                <a:latin typeface="Ubuntu"/>
                <a:cs typeface="Arial"/>
              </a:rPr>
              <a:t>hun ac nid </a:t>
            </a:r>
            <a:r>
              <a:rPr lang="cy-GB" sz="2000" dirty="0">
                <a:solidFill>
                  <a:srgbClr val="103E6A"/>
                </a:solidFill>
                <a:latin typeface="Ubuntu"/>
                <a:cs typeface="Arial"/>
              </a:rPr>
              <a:t>ar sail </a:t>
            </a:r>
            <a:r>
              <a:rPr lang="1106" sz="2000" dirty="0">
                <a:solidFill>
                  <a:srgbClr val="103E6A"/>
                </a:solidFill>
                <a:latin typeface="Ubuntu"/>
                <a:cs typeface="Arial"/>
              </a:rPr>
              <a:t>credoau pobl eraill, hyd yn oed pan fydd dylanwadwyr a hysbysebion yn ceisio newid </a:t>
            </a:r>
            <a:r>
              <a:rPr lang="cy-GB" sz="2000" dirty="0">
                <a:solidFill>
                  <a:srgbClr val="103E6A"/>
                </a:solidFill>
                <a:latin typeface="Ubuntu"/>
                <a:cs typeface="Arial"/>
              </a:rPr>
              <a:t>eich me</a:t>
            </a:r>
            <a:r>
              <a:rPr lang="1106" sz="2000" dirty="0">
                <a:solidFill>
                  <a:srgbClr val="103E6A"/>
                </a:solidFill>
                <a:latin typeface="Ubuntu"/>
                <a:cs typeface="Arial"/>
              </a:rPr>
              <a:t>ddwl</a:t>
            </a:r>
            <a:r>
              <a:rPr lang="1106" sz="2000" i="1" dirty="0">
                <a:solidFill>
                  <a:srgbClr val="103E6A"/>
                </a:solidFill>
                <a:latin typeface="Ubuntu"/>
                <a:cs typeface="Arial"/>
              </a:rPr>
              <a:t> </a:t>
            </a:r>
            <a:r>
              <a:rPr lang="1106" sz="2000" dirty="0">
                <a:latin typeface="Ubuntu"/>
                <a:cs typeface="Arial"/>
              </a:rPr>
              <a:t>​</a:t>
            </a:r>
          </a:p>
          <a:p>
            <a:pPr marL="342900" indent="-342900">
              <a:buFont typeface="Arial,Sans-Serif"/>
              <a:buChar char="•"/>
              <a:defRPr b="0" i="0"/>
            </a:pPr>
            <a:r>
              <a:rPr lang="1106" sz="2000" dirty="0">
                <a:solidFill>
                  <a:srgbClr val="103E6A"/>
                </a:solidFill>
                <a:latin typeface="Ubuntu"/>
                <a:cs typeface="Arial"/>
              </a:rPr>
              <a:t>Edrych</a:t>
            </a:r>
            <a:r>
              <a:rPr lang="cy-GB" sz="2000" dirty="0">
                <a:solidFill>
                  <a:srgbClr val="103E6A"/>
                </a:solidFill>
                <a:latin typeface="Ubuntu"/>
                <a:cs typeface="Arial"/>
              </a:rPr>
              <a:t>wch</a:t>
            </a:r>
            <a:r>
              <a:rPr lang="1106" sz="2000" dirty="0">
                <a:solidFill>
                  <a:srgbClr val="103E6A"/>
                </a:solidFill>
                <a:latin typeface="Ubuntu"/>
                <a:cs typeface="Arial"/>
              </a:rPr>
              <a:t> ar y cynhwysion a'r gwerthoedd maethol. Faint o'r cynhwysion </a:t>
            </a:r>
            <a:r>
              <a:rPr lang="cy-GB" sz="2000" dirty="0">
                <a:solidFill>
                  <a:srgbClr val="103E6A"/>
                </a:solidFill>
                <a:latin typeface="Ubuntu"/>
                <a:cs typeface="Arial"/>
              </a:rPr>
              <a:t>ydych chi’n </a:t>
            </a:r>
            <a:r>
              <a:rPr lang="1106" sz="2000" dirty="0">
                <a:solidFill>
                  <a:srgbClr val="103E6A"/>
                </a:solidFill>
                <a:latin typeface="Ubuntu"/>
                <a:cs typeface="Arial"/>
              </a:rPr>
              <a:t>eu hadnabod? </a:t>
            </a:r>
          </a:p>
        </p:txBody>
      </p:sp>
      <p:pic>
        <p:nvPicPr>
          <p:cNvPr id="5" name="Picture 4">
            <a:extLst>
              <a:ext uri="{FF2B5EF4-FFF2-40B4-BE49-F238E27FC236}">
                <a16:creationId xmlns:a16="http://schemas.microsoft.com/office/drawing/2014/main" id="{6C5DBC45-1946-45FE-FB21-5D6CFF56F890}"/>
              </a:ext>
            </a:extLst>
          </p:cNvPr>
          <p:cNvPicPr>
            <a:picLocks noChangeAspect="1"/>
          </p:cNvPicPr>
          <p:nvPr/>
        </p:nvPicPr>
        <p:blipFill>
          <a:blip r:embed="rId2"/>
          <a:stretch>
            <a:fillRect/>
          </a:stretch>
        </p:blipFill>
        <p:spPr>
          <a:xfrm>
            <a:off x="203900" y="6326678"/>
            <a:ext cx="1619476" cy="371527"/>
          </a:xfrm>
          <a:prstGeom prst="rect">
            <a:avLst/>
          </a:prstGeom>
        </p:spPr>
      </p:pic>
    </p:spTree>
    <p:extLst>
      <p:ext uri="{BB962C8B-B14F-4D97-AF65-F5344CB8AC3E}">
        <p14:creationId xmlns:p14="http://schemas.microsoft.com/office/powerpoint/2010/main" val="135923332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D781E93-A109-2533-FB87-9E4D3AECC79A}"/>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98280003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D834DC58-4DC4-F26A-6ED1-44D6A5E6CA35}"/>
              </a:ext>
            </a:extLst>
          </p:cNvPr>
          <p:cNvSpPr txBox="1"/>
          <p:nvPr/>
        </p:nvSpPr>
        <p:spPr>
          <a:xfrm>
            <a:off x="401869" y="1238441"/>
            <a:ext cx="11217617" cy="4978402"/>
          </a:xfrm>
          <a:prstGeom prst="rect">
            <a:avLst/>
          </a:prstGeom>
          <a:ln>
            <a:noFill/>
          </a:ln>
        </p:spPr>
        <p:txBody>
          <a:bodyPr vert="horz" lIns="91440" tIns="45720" rIns="91440" bIns="45720" rtlCol="0" anchor="t">
            <a:norm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3200" b="1" dirty="0">
                <a:solidFill>
                  <a:schemeClr val="accent1">
                    <a:lumMod val="76000"/>
                  </a:schemeClr>
                </a:solidFill>
                <a:latin typeface="Ubuntu"/>
              </a:rPr>
              <a:t>Y Diffiniad o Ddylanwad:</a:t>
            </a:r>
            <a:endParaRPr lang="en-US" sz="3200" dirty="0">
              <a:solidFill>
                <a:schemeClr val="accent1">
                  <a:lumMod val="76000"/>
                </a:schemeClr>
              </a:solidFill>
            </a:endParaRPr>
          </a:p>
          <a:p>
            <a:pPr>
              <a:defRPr b="0" i="0"/>
            </a:pPr>
            <a:r>
              <a:rPr lang="1106" sz="2200" b="1" i="1" dirty="0">
                <a:solidFill>
                  <a:schemeClr val="accent1">
                    <a:lumMod val="76000"/>
                  </a:schemeClr>
                </a:solidFill>
                <a:latin typeface="Ubuntu"/>
              </a:rPr>
              <a:t>'Y gallu i effeithio ar gymeriad, datblygiad neu ymddygiad rhywun neu rywbeth, neu'r effaith ei hun’.</a:t>
            </a:r>
            <a:endParaRPr lang="en-US" dirty="0">
              <a:solidFill>
                <a:schemeClr val="accent1">
                  <a:lumMod val="76000"/>
                </a:schemeClr>
              </a:solidFill>
            </a:endParaRPr>
          </a:p>
          <a:p>
            <a:pPr>
              <a:defRPr b="0" i="0"/>
            </a:pPr>
            <a:r>
              <a:rPr lang="cy-GB" sz="2200" dirty="0">
                <a:solidFill>
                  <a:schemeClr val="accent1">
                    <a:lumMod val="76000"/>
                  </a:schemeClr>
                </a:solidFill>
                <a:latin typeface="Ubuntu"/>
              </a:rPr>
              <a:t>Gall </a:t>
            </a:r>
            <a:r>
              <a:rPr lang="1106" sz="2200" dirty="0">
                <a:solidFill>
                  <a:schemeClr val="accent1">
                    <a:lumMod val="76000"/>
                  </a:schemeClr>
                </a:solidFill>
                <a:latin typeface="Ubuntu"/>
              </a:rPr>
              <a:t>bron popeth </a:t>
            </a:r>
            <a:r>
              <a:rPr lang="cy-GB" sz="2200" dirty="0">
                <a:solidFill>
                  <a:schemeClr val="accent1">
                    <a:lumMod val="76000"/>
                  </a:schemeClr>
                </a:solidFill>
                <a:latin typeface="Ubuntu"/>
              </a:rPr>
              <a:t>d</a:t>
            </a:r>
            <a:r>
              <a:rPr lang="1106" sz="2200" dirty="0">
                <a:solidFill>
                  <a:schemeClr val="accent1">
                    <a:lumMod val="76000"/>
                  </a:schemeClr>
                </a:solidFill>
                <a:latin typeface="Ubuntu"/>
              </a:rPr>
              <a:t>dylanwadu ar ein penderfyniadau, ein hymddygiad a'n gwerthoedd, ond </a:t>
            </a:r>
            <a:r>
              <a:rPr lang="cy-GB" sz="2200" dirty="0">
                <a:solidFill>
                  <a:schemeClr val="accent1">
                    <a:lumMod val="76000"/>
                  </a:schemeClr>
                </a:solidFill>
                <a:latin typeface="Ubuntu"/>
              </a:rPr>
              <a:t>mwya’n byd rydyn ni’n dod i gysylltiad â </a:t>
            </a:r>
            <a:r>
              <a:rPr lang="1106" sz="2200" dirty="0">
                <a:solidFill>
                  <a:schemeClr val="accent1">
                    <a:lumMod val="76000"/>
                  </a:schemeClr>
                </a:solidFill>
                <a:latin typeface="Ubuntu"/>
              </a:rPr>
              <a:t>rhywbeth, y mwyaf </a:t>
            </a:r>
            <a:r>
              <a:rPr lang="cy-GB" sz="2200" dirty="0">
                <a:solidFill>
                  <a:schemeClr val="accent1">
                    <a:lumMod val="76000"/>
                  </a:schemeClr>
                </a:solidFill>
                <a:latin typeface="Ubuntu"/>
              </a:rPr>
              <a:t>cyffredin</a:t>
            </a:r>
            <a:r>
              <a:rPr lang="1106" sz="2200" dirty="0">
                <a:solidFill>
                  <a:schemeClr val="accent1">
                    <a:lumMod val="76000"/>
                  </a:schemeClr>
                </a:solidFill>
                <a:latin typeface="Ubuntu"/>
              </a:rPr>
              <a:t> </a:t>
            </a:r>
            <a:r>
              <a:rPr lang="cy-GB" sz="2200" dirty="0">
                <a:solidFill>
                  <a:schemeClr val="accent1">
                    <a:lumMod val="76000"/>
                  </a:schemeClr>
                </a:solidFill>
                <a:latin typeface="Ubuntu"/>
              </a:rPr>
              <a:t>y gall </a:t>
            </a:r>
            <a:r>
              <a:rPr lang="1106" sz="2200" dirty="0">
                <a:solidFill>
                  <a:schemeClr val="accent1">
                    <a:lumMod val="76000"/>
                  </a:schemeClr>
                </a:solidFill>
                <a:latin typeface="Ubuntu"/>
              </a:rPr>
              <a:t>ymddangos. Er enghraifft, mae'n bosibl y bydd</a:t>
            </a:r>
            <a:r>
              <a:rPr lang="cy-GB" sz="2200" dirty="0">
                <a:solidFill>
                  <a:schemeClr val="accent1">
                    <a:lumMod val="76000"/>
                  </a:schemeClr>
                </a:solidFill>
                <a:latin typeface="Ubuntu"/>
              </a:rPr>
              <a:t>wch chi’n </a:t>
            </a:r>
            <a:r>
              <a:rPr lang="1106" sz="2200" dirty="0">
                <a:solidFill>
                  <a:schemeClr val="accent1">
                    <a:lumMod val="76000"/>
                  </a:schemeClr>
                </a:solidFill>
                <a:latin typeface="Ubuntu"/>
              </a:rPr>
              <a:t>cael </a:t>
            </a:r>
            <a:r>
              <a:rPr lang="cy-GB" sz="2200" dirty="0">
                <a:solidFill>
                  <a:schemeClr val="accent1">
                    <a:lumMod val="76000"/>
                  </a:schemeClr>
                </a:solidFill>
                <a:latin typeface="Ubuntu"/>
              </a:rPr>
              <a:t>eich </a:t>
            </a:r>
            <a:r>
              <a:rPr lang="1106" sz="2200" dirty="0">
                <a:solidFill>
                  <a:schemeClr val="accent1">
                    <a:lumMod val="76000"/>
                  </a:schemeClr>
                </a:solidFill>
                <a:latin typeface="Ubuntu"/>
              </a:rPr>
              <a:t>dylanwadu i wisgo rhai mathau o ddillad, yfed diodydd penodol neu fwyta rhai bwydydd.</a:t>
            </a:r>
            <a:endParaRPr lang="en-US" dirty="0">
              <a:solidFill>
                <a:schemeClr val="accent1">
                  <a:lumMod val="76000"/>
                </a:schemeClr>
              </a:solidFill>
            </a:endParaRPr>
          </a:p>
          <a:p>
            <a:pPr>
              <a:defRPr b="0" i="0"/>
            </a:pPr>
            <a:r>
              <a:rPr lang="1106" sz="2200" dirty="0">
                <a:solidFill>
                  <a:schemeClr val="accent1">
                    <a:lumMod val="76000"/>
                  </a:schemeClr>
                </a:solidFill>
                <a:latin typeface="Ubuntu"/>
              </a:rPr>
              <a:t>Meddyli</a:t>
            </a:r>
            <a:r>
              <a:rPr lang="cy-GB" sz="2200" dirty="0">
                <a:solidFill>
                  <a:schemeClr val="accent1">
                    <a:lumMod val="76000"/>
                  </a:schemeClr>
                </a:solidFill>
                <a:latin typeface="Ubuntu"/>
              </a:rPr>
              <a:t>wch </a:t>
            </a:r>
            <a:r>
              <a:rPr lang="1106" sz="2200" dirty="0">
                <a:solidFill>
                  <a:schemeClr val="accent1">
                    <a:lumMod val="76000"/>
                  </a:schemeClr>
                </a:solidFill>
                <a:latin typeface="Ubuntu"/>
              </a:rPr>
              <a:t>sut mae ffrindiau, teulu, y cyfryngau cymdeithasol, cerddoriaeth, riliau a hysbysebion yn dylanwadu arn</a:t>
            </a:r>
            <a:r>
              <a:rPr lang="cy-GB" sz="2200" dirty="0">
                <a:solidFill>
                  <a:schemeClr val="accent1">
                    <a:lumMod val="76000"/>
                  </a:schemeClr>
                </a:solidFill>
                <a:latin typeface="Ubuntu"/>
              </a:rPr>
              <a:t>och</a:t>
            </a:r>
            <a:r>
              <a:rPr lang="1106" sz="2200" dirty="0">
                <a:solidFill>
                  <a:schemeClr val="accent1">
                    <a:lumMod val="76000"/>
                  </a:schemeClr>
                </a:solidFill>
                <a:latin typeface="Ubuntu"/>
              </a:rPr>
              <a:t>.</a:t>
            </a:r>
            <a:endParaRPr lang="en-US" dirty="0">
              <a:solidFill>
                <a:schemeClr val="accent1">
                  <a:lumMod val="76000"/>
                </a:schemeClr>
              </a:solidFill>
            </a:endParaRPr>
          </a:p>
          <a:p>
            <a:endParaRPr lang="en-US" dirty="0"/>
          </a:p>
          <a:p>
            <a:endParaRPr lang="en-US" dirty="0"/>
          </a:p>
        </p:txBody>
      </p:sp>
      <p:pic>
        <p:nvPicPr>
          <p:cNvPr id="2" name="Picture 1" descr="A blue square with white lines&#10;&#10;Description automatically generated">
            <a:extLst>
              <a:ext uri="{FF2B5EF4-FFF2-40B4-BE49-F238E27FC236}">
                <a16:creationId xmlns:a16="http://schemas.microsoft.com/office/drawing/2014/main" id="{5529EB94-9996-A0CF-94E6-CCDE0B6AB89E}"/>
              </a:ext>
            </a:extLst>
          </p:cNvPr>
          <p:cNvPicPr>
            <a:picLocks noChangeAspect="1"/>
          </p:cNvPicPr>
          <p:nvPr/>
        </p:nvPicPr>
        <p:blipFill>
          <a:blip r:embed="rId2"/>
          <a:stretch>
            <a:fillRect/>
          </a:stretch>
        </p:blipFill>
        <p:spPr>
          <a:xfrm>
            <a:off x="3758541" y="4627975"/>
            <a:ext cx="4300938" cy="815895"/>
          </a:xfrm>
          <a:prstGeom prst="rect">
            <a:avLst/>
          </a:prstGeom>
        </p:spPr>
      </p:pic>
      <p:sp>
        <p:nvSpPr>
          <p:cNvPr id="5" name="Text Placeholder 5">
            <a:extLst>
              <a:ext uri="{FF2B5EF4-FFF2-40B4-BE49-F238E27FC236}">
                <a16:creationId xmlns:a16="http://schemas.microsoft.com/office/drawing/2014/main" id="{AFD55C41-75E7-63B6-99EF-055ED5B6C2C6}"/>
              </a:ext>
            </a:extLst>
          </p:cNvPr>
          <p:cNvSpPr txBox="1"/>
          <p:nvPr/>
        </p:nvSpPr>
        <p:spPr>
          <a:xfrm>
            <a:off x="3860208" y="4865321"/>
            <a:ext cx="4300938" cy="433066"/>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400" dirty="0">
                <a:solidFill>
                  <a:schemeClr val="bg1"/>
                </a:solidFill>
                <a:latin typeface="Ubuntu"/>
              </a:rPr>
              <a:t>Beth sy'n dylanwadu ar</a:t>
            </a:r>
            <a:r>
              <a:rPr lang="cy-GB" sz="2400" dirty="0">
                <a:solidFill>
                  <a:schemeClr val="bg1"/>
                </a:solidFill>
                <a:latin typeface="Ubuntu"/>
              </a:rPr>
              <a:t>noch</a:t>
            </a:r>
            <a:r>
              <a:rPr lang="1106" sz="2400" dirty="0">
                <a:solidFill>
                  <a:schemeClr val="bg1"/>
                </a:solidFill>
                <a:latin typeface="Ubuntu"/>
              </a:rPr>
              <a:t>?</a:t>
            </a:r>
            <a:endParaRPr lang="en-US" sz="2400" dirty="0">
              <a:solidFill>
                <a:schemeClr val="bg1"/>
              </a:solidFill>
            </a:endParaRPr>
          </a:p>
        </p:txBody>
      </p:sp>
      <p:sp>
        <p:nvSpPr>
          <p:cNvPr id="6" name="TextBox 5">
            <a:extLst>
              <a:ext uri="{FF2B5EF4-FFF2-40B4-BE49-F238E27FC236}">
                <a16:creationId xmlns:a16="http://schemas.microsoft.com/office/drawing/2014/main" id="{0D8340F6-4E7C-7FC8-4E10-67CD01B69257}"/>
              </a:ext>
            </a:extLst>
          </p:cNvPr>
          <p:cNvSpPr txBox="1"/>
          <p:nvPr/>
        </p:nvSpPr>
        <p:spPr>
          <a:xfrm>
            <a:off x="1780987" y="5587666"/>
            <a:ext cx="7873375" cy="1015663"/>
          </a:xfrm>
          <a:prstGeom prst="rect">
            <a:avLst/>
          </a:prstGeom>
          <a:noFill/>
        </p:spPr>
        <p:txBody>
          <a:bodyPr wrap="square">
            <a:spAutoFit/>
          </a:bodyPr>
          <a:lstStyle/>
          <a:p>
            <a:pPr algn="ctr"/>
            <a:r>
              <a:rPr lang="cy-GB" sz="2000" b="1" dirty="0">
                <a:solidFill>
                  <a:schemeClr val="accent1">
                    <a:lumMod val="75000"/>
                  </a:schemeClr>
                </a:solidFill>
                <a:effectLst/>
                <a:latin typeface="Ubuntu" panose="020B0504030602030204" pitchFamily="34" charset="0"/>
                <a:ea typeface="Arial" panose="020B0604020202020204" pitchFamily="34" charset="0"/>
                <a:cs typeface="Arial" panose="020B0604020202020204" pitchFamily="34" charset="0"/>
              </a:rPr>
              <a:t>Mae'r sleidiau canlynol yn archwilio'r ffactorau sy'n dylanwadu ar ein penderfyniadau wrth ddewis pa fwyd a diod i'w prynu. Mae cwestiynau ar bob sleid i gychwyn eich trafodaethau. </a:t>
            </a:r>
            <a:endParaRPr lang="en-GB" sz="2000" b="1" dirty="0">
              <a:solidFill>
                <a:schemeClr val="accent1">
                  <a:lumMod val="75000"/>
                </a:schemeClr>
              </a:solidFill>
            </a:endParaRPr>
          </a:p>
        </p:txBody>
      </p:sp>
      <p:pic>
        <p:nvPicPr>
          <p:cNvPr id="8" name="Picture 7">
            <a:extLst>
              <a:ext uri="{FF2B5EF4-FFF2-40B4-BE49-F238E27FC236}">
                <a16:creationId xmlns:a16="http://schemas.microsoft.com/office/drawing/2014/main" id="{ECF20672-C009-092E-4268-E25FD97BBD3D}"/>
              </a:ext>
            </a:extLst>
          </p:cNvPr>
          <p:cNvPicPr>
            <a:picLocks noChangeAspect="1"/>
          </p:cNvPicPr>
          <p:nvPr/>
        </p:nvPicPr>
        <p:blipFill>
          <a:blip r:embed="rId3"/>
          <a:stretch>
            <a:fillRect/>
          </a:stretch>
        </p:blipFill>
        <p:spPr>
          <a:xfrm>
            <a:off x="281690" y="6320358"/>
            <a:ext cx="1619476" cy="371527"/>
          </a:xfrm>
          <a:prstGeom prst="rect">
            <a:avLst/>
          </a:prstGeom>
        </p:spPr>
      </p:pic>
    </p:spTree>
    <p:extLst>
      <p:ext uri="{BB962C8B-B14F-4D97-AF65-F5344CB8AC3E}">
        <p14:creationId xmlns:p14="http://schemas.microsoft.com/office/powerpoint/2010/main" val="2167396426"/>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helf with bags of chips&#10;&#10;Description automatically generated">
            <a:extLst>
              <a:ext uri="{FF2B5EF4-FFF2-40B4-BE49-F238E27FC236}">
                <a16:creationId xmlns:a16="http://schemas.microsoft.com/office/drawing/2014/main" id="{F7895785-750C-A781-6614-9BFB61A9B92C}"/>
              </a:ext>
            </a:extLst>
          </p:cNvPr>
          <p:cNvPicPr>
            <a:picLocks noChangeAspect="1"/>
          </p:cNvPicPr>
          <p:nvPr/>
        </p:nvPicPr>
        <p:blipFill>
          <a:blip r:embed="rId2"/>
          <a:stretch>
            <a:fillRect/>
          </a:stretch>
        </p:blipFill>
        <p:spPr>
          <a:xfrm>
            <a:off x="465929" y="2222107"/>
            <a:ext cx="5625353" cy="3727824"/>
          </a:xfrm>
          <a:prstGeom prst="rect">
            <a:avLst/>
          </a:prstGeom>
        </p:spPr>
      </p:pic>
      <p:pic>
        <p:nvPicPr>
          <p:cNvPr id="5" name="Picture 4" descr="A shelf with packages of food&#10;&#10;Description automatically generated">
            <a:extLst>
              <a:ext uri="{FF2B5EF4-FFF2-40B4-BE49-F238E27FC236}">
                <a16:creationId xmlns:a16="http://schemas.microsoft.com/office/drawing/2014/main" id="{1C20FFED-107C-FA51-DD5F-40E1D5E23B81}"/>
              </a:ext>
            </a:extLst>
          </p:cNvPr>
          <p:cNvPicPr>
            <a:picLocks noChangeAspect="1"/>
          </p:cNvPicPr>
          <p:nvPr/>
        </p:nvPicPr>
        <p:blipFill>
          <a:blip r:embed="rId3"/>
          <a:stretch>
            <a:fillRect/>
          </a:stretch>
        </p:blipFill>
        <p:spPr>
          <a:xfrm>
            <a:off x="6282960" y="2222603"/>
            <a:ext cx="5557529" cy="3728013"/>
          </a:xfrm>
          <a:prstGeom prst="rect">
            <a:avLst/>
          </a:prstGeom>
        </p:spPr>
      </p:pic>
      <p:sp>
        <p:nvSpPr>
          <p:cNvPr id="6" name="TextBox 5">
            <a:extLst>
              <a:ext uri="{FF2B5EF4-FFF2-40B4-BE49-F238E27FC236}">
                <a16:creationId xmlns:a16="http://schemas.microsoft.com/office/drawing/2014/main" id="{D933AF80-FD1A-43C1-F5B0-0795A07ECBC9}"/>
              </a:ext>
            </a:extLst>
          </p:cNvPr>
          <p:cNvSpPr txBox="1"/>
          <p:nvPr/>
        </p:nvSpPr>
        <p:spPr>
          <a:xfrm>
            <a:off x="307097" y="1006036"/>
            <a:ext cx="8882623"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3200" b="1" dirty="0">
                <a:solidFill>
                  <a:schemeClr val="accent1"/>
                </a:solidFill>
                <a:latin typeface="Ubuntu"/>
                <a:cs typeface="Calibri" panose="020F0502020204030204"/>
              </a:rPr>
              <a:t>Trafod</a:t>
            </a:r>
            <a:r>
              <a:rPr lang="cy-GB" sz="3200" b="1" dirty="0">
                <a:solidFill>
                  <a:schemeClr val="accent1"/>
                </a:solidFill>
                <a:latin typeface="Ubuntu"/>
                <a:cs typeface="Calibri" panose="020F0502020204030204"/>
              </a:rPr>
              <a:t>wch b</a:t>
            </a:r>
            <a:r>
              <a:rPr lang="1106" sz="3200" b="1" dirty="0">
                <a:solidFill>
                  <a:schemeClr val="accent1"/>
                </a:solidFill>
                <a:latin typeface="Ubuntu"/>
                <a:cs typeface="Calibri" panose="020F0502020204030204"/>
              </a:rPr>
              <a:t>eth </a:t>
            </a:r>
            <a:r>
              <a:rPr lang="cy-GB" sz="3200" b="1" dirty="0">
                <a:solidFill>
                  <a:schemeClr val="accent1"/>
                </a:solidFill>
                <a:latin typeface="Ubuntu"/>
                <a:cs typeface="Calibri" panose="020F0502020204030204"/>
              </a:rPr>
              <a:t>welwch chi </a:t>
            </a:r>
            <a:r>
              <a:rPr lang="1106" sz="3200" b="1" dirty="0">
                <a:solidFill>
                  <a:schemeClr val="accent1"/>
                </a:solidFill>
                <a:latin typeface="Ubuntu"/>
                <a:cs typeface="Calibri" panose="020F0502020204030204"/>
              </a:rPr>
              <a:t>yn y lluniau hyn</a:t>
            </a:r>
            <a:endParaRPr lang="en-US" sz="3200" b="1" dirty="0">
              <a:solidFill>
                <a:schemeClr val="accent1"/>
              </a:solidFill>
              <a:latin typeface="Ubuntu"/>
            </a:endParaRPr>
          </a:p>
        </p:txBody>
      </p:sp>
      <p:pic>
        <p:nvPicPr>
          <p:cNvPr id="3" name="Picture 2">
            <a:extLst>
              <a:ext uri="{FF2B5EF4-FFF2-40B4-BE49-F238E27FC236}">
                <a16:creationId xmlns:a16="http://schemas.microsoft.com/office/drawing/2014/main" id="{BFF31809-6D8C-7AE0-79A7-0FD550CD218B}"/>
              </a:ext>
            </a:extLst>
          </p:cNvPr>
          <p:cNvPicPr>
            <a:picLocks noChangeAspect="1"/>
          </p:cNvPicPr>
          <p:nvPr/>
        </p:nvPicPr>
        <p:blipFill>
          <a:blip r:embed="rId4"/>
          <a:stretch>
            <a:fillRect/>
          </a:stretch>
        </p:blipFill>
        <p:spPr>
          <a:xfrm>
            <a:off x="225165" y="6284148"/>
            <a:ext cx="1619476" cy="371527"/>
          </a:xfrm>
          <a:prstGeom prst="rect">
            <a:avLst/>
          </a:prstGeom>
        </p:spPr>
      </p:pic>
    </p:spTree>
    <p:extLst>
      <p:ext uri="{BB962C8B-B14F-4D97-AF65-F5344CB8AC3E}">
        <p14:creationId xmlns:p14="http://schemas.microsoft.com/office/powerpoint/2010/main" val="282341622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58841-5170-FC64-6A50-37FE90DA1EC5}"/>
              </a:ext>
            </a:extLst>
          </p:cNvPr>
          <p:cNvSpPr txBox="1"/>
          <p:nvPr/>
        </p:nvSpPr>
        <p:spPr>
          <a:xfrm>
            <a:off x="6089043" y="1295454"/>
            <a:ext cx="5807690" cy="47397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dirty="0">
                <a:solidFill>
                  <a:schemeClr val="accent1">
                    <a:lumMod val="76000"/>
                  </a:schemeClr>
                </a:solidFill>
                <a:latin typeface="Ubuntu"/>
                <a:cs typeface="Calibri" panose="020F0502020204030204"/>
              </a:rPr>
              <a:t>Mae'r bwydydd yn y llun yn cael eu </a:t>
            </a:r>
            <a:r>
              <a:rPr lang="1106" sz="2000" dirty="0" err="1">
                <a:solidFill>
                  <a:schemeClr val="accent1">
                    <a:lumMod val="76000"/>
                  </a:schemeClr>
                </a:solidFill>
                <a:latin typeface="Ubuntu"/>
                <a:cs typeface="Calibri" panose="020F0502020204030204"/>
              </a:rPr>
              <a:t>dosbarthu</a:t>
            </a:r>
            <a:r>
              <a:rPr lang="1106" sz="2000" dirty="0">
                <a:solidFill>
                  <a:schemeClr val="accent1">
                    <a:lumMod val="76000"/>
                  </a:schemeClr>
                </a:solidFill>
                <a:latin typeface="Ubuntu"/>
                <a:cs typeface="Calibri" panose="020F0502020204030204"/>
              </a:rPr>
              <a:t> </a:t>
            </a:r>
            <a:r>
              <a:rPr lang="1106" sz="2000" dirty="0" err="1">
                <a:solidFill>
                  <a:schemeClr val="accent1">
                    <a:lumMod val="76000"/>
                  </a:schemeClr>
                </a:solidFill>
                <a:latin typeface="Ubuntu"/>
                <a:cs typeface="Calibri" panose="020F0502020204030204"/>
              </a:rPr>
              <a:t>fel</a:t>
            </a:r>
            <a:r>
              <a:rPr lang="1106" sz="2000" dirty="0">
                <a:solidFill>
                  <a:schemeClr val="accent1">
                    <a:lumMod val="76000"/>
                  </a:schemeClr>
                </a:solidFill>
                <a:latin typeface="Ubuntu"/>
                <a:cs typeface="Calibri" panose="020F0502020204030204"/>
              </a:rPr>
              <a:t> </a:t>
            </a:r>
            <a:r>
              <a:rPr lang="1106" sz="2000" dirty="0" err="1">
                <a:solidFill>
                  <a:schemeClr val="accent1">
                    <a:lumMod val="76000"/>
                  </a:schemeClr>
                </a:solidFill>
                <a:latin typeface="Ubuntu"/>
                <a:cs typeface="Calibri" panose="020F0502020204030204"/>
              </a:rPr>
              <a:t>Bwydydd</a:t>
            </a:r>
            <a:r>
              <a:rPr lang="1106" sz="2000" dirty="0">
                <a:solidFill>
                  <a:schemeClr val="accent1">
                    <a:lumMod val="76000"/>
                  </a:schemeClr>
                </a:solidFill>
                <a:latin typeface="Ubuntu"/>
                <a:cs typeface="Calibri" panose="020F0502020204030204"/>
              </a:rPr>
              <a:t> </a:t>
            </a:r>
            <a:r>
              <a:rPr lang="cy-GB" sz="2000" dirty="0">
                <a:solidFill>
                  <a:schemeClr val="accent1">
                    <a:lumMod val="76000"/>
                  </a:schemeClr>
                </a:solidFill>
                <a:latin typeface="Ubuntu"/>
                <a:cs typeface="Calibri" panose="020F0502020204030204"/>
              </a:rPr>
              <a:t>s</a:t>
            </a:r>
            <a:r>
              <a:rPr lang="1106" sz="2000" dirty="0" err="1">
                <a:solidFill>
                  <a:schemeClr val="accent1">
                    <a:lumMod val="76000"/>
                  </a:schemeClr>
                </a:solidFill>
                <a:latin typeface="Ubuntu"/>
                <a:cs typeface="Calibri" panose="020F0502020204030204"/>
              </a:rPr>
              <a:t>ydd</a:t>
            </a:r>
            <a:r>
              <a:rPr lang="1106" sz="2000" dirty="0">
                <a:solidFill>
                  <a:schemeClr val="accent1">
                    <a:lumMod val="76000"/>
                  </a:schemeClr>
                </a:solidFill>
                <a:latin typeface="Ubuntu"/>
                <a:cs typeface="Calibri" panose="020F0502020204030204"/>
              </a:rPr>
              <a:t> </a:t>
            </a:r>
            <a:r>
              <a:rPr lang="cy-GB" sz="2000" dirty="0">
                <a:solidFill>
                  <a:schemeClr val="accent1">
                    <a:lumMod val="76000"/>
                  </a:schemeClr>
                </a:solidFill>
                <a:latin typeface="Ubuntu"/>
                <a:cs typeface="Calibri" panose="020F0502020204030204"/>
              </a:rPr>
              <a:t>w</a:t>
            </a:r>
            <a:r>
              <a:rPr lang="1106" sz="2000" dirty="0" err="1">
                <a:solidFill>
                  <a:schemeClr val="accent1">
                    <a:lumMod val="76000"/>
                  </a:schemeClr>
                </a:solidFill>
                <a:latin typeface="Ubuntu"/>
                <a:cs typeface="Calibri" panose="020F0502020204030204"/>
              </a:rPr>
              <a:t>edi'u</a:t>
            </a:r>
            <a:r>
              <a:rPr lang="1106" sz="2000" dirty="0">
                <a:solidFill>
                  <a:schemeClr val="accent1">
                    <a:lumMod val="76000"/>
                  </a:schemeClr>
                </a:solidFill>
                <a:latin typeface="Ubuntu"/>
                <a:cs typeface="Calibri" panose="020F0502020204030204"/>
              </a:rPr>
              <a:t> </a:t>
            </a:r>
            <a:r>
              <a:rPr lang="1106" sz="2000" dirty="0" err="1">
                <a:solidFill>
                  <a:schemeClr val="accent1">
                    <a:lumMod val="76000"/>
                  </a:schemeClr>
                </a:solidFill>
                <a:latin typeface="Ubuntu"/>
                <a:cs typeface="Calibri" panose="020F0502020204030204"/>
              </a:rPr>
              <a:t>Prosesu</a:t>
            </a:r>
            <a:r>
              <a:rPr lang="cy-GB" sz="2000" dirty="0">
                <a:solidFill>
                  <a:schemeClr val="accent1">
                    <a:lumMod val="76000"/>
                  </a:schemeClr>
                </a:solidFill>
                <a:latin typeface="Ubuntu"/>
                <a:cs typeface="Calibri" panose="020F0502020204030204"/>
              </a:rPr>
              <a:t>’n Helaeth (</a:t>
            </a:r>
            <a:r>
              <a:rPr lang="cy-GB" sz="2000" i="1" dirty="0">
                <a:solidFill>
                  <a:schemeClr val="accent1">
                    <a:lumMod val="76000"/>
                  </a:schemeClr>
                </a:solidFill>
                <a:latin typeface="Ubuntu"/>
                <a:cs typeface="Calibri" panose="020F0502020204030204"/>
              </a:rPr>
              <a:t>Ultra Processed</a:t>
            </a:r>
            <a:r>
              <a:rPr lang="cy-GB" sz="2000" dirty="0">
                <a:solidFill>
                  <a:schemeClr val="accent1">
                    <a:lumMod val="76000"/>
                  </a:schemeClr>
                </a:solidFill>
                <a:latin typeface="Ubuntu"/>
                <a:cs typeface="Calibri" panose="020F0502020204030204"/>
              </a:rPr>
              <a:t>),</a:t>
            </a:r>
            <a:r>
              <a:rPr lang="1106" sz="2000" dirty="0">
                <a:solidFill>
                  <a:schemeClr val="accent1">
                    <a:lumMod val="76000"/>
                  </a:schemeClr>
                </a:solidFill>
                <a:latin typeface="Ubuntu"/>
                <a:cs typeface="Calibri" panose="020F0502020204030204"/>
              </a:rPr>
              <a:t> neu</a:t>
            </a:r>
            <a:r>
              <a:rPr lang="cy-GB" sz="2000" dirty="0">
                <a:solidFill>
                  <a:schemeClr val="accent1">
                    <a:lumMod val="76000"/>
                  </a:schemeClr>
                </a:solidFill>
                <a:latin typeface="Ubuntu"/>
                <a:cs typeface="Calibri" panose="020F0502020204030204"/>
              </a:rPr>
              <a:t>’n </a:t>
            </a:r>
            <a:r>
              <a:rPr lang="1106" sz="2000" dirty="0">
                <a:solidFill>
                  <a:schemeClr val="accent1">
                    <a:lumMod val="76000"/>
                  </a:schemeClr>
                </a:solidFill>
                <a:latin typeface="Ubuntu"/>
                <a:cs typeface="Calibri" panose="020F0502020204030204"/>
              </a:rPr>
              <a:t>UPFs.</a:t>
            </a:r>
            <a:endParaRPr lang="en-US" sz="2000" dirty="0">
              <a:solidFill>
                <a:schemeClr val="accent1">
                  <a:lumMod val="76000"/>
                </a:schemeClr>
              </a:solidFill>
              <a:cs typeface="Calibri" panose="020F0502020204030204"/>
            </a:endParaRPr>
          </a:p>
          <a:p>
            <a:endParaRPr lang="en-US" sz="2000" dirty="0">
              <a:solidFill>
                <a:schemeClr val="accent1">
                  <a:lumMod val="76000"/>
                </a:schemeClr>
              </a:solidFill>
              <a:latin typeface="Ubuntu"/>
              <a:cs typeface="Calibri" panose="020F0502020204030204"/>
            </a:endParaRPr>
          </a:p>
          <a:p>
            <a:pPr>
              <a:defRPr b="0" i="0"/>
            </a:pPr>
            <a:r>
              <a:rPr lang="1106" sz="2000" dirty="0">
                <a:solidFill>
                  <a:schemeClr val="accent1">
                    <a:lumMod val="76000"/>
                  </a:schemeClr>
                </a:solidFill>
                <a:latin typeface="Ubuntu"/>
                <a:ea typeface="+mn-lt"/>
                <a:cs typeface="+mn-lt"/>
              </a:rPr>
              <a:t>Mae </a:t>
            </a:r>
            <a:r>
              <a:rPr lang="1106" sz="2000" dirty="0" err="1">
                <a:solidFill>
                  <a:schemeClr val="accent1">
                    <a:lumMod val="76000"/>
                  </a:schemeClr>
                </a:solidFill>
                <a:latin typeface="Ubuntu"/>
                <a:ea typeface="+mn-lt"/>
                <a:cs typeface="+mn-lt"/>
              </a:rPr>
              <a:t>Bwydydd</a:t>
            </a:r>
            <a:r>
              <a:rPr lang="1106" sz="2000" dirty="0">
                <a:solidFill>
                  <a:schemeClr val="accent1">
                    <a:lumMod val="76000"/>
                  </a:schemeClr>
                </a:solidFill>
                <a:latin typeface="Ubuntu"/>
                <a:ea typeface="+mn-lt"/>
                <a:cs typeface="+mn-lt"/>
              </a:rPr>
              <a:t> </a:t>
            </a:r>
            <a:r>
              <a:rPr lang="cy-GB" sz="2000" dirty="0">
                <a:solidFill>
                  <a:schemeClr val="accent1">
                    <a:lumMod val="76000"/>
                  </a:schemeClr>
                </a:solidFill>
                <a:latin typeface="Ubuntu"/>
                <a:ea typeface="+mn-lt"/>
                <a:cs typeface="+mn-lt"/>
              </a:rPr>
              <a:t>s</a:t>
            </a:r>
            <a:r>
              <a:rPr lang="1106" sz="2000" dirty="0" err="1">
                <a:solidFill>
                  <a:schemeClr val="accent1">
                    <a:lumMod val="76000"/>
                  </a:schemeClr>
                </a:solidFill>
                <a:latin typeface="Ubuntu"/>
                <a:cs typeface="Calibri" panose="020F0502020204030204"/>
              </a:rPr>
              <a:t>ydd</a:t>
            </a:r>
            <a:r>
              <a:rPr lang="1106" sz="2000" dirty="0">
                <a:solidFill>
                  <a:schemeClr val="accent1">
                    <a:lumMod val="76000"/>
                  </a:schemeClr>
                </a:solidFill>
                <a:latin typeface="Ubuntu"/>
                <a:cs typeface="Calibri" panose="020F0502020204030204"/>
              </a:rPr>
              <a:t> </a:t>
            </a:r>
            <a:r>
              <a:rPr lang="cy-GB" sz="2000" dirty="0">
                <a:solidFill>
                  <a:schemeClr val="accent1">
                    <a:lumMod val="76000"/>
                  </a:schemeClr>
                </a:solidFill>
                <a:latin typeface="Ubuntu"/>
                <a:cs typeface="Calibri" panose="020F0502020204030204"/>
              </a:rPr>
              <a:t>w</a:t>
            </a:r>
            <a:r>
              <a:rPr lang="1106" sz="2000" dirty="0" err="1">
                <a:solidFill>
                  <a:schemeClr val="accent1">
                    <a:lumMod val="76000"/>
                  </a:schemeClr>
                </a:solidFill>
                <a:latin typeface="Ubuntu"/>
                <a:cs typeface="Calibri" panose="020F0502020204030204"/>
              </a:rPr>
              <a:t>edi'u</a:t>
            </a:r>
            <a:r>
              <a:rPr lang="1106" sz="2000" dirty="0">
                <a:solidFill>
                  <a:schemeClr val="accent1">
                    <a:lumMod val="76000"/>
                  </a:schemeClr>
                </a:solidFill>
                <a:latin typeface="Ubuntu"/>
                <a:cs typeface="Calibri" panose="020F0502020204030204"/>
              </a:rPr>
              <a:t> </a:t>
            </a:r>
            <a:r>
              <a:rPr lang="1106" sz="2000" dirty="0" err="1">
                <a:solidFill>
                  <a:schemeClr val="accent1">
                    <a:lumMod val="76000"/>
                  </a:schemeClr>
                </a:solidFill>
                <a:latin typeface="Ubuntu"/>
                <a:cs typeface="Calibri" panose="020F0502020204030204"/>
              </a:rPr>
              <a:t>Prosesu</a:t>
            </a:r>
            <a:r>
              <a:rPr lang="cy-GB" sz="2000" dirty="0">
                <a:solidFill>
                  <a:schemeClr val="accent1">
                    <a:lumMod val="76000"/>
                  </a:schemeClr>
                </a:solidFill>
                <a:latin typeface="Ubuntu"/>
                <a:cs typeface="Calibri" panose="020F0502020204030204"/>
              </a:rPr>
              <a:t>’n Helaeth</a:t>
            </a:r>
            <a:r>
              <a:rPr lang="1106" sz="2000" dirty="0">
                <a:solidFill>
                  <a:schemeClr val="accent1">
                    <a:lumMod val="76000"/>
                  </a:schemeClr>
                </a:solidFill>
                <a:latin typeface="Ubuntu"/>
                <a:ea typeface="+mn-lt"/>
                <a:cs typeface="+mn-lt"/>
              </a:rPr>
              <a:t> </a:t>
            </a:r>
            <a:r>
              <a:rPr lang="1106" sz="2000" dirty="0" err="1">
                <a:solidFill>
                  <a:schemeClr val="accent1">
                    <a:lumMod val="76000"/>
                  </a:schemeClr>
                </a:solidFill>
                <a:latin typeface="Ubuntu"/>
                <a:ea typeface="+mn-lt"/>
                <a:cs typeface="+mn-lt"/>
              </a:rPr>
              <a:t>yn</a:t>
            </a:r>
            <a:r>
              <a:rPr lang="1106" sz="2000" dirty="0">
                <a:solidFill>
                  <a:schemeClr val="accent1">
                    <a:lumMod val="76000"/>
                  </a:schemeClr>
                </a:solidFill>
                <a:latin typeface="Ubuntu"/>
                <a:ea typeface="+mn-lt"/>
                <a:cs typeface="+mn-lt"/>
              </a:rPr>
              <a:t> </a:t>
            </a:r>
            <a:r>
              <a:rPr lang="1106" sz="2000" dirty="0" err="1">
                <a:solidFill>
                  <a:schemeClr val="accent1">
                    <a:lumMod val="76000"/>
                  </a:schemeClr>
                </a:solidFill>
                <a:latin typeface="Ubuntu"/>
                <a:ea typeface="+mn-lt"/>
                <a:cs typeface="+mn-lt"/>
              </a:rPr>
              <a:t>cael</a:t>
            </a:r>
            <a:r>
              <a:rPr lang="1106" sz="2000" dirty="0">
                <a:solidFill>
                  <a:schemeClr val="accent1">
                    <a:lumMod val="76000"/>
                  </a:schemeClr>
                </a:solidFill>
                <a:latin typeface="Ubuntu"/>
                <a:ea typeface="+mn-lt"/>
                <a:cs typeface="+mn-lt"/>
              </a:rPr>
              <a:t> eu diffinio fel </a:t>
            </a:r>
            <a:r>
              <a:rPr lang="1106" sz="2000" dirty="0" err="1">
                <a:solidFill>
                  <a:schemeClr val="accent1">
                    <a:lumMod val="76000"/>
                  </a:schemeClr>
                </a:solidFill>
                <a:latin typeface="Ubuntu"/>
                <a:ea typeface="+mn-lt"/>
                <a:cs typeface="+mn-lt"/>
              </a:rPr>
              <a:t>bwydydd</a:t>
            </a:r>
            <a:r>
              <a:rPr lang="1106" sz="2000" dirty="0">
                <a:solidFill>
                  <a:schemeClr val="accent1">
                    <a:lumMod val="76000"/>
                  </a:schemeClr>
                </a:solidFill>
                <a:latin typeface="Ubuntu"/>
                <a:ea typeface="+mn-lt"/>
                <a:cs typeface="+mn-lt"/>
              </a:rPr>
              <a:t> </a:t>
            </a:r>
            <a:r>
              <a:rPr lang="1106" sz="2000" dirty="0" err="1">
                <a:solidFill>
                  <a:schemeClr val="accent1">
                    <a:lumMod val="76000"/>
                  </a:schemeClr>
                </a:solidFill>
                <a:latin typeface="Ubuntu"/>
                <a:ea typeface="+mn-lt"/>
                <a:cs typeface="+mn-lt"/>
              </a:rPr>
              <a:t>sy'n</a:t>
            </a:r>
            <a:r>
              <a:rPr lang="1106" sz="2000" dirty="0">
                <a:solidFill>
                  <a:schemeClr val="accent1">
                    <a:lumMod val="76000"/>
                  </a:schemeClr>
                </a:solidFill>
                <a:latin typeface="Ubuntu"/>
                <a:ea typeface="+mn-lt"/>
                <a:cs typeface="+mn-lt"/>
              </a:rPr>
              <a:t> </a:t>
            </a:r>
            <a:r>
              <a:rPr lang="1106" sz="2000" dirty="0" err="1">
                <a:solidFill>
                  <a:schemeClr val="accent1">
                    <a:lumMod val="76000"/>
                  </a:schemeClr>
                </a:solidFill>
                <a:latin typeface="Ubuntu"/>
                <a:ea typeface="+mn-lt"/>
                <a:cs typeface="+mn-lt"/>
              </a:rPr>
              <a:t>cynnwys</a:t>
            </a:r>
            <a:r>
              <a:rPr lang="1106" sz="2000" dirty="0">
                <a:solidFill>
                  <a:schemeClr val="accent1">
                    <a:lumMod val="76000"/>
                  </a:schemeClr>
                </a:solidFill>
                <a:latin typeface="Ubuntu"/>
                <a:ea typeface="+mn-lt"/>
                <a:cs typeface="+mn-lt"/>
              </a:rPr>
              <a:t> 5</a:t>
            </a:r>
            <a:r>
              <a:rPr lang="cy-GB" sz="2000" dirty="0">
                <a:solidFill>
                  <a:schemeClr val="accent1">
                    <a:lumMod val="76000"/>
                  </a:schemeClr>
                </a:solidFill>
                <a:latin typeface="Ubuntu"/>
                <a:ea typeface="+mn-lt"/>
                <a:cs typeface="+mn-lt"/>
              </a:rPr>
              <a:t> cynhwysyn neu fwy ac mae tuedd iddyn nhw </a:t>
            </a:r>
            <a:r>
              <a:rPr lang="1106" sz="2000" dirty="0" err="1">
                <a:solidFill>
                  <a:schemeClr val="accent1">
                    <a:lumMod val="76000"/>
                  </a:schemeClr>
                </a:solidFill>
                <a:latin typeface="Ubuntu"/>
                <a:ea typeface="+mn-lt"/>
                <a:cs typeface="Segoe UI"/>
              </a:rPr>
              <a:t>fynd</a:t>
            </a:r>
            <a:r>
              <a:rPr lang="1106" sz="2000" dirty="0">
                <a:solidFill>
                  <a:schemeClr val="accent1">
                    <a:lumMod val="76000"/>
                  </a:schemeClr>
                </a:solidFill>
                <a:latin typeface="Ubuntu"/>
                <a:ea typeface="+mn-lt"/>
                <a:cs typeface="Segoe UI"/>
              </a:rPr>
              <a:t> </a:t>
            </a:r>
            <a:r>
              <a:rPr lang="1106" sz="2000" dirty="0" err="1">
                <a:solidFill>
                  <a:schemeClr val="accent1">
                    <a:lumMod val="76000"/>
                  </a:schemeClr>
                </a:solidFill>
                <a:latin typeface="Ubuntu"/>
                <a:ea typeface="+mn-lt"/>
                <a:cs typeface="Segoe UI"/>
              </a:rPr>
              <a:t>trwy</a:t>
            </a:r>
            <a:r>
              <a:rPr lang="1106" sz="2000" dirty="0">
                <a:solidFill>
                  <a:schemeClr val="accent1">
                    <a:lumMod val="76000"/>
                  </a:schemeClr>
                </a:solidFill>
                <a:latin typeface="Ubuntu"/>
                <a:ea typeface="+mn-lt"/>
                <a:cs typeface="Segoe UI"/>
              </a:rPr>
              <a:t> </a:t>
            </a:r>
            <a:r>
              <a:rPr lang="1106" sz="2000" dirty="0" err="1">
                <a:solidFill>
                  <a:schemeClr val="accent1">
                    <a:lumMod val="76000"/>
                  </a:schemeClr>
                </a:solidFill>
                <a:latin typeface="Ubuntu"/>
                <a:ea typeface="+mn-lt"/>
                <a:cs typeface="Segoe UI"/>
              </a:rPr>
              <a:t>lawer</a:t>
            </a:r>
            <a:r>
              <a:rPr lang="1106" sz="2000" dirty="0">
                <a:solidFill>
                  <a:schemeClr val="accent1">
                    <a:lumMod val="76000"/>
                  </a:schemeClr>
                </a:solidFill>
                <a:latin typeface="Ubuntu"/>
                <a:ea typeface="+mn-lt"/>
                <a:cs typeface="Segoe UI"/>
              </a:rPr>
              <a:t> o </a:t>
            </a:r>
            <a:r>
              <a:rPr lang="1106" sz="2000" dirty="0" err="1">
                <a:solidFill>
                  <a:schemeClr val="accent1">
                    <a:lumMod val="76000"/>
                  </a:schemeClr>
                </a:solidFill>
                <a:latin typeface="Ubuntu"/>
                <a:ea typeface="+mn-lt"/>
                <a:cs typeface="Segoe UI"/>
              </a:rPr>
              <a:t>brosesau</a:t>
            </a:r>
            <a:r>
              <a:rPr lang="1106" sz="2000" dirty="0">
                <a:solidFill>
                  <a:schemeClr val="accent1">
                    <a:lumMod val="76000"/>
                  </a:schemeClr>
                </a:solidFill>
                <a:latin typeface="Ubuntu"/>
                <a:ea typeface="+mn-lt"/>
                <a:cs typeface="Segoe UI"/>
              </a:rPr>
              <a:t> </a:t>
            </a:r>
            <a:r>
              <a:rPr lang="1106" sz="2000" dirty="0" err="1">
                <a:solidFill>
                  <a:schemeClr val="accent1">
                    <a:lumMod val="76000"/>
                  </a:schemeClr>
                </a:solidFill>
                <a:latin typeface="Ubuntu"/>
                <a:ea typeface="+mn-lt"/>
                <a:cs typeface="Segoe UI"/>
              </a:rPr>
              <a:t>gwahanol</a:t>
            </a:r>
            <a:r>
              <a:rPr lang="cy-GB" sz="2000" dirty="0">
                <a:solidFill>
                  <a:schemeClr val="accent1">
                    <a:lumMod val="76000"/>
                  </a:schemeClr>
                </a:solidFill>
                <a:latin typeface="Ubuntu"/>
                <a:ea typeface="+mn-lt"/>
                <a:cs typeface="Segoe UI"/>
              </a:rPr>
              <a:t>, gan olygu eu bod yn wahanol iawn i’w ffurf wreiddiol </a:t>
            </a:r>
            <a:r>
              <a:rPr lang="1106" sz="2000" dirty="0">
                <a:solidFill>
                  <a:schemeClr val="accent1">
                    <a:lumMod val="76000"/>
                  </a:schemeClr>
                </a:solidFill>
                <a:latin typeface="Ubuntu"/>
                <a:ea typeface="+mn-lt"/>
                <a:cs typeface="Segoe UI"/>
              </a:rPr>
              <a:t>(</a:t>
            </a:r>
            <a:r>
              <a:rPr lang="1106" sz="2000" dirty="0" err="1">
                <a:solidFill>
                  <a:schemeClr val="accent1">
                    <a:lumMod val="76000"/>
                  </a:schemeClr>
                </a:solidFill>
                <a:latin typeface="Ubuntu"/>
                <a:ea typeface="+mn-lt"/>
                <a:cs typeface="Segoe UI"/>
              </a:rPr>
              <a:t>e.e.</a:t>
            </a:r>
            <a:r>
              <a:rPr lang="1106" sz="2000" dirty="0">
                <a:solidFill>
                  <a:schemeClr val="accent1">
                    <a:lumMod val="76000"/>
                  </a:schemeClr>
                </a:solidFill>
                <a:latin typeface="Ubuntu"/>
                <a:ea typeface="+mn-lt"/>
                <a:cs typeface="Segoe UI"/>
              </a:rPr>
              <a:t> </a:t>
            </a:r>
            <a:r>
              <a:rPr lang="1106" sz="2000" dirty="0" err="1">
                <a:solidFill>
                  <a:schemeClr val="accent1">
                    <a:lumMod val="76000"/>
                  </a:schemeClr>
                </a:solidFill>
                <a:latin typeface="Ubuntu"/>
                <a:ea typeface="+mn-lt"/>
                <a:cs typeface="Segoe UI"/>
              </a:rPr>
              <a:t>tatws</a:t>
            </a:r>
            <a:r>
              <a:rPr lang="1106" sz="2000" dirty="0">
                <a:solidFill>
                  <a:schemeClr val="accent1">
                    <a:lumMod val="76000"/>
                  </a:schemeClr>
                </a:solidFill>
                <a:latin typeface="Ubuntu"/>
                <a:ea typeface="+mn-lt"/>
                <a:cs typeface="Segoe UI"/>
              </a:rPr>
              <a:t>). </a:t>
            </a:r>
            <a:endParaRPr lang="en-US" sz="2000" dirty="0">
              <a:solidFill>
                <a:schemeClr val="accent1">
                  <a:lumMod val="76000"/>
                </a:schemeClr>
              </a:solidFill>
              <a:highlight>
                <a:srgbClr val="FFFF00"/>
              </a:highlight>
              <a:latin typeface="Ubuntu"/>
              <a:cs typeface="Segoe UI"/>
            </a:endParaRPr>
          </a:p>
          <a:p>
            <a:endParaRPr lang="en-US" sz="2000" dirty="0">
              <a:solidFill>
                <a:schemeClr val="accent1">
                  <a:lumMod val="76000"/>
                </a:schemeClr>
              </a:solidFill>
              <a:latin typeface="Ubuntu"/>
              <a:ea typeface="Calibri" panose="020F0502020204030204"/>
              <a:cs typeface="Calibri" panose="020F0502020204030204"/>
            </a:endParaRPr>
          </a:p>
          <a:p>
            <a:pPr>
              <a:defRPr b="0" i="0"/>
            </a:pPr>
            <a:r>
              <a:rPr lang="1106" sz="2000" dirty="0">
                <a:solidFill>
                  <a:schemeClr val="accent1">
                    <a:lumMod val="76000"/>
                  </a:schemeClr>
                </a:solidFill>
                <a:latin typeface="Ubuntu"/>
                <a:ea typeface="Calibri" panose="020F0502020204030204"/>
                <a:cs typeface="Calibri" panose="020F0502020204030204"/>
              </a:rPr>
              <a:t>Mae</a:t>
            </a:r>
            <a:r>
              <a:rPr lang="cy-GB" sz="2000" dirty="0">
                <a:solidFill>
                  <a:schemeClr val="accent1">
                    <a:lumMod val="76000"/>
                  </a:schemeClr>
                </a:solidFill>
                <a:latin typeface="Ubuntu"/>
                <a:ea typeface="Calibri" panose="020F0502020204030204"/>
                <a:cs typeface="Calibri" panose="020F0502020204030204"/>
              </a:rPr>
              <a:t> llawer o’r</a:t>
            </a:r>
            <a:r>
              <a:rPr lang="1106" sz="2000" dirty="0">
                <a:solidFill>
                  <a:schemeClr val="accent1">
                    <a:lumMod val="76000"/>
                  </a:schemeClr>
                </a:solidFill>
                <a:latin typeface="Ubuntu"/>
                <a:ea typeface="Calibri" panose="020F0502020204030204"/>
                <a:cs typeface="Calibri" panose="020F0502020204030204"/>
              </a:rPr>
              <a:t> bwydydd hyn yn cael eu marchnata'n eang ac maen nhw'n cynnwys lefelau uchel o fraster, siwgr a halen.  </a:t>
            </a:r>
          </a:p>
          <a:p>
            <a:endParaRPr lang="en-US" sz="2200" dirty="0">
              <a:solidFill>
                <a:schemeClr val="accent1"/>
              </a:solidFill>
              <a:latin typeface="Ubuntu"/>
              <a:ea typeface="Calibri" panose="020F0502020204030204"/>
              <a:cs typeface="Calibri" panose="020F0502020204030204"/>
            </a:endParaRPr>
          </a:p>
        </p:txBody>
      </p:sp>
      <p:pic>
        <p:nvPicPr>
          <p:cNvPr id="4" name="Picture 3" descr="A shelf with bags of chips&#10;&#10;Description automatically generated">
            <a:extLst>
              <a:ext uri="{FF2B5EF4-FFF2-40B4-BE49-F238E27FC236}">
                <a16:creationId xmlns:a16="http://schemas.microsoft.com/office/drawing/2014/main" id="{CBFEF7EE-4FAB-140A-5677-C4D04EB94F69}"/>
              </a:ext>
            </a:extLst>
          </p:cNvPr>
          <p:cNvPicPr>
            <a:picLocks noChangeAspect="1"/>
          </p:cNvPicPr>
          <p:nvPr/>
        </p:nvPicPr>
        <p:blipFill>
          <a:blip r:embed="rId2"/>
          <a:stretch>
            <a:fillRect/>
          </a:stretch>
        </p:blipFill>
        <p:spPr>
          <a:xfrm>
            <a:off x="298824" y="1402336"/>
            <a:ext cx="5625353" cy="3727824"/>
          </a:xfrm>
          <a:prstGeom prst="rect">
            <a:avLst/>
          </a:prstGeom>
        </p:spPr>
      </p:pic>
      <p:pic>
        <p:nvPicPr>
          <p:cNvPr id="3" name="Picture 2">
            <a:extLst>
              <a:ext uri="{FF2B5EF4-FFF2-40B4-BE49-F238E27FC236}">
                <a16:creationId xmlns:a16="http://schemas.microsoft.com/office/drawing/2014/main" id="{CFE62BBA-9D39-F626-C972-00DEE88AB1B9}"/>
              </a:ext>
            </a:extLst>
          </p:cNvPr>
          <p:cNvPicPr>
            <a:picLocks noChangeAspect="1"/>
          </p:cNvPicPr>
          <p:nvPr/>
        </p:nvPicPr>
        <p:blipFill>
          <a:blip r:embed="rId3"/>
          <a:stretch>
            <a:fillRect/>
          </a:stretch>
        </p:blipFill>
        <p:spPr>
          <a:xfrm>
            <a:off x="214531" y="6326678"/>
            <a:ext cx="1619476" cy="371527"/>
          </a:xfrm>
          <a:prstGeom prst="rect">
            <a:avLst/>
          </a:prstGeom>
        </p:spPr>
      </p:pic>
    </p:spTree>
    <p:extLst>
      <p:ext uri="{BB962C8B-B14F-4D97-AF65-F5344CB8AC3E}">
        <p14:creationId xmlns:p14="http://schemas.microsoft.com/office/powerpoint/2010/main" val="3796558017"/>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CA58841-5170-FC64-6A50-37FE90DA1EC5}"/>
              </a:ext>
            </a:extLst>
          </p:cNvPr>
          <p:cNvSpPr txBox="1"/>
          <p:nvPr/>
        </p:nvSpPr>
        <p:spPr>
          <a:xfrm>
            <a:off x="6088954" y="1460296"/>
            <a:ext cx="5898277" cy="30510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200" b="1" dirty="0">
                <a:solidFill>
                  <a:schemeClr val="accent1">
                    <a:lumMod val="76000"/>
                  </a:schemeClr>
                </a:solidFill>
                <a:latin typeface="Ubuntu"/>
                <a:ea typeface="Calibri" panose="020F0502020204030204"/>
                <a:cs typeface="Calibri" panose="020F0502020204030204"/>
              </a:rPr>
              <a:t>Mae cwmnïau sy'n cynhyrchu'r UPFs hyn eisiau ein perswadio i brynu eu cynhyrchion. </a:t>
            </a:r>
            <a:endParaRPr lang="en-US" dirty="0"/>
          </a:p>
          <a:p>
            <a:pPr algn="just"/>
            <a:endParaRPr lang="en-US" sz="2200" b="1" dirty="0">
              <a:solidFill>
                <a:schemeClr val="accent1">
                  <a:lumMod val="76000"/>
                </a:schemeClr>
              </a:solidFill>
              <a:latin typeface="Ubuntu"/>
              <a:ea typeface="Calibri" panose="020F0502020204030204"/>
              <a:cs typeface="Calibri" panose="020F0502020204030204"/>
            </a:endParaRPr>
          </a:p>
          <a:p>
            <a:endParaRPr lang="en-US" sz="2200" dirty="0">
              <a:solidFill>
                <a:schemeClr val="accent1"/>
              </a:solidFill>
              <a:latin typeface="Ubuntu"/>
              <a:ea typeface="Calibri" panose="020F0502020204030204"/>
              <a:cs typeface="Calibri" panose="020F0502020204030204"/>
            </a:endParaRPr>
          </a:p>
          <a:p>
            <a:endParaRPr lang="en-US" sz="2200" dirty="0">
              <a:solidFill>
                <a:srgbClr val="15518B"/>
              </a:solidFill>
              <a:latin typeface="Ubuntu"/>
              <a:ea typeface="Calibri" panose="020F0502020204030204"/>
              <a:cs typeface="Calibri" panose="020F0502020204030204"/>
            </a:endParaRPr>
          </a:p>
          <a:p>
            <a:endParaRPr lang="en-US" sz="2200" dirty="0">
              <a:solidFill>
                <a:srgbClr val="15518B"/>
              </a:solidFill>
              <a:latin typeface="Ubuntu"/>
              <a:ea typeface="Calibri" panose="020F0502020204030204"/>
              <a:cs typeface="Calibri" panose="020F0502020204030204"/>
            </a:endParaRPr>
          </a:p>
          <a:p>
            <a:pPr marL="283210" indent="-283210"/>
            <a:endParaRPr lang="en-GB" dirty="0">
              <a:solidFill>
                <a:srgbClr val="000000"/>
              </a:solidFill>
              <a:latin typeface="Calibri"/>
              <a:ea typeface="Calibri" panose="020F0502020204030204"/>
              <a:cs typeface="Calibri" panose="020F0502020204030204"/>
            </a:endParaRPr>
          </a:p>
          <a:p>
            <a:endParaRPr lang="en-US" sz="2200" dirty="0">
              <a:solidFill>
                <a:srgbClr val="15518B"/>
              </a:solidFill>
              <a:latin typeface="Ubuntu"/>
              <a:ea typeface="Calibri" panose="020F0502020204030204"/>
              <a:cs typeface="Calibri" panose="020F0502020204030204"/>
            </a:endParaRPr>
          </a:p>
        </p:txBody>
      </p:sp>
      <p:pic>
        <p:nvPicPr>
          <p:cNvPr id="5" name="Picture 4" descr="A shelf with packages of food&#10;&#10;Description automatically generated">
            <a:extLst>
              <a:ext uri="{FF2B5EF4-FFF2-40B4-BE49-F238E27FC236}">
                <a16:creationId xmlns:a16="http://schemas.microsoft.com/office/drawing/2014/main" id="{5100FDC1-0ABA-CA7E-C6B5-E42EAE6A7123}"/>
              </a:ext>
            </a:extLst>
          </p:cNvPr>
          <p:cNvPicPr>
            <a:picLocks noChangeAspect="1"/>
          </p:cNvPicPr>
          <p:nvPr/>
        </p:nvPicPr>
        <p:blipFill>
          <a:blip r:embed="rId2"/>
          <a:stretch>
            <a:fillRect/>
          </a:stretch>
        </p:blipFill>
        <p:spPr>
          <a:xfrm>
            <a:off x="440570" y="1698065"/>
            <a:ext cx="5212337" cy="3465897"/>
          </a:xfrm>
          <a:prstGeom prst="rect">
            <a:avLst/>
          </a:prstGeom>
        </p:spPr>
      </p:pic>
      <p:pic>
        <p:nvPicPr>
          <p:cNvPr id="2" name="Picture 1" descr="A blue and white outline of a speech bubble&#10;&#10;Description automatically generated">
            <a:extLst>
              <a:ext uri="{FF2B5EF4-FFF2-40B4-BE49-F238E27FC236}">
                <a16:creationId xmlns:a16="http://schemas.microsoft.com/office/drawing/2014/main" id="{183188EE-C82B-AA5C-9BE0-AB5521C5E700}"/>
              </a:ext>
            </a:extLst>
          </p:cNvPr>
          <p:cNvPicPr>
            <a:picLocks noChangeAspect="1"/>
          </p:cNvPicPr>
          <p:nvPr/>
        </p:nvPicPr>
        <p:blipFill>
          <a:blip r:embed="rId3"/>
          <a:stretch>
            <a:fillRect/>
          </a:stretch>
        </p:blipFill>
        <p:spPr>
          <a:xfrm>
            <a:off x="6509029" y="2559569"/>
            <a:ext cx="4048326" cy="3312103"/>
          </a:xfrm>
          <a:prstGeom prst="rect">
            <a:avLst/>
          </a:prstGeom>
        </p:spPr>
      </p:pic>
      <p:sp>
        <p:nvSpPr>
          <p:cNvPr id="8" name="TextBox 7">
            <a:extLst>
              <a:ext uri="{FF2B5EF4-FFF2-40B4-BE49-F238E27FC236}">
                <a16:creationId xmlns:a16="http://schemas.microsoft.com/office/drawing/2014/main" id="{69189A19-9278-7615-4334-7BD29571D004}"/>
              </a:ext>
            </a:extLst>
          </p:cNvPr>
          <p:cNvSpPr txBox="1"/>
          <p:nvPr/>
        </p:nvSpPr>
        <p:spPr>
          <a:xfrm rot="21060000">
            <a:off x="6906832" y="3115553"/>
            <a:ext cx="346042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rgbClr val="15518B"/>
                </a:solidFill>
                <a:latin typeface="Ubuntu"/>
              </a:rPr>
              <a:t>Sut</a:t>
            </a:r>
            <a:r>
              <a:rPr lang="cy-GB" dirty="0">
                <a:solidFill>
                  <a:srgbClr val="15518B"/>
                </a:solidFill>
                <a:latin typeface="Ubuntu"/>
              </a:rPr>
              <a:t> ydych chi’n </a:t>
            </a:r>
            <a:r>
              <a:rPr lang="1106">
                <a:solidFill>
                  <a:srgbClr val="15518B"/>
                </a:solidFill>
                <a:latin typeface="Ubuntu"/>
              </a:rPr>
              <a:t>meddwl </a:t>
            </a:r>
            <a:r>
              <a:rPr lang="1106" dirty="0">
                <a:solidFill>
                  <a:srgbClr val="15518B"/>
                </a:solidFill>
                <a:latin typeface="Ubuntu"/>
              </a:rPr>
              <a:t>maen nhw'n gwneud hyn?</a:t>
            </a:r>
            <a:br>
              <a:rPr lang="1106" dirty="0">
                <a:latin typeface="Ubuntu"/>
              </a:rPr>
            </a:br>
            <a:r>
              <a:rPr lang="1106">
                <a:solidFill>
                  <a:srgbClr val="15518B"/>
                </a:solidFill>
                <a:latin typeface="Ubuntu"/>
              </a:rPr>
              <a:t>Pam </a:t>
            </a:r>
            <a:r>
              <a:rPr lang="cy-GB" dirty="0">
                <a:solidFill>
                  <a:srgbClr val="15518B"/>
                </a:solidFill>
                <a:latin typeface="Ubuntu"/>
              </a:rPr>
              <a:t>ydych chi</a:t>
            </a:r>
            <a:r>
              <a:rPr lang="1106">
                <a:solidFill>
                  <a:srgbClr val="15518B"/>
                </a:solidFill>
                <a:latin typeface="Ubuntu"/>
              </a:rPr>
              <a:t>'n </a:t>
            </a:r>
            <a:r>
              <a:rPr lang="1106" dirty="0">
                <a:solidFill>
                  <a:srgbClr val="15518B"/>
                </a:solidFill>
                <a:latin typeface="Ubuntu"/>
              </a:rPr>
              <a:t>meddwl eu bod nhw eisiau i ni brynu eu cynnyrch? </a:t>
            </a:r>
            <a:endParaRPr lang="en-US" dirty="0"/>
          </a:p>
        </p:txBody>
      </p:sp>
      <p:pic>
        <p:nvPicPr>
          <p:cNvPr id="4" name="Picture 3">
            <a:extLst>
              <a:ext uri="{FF2B5EF4-FFF2-40B4-BE49-F238E27FC236}">
                <a16:creationId xmlns:a16="http://schemas.microsoft.com/office/drawing/2014/main" id="{46136BC0-C245-D359-27D0-1A13CD6C7E27}"/>
              </a:ext>
            </a:extLst>
          </p:cNvPr>
          <p:cNvPicPr>
            <a:picLocks noChangeAspect="1"/>
          </p:cNvPicPr>
          <p:nvPr/>
        </p:nvPicPr>
        <p:blipFill>
          <a:blip r:embed="rId4"/>
          <a:stretch>
            <a:fillRect/>
          </a:stretch>
        </p:blipFill>
        <p:spPr>
          <a:xfrm>
            <a:off x="246429" y="6241617"/>
            <a:ext cx="1619476" cy="371527"/>
          </a:xfrm>
          <a:prstGeom prst="rect">
            <a:avLst/>
          </a:prstGeom>
        </p:spPr>
      </p:pic>
    </p:spTree>
    <p:extLst>
      <p:ext uri="{BB962C8B-B14F-4D97-AF65-F5344CB8AC3E}">
        <p14:creationId xmlns:p14="http://schemas.microsoft.com/office/powerpoint/2010/main" val="135260209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helf with bottles of soda and drinks&#10;&#10;Description automatically generated">
            <a:extLst>
              <a:ext uri="{FF2B5EF4-FFF2-40B4-BE49-F238E27FC236}">
                <a16:creationId xmlns:a16="http://schemas.microsoft.com/office/drawing/2014/main" id="{4D2FC4D9-7709-AD9D-C52E-F2265F431A46}"/>
              </a:ext>
            </a:extLst>
          </p:cNvPr>
          <p:cNvPicPr>
            <a:picLocks noChangeAspect="1"/>
          </p:cNvPicPr>
          <p:nvPr/>
        </p:nvPicPr>
        <p:blipFill>
          <a:blip r:embed="rId3"/>
          <a:stretch>
            <a:fillRect/>
          </a:stretch>
        </p:blipFill>
        <p:spPr>
          <a:xfrm>
            <a:off x="6667531" y="798216"/>
            <a:ext cx="4663083" cy="3036990"/>
          </a:xfrm>
          <a:prstGeom prst="rect">
            <a:avLst/>
          </a:prstGeom>
        </p:spPr>
      </p:pic>
      <p:pic>
        <p:nvPicPr>
          <p:cNvPr id="7" name="Picture 6" descr="A blue and white outline of a speech bubble&#10;&#10;Description automatically generated">
            <a:extLst>
              <a:ext uri="{FF2B5EF4-FFF2-40B4-BE49-F238E27FC236}">
                <a16:creationId xmlns:a16="http://schemas.microsoft.com/office/drawing/2014/main" id="{0AE81549-8F5E-4DD4-B96B-A050982A9FA1}"/>
              </a:ext>
            </a:extLst>
          </p:cNvPr>
          <p:cNvPicPr>
            <a:picLocks noChangeAspect="1"/>
          </p:cNvPicPr>
          <p:nvPr/>
        </p:nvPicPr>
        <p:blipFill>
          <a:blip r:embed="rId4"/>
          <a:srcRect l="-52" r="-257" b="2410"/>
          <a:stretch>
            <a:fillRect/>
          </a:stretch>
        </p:blipFill>
        <p:spPr>
          <a:xfrm>
            <a:off x="2151363" y="533585"/>
            <a:ext cx="3768121" cy="2340878"/>
          </a:xfrm>
          <a:prstGeom prst="rect">
            <a:avLst/>
          </a:prstGeom>
        </p:spPr>
      </p:pic>
      <p:sp>
        <p:nvSpPr>
          <p:cNvPr id="9" name="TextBox 8">
            <a:extLst>
              <a:ext uri="{FF2B5EF4-FFF2-40B4-BE49-F238E27FC236}">
                <a16:creationId xmlns:a16="http://schemas.microsoft.com/office/drawing/2014/main" id="{03A72DCE-1446-6855-DF8A-4E0CEB11B0D6}"/>
              </a:ext>
            </a:extLst>
          </p:cNvPr>
          <p:cNvSpPr txBox="1"/>
          <p:nvPr/>
        </p:nvSpPr>
        <p:spPr>
          <a:xfrm>
            <a:off x="2532445" y="962683"/>
            <a:ext cx="3226760"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b="0" i="0"/>
            </a:pPr>
            <a:r>
              <a:rPr lang="1106" sz="1600" baseline="0" dirty="0">
                <a:solidFill>
                  <a:srgbClr val="103E6A"/>
                </a:solidFill>
                <a:latin typeface="Ubuntu"/>
              </a:rPr>
              <a:t>Sut mae Bwyd a </a:t>
            </a:r>
            <a:r>
              <a:rPr lang="1106" sz="1600" baseline="0">
                <a:solidFill>
                  <a:srgbClr val="103E6A"/>
                </a:solidFill>
                <a:latin typeface="Ubuntu"/>
              </a:rPr>
              <a:t>Diodydd </a:t>
            </a:r>
            <a:r>
              <a:rPr lang="cy-GB" sz="1600" baseline="0" dirty="0">
                <a:solidFill>
                  <a:srgbClr val="103E6A"/>
                </a:solidFill>
                <a:latin typeface="Ubuntu"/>
              </a:rPr>
              <a:t>s</a:t>
            </a:r>
            <a:r>
              <a:rPr lang="1106" sz="1600" baseline="0">
                <a:solidFill>
                  <a:srgbClr val="103E6A"/>
                </a:solidFill>
                <a:latin typeface="Ubuntu"/>
              </a:rPr>
              <a:t>ydd </a:t>
            </a:r>
            <a:r>
              <a:rPr lang="cy-GB" sz="1600" dirty="0">
                <a:solidFill>
                  <a:srgbClr val="103E6A"/>
                </a:solidFill>
                <a:latin typeface="Ubuntu"/>
              </a:rPr>
              <a:t>w</a:t>
            </a:r>
            <a:r>
              <a:rPr lang="1106" sz="1600" baseline="0">
                <a:solidFill>
                  <a:srgbClr val="103E6A"/>
                </a:solidFill>
                <a:latin typeface="Ubuntu"/>
              </a:rPr>
              <a:t>edi'u Prosesu</a:t>
            </a:r>
            <a:r>
              <a:rPr lang="cy-GB" sz="1600" baseline="0" dirty="0">
                <a:solidFill>
                  <a:srgbClr val="103E6A"/>
                </a:solidFill>
                <a:latin typeface="Ubuntu"/>
              </a:rPr>
              <a:t>’n Helaeth</a:t>
            </a:r>
            <a:r>
              <a:rPr lang="1106" sz="1600" baseline="0">
                <a:solidFill>
                  <a:srgbClr val="103E6A"/>
                </a:solidFill>
                <a:latin typeface="Ubuntu"/>
              </a:rPr>
              <a:t> </a:t>
            </a:r>
            <a:r>
              <a:rPr lang="1106" sz="1600" baseline="0" dirty="0">
                <a:solidFill>
                  <a:srgbClr val="103E6A"/>
                </a:solidFill>
                <a:latin typeface="Ubuntu"/>
              </a:rPr>
              <a:t>yn cael eu harddangos mewn siopau?</a:t>
            </a:r>
            <a:endParaRPr lang="en-US" sz="1600" dirty="0"/>
          </a:p>
        </p:txBody>
      </p:sp>
      <p:pic>
        <p:nvPicPr>
          <p:cNvPr id="10" name="Picture 9" descr="A blue and white outline of a speech bubble&#10;&#10;Description automatically generated">
            <a:extLst>
              <a:ext uri="{FF2B5EF4-FFF2-40B4-BE49-F238E27FC236}">
                <a16:creationId xmlns:a16="http://schemas.microsoft.com/office/drawing/2014/main" id="{E6DE8486-A2F0-1626-F02A-3A95DEF1530B}"/>
              </a:ext>
            </a:extLst>
          </p:cNvPr>
          <p:cNvPicPr>
            <a:picLocks noChangeAspect="1"/>
          </p:cNvPicPr>
          <p:nvPr/>
        </p:nvPicPr>
        <p:blipFill>
          <a:blip r:embed="rId4"/>
          <a:stretch>
            <a:fillRect/>
          </a:stretch>
        </p:blipFill>
        <p:spPr>
          <a:xfrm>
            <a:off x="129215" y="2868471"/>
            <a:ext cx="4034468" cy="3041393"/>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50D0B796-5393-11E0-6076-B8B52BD52E41}"/>
              </a:ext>
            </a:extLst>
          </p:cNvPr>
          <p:cNvPicPr>
            <a:picLocks noChangeAspect="1"/>
          </p:cNvPicPr>
          <p:nvPr/>
        </p:nvPicPr>
        <p:blipFill>
          <a:blip r:embed="rId4"/>
          <a:stretch>
            <a:fillRect/>
          </a:stretch>
        </p:blipFill>
        <p:spPr>
          <a:xfrm>
            <a:off x="4690255" y="4076885"/>
            <a:ext cx="3759569" cy="2507993"/>
          </a:xfrm>
          <a:prstGeom prst="rect">
            <a:avLst/>
          </a:prstGeom>
        </p:spPr>
      </p:pic>
      <p:sp>
        <p:nvSpPr>
          <p:cNvPr id="12" name="TextBox 11">
            <a:extLst>
              <a:ext uri="{FF2B5EF4-FFF2-40B4-BE49-F238E27FC236}">
                <a16:creationId xmlns:a16="http://schemas.microsoft.com/office/drawing/2014/main" id="{2E625BD2-E197-CA18-1322-FC34353AF88F}"/>
              </a:ext>
            </a:extLst>
          </p:cNvPr>
          <p:cNvSpPr txBox="1"/>
          <p:nvPr/>
        </p:nvSpPr>
        <p:spPr>
          <a:xfrm>
            <a:off x="361950" y="3613150"/>
            <a:ext cx="3591338" cy="1311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b="0" i="0"/>
            </a:pPr>
            <a:r>
              <a:rPr lang="1106" sz="2000" baseline="0">
                <a:solidFill>
                  <a:srgbClr val="103E6A"/>
                </a:solidFill>
                <a:latin typeface="Ubuntu"/>
              </a:rPr>
              <a:t>Pam </a:t>
            </a:r>
            <a:r>
              <a:rPr lang="cy-GB" sz="2000" dirty="0">
                <a:solidFill>
                  <a:srgbClr val="103E6A"/>
                </a:solidFill>
                <a:latin typeface="Ubuntu"/>
              </a:rPr>
              <a:t>ydych chi’n </a:t>
            </a:r>
            <a:r>
              <a:rPr lang="1106" sz="2000" baseline="0">
                <a:solidFill>
                  <a:srgbClr val="103E6A"/>
                </a:solidFill>
                <a:latin typeface="Ubuntu"/>
              </a:rPr>
              <a:t>meddwl </a:t>
            </a:r>
            <a:r>
              <a:rPr lang="1106" sz="2000" baseline="0" dirty="0">
                <a:solidFill>
                  <a:srgbClr val="103E6A"/>
                </a:solidFill>
                <a:latin typeface="Ubuntu"/>
              </a:rPr>
              <a:t>bod lliwiau llachar, testun mawr a logos brand yn cael eu defnyddio?</a:t>
            </a:r>
            <a:endParaRPr lang="en-US" sz="2000" dirty="0"/>
          </a:p>
        </p:txBody>
      </p:sp>
      <p:sp>
        <p:nvSpPr>
          <p:cNvPr id="14" name="TextBox 13">
            <a:extLst>
              <a:ext uri="{FF2B5EF4-FFF2-40B4-BE49-F238E27FC236}">
                <a16:creationId xmlns:a16="http://schemas.microsoft.com/office/drawing/2014/main" id="{18614652-57EC-9357-8C0A-8185A215A4AB}"/>
              </a:ext>
            </a:extLst>
          </p:cNvPr>
          <p:cNvSpPr txBox="1"/>
          <p:nvPr/>
        </p:nvSpPr>
        <p:spPr>
          <a:xfrm>
            <a:off x="5112765" y="4484532"/>
            <a:ext cx="3109532"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b="0" i="0"/>
            </a:pPr>
            <a:r>
              <a:rPr lang="1106" sz="2000" baseline="0">
                <a:solidFill>
                  <a:srgbClr val="103E6A"/>
                </a:solidFill>
                <a:latin typeface="Ubuntu"/>
              </a:rPr>
              <a:t>Pam </a:t>
            </a:r>
            <a:r>
              <a:rPr lang="cy-GB" sz="2000" baseline="0" dirty="0">
                <a:solidFill>
                  <a:srgbClr val="103E6A"/>
                </a:solidFill>
                <a:latin typeface="Ubuntu"/>
              </a:rPr>
              <a:t>ydych chi</a:t>
            </a:r>
            <a:r>
              <a:rPr lang="1106" sz="2000" baseline="0">
                <a:solidFill>
                  <a:srgbClr val="103E6A"/>
                </a:solidFill>
                <a:latin typeface="Ubuntu"/>
              </a:rPr>
              <a:t>'n </a:t>
            </a:r>
            <a:r>
              <a:rPr lang="1106" sz="2000" baseline="0" dirty="0">
                <a:solidFill>
                  <a:srgbClr val="103E6A"/>
                </a:solidFill>
                <a:latin typeface="Ubuntu"/>
              </a:rPr>
              <a:t>meddwl bod cynigion arbennig neu ddisgowntiau yn cael eu hysbysebu?</a:t>
            </a:r>
            <a:endParaRPr lang="en-US" dirty="0">
              <a:cs typeface="Calibri" panose="020F0502020204030204"/>
            </a:endParaRPr>
          </a:p>
        </p:txBody>
      </p:sp>
      <p:pic>
        <p:nvPicPr>
          <p:cNvPr id="3" name="Picture 2">
            <a:extLst>
              <a:ext uri="{FF2B5EF4-FFF2-40B4-BE49-F238E27FC236}">
                <a16:creationId xmlns:a16="http://schemas.microsoft.com/office/drawing/2014/main" id="{03C593AF-C509-ABAF-03FE-0AD146BD2EE3}"/>
              </a:ext>
            </a:extLst>
          </p:cNvPr>
          <p:cNvPicPr>
            <a:picLocks noChangeAspect="1"/>
          </p:cNvPicPr>
          <p:nvPr/>
        </p:nvPicPr>
        <p:blipFill>
          <a:blip r:embed="rId5"/>
          <a:stretch>
            <a:fillRect/>
          </a:stretch>
        </p:blipFill>
        <p:spPr>
          <a:xfrm>
            <a:off x="305146" y="6277024"/>
            <a:ext cx="1619476" cy="371527"/>
          </a:xfrm>
          <a:prstGeom prst="rect">
            <a:avLst/>
          </a:prstGeom>
        </p:spPr>
      </p:pic>
    </p:spTree>
    <p:extLst>
      <p:ext uri="{BB962C8B-B14F-4D97-AF65-F5344CB8AC3E}">
        <p14:creationId xmlns:p14="http://schemas.microsoft.com/office/powerpoint/2010/main" val="253054071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helf with cereal boxes&#10;&#10;Description automatically generated">
            <a:extLst>
              <a:ext uri="{FF2B5EF4-FFF2-40B4-BE49-F238E27FC236}">
                <a16:creationId xmlns:a16="http://schemas.microsoft.com/office/drawing/2014/main" id="{53443656-ECBF-8C06-38AC-DBBBB880853D}"/>
              </a:ext>
            </a:extLst>
          </p:cNvPr>
          <p:cNvPicPr>
            <a:picLocks noChangeAspect="1"/>
          </p:cNvPicPr>
          <p:nvPr/>
        </p:nvPicPr>
        <p:blipFill>
          <a:blip r:embed="rId3"/>
          <a:stretch>
            <a:fillRect/>
          </a:stretch>
        </p:blipFill>
        <p:spPr>
          <a:xfrm>
            <a:off x="6584914" y="449820"/>
            <a:ext cx="4805943" cy="3189789"/>
          </a:xfrm>
          <a:prstGeom prst="rect">
            <a:avLst/>
          </a:prstGeom>
        </p:spPr>
      </p:pic>
      <p:pic>
        <p:nvPicPr>
          <p:cNvPr id="7" name="Picture 6" descr="A blue and white outline of a speech bubble&#10;&#10;Description automatically generated">
            <a:extLst>
              <a:ext uri="{FF2B5EF4-FFF2-40B4-BE49-F238E27FC236}">
                <a16:creationId xmlns:a16="http://schemas.microsoft.com/office/drawing/2014/main" id="{603C4A84-215D-B9EA-CE83-1CDA34209CDF}"/>
              </a:ext>
            </a:extLst>
          </p:cNvPr>
          <p:cNvPicPr>
            <a:picLocks noChangeAspect="1"/>
          </p:cNvPicPr>
          <p:nvPr/>
        </p:nvPicPr>
        <p:blipFill>
          <a:blip r:embed="rId4"/>
          <a:stretch>
            <a:fillRect/>
          </a:stretch>
        </p:blipFill>
        <p:spPr>
          <a:xfrm>
            <a:off x="1667655" y="448696"/>
            <a:ext cx="4296311" cy="2732582"/>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19A56BB1-B42C-4B93-D410-DCB5FA0E6FD0}"/>
              </a:ext>
            </a:extLst>
          </p:cNvPr>
          <p:cNvPicPr>
            <a:picLocks noChangeAspect="1"/>
          </p:cNvPicPr>
          <p:nvPr/>
        </p:nvPicPr>
        <p:blipFill>
          <a:blip r:embed="rId4"/>
          <a:stretch>
            <a:fillRect/>
          </a:stretch>
        </p:blipFill>
        <p:spPr>
          <a:xfrm>
            <a:off x="808066" y="3512070"/>
            <a:ext cx="3762911" cy="1829545"/>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EC23E390-3531-A963-8892-7B53A0D56AEF}"/>
              </a:ext>
            </a:extLst>
          </p:cNvPr>
          <p:cNvPicPr>
            <a:picLocks noChangeAspect="1"/>
          </p:cNvPicPr>
          <p:nvPr/>
        </p:nvPicPr>
        <p:blipFill>
          <a:blip r:embed="rId4"/>
          <a:stretch>
            <a:fillRect/>
          </a:stretch>
        </p:blipFill>
        <p:spPr>
          <a:xfrm>
            <a:off x="4487055" y="4026085"/>
            <a:ext cx="3950069" cy="2838193"/>
          </a:xfrm>
          <a:prstGeom prst="rect">
            <a:avLst/>
          </a:prstGeom>
        </p:spPr>
      </p:pic>
      <p:sp>
        <p:nvSpPr>
          <p:cNvPr id="12" name="TextBox 11">
            <a:extLst>
              <a:ext uri="{FF2B5EF4-FFF2-40B4-BE49-F238E27FC236}">
                <a16:creationId xmlns:a16="http://schemas.microsoft.com/office/drawing/2014/main" id="{0F6E967C-0DAE-AFDE-D628-BA3774A48724}"/>
              </a:ext>
            </a:extLst>
          </p:cNvPr>
          <p:cNvSpPr txBox="1"/>
          <p:nvPr/>
        </p:nvSpPr>
        <p:spPr>
          <a:xfrm>
            <a:off x="2090421" y="1045734"/>
            <a:ext cx="38779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accent1">
                    <a:lumMod val="76000"/>
                  </a:schemeClr>
                </a:solidFill>
                <a:latin typeface="Ubuntu"/>
              </a:rPr>
              <a:t>Pam </a:t>
            </a:r>
            <a:r>
              <a:rPr lang="cy-GB" dirty="0">
                <a:solidFill>
                  <a:schemeClr val="accent1">
                    <a:lumMod val="76000"/>
                  </a:schemeClr>
                </a:solidFill>
                <a:latin typeface="Ubuntu"/>
              </a:rPr>
              <a:t>ydych chi’n </a:t>
            </a:r>
            <a:r>
              <a:rPr lang="1106">
                <a:solidFill>
                  <a:schemeClr val="accent1">
                    <a:lumMod val="76000"/>
                  </a:schemeClr>
                </a:solidFill>
                <a:latin typeface="Ubuntu"/>
              </a:rPr>
              <a:t>meddwl </a:t>
            </a:r>
            <a:r>
              <a:rPr lang="1106" dirty="0">
                <a:solidFill>
                  <a:schemeClr val="accent1">
                    <a:lumMod val="76000"/>
                  </a:schemeClr>
                </a:solidFill>
                <a:latin typeface="Ubuntu"/>
              </a:rPr>
              <a:t>bod rhai cynhyrchion bwyd a diod yn defnyddio logos 'cartŵn' neu 'anifeiliaid' </a:t>
            </a:r>
            <a:r>
              <a:rPr lang="1106">
                <a:solidFill>
                  <a:schemeClr val="accent1">
                    <a:lumMod val="76000"/>
                  </a:schemeClr>
                </a:solidFill>
                <a:latin typeface="Ubuntu"/>
              </a:rPr>
              <a:t>fel </a:t>
            </a:r>
            <a:r>
              <a:rPr lang="cy-GB" dirty="0">
                <a:solidFill>
                  <a:schemeClr val="accent1">
                    <a:lumMod val="76000"/>
                  </a:schemeClr>
                </a:solidFill>
                <a:latin typeface="Ubuntu"/>
              </a:rPr>
              <a:t>y </a:t>
            </a:r>
            <a:r>
              <a:rPr lang="1106">
                <a:solidFill>
                  <a:schemeClr val="accent1">
                    <a:lumMod val="76000"/>
                  </a:schemeClr>
                </a:solidFill>
                <a:latin typeface="Ubuntu"/>
              </a:rPr>
              <a:t>rhain</a:t>
            </a:r>
            <a:r>
              <a:rPr lang="1106" dirty="0">
                <a:solidFill>
                  <a:schemeClr val="accent1">
                    <a:lumMod val="76000"/>
                  </a:schemeClr>
                </a:solidFill>
                <a:latin typeface="Ubuntu"/>
              </a:rPr>
              <a:t>?</a:t>
            </a:r>
            <a:endParaRPr lang="en-US" dirty="0">
              <a:solidFill>
                <a:schemeClr val="accent1">
                  <a:lumMod val="76000"/>
                </a:schemeClr>
              </a:solidFill>
              <a:cs typeface="Calibri" panose="020F0502020204030204"/>
            </a:endParaRPr>
          </a:p>
        </p:txBody>
      </p:sp>
      <p:sp>
        <p:nvSpPr>
          <p:cNvPr id="13" name="TextBox 12">
            <a:extLst>
              <a:ext uri="{FF2B5EF4-FFF2-40B4-BE49-F238E27FC236}">
                <a16:creationId xmlns:a16="http://schemas.microsoft.com/office/drawing/2014/main" id="{7153846E-D827-00CA-7D51-68717B1697EF}"/>
              </a:ext>
            </a:extLst>
          </p:cNvPr>
          <p:cNvSpPr txBox="1"/>
          <p:nvPr/>
        </p:nvSpPr>
        <p:spPr>
          <a:xfrm>
            <a:off x="1176820" y="3878361"/>
            <a:ext cx="301730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dirty="0">
                <a:solidFill>
                  <a:schemeClr val="accent1">
                    <a:lumMod val="76000"/>
                  </a:schemeClr>
                </a:solidFill>
                <a:latin typeface="Ubuntu"/>
              </a:rPr>
              <a:t>I bwy mae'r cynhyrchion hyn yn cael eu marchnata?</a:t>
            </a:r>
            <a:endParaRPr lang="en-US" dirty="0">
              <a:solidFill>
                <a:schemeClr val="accent1">
                  <a:lumMod val="76000"/>
                </a:schemeClr>
              </a:solidFill>
              <a:cs typeface="Calibri" panose="020F0502020204030204"/>
            </a:endParaRPr>
          </a:p>
        </p:txBody>
      </p:sp>
      <p:sp>
        <p:nvSpPr>
          <p:cNvPr id="14" name="TextBox 13">
            <a:extLst>
              <a:ext uri="{FF2B5EF4-FFF2-40B4-BE49-F238E27FC236}">
                <a16:creationId xmlns:a16="http://schemas.microsoft.com/office/drawing/2014/main" id="{8D835AEC-07C1-D0E2-21BB-45D0A8801674}"/>
              </a:ext>
            </a:extLst>
          </p:cNvPr>
          <p:cNvSpPr txBox="1"/>
          <p:nvPr/>
        </p:nvSpPr>
        <p:spPr>
          <a:xfrm>
            <a:off x="4884698" y="4584204"/>
            <a:ext cx="339567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dirty="0">
                <a:solidFill>
                  <a:schemeClr val="accent1">
                    <a:lumMod val="76000"/>
                  </a:schemeClr>
                </a:solidFill>
                <a:latin typeface="Ubuntu"/>
              </a:rPr>
              <a:t>Ydy'r brand neu'r logo yn effeithio </a:t>
            </a:r>
            <a:r>
              <a:rPr lang="1106">
                <a:solidFill>
                  <a:schemeClr val="accent1">
                    <a:lumMod val="76000"/>
                  </a:schemeClr>
                </a:solidFill>
                <a:latin typeface="Ubuntu"/>
              </a:rPr>
              <a:t>ar </a:t>
            </a:r>
            <a:r>
              <a:rPr lang="cy-GB" dirty="0">
                <a:solidFill>
                  <a:schemeClr val="accent1">
                    <a:lumMod val="76000"/>
                  </a:schemeClr>
                </a:solidFill>
                <a:latin typeface="Ubuntu"/>
              </a:rPr>
              <a:t>eich p</a:t>
            </a:r>
            <a:r>
              <a:rPr lang="1106">
                <a:solidFill>
                  <a:schemeClr val="accent1">
                    <a:lumMod val="76000"/>
                  </a:schemeClr>
                </a:solidFill>
                <a:latin typeface="Ubuntu"/>
              </a:rPr>
              <a:t>enderfyniadau </a:t>
            </a:r>
            <a:r>
              <a:rPr lang="1106" dirty="0">
                <a:solidFill>
                  <a:schemeClr val="accent1">
                    <a:lumMod val="76000"/>
                  </a:schemeClr>
                </a:solidFill>
                <a:latin typeface="Ubuntu"/>
              </a:rPr>
              <a:t>wrth ddewis cynnyrch? Pam?</a:t>
            </a:r>
            <a:endParaRPr lang="en-US" dirty="0">
              <a:solidFill>
                <a:schemeClr val="accent1">
                  <a:lumMod val="76000"/>
                </a:schemeClr>
              </a:solidFill>
            </a:endParaRPr>
          </a:p>
        </p:txBody>
      </p:sp>
      <p:pic>
        <p:nvPicPr>
          <p:cNvPr id="4" name="Picture 3">
            <a:extLst>
              <a:ext uri="{FF2B5EF4-FFF2-40B4-BE49-F238E27FC236}">
                <a16:creationId xmlns:a16="http://schemas.microsoft.com/office/drawing/2014/main" id="{453F36CB-1BBB-3B39-AA0C-DCBCF9A997B4}"/>
              </a:ext>
            </a:extLst>
          </p:cNvPr>
          <p:cNvPicPr>
            <a:picLocks noChangeAspect="1"/>
          </p:cNvPicPr>
          <p:nvPr/>
        </p:nvPicPr>
        <p:blipFill>
          <a:blip r:embed="rId5"/>
          <a:stretch>
            <a:fillRect/>
          </a:stretch>
        </p:blipFill>
        <p:spPr>
          <a:xfrm>
            <a:off x="367082" y="6223540"/>
            <a:ext cx="1619476" cy="371527"/>
          </a:xfrm>
          <a:prstGeom prst="rect">
            <a:avLst/>
          </a:prstGeom>
        </p:spPr>
      </p:pic>
    </p:spTree>
    <p:extLst>
      <p:ext uri="{BB962C8B-B14F-4D97-AF65-F5344CB8AC3E}">
        <p14:creationId xmlns:p14="http://schemas.microsoft.com/office/powerpoint/2010/main" val="331756405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helf with packages of food&#10;&#10;Description automatically generated">
            <a:extLst>
              <a:ext uri="{FF2B5EF4-FFF2-40B4-BE49-F238E27FC236}">
                <a16:creationId xmlns:a16="http://schemas.microsoft.com/office/drawing/2014/main" id="{9C569D43-7BFD-2A47-6212-4D698EB89954}"/>
              </a:ext>
            </a:extLst>
          </p:cNvPr>
          <p:cNvPicPr>
            <a:picLocks noChangeAspect="1"/>
          </p:cNvPicPr>
          <p:nvPr/>
        </p:nvPicPr>
        <p:blipFill>
          <a:blip r:embed="rId3"/>
          <a:stretch>
            <a:fillRect/>
          </a:stretch>
        </p:blipFill>
        <p:spPr>
          <a:xfrm>
            <a:off x="6543043" y="469456"/>
            <a:ext cx="5480300" cy="3529854"/>
          </a:xfrm>
          <a:prstGeom prst="rect">
            <a:avLst/>
          </a:prstGeom>
        </p:spPr>
      </p:pic>
      <p:pic>
        <p:nvPicPr>
          <p:cNvPr id="7" name="Picture 6" descr="A blue and white outline of a speech bubble&#10;&#10;Description automatically generated">
            <a:extLst>
              <a:ext uri="{FF2B5EF4-FFF2-40B4-BE49-F238E27FC236}">
                <a16:creationId xmlns:a16="http://schemas.microsoft.com/office/drawing/2014/main" id="{E2968758-33A0-A223-CB5F-16ECDBB8D4DD}"/>
              </a:ext>
            </a:extLst>
          </p:cNvPr>
          <p:cNvPicPr>
            <a:picLocks noChangeAspect="1"/>
          </p:cNvPicPr>
          <p:nvPr/>
        </p:nvPicPr>
        <p:blipFill>
          <a:blip r:embed="rId4"/>
          <a:stretch>
            <a:fillRect/>
          </a:stretch>
        </p:blipFill>
        <p:spPr>
          <a:xfrm>
            <a:off x="1985155" y="292285"/>
            <a:ext cx="4245511" cy="3115587"/>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DAFBB072-8B5E-F483-81B4-6BBCBF7685FF}"/>
              </a:ext>
            </a:extLst>
          </p:cNvPr>
          <p:cNvPicPr>
            <a:picLocks noChangeAspect="1"/>
          </p:cNvPicPr>
          <p:nvPr/>
        </p:nvPicPr>
        <p:blipFill>
          <a:blip r:embed="rId4"/>
          <a:stretch>
            <a:fillRect/>
          </a:stretch>
        </p:blipFill>
        <p:spPr>
          <a:xfrm>
            <a:off x="270655" y="3416485"/>
            <a:ext cx="4242169" cy="2622293"/>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E56CF95A-6618-E2D5-4276-CEF3F5A3536C}"/>
              </a:ext>
            </a:extLst>
          </p:cNvPr>
          <p:cNvPicPr>
            <a:picLocks noChangeAspect="1"/>
          </p:cNvPicPr>
          <p:nvPr/>
        </p:nvPicPr>
        <p:blipFill>
          <a:blip r:embed="rId4"/>
          <a:stretch>
            <a:fillRect/>
          </a:stretch>
        </p:blipFill>
        <p:spPr>
          <a:xfrm>
            <a:off x="5557225" y="3910200"/>
            <a:ext cx="3873869" cy="2393693"/>
          </a:xfrm>
          <a:prstGeom prst="rect">
            <a:avLst/>
          </a:prstGeom>
        </p:spPr>
      </p:pic>
      <p:sp>
        <p:nvSpPr>
          <p:cNvPr id="12" name="TextBox 11">
            <a:extLst>
              <a:ext uri="{FF2B5EF4-FFF2-40B4-BE49-F238E27FC236}">
                <a16:creationId xmlns:a16="http://schemas.microsoft.com/office/drawing/2014/main" id="{554B3D0F-70AC-70B8-DAF7-A25A635EDBBB}"/>
              </a:ext>
            </a:extLst>
          </p:cNvPr>
          <p:cNvSpPr txBox="1"/>
          <p:nvPr/>
        </p:nvSpPr>
        <p:spPr>
          <a:xfrm>
            <a:off x="2642681" y="832264"/>
            <a:ext cx="345913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accent1">
                    <a:lumMod val="76000"/>
                  </a:schemeClr>
                </a:solidFill>
                <a:latin typeface="Ubuntu"/>
                <a:cs typeface="Calibri" panose="020F0502020204030204"/>
              </a:rPr>
              <a:t>Pam</a:t>
            </a:r>
            <a:r>
              <a:rPr lang="cy-GB" dirty="0">
                <a:solidFill>
                  <a:schemeClr val="accent1">
                    <a:lumMod val="76000"/>
                  </a:schemeClr>
                </a:solidFill>
                <a:latin typeface="Ubuntu"/>
                <a:cs typeface="Calibri" panose="020F0502020204030204"/>
              </a:rPr>
              <a:t> ydych chi’n m</a:t>
            </a:r>
            <a:r>
              <a:rPr lang="1106">
                <a:solidFill>
                  <a:schemeClr val="accent1">
                    <a:lumMod val="76000"/>
                  </a:schemeClr>
                </a:solidFill>
                <a:latin typeface="Ubuntu"/>
                <a:cs typeface="Calibri" panose="020F0502020204030204"/>
              </a:rPr>
              <a:t>eddwl </a:t>
            </a:r>
            <a:r>
              <a:rPr lang="cy-GB" dirty="0">
                <a:solidFill>
                  <a:schemeClr val="accent1">
                    <a:lumMod val="76000"/>
                  </a:schemeClr>
                </a:solidFill>
                <a:latin typeface="Ubuntu"/>
                <a:cs typeface="Calibri" panose="020F0502020204030204"/>
              </a:rPr>
              <a:t>bod  </a:t>
            </a:r>
            <a:r>
              <a:rPr lang="1106">
                <a:solidFill>
                  <a:schemeClr val="accent1">
                    <a:lumMod val="76000"/>
                  </a:schemeClr>
                </a:solidFill>
                <a:latin typeface="Ubuntu"/>
                <a:cs typeface="Calibri" panose="020F0502020204030204"/>
              </a:rPr>
              <a:t>cwmni </a:t>
            </a:r>
            <a:r>
              <a:rPr lang="1106" dirty="0">
                <a:solidFill>
                  <a:schemeClr val="accent1">
                    <a:lumMod val="76000"/>
                  </a:schemeClr>
                </a:solidFill>
                <a:latin typeface="Ubuntu"/>
                <a:cs typeface="Calibri" panose="020F0502020204030204"/>
              </a:rPr>
              <a:t>McVities wedi brandio'r cynnyrch hwn fel 'Mermaid Magical Choccy Cake Bars'?</a:t>
            </a:r>
          </a:p>
        </p:txBody>
      </p:sp>
      <p:sp>
        <p:nvSpPr>
          <p:cNvPr id="20" name="TextBox 19">
            <a:extLst>
              <a:ext uri="{FF2B5EF4-FFF2-40B4-BE49-F238E27FC236}">
                <a16:creationId xmlns:a16="http://schemas.microsoft.com/office/drawing/2014/main" id="{3EF9AFB8-080F-ECBA-311E-3F4C2181E927}"/>
              </a:ext>
            </a:extLst>
          </p:cNvPr>
          <p:cNvSpPr txBox="1"/>
          <p:nvPr/>
        </p:nvSpPr>
        <p:spPr>
          <a:xfrm>
            <a:off x="512987" y="3998280"/>
            <a:ext cx="376295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defRPr b="0" i="0"/>
            </a:pPr>
            <a:r>
              <a:rPr lang="1106" baseline="0">
                <a:solidFill>
                  <a:srgbClr val="103E6A"/>
                </a:solidFill>
                <a:latin typeface="Ubuntu"/>
              </a:rPr>
              <a:t>Pam </a:t>
            </a:r>
            <a:r>
              <a:rPr lang="cy-GB" dirty="0">
                <a:solidFill>
                  <a:srgbClr val="103E6A"/>
                </a:solidFill>
                <a:latin typeface="Ubuntu"/>
              </a:rPr>
              <a:t>ydych chi’n </a:t>
            </a:r>
            <a:r>
              <a:rPr lang="1106" baseline="0">
                <a:solidFill>
                  <a:srgbClr val="103E6A"/>
                </a:solidFill>
                <a:latin typeface="Ubuntu"/>
              </a:rPr>
              <a:t>meddwl </a:t>
            </a:r>
            <a:r>
              <a:rPr lang="1106" baseline="0" dirty="0">
                <a:solidFill>
                  <a:srgbClr val="103E6A"/>
                </a:solidFill>
                <a:latin typeface="Ubuntu"/>
              </a:rPr>
              <a:t>bod cwmni McVities wedi cynnwys y geiriau 'limited edition' ar y deunydd pecynnu?</a:t>
            </a:r>
            <a:endParaRPr lang="en-US" dirty="0"/>
          </a:p>
        </p:txBody>
      </p:sp>
      <p:sp>
        <p:nvSpPr>
          <p:cNvPr id="21" name="TextBox 20">
            <a:extLst>
              <a:ext uri="{FF2B5EF4-FFF2-40B4-BE49-F238E27FC236}">
                <a16:creationId xmlns:a16="http://schemas.microsoft.com/office/drawing/2014/main" id="{AC30AA73-B632-89E7-4963-C626F1375376}"/>
              </a:ext>
            </a:extLst>
          </p:cNvPr>
          <p:cNvSpPr txBox="1"/>
          <p:nvPr/>
        </p:nvSpPr>
        <p:spPr>
          <a:xfrm>
            <a:off x="5761775" y="4352649"/>
            <a:ext cx="3521418"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accent1">
                    <a:lumMod val="76000"/>
                  </a:schemeClr>
                </a:solidFill>
                <a:latin typeface="Ubuntu"/>
              </a:rPr>
              <a:t>Sut </a:t>
            </a:r>
            <a:r>
              <a:rPr lang="cy-GB" dirty="0">
                <a:solidFill>
                  <a:schemeClr val="accent1">
                    <a:lumMod val="76000"/>
                  </a:schemeClr>
                </a:solidFill>
                <a:latin typeface="Ubuntu"/>
              </a:rPr>
              <a:t>allai’r </a:t>
            </a:r>
            <a:r>
              <a:rPr lang="1106">
                <a:solidFill>
                  <a:schemeClr val="accent1">
                    <a:lumMod val="76000"/>
                  </a:schemeClr>
                </a:solidFill>
                <a:latin typeface="Ubuntu"/>
              </a:rPr>
              <a:t>deunydd </a:t>
            </a:r>
            <a:r>
              <a:rPr lang="1106" dirty="0">
                <a:solidFill>
                  <a:schemeClr val="accent1">
                    <a:lumMod val="76000"/>
                  </a:schemeClr>
                </a:solidFill>
                <a:latin typeface="Ubuntu"/>
              </a:rPr>
              <a:t>pecynnu a'r </a:t>
            </a:r>
            <a:r>
              <a:rPr lang="1106">
                <a:solidFill>
                  <a:schemeClr val="accent1">
                    <a:lumMod val="76000"/>
                  </a:schemeClr>
                </a:solidFill>
                <a:latin typeface="Ubuntu"/>
              </a:rPr>
              <a:t>ddelwedd </a:t>
            </a:r>
            <a:r>
              <a:rPr lang="cy-GB" dirty="0">
                <a:solidFill>
                  <a:schemeClr val="accent1">
                    <a:lumMod val="76000"/>
                  </a:schemeClr>
                </a:solidFill>
                <a:latin typeface="Ubuntu"/>
              </a:rPr>
              <a:t>d</a:t>
            </a:r>
            <a:r>
              <a:rPr lang="1106">
                <a:solidFill>
                  <a:schemeClr val="accent1">
                    <a:lumMod val="76000"/>
                  </a:schemeClr>
                </a:solidFill>
                <a:latin typeface="Ubuntu"/>
              </a:rPr>
              <a:t>dylanwadu </a:t>
            </a:r>
            <a:r>
              <a:rPr lang="1106" dirty="0">
                <a:solidFill>
                  <a:schemeClr val="accent1">
                    <a:lumMod val="76000"/>
                  </a:schemeClr>
                </a:solidFill>
                <a:latin typeface="Ubuntu"/>
              </a:rPr>
              <a:t>ar blant ifanc? </a:t>
            </a:r>
            <a:endParaRPr lang="en-US" dirty="0">
              <a:solidFill>
                <a:schemeClr val="accent1">
                  <a:lumMod val="76000"/>
                </a:schemeClr>
              </a:solidFill>
            </a:endParaRPr>
          </a:p>
        </p:txBody>
      </p:sp>
      <p:pic>
        <p:nvPicPr>
          <p:cNvPr id="4" name="Picture 3">
            <a:extLst>
              <a:ext uri="{FF2B5EF4-FFF2-40B4-BE49-F238E27FC236}">
                <a16:creationId xmlns:a16="http://schemas.microsoft.com/office/drawing/2014/main" id="{91368D1D-DC3F-59D8-F50E-03318A0F2516}"/>
              </a:ext>
            </a:extLst>
          </p:cNvPr>
          <p:cNvPicPr>
            <a:picLocks noChangeAspect="1"/>
          </p:cNvPicPr>
          <p:nvPr/>
        </p:nvPicPr>
        <p:blipFill>
          <a:blip r:embed="rId5"/>
          <a:stretch>
            <a:fillRect/>
          </a:stretch>
        </p:blipFill>
        <p:spPr>
          <a:xfrm>
            <a:off x="340811" y="6249046"/>
            <a:ext cx="1619476" cy="371527"/>
          </a:xfrm>
          <a:prstGeom prst="rect">
            <a:avLst/>
          </a:prstGeom>
        </p:spPr>
      </p:pic>
    </p:spTree>
    <p:extLst>
      <p:ext uri="{BB962C8B-B14F-4D97-AF65-F5344CB8AC3E}">
        <p14:creationId xmlns:p14="http://schemas.microsoft.com/office/powerpoint/2010/main" val="13831879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C0DA7FD-0156-540E-CBBA-9349431FF763}"/>
              </a:ext>
            </a:extLst>
          </p:cNvPr>
          <p:cNvSpPr txBox="1"/>
          <p:nvPr/>
        </p:nvSpPr>
        <p:spPr>
          <a:xfrm>
            <a:off x="7178839" y="6100084"/>
            <a:ext cx="746217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dirty="0">
                <a:solidFill>
                  <a:schemeClr val="accent1"/>
                </a:solidFill>
                <a:hlinkClick r:id="rId3">
                  <a:extLst>
                    <a:ext uri="{A12FA001-AC4F-418D-AE19-62706E023703}">
                      <ahyp:hlinkClr xmlns:ahyp="http://schemas.microsoft.com/office/drawing/2018/hyperlinkcolor" val="tx"/>
                    </a:ext>
                  </a:extLst>
                </a:hlinkClick>
              </a:rPr>
              <a:t>FSN_UPF+Report_Digital+ (squarespace.com)</a:t>
            </a:r>
            <a:endParaRPr lang="en-US" dirty="0">
              <a:solidFill>
                <a:schemeClr val="accent1"/>
              </a:solidFill>
            </a:endParaRPr>
          </a:p>
        </p:txBody>
      </p:sp>
      <p:pic>
        <p:nvPicPr>
          <p:cNvPr id="7" name="Picture 6" descr="A blue and white outline of a speech bubble&#10;&#10;Description automatically generated">
            <a:extLst>
              <a:ext uri="{FF2B5EF4-FFF2-40B4-BE49-F238E27FC236}">
                <a16:creationId xmlns:a16="http://schemas.microsoft.com/office/drawing/2014/main" id="{0E3A3535-17B5-1238-50B2-538F1056284C}"/>
              </a:ext>
            </a:extLst>
          </p:cNvPr>
          <p:cNvPicPr>
            <a:picLocks noChangeAspect="1"/>
          </p:cNvPicPr>
          <p:nvPr/>
        </p:nvPicPr>
        <p:blipFill>
          <a:blip r:embed="rId4"/>
          <a:stretch>
            <a:fillRect/>
          </a:stretch>
        </p:blipFill>
        <p:spPr>
          <a:xfrm>
            <a:off x="2478153" y="4345814"/>
            <a:ext cx="3873869" cy="2393693"/>
          </a:xfrm>
          <a:prstGeom prst="rect">
            <a:avLst/>
          </a:prstGeom>
        </p:spPr>
      </p:pic>
      <p:pic>
        <p:nvPicPr>
          <p:cNvPr id="9" name="Picture 8" descr="A blue and white outline of a speech bubble&#10;&#10;Description automatically generated">
            <a:extLst>
              <a:ext uri="{FF2B5EF4-FFF2-40B4-BE49-F238E27FC236}">
                <a16:creationId xmlns:a16="http://schemas.microsoft.com/office/drawing/2014/main" id="{04DC8EE1-A045-367D-62A8-B0488B20DB7A}"/>
              </a:ext>
            </a:extLst>
          </p:cNvPr>
          <p:cNvPicPr>
            <a:picLocks noChangeAspect="1"/>
          </p:cNvPicPr>
          <p:nvPr/>
        </p:nvPicPr>
        <p:blipFill>
          <a:blip r:embed="rId4"/>
          <a:stretch>
            <a:fillRect/>
          </a:stretch>
        </p:blipFill>
        <p:spPr>
          <a:xfrm>
            <a:off x="4415088" y="2506317"/>
            <a:ext cx="3196537" cy="1748113"/>
          </a:xfrm>
          <a:prstGeom prst="rect">
            <a:avLst/>
          </a:prstGeom>
        </p:spPr>
      </p:pic>
      <p:pic>
        <p:nvPicPr>
          <p:cNvPr id="11" name="Picture 10" descr="A blue and white outline of a speech bubble&#10;&#10;Description automatically generated">
            <a:extLst>
              <a:ext uri="{FF2B5EF4-FFF2-40B4-BE49-F238E27FC236}">
                <a16:creationId xmlns:a16="http://schemas.microsoft.com/office/drawing/2014/main" id="{F13BF103-6356-D4D5-7665-1B99A0023764}"/>
              </a:ext>
            </a:extLst>
          </p:cNvPr>
          <p:cNvPicPr>
            <a:picLocks noChangeAspect="1"/>
          </p:cNvPicPr>
          <p:nvPr/>
        </p:nvPicPr>
        <p:blipFill>
          <a:blip r:embed="rId4"/>
          <a:stretch>
            <a:fillRect/>
          </a:stretch>
        </p:blipFill>
        <p:spPr>
          <a:xfrm>
            <a:off x="307" y="1909906"/>
            <a:ext cx="4149037" cy="2785276"/>
          </a:xfrm>
          <a:prstGeom prst="rect">
            <a:avLst/>
          </a:prstGeom>
        </p:spPr>
      </p:pic>
      <p:sp>
        <p:nvSpPr>
          <p:cNvPr id="15" name="TextBox 14">
            <a:extLst>
              <a:ext uri="{FF2B5EF4-FFF2-40B4-BE49-F238E27FC236}">
                <a16:creationId xmlns:a16="http://schemas.microsoft.com/office/drawing/2014/main" id="{56B0E577-9D1E-898D-A232-E9E0EF3C44A6}"/>
              </a:ext>
            </a:extLst>
          </p:cNvPr>
          <p:cNvSpPr txBox="1"/>
          <p:nvPr/>
        </p:nvSpPr>
        <p:spPr>
          <a:xfrm>
            <a:off x="116502" y="884606"/>
            <a:ext cx="763283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b="1" baseline="0" dirty="0">
                <a:solidFill>
                  <a:srgbClr val="0F3C68"/>
                </a:solidFill>
                <a:latin typeface="Ubuntu"/>
              </a:rPr>
              <a:t>Mae'r ddelwedd hon yn dangos </a:t>
            </a:r>
            <a:r>
              <a:rPr lang="1106" sz="2000" b="1" baseline="0" err="1">
                <a:solidFill>
                  <a:srgbClr val="0F3C68"/>
                </a:solidFill>
                <a:latin typeface="Ubuntu"/>
              </a:rPr>
              <a:t>enghreifftiau</a:t>
            </a:r>
            <a:r>
              <a:rPr lang="1106" sz="2000" b="1" baseline="0" dirty="0">
                <a:solidFill>
                  <a:srgbClr val="0F3C68"/>
                </a:solidFill>
                <a:latin typeface="Ubuntu"/>
              </a:rPr>
              <a:t> o </a:t>
            </a:r>
            <a:r>
              <a:rPr lang="1106" sz="2000" b="1" baseline="0" err="1">
                <a:solidFill>
                  <a:srgbClr val="0F3C68"/>
                </a:solidFill>
                <a:latin typeface="Ubuntu"/>
              </a:rPr>
              <a:t>Fwydydd</a:t>
            </a:r>
            <a:r>
              <a:rPr lang="1106" sz="2000" b="1" baseline="0" dirty="0">
                <a:solidFill>
                  <a:srgbClr val="0F3C68"/>
                </a:solidFill>
                <a:latin typeface="Ubuntu"/>
              </a:rPr>
              <a:t> </a:t>
            </a:r>
            <a:r>
              <a:rPr lang="cy-GB" sz="2000" b="1" baseline="0" dirty="0">
                <a:solidFill>
                  <a:srgbClr val="0F3C68"/>
                </a:solidFill>
                <a:latin typeface="Ubuntu"/>
              </a:rPr>
              <a:t>s</a:t>
            </a:r>
            <a:r>
              <a:rPr lang="1106" sz="2000" b="1" baseline="0" err="1">
                <a:solidFill>
                  <a:srgbClr val="0F3C68"/>
                </a:solidFill>
                <a:latin typeface="Ubuntu"/>
              </a:rPr>
              <a:t>ydd</a:t>
            </a:r>
            <a:r>
              <a:rPr lang="1106" sz="2000" b="1" baseline="0" dirty="0">
                <a:solidFill>
                  <a:srgbClr val="0F3C68"/>
                </a:solidFill>
                <a:latin typeface="Ubuntu"/>
              </a:rPr>
              <a:t> </a:t>
            </a:r>
            <a:r>
              <a:rPr lang="cy-GB" sz="2000" b="1" dirty="0">
                <a:solidFill>
                  <a:srgbClr val="0F3C68"/>
                </a:solidFill>
                <a:latin typeface="Ubuntu"/>
              </a:rPr>
              <a:t>w</a:t>
            </a:r>
            <a:r>
              <a:rPr lang="1106" sz="2000" b="1" baseline="0" err="1">
                <a:solidFill>
                  <a:srgbClr val="0F3C68"/>
                </a:solidFill>
                <a:latin typeface="Ubuntu"/>
              </a:rPr>
              <a:t>edi'u</a:t>
            </a:r>
            <a:r>
              <a:rPr lang="1106" sz="2000" b="1" baseline="0" dirty="0">
                <a:solidFill>
                  <a:srgbClr val="0F3C68"/>
                </a:solidFill>
                <a:latin typeface="Ubuntu"/>
              </a:rPr>
              <a:t> </a:t>
            </a:r>
            <a:r>
              <a:rPr lang="1106" sz="2000" b="1" baseline="0" err="1">
                <a:solidFill>
                  <a:srgbClr val="0F3C68"/>
                </a:solidFill>
                <a:latin typeface="Ubuntu"/>
              </a:rPr>
              <a:t>Prosesu</a:t>
            </a:r>
            <a:r>
              <a:rPr lang="1106" sz="2000" b="1" baseline="0" dirty="0">
                <a:solidFill>
                  <a:srgbClr val="0F3C68"/>
                </a:solidFill>
                <a:latin typeface="Ubuntu"/>
              </a:rPr>
              <a:t> </a:t>
            </a:r>
            <a:r>
              <a:rPr lang="cy-GB" sz="2000" b="1" baseline="0" dirty="0">
                <a:solidFill>
                  <a:srgbClr val="0F3C68"/>
                </a:solidFill>
                <a:latin typeface="Ubuntu"/>
              </a:rPr>
              <a:t>Helaeth </a:t>
            </a:r>
            <a:r>
              <a:rPr lang="1106" sz="2000" b="1" baseline="0" err="1">
                <a:solidFill>
                  <a:srgbClr val="0F3C68"/>
                </a:solidFill>
                <a:latin typeface="Ubuntu"/>
              </a:rPr>
              <a:t>sy'n</a:t>
            </a:r>
            <a:r>
              <a:rPr lang="1106" sz="2000" b="1" baseline="0" dirty="0">
                <a:solidFill>
                  <a:srgbClr val="0F3C68"/>
                </a:solidFill>
                <a:latin typeface="Ubuntu"/>
              </a:rPr>
              <a:t> </a:t>
            </a:r>
            <a:r>
              <a:rPr lang="1106" sz="2000" b="1" baseline="0" err="1">
                <a:solidFill>
                  <a:srgbClr val="0F3C68"/>
                </a:solidFill>
                <a:latin typeface="Ubuntu"/>
              </a:rPr>
              <a:t>cael</a:t>
            </a:r>
            <a:r>
              <a:rPr lang="1106" sz="2000" b="1" baseline="0" dirty="0">
                <a:solidFill>
                  <a:srgbClr val="0F3C68"/>
                </a:solidFill>
                <a:latin typeface="Ubuntu"/>
              </a:rPr>
              <a:t> </a:t>
            </a:r>
            <a:r>
              <a:rPr lang="1106" sz="2000" b="1" baseline="0" err="1">
                <a:solidFill>
                  <a:srgbClr val="0F3C68"/>
                </a:solidFill>
                <a:latin typeface="Ubuntu"/>
              </a:rPr>
              <a:t>eu</a:t>
            </a:r>
            <a:r>
              <a:rPr lang="1106" sz="2000" b="1" baseline="0" dirty="0">
                <a:solidFill>
                  <a:srgbClr val="0F3C68"/>
                </a:solidFill>
                <a:latin typeface="Ubuntu"/>
              </a:rPr>
              <a:t> marchnata ar gyfer</a:t>
            </a:r>
            <a:r>
              <a:rPr lang="en-US" sz="2000" dirty="0">
                <a:solidFill>
                  <a:srgbClr val="000000"/>
                </a:solidFill>
                <a:latin typeface="Calibri"/>
                <a:cs typeface="Calibri" panose="020F0502020204030204"/>
              </a:rPr>
              <a:t> </a:t>
            </a:r>
            <a:r>
              <a:rPr lang="1106" sz="2000" b="1" baseline="0" dirty="0">
                <a:solidFill>
                  <a:srgbClr val="0F3C68"/>
                </a:solidFill>
                <a:latin typeface="Ubuntu"/>
              </a:rPr>
              <a:t>plant yma yn y Deyrnas Unedig.</a:t>
            </a:r>
            <a:endParaRPr lang="en-US" sz="2000" dirty="0">
              <a:cs typeface="Calibri" panose="020F0502020204030204"/>
            </a:endParaRPr>
          </a:p>
        </p:txBody>
      </p:sp>
      <p:sp>
        <p:nvSpPr>
          <p:cNvPr id="16" name="TextBox 15">
            <a:extLst>
              <a:ext uri="{FF2B5EF4-FFF2-40B4-BE49-F238E27FC236}">
                <a16:creationId xmlns:a16="http://schemas.microsoft.com/office/drawing/2014/main" id="{4A71B2FD-9A68-62C6-CBEF-F50112C60740}"/>
              </a:ext>
            </a:extLst>
          </p:cNvPr>
          <p:cNvSpPr txBox="1"/>
          <p:nvPr/>
        </p:nvSpPr>
        <p:spPr>
          <a:xfrm>
            <a:off x="345907" y="2386411"/>
            <a:ext cx="3581879" cy="13119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dirty="0">
                <a:solidFill>
                  <a:srgbClr val="0F3C68"/>
                </a:solidFill>
                <a:latin typeface="Ubuntu"/>
              </a:rPr>
              <a:t>Pa dactegau mae'r cwmnïau hyn yn eu defnyddio fel bod eu cynnyrch yn apelio at blant bach?</a:t>
            </a:r>
            <a:endParaRPr lang="en-US" sz="2000" dirty="0"/>
          </a:p>
        </p:txBody>
      </p:sp>
      <p:sp>
        <p:nvSpPr>
          <p:cNvPr id="17" name="TextBox 16">
            <a:extLst>
              <a:ext uri="{FF2B5EF4-FFF2-40B4-BE49-F238E27FC236}">
                <a16:creationId xmlns:a16="http://schemas.microsoft.com/office/drawing/2014/main" id="{655E4111-7135-3B18-C7D8-76F586D00E5C}"/>
              </a:ext>
            </a:extLst>
          </p:cNvPr>
          <p:cNvSpPr txBox="1"/>
          <p:nvPr/>
        </p:nvSpPr>
        <p:spPr>
          <a:xfrm>
            <a:off x="4789925" y="2504075"/>
            <a:ext cx="2623072"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endParaRPr lang="en-US" sz="2400" dirty="0">
              <a:latin typeface="Ubuntu"/>
            </a:endParaRPr>
          </a:p>
          <a:p>
            <a:pPr algn="just">
              <a:defRPr b="0" i="0"/>
            </a:pPr>
            <a:r>
              <a:rPr lang="1106" sz="2000">
                <a:solidFill>
                  <a:srgbClr val="0F3C68"/>
                </a:solidFill>
                <a:latin typeface="Ubuntu"/>
              </a:rPr>
              <a:t>Faint o'r rhain </a:t>
            </a:r>
            <a:r>
              <a:rPr lang="cy-GB" sz="2000" dirty="0">
                <a:solidFill>
                  <a:srgbClr val="0F3C68"/>
                </a:solidFill>
                <a:latin typeface="Ubuntu"/>
              </a:rPr>
              <a:t>ydych chi wedi’u </a:t>
            </a:r>
            <a:r>
              <a:rPr lang="1106" sz="2000">
                <a:solidFill>
                  <a:srgbClr val="0F3C68"/>
                </a:solidFill>
                <a:latin typeface="Ubuntu"/>
              </a:rPr>
              <a:t>bwyta?</a:t>
            </a:r>
            <a:endParaRPr lang="en-US" sz="2000" dirty="0">
              <a:cs typeface="Calibri" panose="020F0502020204030204"/>
            </a:endParaRPr>
          </a:p>
        </p:txBody>
      </p:sp>
      <p:sp>
        <p:nvSpPr>
          <p:cNvPr id="18" name="TextBox 17">
            <a:extLst>
              <a:ext uri="{FF2B5EF4-FFF2-40B4-BE49-F238E27FC236}">
                <a16:creationId xmlns:a16="http://schemas.microsoft.com/office/drawing/2014/main" id="{498AC454-C37F-BF58-9D54-9AF5CFB65B51}"/>
              </a:ext>
            </a:extLst>
          </p:cNvPr>
          <p:cNvSpPr txBox="1"/>
          <p:nvPr/>
        </p:nvSpPr>
        <p:spPr>
          <a:xfrm>
            <a:off x="2775247" y="4828062"/>
            <a:ext cx="3640074" cy="100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cy-GB" sz="2000" dirty="0">
                <a:solidFill>
                  <a:srgbClr val="0F3C68"/>
                </a:solidFill>
                <a:latin typeface="Ubuntu"/>
              </a:rPr>
              <a:t>Ydych chi’n </a:t>
            </a:r>
            <a:r>
              <a:rPr lang="1106" sz="2000">
                <a:solidFill>
                  <a:srgbClr val="0F3C68"/>
                </a:solidFill>
                <a:latin typeface="Ubuntu"/>
              </a:rPr>
              <a:t>gwybod </a:t>
            </a:r>
            <a:r>
              <a:rPr lang="1106" sz="2000" dirty="0">
                <a:solidFill>
                  <a:srgbClr val="0F3C68"/>
                </a:solidFill>
                <a:latin typeface="Ubuntu"/>
              </a:rPr>
              <a:t>pa gynhwysion sydd yn unrhyw un o'r cynhyrchion hyn?</a:t>
            </a:r>
            <a:endParaRPr lang="en-US" sz="2000" dirty="0">
              <a:cs typeface="Calibri" panose="020F0502020204030204"/>
            </a:endParaRPr>
          </a:p>
        </p:txBody>
      </p:sp>
      <p:pic>
        <p:nvPicPr>
          <p:cNvPr id="4" name="Picture 3">
            <a:extLst>
              <a:ext uri="{FF2B5EF4-FFF2-40B4-BE49-F238E27FC236}">
                <a16:creationId xmlns:a16="http://schemas.microsoft.com/office/drawing/2014/main" id="{5FAFD5FA-6717-353F-684C-7B845F3E1659}"/>
              </a:ext>
            </a:extLst>
          </p:cNvPr>
          <p:cNvPicPr>
            <a:picLocks noChangeAspect="1"/>
          </p:cNvPicPr>
          <p:nvPr/>
        </p:nvPicPr>
        <p:blipFill>
          <a:blip r:embed="rId5"/>
          <a:stretch>
            <a:fillRect/>
          </a:stretch>
        </p:blipFill>
        <p:spPr>
          <a:xfrm>
            <a:off x="235797" y="6234680"/>
            <a:ext cx="1619476" cy="371527"/>
          </a:xfrm>
          <a:prstGeom prst="rect">
            <a:avLst/>
          </a:prstGeom>
        </p:spPr>
      </p:pic>
      <p:pic>
        <p:nvPicPr>
          <p:cNvPr id="2" name="Picture 1" descr="A collage of different food items&#10;&#10;AI-generated content may be incorrect.">
            <a:extLst>
              <a:ext uri="{FF2B5EF4-FFF2-40B4-BE49-F238E27FC236}">
                <a16:creationId xmlns:a16="http://schemas.microsoft.com/office/drawing/2014/main" id="{0510D033-211F-2129-4D03-628FE47BD3BD}"/>
              </a:ext>
            </a:extLst>
          </p:cNvPr>
          <p:cNvPicPr>
            <a:picLocks noChangeAspect="1"/>
          </p:cNvPicPr>
          <p:nvPr/>
        </p:nvPicPr>
        <p:blipFill>
          <a:blip r:embed="rId6"/>
          <a:stretch>
            <a:fillRect/>
          </a:stretch>
        </p:blipFill>
        <p:spPr>
          <a:xfrm>
            <a:off x="7981524" y="679971"/>
            <a:ext cx="3883072" cy="4872535"/>
          </a:xfrm>
          <a:prstGeom prst="rect">
            <a:avLst/>
          </a:prstGeom>
        </p:spPr>
      </p:pic>
    </p:spTree>
    <p:extLst>
      <p:ext uri="{BB962C8B-B14F-4D97-AF65-F5344CB8AC3E}">
        <p14:creationId xmlns:p14="http://schemas.microsoft.com/office/powerpoint/2010/main" val="383456977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Type xmlns="78b794fc-fa86-49b4-bf1d-df668ee03484">Presentation</DocumentType>
    <MeetingDate xmlns="78b794fc-fa86-49b4-bf1d-df668ee03484" xsi:nil="true"/>
    <Topic xmlns="78b794fc-fa86-49b4-bf1d-df668ee03484">Curriculum</Topic>
    <_ip_UnifiedCompliancePolicyProperties xmlns="http://schemas.microsoft.com/sharepoint/v3" xsi:nil="true"/>
    <Project xmlns="78b794fc-fa86-49b4-bf1d-df668ee03484">Food and Nutrition</Project>
    <Meeting xmlns="78b794fc-fa86-49b4-bf1d-df668ee03484" xsi:nil="true"/>
    <WorkCategory xmlns="78b794fc-fa86-49b4-bf1d-df668ee03484"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DA702A496B7D7449F457C941AEC0CCB" ma:contentTypeVersion="12" ma:contentTypeDescription="Create a new document." ma:contentTypeScope="" ma:versionID="fb6fad9976468a2a6f39f5d098182537">
  <xsd:schema xmlns:xsd="http://www.w3.org/2001/XMLSchema" xmlns:xs="http://www.w3.org/2001/XMLSchema" xmlns:p="http://schemas.microsoft.com/office/2006/metadata/properties" xmlns:ns1="http://schemas.microsoft.com/sharepoint/v3" xmlns:ns2="78b794fc-fa86-49b4-bf1d-df668ee03484" targetNamespace="http://schemas.microsoft.com/office/2006/metadata/properties" ma:root="true" ma:fieldsID="2f8702880030ad90070da29d51a5ee77" ns1:_="" ns2:_="">
    <xsd:import namespace="http://schemas.microsoft.com/sharepoint/v3"/>
    <xsd:import namespace="78b794fc-fa86-49b4-bf1d-df668ee03484"/>
    <xsd:element name="properties">
      <xsd:complexType>
        <xsd:sequence>
          <xsd:element name="documentManagement">
            <xsd:complexType>
              <xsd:all>
                <xsd:element ref="ns2:Project" minOccurs="0"/>
                <xsd:element ref="ns2:WorkCategory" minOccurs="0"/>
                <xsd:element ref="ns2:DocumentType"/>
                <xsd:element ref="ns2:Meeting" minOccurs="0"/>
                <xsd:element ref="ns2:MeetingDate" minOccurs="0"/>
                <xsd:element ref="ns2:Topic"/>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794fc-fa86-49b4-bf1d-df668ee03484" elementFormDefault="qualified">
    <xsd:import namespace="http://schemas.microsoft.com/office/2006/documentManagement/types"/>
    <xsd:import namespace="http://schemas.microsoft.com/office/infopath/2007/PartnerControls"/>
    <xsd:element name="Project" ma:index="8" nillable="true" ma:displayName="Project" ma:format="Dropdown" ma:internalName="Project">
      <xsd:simpleType>
        <xsd:restriction base="dms:Choice">
          <xsd:enumeration value="Gambling/Digital health"/>
          <xsd:enumeration value="Health Literacy"/>
          <xsd:enumeration value="Tobacco"/>
          <xsd:enumeration value="Sleep"/>
          <xsd:enumeration value="Healthy Relationships"/>
          <xsd:enumeration value="Food and Nutrition"/>
          <xsd:enumeration value="Vaping"/>
        </xsd:restriction>
      </xsd:simpleType>
    </xsd:element>
    <xsd:element name="WorkCategory" ma:index="9" nillable="true" ma:displayName="Work Category" ma:format="Dropdown" ma:internalName="WorkCategory">
      <xsd:simpleType>
        <xsd:restriction base="dms:Choice">
          <xsd:enumeration value="Data identification, collation or analysis"/>
          <xsd:enumeration value="Evidence synthesis"/>
          <xsd:enumeration value="Intervention Development"/>
          <xsd:enumeration value="Research or Evaluation"/>
          <xsd:enumeration value="Monitoring and reporting"/>
          <xsd:enumeration value="Communication"/>
          <xsd:enumeration value="Stakeholder engagement"/>
          <xsd:enumeration value="Planning"/>
          <xsd:enumeration value="Policy or service review"/>
          <xsd:enumeration value="Operational Delivery"/>
          <xsd:enumeration value="Programme or Project Management"/>
          <xsd:enumeration value="Social Marketing"/>
          <xsd:enumeration value="Training"/>
          <xsd:enumeration value="Meeting"/>
          <xsd:enumeration value="Finance"/>
          <xsd:enumeration value="Procurement"/>
          <xsd:enumeration value="Events"/>
          <xsd:enumeration value="Research"/>
        </xsd:restriction>
      </xsd:simpleType>
    </xsd:element>
    <xsd:element name="DocumentType" ma:index="10" ma:displayName="Document Type" ma:format="Dropdown" ma:internalName="DocumentType">
      <xsd:simpleType>
        <xsd:restriction base="dms:Choice">
          <xsd:enumeration value="Report"/>
          <xsd:enumeration value="Standards"/>
          <xsd:enumeration value="Data"/>
          <xsd:enumeration value="Project Plan"/>
          <xsd:enumeration value="Protocol"/>
          <xsd:enumeration value="Correspondence"/>
          <xsd:enumeration value="Minutes"/>
          <xsd:enumeration value="SOP"/>
          <xsd:enumeration value="Agenda"/>
          <xsd:enumeration value="Meeting Documentation"/>
          <xsd:enumeration value="Project Brief"/>
          <xsd:enumeration value="Business Case"/>
          <xsd:enumeration value="Performance Report"/>
          <xsd:enumeration value="Briefing"/>
          <xsd:enumeration value="Evidence"/>
          <xsd:enumeration value="Presentation"/>
        </xsd:restriction>
      </xsd:simpleType>
    </xsd:element>
    <xsd:element name="Meeting" ma:index="11" nillable="true" ma:displayName="Meeting" ma:format="Dropdown" ma:internalName="Meeting">
      <xsd:simpleType>
        <xsd:restriction base="dms:Text">
          <xsd:maxLength value="255"/>
        </xsd:restriction>
      </xsd:simpleType>
    </xsd:element>
    <xsd:element name="MeetingDate" ma:index="12" nillable="true" ma:displayName="Meeting Date" ma:format="DateOnly" ma:internalName="MeetingDate">
      <xsd:simpleType>
        <xsd:restriction base="dms:DateTime"/>
      </xsd:simpleType>
    </xsd:element>
    <xsd:element name="Topic" ma:index="13" ma:displayName="Topic" ma:format="Dropdown" ma:internalName="Topic">
      <xsd:simpleType>
        <xsd:restriction base="dms:Choice">
          <xsd:enumeration value="WNHWPS"/>
          <xsd:enumeration value="WSAEMWB"/>
          <xsd:enumeration value="Curriculum"/>
          <xsd:enumeration value="HSPSS"/>
          <xsd:enumeration value="JustB"/>
          <xsd:enumeration value="Cross-Programm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86DA86-E1FB-44EE-B0F0-78AE5479C1BE}">
  <ds:schemaRefs>
    <ds:schemaRef ds:uri="bbd7921a-042b-4eb0-b7a0-a3fc5587e9ac"/>
    <ds:schemaRef ds:uri="d6550f9a-f14e-418b-a53a-e888529f43ac"/>
    <ds:schemaRef ds:uri="http://schemas.microsoft.com/office/2006/metadata/properties"/>
    <ds:schemaRef ds:uri="http://schemas.microsoft.com/office/infopath/2007/PartnerControls"/>
    <ds:schemaRef ds:uri="152f5b0e-109c-4b11-8004-ce03e0f4aa6a"/>
    <ds:schemaRef ds:uri="1f1a8ef8-fb92-4387-a775-75242e0d6182"/>
    <ds:schemaRef ds:uri="http://schemas.microsoft.com/sharepoint/v3"/>
    <ds:schemaRef ds:uri="78b794fc-fa86-49b4-bf1d-df668ee03484"/>
  </ds:schemaRefs>
</ds:datastoreItem>
</file>

<file path=customXml/itemProps2.xml><?xml version="1.0" encoding="utf-8"?>
<ds:datastoreItem xmlns:ds="http://schemas.openxmlformats.org/officeDocument/2006/customXml" ds:itemID="{C67C594F-4EBA-4AFD-BF61-14E4036AB7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b794fc-fa86-49b4-bf1d-df668ee03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772CF89-D81E-4226-8067-2255C6B4F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197</TotalTime>
  <Words>1549</Words>
  <Application>Microsoft Office PowerPoint</Application>
  <PresentationFormat>Widescreen</PresentationFormat>
  <Paragraphs>118</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Sophie Flood (Public Health Wales - Matrix House)</cp:lastModifiedBy>
  <cp:revision>50</cp:revision>
  <dcterms:created xsi:type="dcterms:W3CDTF">2024-01-29T16:09:21Z</dcterms:created>
  <dcterms:modified xsi:type="dcterms:W3CDTF">2026-04-13T13:27:21Z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0x0101004DA702A496B7D7449F457C941AEC0CCB</vt:lpwstr>
  </property>
  <property fmtid="{D5CDD505-2E9C-101B-9397-08002B2CF9AE}" pid="5" name="MediaServiceImageTags">
    <vt:lpwstr/>
  </property>
  <property fmtid="{D5CDD505-2E9C-101B-9397-08002B2CF9AE}" pid="6" name="Order">
    <vt:r8>228500</vt:r8>
  </property>
  <property fmtid="{D5CDD505-2E9C-101B-9397-08002B2CF9AE}" pid="7" name="Reviewd">
    <vt:bool>false</vt:bool>
  </property>
  <property fmtid="{D5CDD505-2E9C-101B-9397-08002B2CF9AE}" pid="8" name="TemplateUrl">
    <vt:lpwstr/>
  </property>
  <property fmtid="{D5CDD505-2E9C-101B-9397-08002B2CF9AE}" pid="9" name="TriggerFlowInfo">
    <vt:lpwstr/>
  </property>
  <property fmtid="{D5CDD505-2E9C-101B-9397-08002B2CF9AE}" pid="10" name="xd_ProgID">
    <vt:lpwstr/>
  </property>
  <property fmtid="{D5CDD505-2E9C-101B-9397-08002B2CF9AE}" pid="11" name="xd_Signature">
    <vt:bool>false</vt:bool>
  </property>
  <property fmtid="{D5CDD505-2E9C-101B-9397-08002B2CF9AE}" pid="12" name="_SourceUrl">
    <vt:lpwstr/>
  </property>
  <property fmtid="{D5CDD505-2E9C-101B-9397-08002B2CF9AE}" pid="13" name="_SharedFileIndex">
    <vt:lpwstr/>
  </property>
</Properties>
</file>