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</p:sldMasterIdLst>
  <p:notesMasterIdLst>
    <p:notesMasterId r:id="rId10"/>
  </p:notesMasterIdLst>
  <p:sldIdLst>
    <p:sldId id="256" r:id="rId5"/>
    <p:sldId id="257" r:id="rId6"/>
    <p:sldId id="258" r:id="rId7"/>
    <p:sldId id="260" r:id="rId8"/>
    <p:sldId id="261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2A9892F-A510-6073-26EE-1DA906AAF76F}" name="Anthony Priest (Public Health Wales - No. 2 Capital Quarter)" initials="AQ" userId="S::anthony.priest2@wales.nhs.uk::46692481-554a-429c-bc03-d4cca9c03c2b" providerId="AD"/>
  <p188:author id="{519C988B-5CEE-D4DB-C133-21D4C2804E0E}" name="Lorna Bennett (Public Health Wales - No. 2 Capital Quarter)" initials="LQ" userId="S::lorna.bennett3@wales.nhs.uk::41cbff77-5434-42c9-8874-6f16723207f9" providerId="AD"/>
  <p188:author id="{5A994FA8-9F88-B734-D575-CD153A46D4F4}" name="Anthony Priest (Public Health Wales - No. 2 Capital Quarter)" initials="" userId="S::Anthony.Priest2@wales.nhs.uk::46692481-554a-429c-bc03-d4cca9c03c2b" providerId="AD"/>
  <p188:author id="{311702CD-2FE8-6362-4115-878685D0A7F7}" name="Leanne Small (Public Health Wales - No. 2 Capital Quarter)" initials="LQ" userId="S::leanne.small@wales.nhs.uk::d76cf426-005f-434f-ac47-a5eb582e60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A87578-2CD6-860B-41AC-47BFB8BEEADC}" v="7" dt="2026-02-09T15:19:23.2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14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Flood (Public Health Wales - Matrix House)" userId="S::sophie.flood@wales.nhs.uk::f1b68508-ff1d-4a78-a875-f6aa95017de1" providerId="AD" clId="Web-{B3A87578-2CD6-860B-41AC-47BFB8BEEADC}"/>
    <pc:docChg chg="modSld">
      <pc:chgData name="Sophie Flood (Public Health Wales - Matrix House)" userId="S::sophie.flood@wales.nhs.uk::f1b68508-ff1d-4a78-a875-f6aa95017de1" providerId="AD" clId="Web-{B3A87578-2CD6-860B-41AC-47BFB8BEEADC}" dt="2026-02-09T15:19:23.232" v="6" actId="1076"/>
      <pc:docMkLst>
        <pc:docMk/>
      </pc:docMkLst>
      <pc:sldChg chg="modSp">
        <pc:chgData name="Sophie Flood (Public Health Wales - Matrix House)" userId="S::sophie.flood@wales.nhs.uk::f1b68508-ff1d-4a78-a875-f6aa95017de1" providerId="AD" clId="Web-{B3A87578-2CD6-860B-41AC-47BFB8BEEADC}" dt="2026-02-09T15:19:23.232" v="6" actId="1076"/>
        <pc:sldMkLst>
          <pc:docMk/>
          <pc:sldMk cId="2322131181" sldId="257"/>
        </pc:sldMkLst>
        <pc:spChg chg="mod">
          <ac:chgData name="Sophie Flood (Public Health Wales - Matrix House)" userId="S::sophie.flood@wales.nhs.uk::f1b68508-ff1d-4a78-a875-f6aa95017de1" providerId="AD" clId="Web-{B3A87578-2CD6-860B-41AC-47BFB8BEEADC}" dt="2026-02-09T15:19:23.232" v="6" actId="1076"/>
          <ac:spMkLst>
            <pc:docMk/>
            <pc:sldMk cId="2322131181" sldId="257"/>
            <ac:spMk id="8" creationId="{CFC68762-CA72-B326-53BB-EA88D46BA41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C5D82-122C-8E42-B3D6-67347C6BA68D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F1F24-30D7-5740-9F64-AE7FBFFC8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5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3AC217-C30D-89C1-4460-322363FEB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710836"/>
            <a:ext cx="6327775" cy="7266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6D54DB3-E380-84BD-93B3-8BA649F37B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3387964"/>
            <a:ext cx="632777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3832E92-EF7C-04E7-8DBD-C53D35568A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4204682"/>
            <a:ext cx="632777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952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 only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8EFCF-C246-005C-498D-271681A00F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59749" y="2620284"/>
            <a:ext cx="3527372" cy="3968293"/>
          </a:xfrm>
          <a:prstGeom prst="rect">
            <a:avLst/>
          </a:prstGeom>
        </p:spPr>
      </p:pic>
      <p:pic>
        <p:nvPicPr>
          <p:cNvPr id="4" name="Picture 3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4A6CD33D-CE15-C6EA-E9D7-A276F96458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5437" t="2543" r="5912" b="3059"/>
          <a:stretch>
            <a:fillRect/>
          </a:stretch>
        </p:blipFill>
        <p:spPr>
          <a:xfrm rot="5400000">
            <a:off x="6649025" y="-657741"/>
            <a:ext cx="2405273" cy="3720755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0E5CFCF9-4FEA-684C-9249-6CB4258FF9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1D7A6BE0-A3A3-00EF-966D-ED9E9646A8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3DC193FF-EE37-7665-A88F-6D82E3E41B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6710362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3874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.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een curved object on a black background&#10;&#10;Description automatically generated">
            <a:extLst>
              <a:ext uri="{FF2B5EF4-FFF2-40B4-BE49-F238E27FC236}">
                <a16:creationId xmlns:a16="http://schemas.microsoft.com/office/drawing/2014/main" id="{5BE47017-229C-E9B0-9136-346518C971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170" b="50222"/>
          <a:stretch>
            <a:fillRect/>
          </a:stretch>
        </p:blipFill>
        <p:spPr>
          <a:xfrm>
            <a:off x="8678735" y="4849885"/>
            <a:ext cx="3113591" cy="20081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8" name="Picture 7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0FAC1D26-CC7D-E97A-3F21-2D75E28C94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1058" t="2107" r="2991" b="47971"/>
          <a:stretch>
            <a:fillRect/>
          </a:stretch>
        </p:blipFill>
        <p:spPr>
          <a:xfrm rot="10800000" flipH="1">
            <a:off x="4995863" y="0"/>
            <a:ext cx="3011357" cy="1967696"/>
          </a:xfrm>
          <a:prstGeom prst="rect">
            <a:avLst/>
          </a:prstGeom>
        </p:spPr>
      </p:pic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F32C9CDA-6E98-BDBB-22CC-3331CBEB2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16081" y="2925582"/>
            <a:ext cx="5020807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CB3808F5-2977-2430-671D-201C708FDA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631F4810-3655-6AC4-612B-0F5ED1F823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1E2E994-007A-4BF6-1A75-386E1DE02E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66653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0377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A89E4-01F1-D603-91B2-5BD4E9CB4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FD7FFEF-DD76-C8F1-63F4-63C982059D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3065689"/>
            <a:ext cx="6327775" cy="7266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6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6897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7E004D3-DBCA-1C37-97A3-960F3197F9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33272"/>
            <a:ext cx="5718175" cy="6191457"/>
          </a:xfrm>
          <a:prstGeom prst="roundRect">
            <a:avLst>
              <a:gd name="adj" fmla="val 2233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DEB40E7-645B-EFDF-08C9-EF3FCF11D1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F444B3-DCDC-AEAE-C9E4-7E25D26EE1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34365"/>
          <a:stretch>
            <a:fillRect/>
          </a:stretch>
        </p:blipFill>
        <p:spPr>
          <a:xfrm rot="10800000">
            <a:off x="5464465" y="-1"/>
            <a:ext cx="3010823" cy="2223164"/>
          </a:xfrm>
          <a:prstGeom prst="rect">
            <a:avLst/>
          </a:prstGeom>
        </p:spPr>
      </p:pic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D35E72E3-FB2A-CE9B-8A97-5095BD60FD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4FA1C60-516A-E812-0696-9110D645B8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98BB7B6D-035A-422E-9B5C-4C0B73E961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79491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3820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</p:spTree>
    <p:extLst>
      <p:ext uri="{BB962C8B-B14F-4D97-AF65-F5344CB8AC3E}">
        <p14:creationId xmlns:p14="http://schemas.microsoft.com/office/powerpoint/2010/main" val="35204133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C966F-C3A2-10A4-74A3-25D0347C51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0614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40293FF-3E51-2EB7-6DBB-A815093091B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807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A02B95-454C-436A-2495-4BD89899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E66055-0316-3311-FD19-CCA64B9377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443EDF-457C-1F18-EF76-CFD02BB19358}"/>
              </a:ext>
            </a:extLst>
          </p:cNvPr>
          <p:cNvSpPr txBox="1"/>
          <p:nvPr userDrawn="1"/>
        </p:nvSpPr>
        <p:spPr>
          <a:xfrm>
            <a:off x="285750" y="6342357"/>
            <a:ext cx="186962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000" b="1" i="0" strike="noStrike" cap="none" spc="0" baseline="0">
                <a:solidFill>
                  <a:srgbClr val="15518B"/>
                </a:solidFill>
                <a:effectLst/>
                <a:latin typeface="Verdana"/>
                <a:ea typeface="Verdana"/>
                <a:cs typeface="Verdana"/>
              </a:rPr>
              <a:t>Iechyd Cyhoeddus Cymru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4047BBA-C9F9-8630-437C-D87D9ED7D9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399892"/>
            <a:ext cx="6327775" cy="1641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listening.</a:t>
            </a:r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FC7BFF3C-A959-AC30-52EA-3320FA2A05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4053871"/>
            <a:ext cx="6327775" cy="45311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Further info or contact details to go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4785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86317-7467-DE3F-6C0B-DD058A98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3CBCA-3BED-A47C-B4C8-D30F0AB68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CC687-9ECD-F6E3-5184-EFAF7E46FB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84E63EC1-32C7-C148-9B23-6C189CE1C2B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2B47E-A058-0DAF-B59E-CC2E267BD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73786-2D0C-15B4-1EB1-4F191CCD8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1A6076B7-25FF-134B-B2FE-8DDBCA4A7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5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60" r:id="rId3"/>
    <p:sldLayoutId id="2147483670" r:id="rId4"/>
    <p:sldLayoutId id="2147483665" r:id="rId5"/>
    <p:sldLayoutId id="2147483698" r:id="rId6"/>
    <p:sldLayoutId id="2147483693" r:id="rId7"/>
    <p:sldLayoutId id="2147483694" r:id="rId8"/>
    <p:sldLayoutId id="2147483697" r:id="rId9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6AB5A8-AE53-D96F-DDC9-26440FF68D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y-GB" sz="3600" i="0" strike="noStrike" cap="none" spc="0" baseline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Trefn Diemwnt 9</a:t>
            </a:r>
            <a:endParaRPr lang="cy-GB" sz="3600" i="0" strike="noStrike" cap="none" spc="0" baseline="0" dirty="0">
              <a:solidFill>
                <a:srgbClr val="15518B"/>
              </a:solidFill>
              <a:effectLst/>
              <a:latin typeface="Ubuntu"/>
              <a:ea typeface="Ubuntu"/>
              <a:cs typeface="Ubuntu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4D84E20-02A1-FA3E-6382-4921CD448E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Fepio</a:t>
            </a:r>
          </a:p>
        </p:txBody>
      </p:sp>
      <p:pic>
        <p:nvPicPr>
          <p:cNvPr id="7" name="Picture Placeholder 6" descr="A person holding a group of pens&#10;&#10;Description automatically generated">
            <a:extLst>
              <a:ext uri="{FF2B5EF4-FFF2-40B4-BE49-F238E27FC236}">
                <a16:creationId xmlns:a16="http://schemas.microsoft.com/office/drawing/2014/main" id="{9EAD48F7-8583-F536-4D7E-7FA49B5347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08" r="4208"/>
          <a:stretch/>
        </p:blipFill>
        <p:spPr>
          <a:xfrm>
            <a:off x="5423065" y="1184461"/>
            <a:ext cx="5718175" cy="4162425"/>
          </a:xfrm>
          <a:prstGeom prst="roundRect">
            <a:avLst>
              <a:gd name="adj" fmla="val 2233"/>
            </a:avLst>
          </a:prstGeom>
        </p:spPr>
      </p:pic>
    </p:spTree>
    <p:extLst>
      <p:ext uri="{BB962C8B-B14F-4D97-AF65-F5344CB8AC3E}">
        <p14:creationId xmlns:p14="http://schemas.microsoft.com/office/powerpoint/2010/main" val="2926879243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C68762-CA72-B326-53BB-EA88D46BA4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279" y="2103722"/>
            <a:ext cx="5951411" cy="3723040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/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Nid yw'r mwyafrif helaeth o blant a phobl ifanc yn fepio. </a:t>
            </a:r>
            <a:endParaRPr lang="en-GB" sz="2200" b="0" i="0" u="none" strike="noStrike" dirty="0">
              <a:effectLst/>
            </a:endParaRPr>
          </a:p>
          <a:p>
            <a:pPr algn="l" rtl="0" fontAlgn="base"/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Fodd bynnag, mae cynnydd wedi bod mewn defnydd arbrofol a defnydd rheolaidd ymhlith rhai pobl ifanc.</a:t>
            </a:r>
          </a:p>
          <a:p>
            <a:pPr algn="l" rtl="0" fontAlgn="base"/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Mae person ifanc yn gwneud penderfyniad ynglŷn â rhoi </a:t>
            </a:r>
            <a:r>
              <a:rPr lang="cy-GB" sz="2200" dirty="0">
                <a:solidFill>
                  <a:srgbClr val="15518B"/>
                </a:solidFill>
                <a:latin typeface="Ubuntu"/>
                <a:ea typeface="Ubuntu"/>
                <a:cs typeface="Ubuntu"/>
              </a:rPr>
              <a:t>cynnig ar </a:t>
            </a:r>
            <a:r>
              <a:rPr lang="cy-GB" sz="2200" dirty="0" err="1">
                <a:solidFill>
                  <a:srgbClr val="15518B"/>
                </a:solidFill>
                <a:latin typeface="Ubuntu"/>
                <a:ea typeface="Ubuntu"/>
                <a:cs typeface="Ubuntu"/>
              </a:rPr>
              <a:t>fepio</a:t>
            </a: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.</a:t>
            </a:r>
          </a:p>
          <a:p>
            <a:pPr algn="l" rtl="0" fontAlgn="base"/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Pa ffactorau y dylai person ifan</a:t>
            </a:r>
            <a:r>
              <a:rPr lang="cy-GB" sz="2200" dirty="0">
                <a:solidFill>
                  <a:srgbClr val="15518B"/>
                </a:solidFill>
                <a:latin typeface="Ubuntu"/>
                <a:ea typeface="Ubuntu"/>
                <a:cs typeface="Ubuntu"/>
              </a:rPr>
              <a:t>c feddwl amdanyn nhw</a:t>
            </a:r>
            <a:r>
              <a:rPr lang="cy-GB" sz="22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?</a:t>
            </a:r>
          </a:p>
          <a:p>
            <a:pPr algn="l" rtl="0" fontAlgn="base"/>
            <a:endParaRPr lang="en-GB" sz="2400" dirty="0"/>
          </a:p>
          <a:p>
            <a:endParaRPr lang="en-GB" dirty="0"/>
          </a:p>
        </p:txBody>
      </p:sp>
      <p:pic>
        <p:nvPicPr>
          <p:cNvPr id="9" name="Picture 8" descr="A person standing in front of a wall with arrows pointing to different directions&#10;&#10;Description automatically generated">
            <a:extLst>
              <a:ext uri="{FF2B5EF4-FFF2-40B4-BE49-F238E27FC236}">
                <a16:creationId xmlns:a16="http://schemas.microsoft.com/office/drawing/2014/main" id="{FD804CBC-29A9-E067-2753-F06F014C8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386" y="2102241"/>
            <a:ext cx="5417746" cy="308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3118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C68762-CA72-B326-53BB-EA88D46BA41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3564" y="2070505"/>
            <a:ext cx="4119939" cy="2439988"/>
          </a:xfrm>
        </p:spPr>
        <p:txBody>
          <a:bodyPr>
            <a:normAutofit/>
          </a:bodyPr>
          <a:lstStyle/>
          <a:p>
            <a:pPr marL="0" indent="0" algn="l" rtl="0" fontAlgn="base">
              <a:buNone/>
            </a:pPr>
            <a:r>
              <a:rPr lang="cy-GB" sz="2000" b="0" i="0" strike="noStrike" cap="none" spc="0" baseline="0" dirty="0">
                <a:solidFill>
                  <a:srgbClr val="15518B"/>
                </a:solidFill>
                <a:effectLst/>
                <a:latin typeface="Ubuntu"/>
                <a:ea typeface="Ubuntu"/>
                <a:cs typeface="Ubuntu"/>
              </a:rPr>
              <a:t>Rhestrwch y 9 datganiad canlynol yn nhrefn pwysigrwydd er mwyn helpu i wneud penderfyniadau. </a:t>
            </a:r>
          </a:p>
          <a:p>
            <a:pPr algn="l" rtl="0" fontAlgn="base"/>
            <a:endParaRPr lang="en-GB" sz="2400" dirty="0"/>
          </a:p>
          <a:p>
            <a:endParaRPr lang="en-GB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181FA24-E21B-E37E-2723-4B5186C3E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453205"/>
              </p:ext>
            </p:extLst>
          </p:nvPr>
        </p:nvGraphicFramePr>
        <p:xfrm>
          <a:off x="4253503" y="407043"/>
          <a:ext cx="7510408" cy="6168775"/>
        </p:xfrm>
        <a:graphic>
          <a:graphicData uri="http://schemas.openxmlformats.org/drawingml/2006/table">
            <a:tbl>
              <a:tblPr/>
              <a:tblGrid>
                <a:gridCol w="7510408">
                  <a:extLst>
                    <a:ext uri="{9D8B030D-6E8A-4147-A177-3AD203B41FA5}">
                      <a16:colId xmlns:a16="http://schemas.microsoft.com/office/drawing/2014/main" val="1555265442"/>
                    </a:ext>
                  </a:extLst>
                </a:gridCol>
              </a:tblGrid>
              <a:tr h="369870"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600" b="0" i="0" strike="noStrike" cap="none" spc="0" baseline="0" dirty="0">
                          <a:solidFill>
                            <a:srgbClr val="15518B"/>
                          </a:solidFill>
                          <a:effectLst/>
                          <a:latin typeface="Ubuntu"/>
                          <a:ea typeface="Ubuntu"/>
                          <a:cs typeface="Ubuntu"/>
                        </a:rPr>
                        <a:t>Ni ddylai dyfeisiau fepio gael eu defnyddio gan blant a phobl ifanc. </a:t>
                      </a:r>
                    </a:p>
                  </a:txBody>
                  <a:tcPr marL="46873" marR="46873" marT="23436" marB="2343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0589823"/>
                  </a:ext>
                </a:extLst>
              </a:tr>
              <a:tr h="477409"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600" b="0" i="0" strike="noStrike" cap="none" spc="0" baseline="0" dirty="0">
                          <a:solidFill>
                            <a:srgbClr val="15518B"/>
                          </a:solidFill>
                          <a:effectLst/>
                          <a:latin typeface="Ubuntu"/>
                          <a:ea typeface="Ubuntu"/>
                          <a:cs typeface="Ubuntu"/>
                        </a:rPr>
                        <a:t>Mae'n anghyfreithlon gwerthu dyfeisiau fepio sy'n cynnwys nicotin i unrhyw un o dan 18 oed neu i oedolion eu prynu ar ran pobl ifanc o dan 18 oed. </a:t>
                      </a:r>
                    </a:p>
                  </a:txBody>
                  <a:tcPr marL="46873" marR="46873" marT="23436" marB="2343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567734"/>
                  </a:ext>
                </a:extLst>
              </a:tr>
              <a:tr h="477409"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600" b="0" i="0" strike="noStrike" cap="none" spc="0" baseline="0" dirty="0">
                          <a:solidFill>
                            <a:srgbClr val="15518B"/>
                          </a:solidFill>
                          <a:effectLst/>
                          <a:latin typeface="Ubuntu"/>
                          <a:ea typeface="Ubuntu"/>
                          <a:cs typeface="Ubuntu"/>
                        </a:rPr>
                        <a:t>Mae </a:t>
                      </a:r>
                      <a:r>
                        <a:rPr lang="cy-GB" sz="1600" b="0" i="0" strike="noStrike" cap="none" spc="0" baseline="0" dirty="0" err="1">
                          <a:solidFill>
                            <a:srgbClr val="15518B"/>
                          </a:solidFill>
                          <a:effectLst/>
                          <a:latin typeface="Ubuntu"/>
                          <a:ea typeface="Ubuntu"/>
                          <a:cs typeface="Ubuntu"/>
                        </a:rPr>
                        <a:t>fêps</a:t>
                      </a:r>
                      <a:r>
                        <a:rPr lang="cy-GB" sz="1600" b="0" i="0" strike="noStrike" cap="none" spc="0" baseline="0" dirty="0">
                          <a:solidFill>
                            <a:srgbClr val="15518B"/>
                          </a:solidFill>
                          <a:effectLst/>
                          <a:latin typeface="Ubuntu"/>
                          <a:ea typeface="Ubuntu"/>
                          <a:cs typeface="Ubuntu"/>
                        </a:rPr>
                        <a:t> anghyfreithlon wedi cael eu darganfod mewn ysgolion yn y DU. </a:t>
                      </a:r>
                    </a:p>
                  </a:txBody>
                  <a:tcPr marL="46873" marR="46873" marT="23436" marB="2343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730602"/>
                  </a:ext>
                </a:extLst>
              </a:tr>
              <a:tr h="834342"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600" b="0" i="0" strike="noStrike" cap="none" spc="0" baseline="0" dirty="0">
                          <a:solidFill>
                            <a:srgbClr val="15518B"/>
                          </a:solidFill>
                          <a:effectLst/>
                          <a:latin typeface="Ubuntu"/>
                          <a:ea typeface="Ubuntu"/>
                          <a:cs typeface="Ubuntu"/>
                        </a:rPr>
                        <a:t>Mae fepio’n fwy diogel na smygu ond mae’n dal i fod yn beryglus. Nid oes llawer o dystiolaeth am effeithiau iechyd hirdymor fepio gan nad yw wedi bod o gwmpas yn ddigon hir i ni wybod beth yw’r risg hirdymor sy’n gysylltiedig â fepio. </a:t>
                      </a:r>
                    </a:p>
                  </a:txBody>
                  <a:tcPr marL="46873" marR="46873" marT="23436" marB="2343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3206593"/>
                  </a:ext>
                </a:extLst>
              </a:tr>
              <a:tr h="715364"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600" b="0" i="0" strike="noStrike" cap="none" spc="0" baseline="0" dirty="0">
                          <a:solidFill>
                            <a:srgbClr val="15518B"/>
                          </a:solidFill>
                          <a:effectLst/>
                          <a:latin typeface="Ubuntu"/>
                          <a:ea typeface="Ubuntu"/>
                          <a:cs typeface="Ubuntu"/>
                        </a:rPr>
                        <a:t>Gall fepio arwain at ddibyniaeth ar nicotin. Gall dibyniaeth ar nicotin gael effaith negyddol ar iechyd a llesiant meddyliol a gall amharu ar fywyd a dysgu. </a:t>
                      </a:r>
                    </a:p>
                  </a:txBody>
                  <a:tcPr marL="46873" marR="46873" marT="23436" marB="2343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518776"/>
                  </a:ext>
                </a:extLst>
              </a:tr>
              <a:tr h="953319"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600" b="0" i="0" strike="noStrike" cap="none" spc="0" baseline="0" dirty="0">
                          <a:solidFill>
                            <a:srgbClr val="15518B"/>
                          </a:solidFill>
                          <a:effectLst/>
                          <a:latin typeface="Ubuntu"/>
                          <a:ea typeface="Ubuntu"/>
                          <a:cs typeface="Ubuntu"/>
                        </a:rPr>
                        <a:t>Mae nifer cynyddol o ddyfeisiau fepio anghyfreithlon ar werth sydd ddim yn bodloni safonau ansawdd a diogelwch llym y DU. Gall y dyfeisiau yma fod yn arbennig o beryglus gan fod rhai wedi cael eu darganfod sy’n cynnwys lefelau uchel iawn o nicotin a metelau peryglus fel plwm. </a:t>
                      </a:r>
                    </a:p>
                  </a:txBody>
                  <a:tcPr marL="46873" marR="46873" marT="23436" marB="2343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9827844"/>
                  </a:ext>
                </a:extLst>
              </a:tr>
              <a:tr h="596387"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600" b="0" i="0" strike="noStrike" cap="none" spc="0" baseline="0" dirty="0">
                          <a:solidFill>
                            <a:srgbClr val="15518B"/>
                          </a:solidFill>
                          <a:effectLst/>
                          <a:latin typeface="Ubuntu"/>
                          <a:ea typeface="Ubuntu"/>
                          <a:cs typeface="Ubuntu"/>
                        </a:rPr>
                        <a:t>Mae ymchwil yng Nghymru wedi canfod amrywiaeth o sylweddau (gan gynnwys sylweddau sy’n seiliedig ar ganabis) mewn dyfeisiau fepio. </a:t>
                      </a:r>
                    </a:p>
                  </a:txBody>
                  <a:tcPr marL="46873" marR="46873" marT="23436" marB="2343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279397"/>
                  </a:ext>
                </a:extLst>
              </a:tr>
              <a:tr h="834342"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600" b="0" i="0" strike="noStrike" cap="none" spc="0" baseline="0" dirty="0">
                          <a:solidFill>
                            <a:srgbClr val="15518B"/>
                          </a:solidFill>
                          <a:effectLst/>
                          <a:latin typeface="Ubuntu"/>
                          <a:ea typeface="Ubuntu"/>
                          <a:cs typeface="Ubuntu"/>
                        </a:rPr>
                        <a:t>Gall oedolion sy’n smygu leihau'r risg o niwed drwy newid i fepio; fodd bynnag nid yw fepio yn cael ei argymell ar gyfer pobl sydd ddim yn smygu (ac ni ddylai plant a phobl ifanc ei ddefnyddio). </a:t>
                      </a:r>
                    </a:p>
                  </a:txBody>
                  <a:tcPr marL="46873" marR="46873" marT="23436" marB="2343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4493954"/>
                  </a:ext>
                </a:extLst>
              </a:tr>
              <a:tr h="596387">
                <a:tc>
                  <a:txBody>
                    <a:bodyPr/>
                    <a:lstStyle/>
                    <a:p>
                      <a:pPr algn="l" rtl="0" fontAlgn="base"/>
                      <a:r>
                        <a:rPr lang="cy-GB" sz="1600" b="0" i="0" strike="noStrike" cap="none" spc="0" baseline="0" dirty="0">
                          <a:solidFill>
                            <a:srgbClr val="15518B"/>
                          </a:solidFill>
                          <a:effectLst/>
                          <a:latin typeface="Ubuntu"/>
                          <a:ea typeface="Ubuntu"/>
                          <a:cs typeface="Ubuntu"/>
                        </a:rPr>
                        <a:t>Mae rhai dyfeisiau fepio anghyfreithlon yn cael eu labelu fel rhai heb nicotin er eu bod yn cynnwys nicotin.  </a:t>
                      </a:r>
                    </a:p>
                  </a:txBody>
                  <a:tcPr marL="46873" marR="46873" marT="23436" marB="23436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334525"/>
                  </a:ext>
                </a:extLst>
              </a:tr>
            </a:tbl>
          </a:graphicData>
        </a:graphic>
      </p:graphicFrame>
      <p:sp>
        <p:nvSpPr>
          <p:cNvPr id="4" name="TextBox 1">
            <a:extLst>
              <a:ext uri="{FF2B5EF4-FFF2-40B4-BE49-F238E27FC236}">
                <a16:creationId xmlns:a16="http://schemas.microsoft.com/office/drawing/2014/main" id="{98D9D1CC-B5E8-F9DF-FE92-4636AF80A232}"/>
              </a:ext>
            </a:extLst>
          </p:cNvPr>
          <p:cNvSpPr txBox="1"/>
          <p:nvPr/>
        </p:nvSpPr>
        <p:spPr>
          <a:xfrm>
            <a:off x="133564" y="3717348"/>
            <a:ext cx="3945276" cy="914400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1800" b="0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Pa ddatganiadau rydych chi'n meddwl sydd bwysicaf i'w hystyried? </a:t>
            </a:r>
          </a:p>
        </p:txBody>
      </p:sp>
    </p:spTree>
    <p:extLst>
      <p:ext uri="{BB962C8B-B14F-4D97-AF65-F5344CB8AC3E}">
        <p14:creationId xmlns:p14="http://schemas.microsoft.com/office/powerpoint/2010/main" val="56081565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:a16="http://schemas.microsoft.com/office/drawing/2014/main" id="{7F7F6334-F033-652A-FA9D-8FE32900220E}"/>
              </a:ext>
            </a:extLst>
          </p:cNvPr>
          <p:cNvSpPr txBox="1"/>
          <p:nvPr/>
        </p:nvSpPr>
        <p:spPr>
          <a:xfrm>
            <a:off x="1025724" y="4458427"/>
            <a:ext cx="3681985" cy="579120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cy-GB" sz="1600" b="0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Ni ddylai dyfeisiau fepio gael eu defnyddio gan blant a phobl ifanc. 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93EFE10F-A235-368F-D6AB-E04BDFD94309}"/>
              </a:ext>
            </a:extLst>
          </p:cNvPr>
          <p:cNvSpPr txBox="1"/>
          <p:nvPr/>
        </p:nvSpPr>
        <p:spPr>
          <a:xfrm>
            <a:off x="4035565" y="541694"/>
            <a:ext cx="5474294" cy="822960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cy-GB" sz="1600" b="0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Mae'n anghyfreithlon gwerthu dyfeisiau fepio sy'n cynnwys nicotin i unrhyw un o dan 18 oed neu i oedolion eu prynu ar ran pobl ifanc o dan 18 oed. </a:t>
            </a:r>
            <a:endParaRPr lang="en-GB" sz="1600" b="0" i="0" dirty="0">
              <a:solidFill>
                <a:schemeClr val="accent2"/>
              </a:solidFill>
              <a:effectLst/>
              <a:latin typeface="Ubuntu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9EE61330-43A5-26A3-DA27-E748601BEE87}"/>
              </a:ext>
            </a:extLst>
          </p:cNvPr>
          <p:cNvSpPr txBox="1"/>
          <p:nvPr/>
        </p:nvSpPr>
        <p:spPr>
          <a:xfrm>
            <a:off x="6552905" y="3160366"/>
            <a:ext cx="4873280" cy="579120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cy-GB" sz="1600" b="0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Mae fêps anghyfreithlon wedi cael eu darganfod mewn ysgolion yn y DU.</a:t>
            </a:r>
            <a:endParaRPr lang="en-GB" sz="1600" b="0" i="0" dirty="0">
              <a:solidFill>
                <a:schemeClr val="accent2"/>
              </a:solidFill>
              <a:effectLst/>
              <a:latin typeface="Ubuntu"/>
              <a:cs typeface="Calibri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71D9206C-02B1-F093-5EF5-43B845B47919}"/>
              </a:ext>
            </a:extLst>
          </p:cNvPr>
          <p:cNvSpPr txBox="1"/>
          <p:nvPr/>
        </p:nvSpPr>
        <p:spPr>
          <a:xfrm>
            <a:off x="6091414" y="1656577"/>
            <a:ext cx="5570885" cy="1323439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1600" b="0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Mae fepio'n fwy diogel na smygu ond mae’n dal i fod yn beryglus. Nid oes llawer o dystiolaeth am effeithiau iechyd hirdymor fepio gan nad yw wedi bod o gwmpas yn ddigon </a:t>
            </a:r>
            <a:r>
              <a:rPr lang="cy-GB" sz="1600" dirty="0">
                <a:solidFill>
                  <a:srgbClr val="24FFC0"/>
                </a:solidFill>
                <a:latin typeface="Ubuntu"/>
                <a:ea typeface="Ubuntu"/>
                <a:cs typeface="Ubuntu"/>
              </a:rPr>
              <a:t>hir i ni wybod beth yw’r risg hirdymor sy’n gysylltiedig â fepio</a:t>
            </a:r>
            <a:r>
              <a:rPr lang="cy-GB" sz="1600" b="0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. 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35AA6059-34C6-A9EA-09E9-E2081190511B}"/>
              </a:ext>
            </a:extLst>
          </p:cNvPr>
          <p:cNvSpPr txBox="1"/>
          <p:nvPr/>
        </p:nvSpPr>
        <p:spPr>
          <a:xfrm>
            <a:off x="6134343" y="4038192"/>
            <a:ext cx="5570885" cy="822960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1600" b="0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Gall fepio arwain at ddibyniaeth ar nicotin. Gall dibyniaeth ar nicotin gael effaith negyddol ar iechyd a llesiant meddyliol a gall amharu ar fywyd a dysgu. </a:t>
            </a:r>
            <a:endParaRPr lang="en-US" sz="1600" dirty="0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DDB018D-12FB-C359-A47A-13B8E4D184B7}"/>
              </a:ext>
            </a:extLst>
          </p:cNvPr>
          <p:cNvSpPr txBox="1"/>
          <p:nvPr/>
        </p:nvSpPr>
        <p:spPr>
          <a:xfrm>
            <a:off x="327344" y="2804607"/>
            <a:ext cx="5570885" cy="1323439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1600" b="0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Mae nifer cynyddol o ddyfeisiau fepio anghyfreithlon ar werth sydd ddim yn bodloni safonau ansawdd a diogelwch llym y DU. Gall y dyfeisiau yma fod yn arbennig o beryglus gan fod rhai wedi cael eu darganfod sy’n cynnwys lefelau uchel iawn o nicotin a metelau peryglus fel plwm. 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BACA0F0D-6E21-FD87-D2F3-AB1A7BDE3AD1}"/>
              </a:ext>
            </a:extLst>
          </p:cNvPr>
          <p:cNvSpPr txBox="1"/>
          <p:nvPr/>
        </p:nvSpPr>
        <p:spPr>
          <a:xfrm>
            <a:off x="603812" y="1653648"/>
            <a:ext cx="4715640" cy="1077218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1600" b="0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Mae ymchwil yng Nghymru wedi canfod amrywiaeth o sylweddau (gan gynnwys sylweddau sy’n seiliedig ar ganabis) mewn dyfeisiau fepio. 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C7224A2-27B7-CED7-7024-1573AB3DED9B}"/>
              </a:ext>
            </a:extLst>
          </p:cNvPr>
          <p:cNvSpPr txBox="1"/>
          <p:nvPr/>
        </p:nvSpPr>
        <p:spPr>
          <a:xfrm>
            <a:off x="5898229" y="5125547"/>
            <a:ext cx="5527956" cy="1077218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1600" b="0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Gall oedolion </a:t>
            </a:r>
            <a:r>
              <a:rPr lang="cy-GB" sz="1600" dirty="0">
                <a:solidFill>
                  <a:srgbClr val="24FFC0"/>
                </a:solidFill>
                <a:latin typeface="Ubuntu"/>
                <a:ea typeface="Ubuntu"/>
                <a:cs typeface="Ubuntu"/>
              </a:rPr>
              <a:t>sy’n ysmygwyr le</a:t>
            </a:r>
            <a:r>
              <a:rPr lang="cy-GB" sz="1600" b="0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ihau'r risg o niwed o ysmygu trwy newid yn llwyr i </a:t>
            </a:r>
            <a:r>
              <a:rPr lang="cy-GB" sz="1600" b="0" i="0" strike="noStrike" cap="none" spc="0" baseline="0" dirty="0" err="1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fêpio</a:t>
            </a:r>
            <a:r>
              <a:rPr lang="cy-GB" sz="1600" b="0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; fodd bynnag nid yw </a:t>
            </a:r>
            <a:r>
              <a:rPr lang="cy-GB" sz="1600" b="0" i="0" strike="noStrike" cap="none" spc="0" baseline="0" dirty="0" err="1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fêpio</a:t>
            </a:r>
            <a:r>
              <a:rPr lang="cy-GB" sz="1600" b="0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 yn cael ei argymell ar gyfer pobl sydd ddim yn ysmygu (ac ni ddylai plant a phobl ifanc ei ddefnyddio). 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34303C65-C722-E913-57F0-C99FAD41412E}"/>
              </a:ext>
            </a:extLst>
          </p:cNvPr>
          <p:cNvSpPr txBox="1"/>
          <p:nvPr/>
        </p:nvSpPr>
        <p:spPr>
          <a:xfrm>
            <a:off x="599067" y="5247467"/>
            <a:ext cx="4594237" cy="822960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1600" b="0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Mae rhai dyfeisiau fepio anghyfreithlon yn cael eu labelu fel rhai heb nicotin er eu </a:t>
            </a:r>
            <a:r>
              <a:rPr lang="cy-GB" sz="1600" dirty="0">
                <a:solidFill>
                  <a:srgbClr val="24FFC0"/>
                </a:solidFill>
                <a:latin typeface="Ubuntu"/>
                <a:ea typeface="Ubuntu"/>
                <a:cs typeface="Ubuntu"/>
              </a:rPr>
              <a:t>bod yn </a:t>
            </a:r>
            <a:r>
              <a:rPr lang="cy-GB" sz="1600" b="0" i="0" strike="noStrike" cap="none" spc="0" baseline="0" dirty="0">
                <a:solidFill>
                  <a:srgbClr val="24FFC0"/>
                </a:solidFill>
                <a:effectLst/>
                <a:latin typeface="Ubuntu"/>
                <a:ea typeface="Ubuntu"/>
                <a:cs typeface="Ubuntu"/>
              </a:rPr>
              <a:t>cynnwys nicotin.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81209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839209"/>
      </p:ext>
    </p:extLst>
  </p:cSld>
  <p:clrMapOvr>
    <a:masterClrMapping/>
  </p:clrMapOvr>
  <p:transition spd="slow">
    <p:push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Microsoft Windows NT 10.0"/>
  <p:tag name="AS_RELEASE_DATE" val="2021.10.31"/>
  <p:tag name="AS_TITLE" val="Aspose.Slides for Java"/>
  <p:tag name="AS_VERSION" val="21.10"/>
</p:tagLst>
</file>

<file path=ppt/theme/theme1.xml><?xml version="1.0" encoding="utf-8"?>
<a:theme xmlns:a="http://schemas.openxmlformats.org/drawingml/2006/main" name="PHW - Master Deck - Green">
  <a:themeElements>
    <a:clrScheme name="PHW - Health &amp; Wellbeing Resources">
      <a:dk1>
        <a:srgbClr val="000000"/>
      </a:dk1>
      <a:lt1>
        <a:srgbClr val="FFFFFF"/>
      </a:lt1>
      <a:dk2>
        <a:srgbClr val="285087"/>
      </a:dk2>
      <a:lt2>
        <a:srgbClr val="E8E8E8"/>
      </a:lt2>
      <a:accent1>
        <a:srgbClr val="15518B"/>
      </a:accent1>
      <a:accent2>
        <a:srgbClr val="24FFC0"/>
      </a:accent2>
      <a:accent3>
        <a:srgbClr val="E8FF3E"/>
      </a:accent3>
      <a:accent4>
        <a:srgbClr val="FF5D0C"/>
      </a:accent4>
      <a:accent5>
        <a:srgbClr val="C288FF"/>
      </a:accent5>
      <a:accent6>
        <a:srgbClr val="E0E0E0"/>
      </a:accent6>
      <a:hlink>
        <a:srgbClr val="E8FF3E"/>
      </a:hlink>
      <a:folHlink>
        <a:srgbClr val="24FFC0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ocumentType xmlns="78b794fc-fa86-49b4-bf1d-df668ee03484">Presentation</DocumentType>
    <MeetingDate xmlns="78b794fc-fa86-49b4-bf1d-df668ee03484" xsi:nil="true"/>
    <Topic xmlns="78b794fc-fa86-49b4-bf1d-df668ee03484">Curriculum</Topic>
    <_ip_UnifiedCompliancePolicyProperties xmlns="http://schemas.microsoft.com/sharepoint/v3" xsi:nil="true"/>
    <Project xmlns="78b794fc-fa86-49b4-bf1d-df668ee03484">Vaping</Project>
    <Meeting xmlns="78b794fc-fa86-49b4-bf1d-df668ee03484" xsi:nil="true"/>
    <WorkCategory xmlns="78b794fc-fa86-49b4-bf1d-df668ee0348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A702A496B7D7449F457C941AEC0CCB" ma:contentTypeVersion="11" ma:contentTypeDescription="Create a new document." ma:contentTypeScope="" ma:versionID="d4385b9f60eb4e1e028fd0e2d2ec7561">
  <xsd:schema xmlns:xsd="http://www.w3.org/2001/XMLSchema" xmlns:xs="http://www.w3.org/2001/XMLSchema" xmlns:p="http://schemas.microsoft.com/office/2006/metadata/properties" xmlns:ns1="http://schemas.microsoft.com/sharepoint/v3" xmlns:ns2="78b794fc-fa86-49b4-bf1d-df668ee03484" targetNamespace="http://schemas.microsoft.com/office/2006/metadata/properties" ma:root="true" ma:fieldsID="f0e7e002cbb8fc093e05c4b44b6ef271" ns1:_="" ns2:_="">
    <xsd:import namespace="http://schemas.microsoft.com/sharepoint/v3"/>
    <xsd:import namespace="78b794fc-fa86-49b4-bf1d-df668ee03484"/>
    <xsd:element name="properties">
      <xsd:complexType>
        <xsd:sequence>
          <xsd:element name="documentManagement">
            <xsd:complexType>
              <xsd:all>
                <xsd:element ref="ns2:Project" minOccurs="0"/>
                <xsd:element ref="ns2:WorkCategory" minOccurs="0"/>
                <xsd:element ref="ns2:DocumentType"/>
                <xsd:element ref="ns2:Meeting" minOccurs="0"/>
                <xsd:element ref="ns2:MeetingDate" minOccurs="0"/>
                <xsd:element ref="ns2:Topic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b794fc-fa86-49b4-bf1d-df668ee03484" elementFormDefault="qualified">
    <xsd:import namespace="http://schemas.microsoft.com/office/2006/documentManagement/types"/>
    <xsd:import namespace="http://schemas.microsoft.com/office/infopath/2007/PartnerControls"/>
    <xsd:element name="Project" ma:index="8" nillable="true" ma:displayName="Project" ma:format="Dropdown" ma:internalName="Project">
      <xsd:simpleType>
        <xsd:restriction base="dms:Choice">
          <xsd:enumeration value="Gambling/Digital health"/>
          <xsd:enumeration value="Health Literacy"/>
          <xsd:enumeration value="Tobacco"/>
          <xsd:enumeration value="Sleep"/>
          <xsd:enumeration value="Healthy Relationships"/>
          <xsd:enumeration value="Food and Nutrition"/>
          <xsd:enumeration value="Vaping"/>
        </xsd:restriction>
      </xsd:simpleType>
    </xsd:element>
    <xsd:element name="WorkCategory" ma:index="9" nillable="true" ma:displayName="Work Category" ma:format="Dropdown" ma:internalName="WorkCategory">
      <xsd:simpleType>
        <xsd:restriction base="dms:Choice">
          <xsd:enumeration value="Data identification, collation or analysis"/>
          <xsd:enumeration value="Evidence synthesis"/>
          <xsd:enumeration value="Intervention Development"/>
          <xsd:enumeration value="Research or Evaluation"/>
          <xsd:enumeration value="Monitoring and reporting"/>
          <xsd:enumeration value="Communication"/>
          <xsd:enumeration value="Stakeholder engagement"/>
          <xsd:enumeration value="Planning"/>
          <xsd:enumeration value="Policy or service review"/>
          <xsd:enumeration value="Operational Delivery"/>
          <xsd:enumeration value="Programme or Project Management"/>
          <xsd:enumeration value="Social Marketing"/>
          <xsd:enumeration value="Training"/>
          <xsd:enumeration value="Meeting"/>
          <xsd:enumeration value="Finance"/>
          <xsd:enumeration value="Procurement"/>
          <xsd:enumeration value="Events"/>
          <xsd:enumeration value="Research"/>
        </xsd:restriction>
      </xsd:simpleType>
    </xsd:element>
    <xsd:element name="DocumentType" ma:index="10" ma:displayName="Document Type" ma:format="Dropdown" ma:internalName="DocumentType">
      <xsd:simpleType>
        <xsd:restriction base="dms:Choice">
          <xsd:enumeration value="Report"/>
          <xsd:enumeration value="Standards"/>
          <xsd:enumeration value="Data"/>
          <xsd:enumeration value="Project Plan"/>
          <xsd:enumeration value="Protocol"/>
          <xsd:enumeration value="Correspondence"/>
          <xsd:enumeration value="Minutes"/>
          <xsd:enumeration value="SOP"/>
          <xsd:enumeration value="Agenda"/>
          <xsd:enumeration value="Meeting Documentation"/>
          <xsd:enumeration value="Project Brief"/>
          <xsd:enumeration value="Business Case"/>
          <xsd:enumeration value="Performance Report"/>
          <xsd:enumeration value="Briefing"/>
          <xsd:enumeration value="Evidence"/>
          <xsd:enumeration value="Presentation"/>
        </xsd:restriction>
      </xsd:simpleType>
    </xsd:element>
    <xsd:element name="Meeting" ma:index="11" nillable="true" ma:displayName="Meeting" ma:format="Dropdown" ma:internalName="Meeting">
      <xsd:simpleType>
        <xsd:restriction base="dms:Text">
          <xsd:maxLength value="255"/>
        </xsd:restriction>
      </xsd:simpleType>
    </xsd:element>
    <xsd:element name="MeetingDate" ma:index="12" nillable="true" ma:displayName="Meeting Date" ma:format="DateOnly" ma:internalName="MeetingDate">
      <xsd:simpleType>
        <xsd:restriction base="dms:DateTime"/>
      </xsd:simpleType>
    </xsd:element>
    <xsd:element name="Topic" ma:index="13" ma:displayName="Topic" ma:format="Dropdown" ma:internalName="Topic">
      <xsd:simpleType>
        <xsd:restriction base="dms:Choice">
          <xsd:enumeration value="WNHWPS"/>
          <xsd:enumeration value="WSAEMWB"/>
          <xsd:enumeration value="Curriculum"/>
          <xsd:enumeration value="HSPSS"/>
          <xsd:enumeration value="JustB"/>
          <xsd:enumeration value="Cross-Programme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C887AD-F699-4BAC-A2F2-71BA570DA6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39ABE9-D76A-4687-AB72-03C3AAE03A52}">
  <ds:schemaRefs>
    <ds:schemaRef ds:uri="1371cf2b-a7fc-4369-aa35-cbfbf200dd64"/>
    <ds:schemaRef ds:uri="5a69ffab-4136-4b66-a00e-5dffdbe6cbba"/>
    <ds:schemaRef ds:uri="http://schemas.microsoft.com/office/2006/metadata/properties"/>
    <ds:schemaRef ds:uri="http://schemas.microsoft.com/office/infopath/2007/PartnerControls"/>
    <ds:schemaRef ds:uri="bbd7921a-042b-4eb0-b7a0-a3fc5587e9ac"/>
    <ds:schemaRef ds:uri="d6550f9a-f14e-418b-a53a-e888529f43ac"/>
  </ds:schemaRefs>
</ds:datastoreItem>
</file>

<file path=customXml/itemProps3.xml><?xml version="1.0" encoding="utf-8"?>
<ds:datastoreItem xmlns:ds="http://schemas.openxmlformats.org/officeDocument/2006/customXml" ds:itemID="{643E3C3D-D3DD-4BBC-85D2-0D12882F34F8}"/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540</Words>
  <Application>Microsoft Office PowerPoint</Application>
  <PresentationFormat>Widescreen</PresentationFormat>
  <Paragraphs>34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PHW - Master Deck - Green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</dc:creator>
  <cp:lastModifiedBy>Canna</cp:lastModifiedBy>
  <cp:revision>66</cp:revision>
  <dcterms:created xsi:type="dcterms:W3CDTF">2024-01-29T16:09:21Z</dcterms:created>
  <dcterms:modified xsi:type="dcterms:W3CDTF">2026-02-09T15:19:23Z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0x0101004DA702A496B7D7449F457C941AEC0CCB</vt:lpwstr>
  </property>
  <property fmtid="{D5CDD505-2E9C-101B-9397-08002B2CF9AE}" pid="3" name="MediaServiceImageTags">
    <vt:lpwstr/>
  </property>
  <property fmtid="{D5CDD505-2E9C-101B-9397-08002B2CF9AE}" pid="4" name="Order">
    <vt:lpwstr>17500.0000000000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