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4"/>
  </p:sldMasterIdLst>
  <p:sldIdLst>
    <p:sldId id="257" r:id="rId5"/>
    <p:sldId id="258" r:id="rId6"/>
    <p:sldId id="262" r:id="rId7"/>
    <p:sldId id="260" r:id="rId8"/>
    <p:sldId id="264" r:id="rId9"/>
    <p:sldId id="259" r:id="rId10"/>
    <p:sldId id="265" r:id="rId11"/>
    <p:sldId id="261" r:id="rId12"/>
    <p:sldId id="266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A9892F-A510-6073-26EE-1DA906AAF76F}" name="Anthony Priest (Public Health Wales - No. 2 Capital Quarter)" initials="AQ" userId="S::anthony.priest2@wales.nhs.uk::46692481-554a-429c-bc03-d4cca9c03c2b" providerId="AD"/>
  <p188:author id="{9CEF4D41-7E19-87B1-FCC0-3FB9C95F00ED}" name="Grace Lawson (Public Health Wales - No. 2 Capital Quarter)" initials="GQ" userId="S::grace.lawson@wales.nhs.uk::88c6baf7-06f7-4e16-85cb-71260126bd16" providerId="AD"/>
  <p188:author id="{6587167B-AB0A-1FD3-96B8-990F783EA243}" name="Alexa Gainsbury (Public Health Wales - No. 2 Capital Quarter)" initials="AG(HWN2CQ" userId="S::Alexa.Gainsbury@wales.nhs.uk::c5186529-ff50-472f-a883-baa2f4f2271c" providerId="AD"/>
  <p188:author id="{519C988B-5CEE-D4DB-C133-21D4C2804E0E}" name="Lorna Bennett (Public Health Wales - No. 2 Capital Quarter)" initials="LQ" userId="S::lorna.bennett3@wales.nhs.uk::41cbff77-5434-42c9-8874-6f16723207f9" providerId="AD"/>
  <p188:author id="{5A994FA8-9F88-B734-D575-CD153A46D4F4}" name="Anthony Priest (Public Health Wales - No. 2 Capital Quarter)" initials="" userId="S::Anthony.Priest2@wales.nhs.uk::46692481-554a-429c-bc03-d4cca9c03c2b" providerId="AD"/>
  <p188:author id="{311702CD-2FE8-6362-4115-878685D0A7F7}" name="Leanne Small (Public Health Wales - No. 2 Capital Quarter)" initials="LQ" userId="S::leanne.small@wales.nhs.uk::d76cf426-005f-434f-ac47-a5eb582e6007" providerId="AD"/>
  <p188:author id="{2FBFFCD5-F62B-7938-E7DA-44874FAF63E9}" name="Lorna Bennett (Public Health Wales - No. 2 Capital Quarter)" initials="" userId="S::Lorna.Bennett3@wales.nhs.uk::41cbff77-5434-42c9-8874-6f16723207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5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AA4AE-E3A0-C087-70AC-2B3ACE04157B}" v="21" dt="2026-02-11T12:21:41.670"/>
    <p1510:client id="{D3ABDFC4-D0AB-1452-8B9E-83753838D659}" v="1" dt="2026-02-11T13:03:55.366"/>
    <p1510:client id="{DC52DBB9-7962-DE62-13BC-43B7BDB36148}" v="30" dt="2026-02-12T11:05:47.6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Flood (Public Health Wales - Matrix House)" userId="S::sophie.flood@wales.nhs.uk::f1b68508-ff1d-4a78-a875-f6aa95017de1" providerId="AD" clId="Web-{641AA4AE-E3A0-C087-70AC-2B3ACE04157B}"/>
    <pc:docChg chg="modSld">
      <pc:chgData name="Sophie Flood (Public Health Wales - Matrix House)" userId="S::sophie.flood@wales.nhs.uk::f1b68508-ff1d-4a78-a875-f6aa95017de1" providerId="AD" clId="Web-{641AA4AE-E3A0-C087-70AC-2B3ACE04157B}" dt="2026-02-11T12:21:41.670" v="17" actId="14100"/>
      <pc:docMkLst>
        <pc:docMk/>
      </pc:docMkLst>
      <pc:sldChg chg="delSp modSp">
        <pc:chgData name="Sophie Flood (Public Health Wales - Matrix House)" userId="S::sophie.flood@wales.nhs.uk::f1b68508-ff1d-4a78-a875-f6aa95017de1" providerId="AD" clId="Web-{641AA4AE-E3A0-C087-70AC-2B3ACE04157B}" dt="2026-02-11T12:21:41.670" v="17" actId="14100"/>
        <pc:sldMkLst>
          <pc:docMk/>
          <pc:sldMk cId="4077824774" sldId="261"/>
        </pc:sldMkLst>
        <pc:spChg chg="del mod">
          <ac:chgData name="Sophie Flood (Public Health Wales - Matrix House)" userId="S::sophie.flood@wales.nhs.uk::f1b68508-ff1d-4a78-a875-f6aa95017de1" providerId="AD" clId="Web-{641AA4AE-E3A0-C087-70AC-2B3ACE04157B}" dt="2026-02-11T12:19:37.004" v="2"/>
          <ac:spMkLst>
            <pc:docMk/>
            <pc:sldMk cId="4077824774" sldId="261"/>
            <ac:spMk id="2" creationId="{1FEFA803-6A90-386A-3FBF-3773EFC9A6F5}"/>
          </ac:spMkLst>
        </pc:spChg>
        <pc:spChg chg="mod">
          <ac:chgData name="Sophie Flood (Public Health Wales - Matrix House)" userId="S::sophie.flood@wales.nhs.uk::f1b68508-ff1d-4a78-a875-f6aa95017de1" providerId="AD" clId="Web-{641AA4AE-E3A0-C087-70AC-2B3ACE04157B}" dt="2026-02-11T12:21:41.670" v="17" actId="14100"/>
          <ac:spMkLst>
            <pc:docMk/>
            <pc:sldMk cId="4077824774" sldId="261"/>
            <ac:spMk id="5" creationId="{0A9ADC85-2529-A134-54E9-5187F15AED16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D3ABDFC4-D0AB-1452-8B9E-83753838D659}"/>
    <pc:docChg chg="modSld">
      <pc:chgData name="Sophie Flood (Public Health Wales - Matrix House)" userId="S::sophie.flood@wales.nhs.uk::f1b68508-ff1d-4a78-a875-f6aa95017de1" providerId="AD" clId="Web-{D3ABDFC4-D0AB-1452-8B9E-83753838D659}" dt="2026-02-11T13:03:55.366" v="0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D3ABDFC4-D0AB-1452-8B9E-83753838D659}" dt="2026-02-11T13:03:55.366" v="0" actId="20577"/>
        <pc:sldMkLst>
          <pc:docMk/>
          <pc:sldMk cId="2926879243" sldId="257"/>
        </pc:sldMkLst>
        <pc:spChg chg="mod">
          <ac:chgData name="Sophie Flood (Public Health Wales - Matrix House)" userId="S::sophie.flood@wales.nhs.uk::f1b68508-ff1d-4a78-a875-f6aa95017de1" providerId="AD" clId="Web-{D3ABDFC4-D0AB-1452-8B9E-83753838D659}" dt="2026-02-11T13:03:55.366" v="0" actId="20577"/>
          <ac:spMkLst>
            <pc:docMk/>
            <pc:sldMk cId="2926879243" sldId="257"/>
            <ac:spMk id="4" creationId="{A7F9632A-7DB0-9BD4-64C6-8AC1077597A7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DC52DBB9-7962-DE62-13BC-43B7BDB36148}"/>
    <pc:docChg chg="modSld">
      <pc:chgData name="Sophie Flood (Public Health Wales - Matrix House)" userId="S::sophie.flood@wales.nhs.uk::f1b68508-ff1d-4a78-a875-f6aa95017de1" providerId="AD" clId="Web-{DC52DBB9-7962-DE62-13BC-43B7BDB36148}" dt="2026-02-12T11:05:47.646" v="28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DC52DBB9-7962-DE62-13BC-43B7BDB36148}" dt="2026-02-12T11:02:24.002" v="26" actId="1076"/>
        <pc:sldMkLst>
          <pc:docMk/>
          <pc:sldMk cId="947443453" sldId="259"/>
        </pc:sldMkLst>
        <pc:spChg chg="mod">
          <ac:chgData name="Sophie Flood (Public Health Wales - Matrix House)" userId="S::sophie.flood@wales.nhs.uk::f1b68508-ff1d-4a78-a875-f6aa95017de1" providerId="AD" clId="Web-{DC52DBB9-7962-DE62-13BC-43B7BDB36148}" dt="2026-02-12T11:01:47.845" v="19" actId="1076"/>
          <ac:spMkLst>
            <pc:docMk/>
            <pc:sldMk cId="947443453" sldId="259"/>
            <ac:spMk id="3" creationId="{99490F20-229E-A216-9C87-3860844ADF55}"/>
          </ac:spMkLst>
        </pc:spChg>
        <pc:spChg chg="mod">
          <ac:chgData name="Sophie Flood (Public Health Wales - Matrix House)" userId="S::sophie.flood@wales.nhs.uk::f1b68508-ff1d-4a78-a875-f6aa95017de1" providerId="AD" clId="Web-{DC52DBB9-7962-DE62-13BC-43B7BDB36148}" dt="2026-02-12T11:02:24.002" v="26" actId="1076"/>
          <ac:spMkLst>
            <pc:docMk/>
            <pc:sldMk cId="947443453" sldId="259"/>
            <ac:spMk id="5" creationId="{0A9ADC85-2529-A134-54E9-5187F15AED16}"/>
          </ac:spMkLst>
        </pc:spChg>
      </pc:sldChg>
      <pc:sldChg chg="modSp">
        <pc:chgData name="Sophie Flood (Public Health Wales - Matrix House)" userId="S::sophie.flood@wales.nhs.uk::f1b68508-ff1d-4a78-a875-f6aa95017de1" providerId="AD" clId="Web-{DC52DBB9-7962-DE62-13BC-43B7BDB36148}" dt="2026-02-12T10:56:59.148" v="16" actId="1076"/>
        <pc:sldMkLst>
          <pc:docMk/>
          <pc:sldMk cId="3199420926" sldId="260"/>
        </pc:sldMkLst>
        <pc:spChg chg="mod">
          <ac:chgData name="Sophie Flood (Public Health Wales - Matrix House)" userId="S::sophie.flood@wales.nhs.uk::f1b68508-ff1d-4a78-a875-f6aa95017de1" providerId="AD" clId="Web-{DC52DBB9-7962-DE62-13BC-43B7BDB36148}" dt="2026-02-12T10:56:03.441" v="8" actId="1076"/>
          <ac:spMkLst>
            <pc:docMk/>
            <pc:sldMk cId="3199420926" sldId="260"/>
            <ac:spMk id="4" creationId="{62C34973-DD39-40AC-83F6-2D9E3C1AD0E8}"/>
          </ac:spMkLst>
        </pc:spChg>
        <pc:spChg chg="mod">
          <ac:chgData name="Sophie Flood (Public Health Wales - Matrix House)" userId="S::sophie.flood@wales.nhs.uk::f1b68508-ff1d-4a78-a875-f6aa95017de1" providerId="AD" clId="Web-{DC52DBB9-7962-DE62-13BC-43B7BDB36148}" dt="2026-02-12T10:56:52.819" v="15" actId="1076"/>
          <ac:spMkLst>
            <pc:docMk/>
            <pc:sldMk cId="3199420926" sldId="260"/>
            <ac:spMk id="5" creationId="{0A9ADC85-2529-A134-54E9-5187F15AED16}"/>
          </ac:spMkLst>
        </pc:spChg>
        <pc:picChg chg="mod">
          <ac:chgData name="Sophie Flood (Public Health Wales - Matrix House)" userId="S::sophie.flood@wales.nhs.uk::f1b68508-ff1d-4a78-a875-f6aa95017de1" providerId="AD" clId="Web-{DC52DBB9-7962-DE62-13BC-43B7BDB36148}" dt="2026-02-12T10:56:59.148" v="16" actId="1076"/>
          <ac:picMkLst>
            <pc:docMk/>
            <pc:sldMk cId="3199420926" sldId="260"/>
            <ac:picMk id="1026" creationId="{9620A471-542F-B46B-4449-E037A192151A}"/>
          </ac:picMkLst>
        </pc:picChg>
      </pc:sldChg>
      <pc:sldChg chg="modSp">
        <pc:chgData name="Sophie Flood (Public Health Wales - Matrix House)" userId="S::sophie.flood@wales.nhs.uk::f1b68508-ff1d-4a78-a875-f6aa95017de1" providerId="AD" clId="Web-{DC52DBB9-7962-DE62-13BC-43B7BDB36148}" dt="2026-02-12T11:05:47.646" v="28" actId="20577"/>
        <pc:sldMkLst>
          <pc:docMk/>
          <pc:sldMk cId="4077824774" sldId="261"/>
        </pc:sldMkLst>
        <pc:spChg chg="mod">
          <ac:chgData name="Sophie Flood (Public Health Wales - Matrix House)" userId="S::sophie.flood@wales.nhs.uk::f1b68508-ff1d-4a78-a875-f6aa95017de1" providerId="AD" clId="Web-{DC52DBB9-7962-DE62-13BC-43B7BDB36148}" dt="2026-02-12T11:05:47.646" v="28" actId="20577"/>
          <ac:spMkLst>
            <pc:docMk/>
            <pc:sldMk cId="4077824774" sldId="261"/>
            <ac:spMk id="5" creationId="{0A9ADC85-2529-A134-54E9-5187F15AED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8E0ED43-A537-75F8-3B40-FACDD890427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8CC64B-142E-58F7-6B3F-B0517A3CF1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1899" y="0"/>
            <a:ext cx="8420101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9EEEC7A5-BEBE-218F-2CA7-7C15F21B0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2710836"/>
            <a:ext cx="5432425" cy="7266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6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Presentation Title</a:t>
            </a:r>
            <a:endParaRPr lang="en-US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DD23FB2A-DF5E-3AF2-38DF-C7DF865515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50" y="3387964"/>
            <a:ext cx="5432425" cy="4531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2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DCCB7028-9028-5AAA-F266-1BA4C1BB37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5750" y="4204682"/>
            <a:ext cx="5432425" cy="4531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Date</a:t>
            </a:r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A2F69A33-999F-7261-9535-B2A9E2043E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333272"/>
            <a:ext cx="5718175" cy="6191457"/>
          </a:xfrm>
          <a:prstGeom prst="roundRect">
            <a:avLst>
              <a:gd name="adj" fmla="val 2233"/>
            </a:avLst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9524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</p:spTree>
    <p:extLst>
      <p:ext uri="{BB962C8B-B14F-4D97-AF65-F5344CB8AC3E}">
        <p14:creationId xmlns:p14="http://schemas.microsoft.com/office/powerpoint/2010/main" val="316276561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EC966F-C3A2-10A4-74A3-25D0347C51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0614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40293FF-3E51-2EB7-6DBB-A815093091B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8071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E04A0E-7116-D43A-EF7E-9E7B920E93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E1D216-83C4-383F-5127-29C1F1C984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2B3495-9D10-4CA2-AB77-C01FF170FF10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9D15ADB2-ED3A-0348-BADB-D21C55C9FA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2399892"/>
            <a:ext cx="6327775" cy="164124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48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Thank you </a:t>
            </a:r>
            <a:br>
              <a:rPr lang="en-GB"/>
            </a:br>
            <a:r>
              <a:rPr lang="en-GB"/>
              <a:t>for listening.</a:t>
            </a:r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2ACCC9AE-D598-DAC1-8F65-F73D0EE59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50" y="4053871"/>
            <a:ext cx="6327775" cy="45311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Further info or contact details to go here.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3291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2A89E4-01F1-D603-91B2-5BD4E9CB4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EBD4023A-5511-58D4-11BC-1B17DA73A0B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2399892"/>
            <a:ext cx="6327775" cy="164124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48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Thank you </a:t>
            </a:r>
            <a:br>
              <a:rPr lang="en-GB"/>
            </a:br>
            <a:r>
              <a:rPr lang="en-GB"/>
              <a:t>for listening.</a:t>
            </a:r>
            <a:endParaRPr lang="en-US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94579856-9FB6-8DA6-9886-277F1B8743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50" y="4053871"/>
            <a:ext cx="6327775" cy="45311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Further info or contact details to go here.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4788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Text only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98EFCF-C246-005C-498D-271681A00F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59749" y="2620284"/>
            <a:ext cx="3527372" cy="3968293"/>
          </a:xfrm>
          <a:prstGeom prst="rect">
            <a:avLst/>
          </a:prstGeom>
        </p:spPr>
      </p:pic>
      <p:pic>
        <p:nvPicPr>
          <p:cNvPr id="4" name="Picture 3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4A6CD33D-CE15-C6EA-E9D7-A276F964585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6649025" y="-657741"/>
            <a:ext cx="2405273" cy="3720755"/>
          </a:xfrm>
          <a:prstGeom prst="rect">
            <a:avLst/>
          </a:prstGeom>
        </p:spPr>
      </p:pic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0E5CFCF9-4FEA-684C-9249-6CB4258FF9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1D7A6BE0-A3A3-00EF-966D-ED9E9646A8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3DC193FF-EE37-7665-A88F-6D82E3E41B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6710362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387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. tex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een curved object on a black background&#10;&#10;Description automatically generated">
            <a:extLst>
              <a:ext uri="{FF2B5EF4-FFF2-40B4-BE49-F238E27FC236}">
                <a16:creationId xmlns:a16="http://schemas.microsoft.com/office/drawing/2014/main" id="{5BE47017-229C-E9B0-9136-346518C971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78735" y="4849885"/>
            <a:ext cx="3113591" cy="2008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8" name="Picture 7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0FAC1D26-CC7D-E97A-3F21-2D75E28C945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 flipH="1">
            <a:off x="4995863" y="0"/>
            <a:ext cx="3011357" cy="1967696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F32C9CDA-6E98-BDBB-22CC-3331CBEB20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16081" y="2925582"/>
            <a:ext cx="5020807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B3808F5-2977-2430-671D-201C708FDA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631F4810-3655-6AC4-612B-0F5ED1F823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1E2E994-007A-4BF6-1A75-386E1DE02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66653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0377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2A89E4-01F1-D603-91B2-5BD4E9CB4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03AC217-C30D-89C1-4460-322363FEBF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2710836"/>
            <a:ext cx="6327775" cy="7266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6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Presentation Title</a:t>
            </a:r>
            <a:endParaRPr lang="en-US"/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66D54DB3-E380-84BD-93B3-8BA649F37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50" y="3387964"/>
            <a:ext cx="6327775" cy="4531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2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13832E92-EF7C-04E7-8DBD-C53D35568A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5750" y="4204682"/>
            <a:ext cx="6327775" cy="4531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952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Text only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98EFCF-C246-005C-498D-271681A00F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59749" y="2620284"/>
            <a:ext cx="3527372" cy="3968293"/>
          </a:xfrm>
          <a:prstGeom prst="rect">
            <a:avLst/>
          </a:prstGeom>
        </p:spPr>
      </p:pic>
      <p:pic>
        <p:nvPicPr>
          <p:cNvPr id="4" name="Picture 3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4A6CD33D-CE15-C6EA-E9D7-A276F964585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6649025" y="-657741"/>
            <a:ext cx="2405273" cy="3720755"/>
          </a:xfrm>
          <a:prstGeom prst="rect">
            <a:avLst/>
          </a:prstGeom>
        </p:spPr>
      </p:pic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0E5CFCF9-4FEA-684C-9249-6CB4258FF9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1D7A6BE0-A3A3-00EF-966D-ED9E9646A8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3DC193FF-EE37-7665-A88F-6D82E3E41B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6710362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387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. tex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een curved object on a black background&#10;&#10;Description automatically generated">
            <a:extLst>
              <a:ext uri="{FF2B5EF4-FFF2-40B4-BE49-F238E27FC236}">
                <a16:creationId xmlns:a16="http://schemas.microsoft.com/office/drawing/2014/main" id="{5BE47017-229C-E9B0-9136-346518C971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78735" y="4849885"/>
            <a:ext cx="3113591" cy="2008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8" name="Picture 7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0FAC1D26-CC7D-E97A-3F21-2D75E28C945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 flipH="1">
            <a:off x="4995863" y="0"/>
            <a:ext cx="3011357" cy="1967696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F32C9CDA-6E98-BDBB-22CC-3331CBEB20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16081" y="2925582"/>
            <a:ext cx="5020807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B3808F5-2977-2430-671D-201C708FDA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631F4810-3655-6AC4-612B-0F5ED1F823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1E2E994-007A-4BF6-1A75-386E1DE02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66653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0377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2A89E4-01F1-D603-91B2-5BD4E9CB4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EFD7FFEF-DD76-C8F1-63F4-63C982059D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3065689"/>
            <a:ext cx="6327775" cy="72662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6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Divider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6897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17E004D3-DBCA-1C37-97A3-960F3197F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333272"/>
            <a:ext cx="5718175" cy="6191457"/>
          </a:xfrm>
          <a:prstGeom prst="roundRect">
            <a:avLst>
              <a:gd name="adj" fmla="val 2233"/>
            </a:avLst>
          </a:prstGeom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DEB40E7-645B-EFDF-08C9-EF3FCF11D1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EF444B3-DCDC-AEAE-C9E4-7E25D26EE1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>
            <a:off x="5464465" y="-1"/>
            <a:ext cx="3010823" cy="2223164"/>
          </a:xfrm>
          <a:prstGeom prst="rect">
            <a:avLst/>
          </a:prstGeom>
        </p:spPr>
      </p:pic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D35E72E3-FB2A-CE9B-8A97-5095BD60FD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4FA1C60-516A-E812-0696-9110D645B8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98BB7B6D-035A-422E-9B5C-4C0B73E961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79491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3820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17E004D3-DBCA-1C37-97A3-960F3197F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333272"/>
            <a:ext cx="5718175" cy="6191457"/>
          </a:xfrm>
          <a:prstGeom prst="roundRect">
            <a:avLst>
              <a:gd name="adj" fmla="val 2233"/>
            </a:avLst>
          </a:prstGeom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DEB40E7-645B-EFDF-08C9-EF3FCF11D1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EF444B3-DCDC-AEAE-C9E4-7E25D26EE1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>
            <a:off x="5464465" y="-1"/>
            <a:ext cx="3010823" cy="2223164"/>
          </a:xfrm>
          <a:prstGeom prst="rect">
            <a:avLst/>
          </a:prstGeom>
        </p:spPr>
      </p:pic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D35E72E3-FB2A-CE9B-8A97-5095BD60FD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4FA1C60-516A-E812-0696-9110D645B8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98BB7B6D-035A-422E-9B5C-4C0B73E961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79491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3820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986317-7467-DE3F-6C0B-DD058A986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3CBCA-3BED-A47C-B4C8-D30F0AB68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CC687-9ECD-F6E3-5184-EFAF7E46F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fld id="{84E63EC1-32C7-C148-9B23-6C189CE1C2B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B47E-A058-0DAF-B59E-CC2E267BD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73786-2D0C-15B4-1EB1-4F191CCD8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fld id="{1A6076B7-25FF-134B-B2FE-8DDBCA4A7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5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650" r:id="rId4"/>
    <p:sldLayoutId id="2147483655" r:id="rId5"/>
    <p:sldLayoutId id="2147483660" r:id="rId6"/>
    <p:sldLayoutId id="2147483670" r:id="rId7"/>
    <p:sldLayoutId id="2147483706" r:id="rId8"/>
    <p:sldLayoutId id="2147483665" r:id="rId9"/>
    <p:sldLayoutId id="2147483698" r:id="rId10"/>
    <p:sldLayoutId id="2147483693" r:id="rId11"/>
    <p:sldLayoutId id="2147483694" r:id="rId12"/>
    <p:sldLayoutId id="2147483702" r:id="rId13"/>
    <p:sldLayoutId id="2147483677" r:id="rId14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Ubuntu" panose="020B05040306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cc.gig.cymru/pynciau/cefnogi-cwricwlwm-iechyd-a-lles-mewn-ysgolion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ews.cancerresearchuk.org/2017/05/19/this-is-the-end-of-tobacco-advertising/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sh.org.uk/resources/view/use-of-e-cigarettes-among-young-people-in-great-britain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632A-7DB0-9BD4-64C6-8AC1077597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5750" y="2608477"/>
            <a:ext cx="6793923" cy="726622"/>
          </a:xfrm>
        </p:spPr>
        <p:txBody>
          <a:bodyPr/>
          <a:lstStyle/>
          <a:p>
            <a:r>
              <a:rPr lang="cy-GB" dirty="0">
                <a:latin typeface="Ubuntu"/>
                <a:ea typeface="Ubuntu"/>
                <a:cs typeface="Ubuntu"/>
              </a:rPr>
              <a:t>Llinell amser</a:t>
            </a:r>
            <a:endParaRPr lang="en-US" dirty="0">
              <a:latin typeface="Ubuntu"/>
              <a:ea typeface="Ubuntu"/>
              <a:cs typeface="Ubuntu"/>
            </a:endParaRPr>
          </a:p>
          <a:p>
            <a:r>
              <a:rPr lang="cy-GB" dirty="0">
                <a:latin typeface="Ubuntu"/>
                <a:ea typeface="Ubuntu"/>
                <a:cs typeface="Ubuntu"/>
              </a:rPr>
              <a:t>Smygu i Fepio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FBFB7-1BAA-A71C-16B4-87BE7D538A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5750" y="3490322"/>
            <a:ext cx="6327775" cy="453119"/>
          </a:xfrm>
        </p:spPr>
        <p:txBody>
          <a:bodyPr/>
          <a:lstStyle/>
          <a:p>
            <a:r>
              <a:rPr lang="cy-GB" sz="22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endParaRPr lang="en-US">
              <a:solidFill>
                <a:srgbClr val="285087"/>
              </a:solidFill>
            </a:endParaRPr>
          </a:p>
        </p:txBody>
      </p:sp>
      <p:pic>
        <p:nvPicPr>
          <p:cNvPr id="6" name="Picture Placeholder 6" descr="A hand holding a cigarette and a pen&#10;&#10;Description automatically generated">
            <a:extLst>
              <a:ext uri="{FF2B5EF4-FFF2-40B4-BE49-F238E27FC236}">
                <a16:creationId xmlns:a16="http://schemas.microsoft.com/office/drawing/2014/main" id="{DE60DA1F-C831-E43C-F51E-C860186050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047"/>
          <a:stretch/>
        </p:blipFill>
        <p:spPr>
          <a:xfrm>
            <a:off x="5551714" y="1688956"/>
            <a:ext cx="5738024" cy="3471997"/>
          </a:xfrm>
          <a:prstGeom prst="roundRect">
            <a:avLst>
              <a:gd name="adj" fmla="val 2233"/>
            </a:avLst>
          </a:prstGeom>
        </p:spPr>
      </p:pic>
    </p:spTree>
    <p:extLst>
      <p:ext uri="{BB962C8B-B14F-4D97-AF65-F5344CB8AC3E}">
        <p14:creationId xmlns:p14="http://schemas.microsoft.com/office/powerpoint/2010/main" val="292687924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90F20-229E-A216-9C87-3860844ADF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8223" y="955867"/>
            <a:ext cx="7366568" cy="669925"/>
          </a:xfrm>
        </p:spPr>
        <p:txBody>
          <a:bodyPr>
            <a:normAutofit/>
          </a:bodyPr>
          <a:lstStyle/>
          <a:p>
            <a:r>
              <a:rPr lang="cy-GB" sz="3200" b="1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Hanes tybaco</a:t>
            </a:r>
            <a:endParaRPr lang="en-US">
              <a:solidFill>
                <a:srgbClr val="285087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ADC85-2529-A134-54E9-5187F15AE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420427" y="1925190"/>
            <a:ext cx="7673388" cy="46394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Cyflwynwyd tybaco</a:t>
            </a:r>
            <a:r>
              <a:rPr lang="cy-GB" sz="1800" b="0" i="0" strike="noStrike" cap="none" spc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i’r DU gyntaf yn yr 17eg ganrif</a:t>
            </a:r>
            <a:r>
              <a:rPr lang="cy-GB" sz="180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 o wledydd 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America. </a:t>
            </a:r>
            <a:endParaRPr lang="en-US" sz="1800">
              <a:solidFill>
                <a:srgbClr val="285087"/>
              </a:solidFill>
            </a:endParaRPr>
          </a:p>
          <a:p>
            <a:pPr lvl="2"/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Mae’r twf yn</a:t>
            </a:r>
            <a:r>
              <a:rPr lang="cy-GB" sz="1800" b="0" i="0" strike="noStrike" cap="none" spc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y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defnydd o dybaco yn y 18</a:t>
            </a:r>
            <a:r>
              <a:rPr lang="cy-GB" sz="1800" b="0" i="0" strike="noStrike" cap="none" spc="0" baseline="3000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fed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/ 19</a:t>
            </a:r>
            <a:r>
              <a:rPr lang="cy-GB" sz="1800" b="0" i="0" strike="noStrike" cap="none" spc="0" baseline="3000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eg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80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ganrif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yn ffactor a</a:t>
            </a:r>
            <a:r>
              <a:rPr lang="cy-GB" sz="1800" b="0" i="0" strike="noStrike" cap="none" spc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oedd yn 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sail i'r fasnach gaethweision.</a:t>
            </a:r>
          </a:p>
          <a:p>
            <a:pPr lvl="2"/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Ar ddiwedd y 19</a:t>
            </a:r>
            <a:r>
              <a:rPr lang="cy-GB" sz="1800" b="0" i="0" strike="noStrike" cap="none" spc="0" baseline="3000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eg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ganrif, cyflwynwyd peiriannau i’r diwydiant cynhyrchu sigaréts gan ei gwneud yn bosibl eu cynhyrchu ar</a:t>
            </a:r>
            <a:r>
              <a:rPr lang="cy-GB" sz="1800" b="0" i="0" strike="noStrike" cap="none" spc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raddfa fawr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am bris rhatach. </a:t>
            </a:r>
          </a:p>
          <a:p>
            <a:pPr lvl="2"/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Datblygodd strategaethau masnachol i hyrwyddo defnyddio sigaréts yn gyflym iawn, er enghraifft drwy ddarparu tybaco i filwyr yn ystod y Rhyfel Byd Cyntaf gan gyfrannu at genhedlaeth â chyfraddau uchel o gaethiwed i nicotin.</a:t>
            </a:r>
            <a:endParaRPr lang="en-US" sz="1800">
              <a:solidFill>
                <a:srgbClr val="285087"/>
              </a:solidFill>
            </a:endParaRPr>
          </a:p>
          <a:p>
            <a:pPr lvl="2"/>
            <a:endParaRPr lang="en-US" sz="1800">
              <a:solidFill>
                <a:srgbClr val="002060"/>
              </a:solidFill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002060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200">
              <a:solidFill>
                <a:srgbClr val="15518B"/>
              </a:solidFill>
            </a:endParaRPr>
          </a:p>
        </p:txBody>
      </p:sp>
      <p:pic>
        <p:nvPicPr>
          <p:cNvPr id="6" name="Picture Placeholder 9" descr="A close-up of cigarettes in a factory&#10;&#10;Description automatically generated">
            <a:extLst>
              <a:ext uri="{FF2B5EF4-FFF2-40B4-BE49-F238E27FC236}">
                <a16:creationId xmlns:a16="http://schemas.microsoft.com/office/drawing/2014/main" id="{2652CB1F-3499-A0DC-C087-F7718F2CFF9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41870" y="2173741"/>
            <a:ext cx="4471266" cy="2520002"/>
          </a:xfrm>
          <a:prstGeom prst="roundRect">
            <a:avLst>
              <a:gd name="adj" fmla="val 2233"/>
            </a:avLst>
          </a:prstGeom>
        </p:spPr>
      </p:pic>
    </p:spTree>
    <p:extLst>
      <p:ext uri="{BB962C8B-B14F-4D97-AF65-F5344CB8AC3E}">
        <p14:creationId xmlns:p14="http://schemas.microsoft.com/office/powerpoint/2010/main" val="9773173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90F20-229E-A216-9C87-3860844ADF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3118" y="785269"/>
            <a:ext cx="7366568" cy="669925"/>
          </a:xfrm>
        </p:spPr>
        <p:txBody>
          <a:bodyPr>
            <a:normAutofit/>
          </a:bodyPr>
          <a:lstStyle/>
          <a:p>
            <a:r>
              <a:rPr lang="cy-GB" sz="3000" b="1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 diwydiant tybaco a hysbysebu</a:t>
            </a:r>
            <a:r>
              <a:rPr lang="cy-GB" sz="30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 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ADC85-2529-A134-54E9-5187F15AE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335988" y="1300553"/>
            <a:ext cx="8622914" cy="516261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002060"/>
              </a:solidFill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 tro cyntaf i’r cysylltiad rhwng smygu a chanser yr ysgyfaint gael ei wneud oedd ym 1950, ond er bod tystiolaeth glir o’r niwed yn sgil smygu yn parhau i ddod i'r amlwg yn y degawdau dilynol, dim ond yn y 1980au y dechreuwyd cymryd camau difrifol i leihau cyfraddau smygu.</a:t>
            </a:r>
          </a:p>
          <a:p>
            <a:pPr marL="1200150" lvl="2" indent="-285750">
              <a:buFont typeface="Arial,Sans-Serif"/>
              <a:buChar char="•"/>
            </a:pPr>
            <a:endParaRPr lang="en-US" sz="1800">
              <a:solidFill>
                <a:srgbClr val="285087"/>
              </a:solidFill>
              <a:latin typeface="Ubuntu"/>
              <a:cs typeface="Arial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Dechreuwyd gydag ymgyrchoedd iechyd cyhoeddus clir a threthi uwch i adennill rhai o’r costau iechyd oedd yn gysylltiedig â smygu, yna aeth Llywodraeth y DU ati i reoleiddio smygu er mwyn lleihau'r nifer a oedd</a:t>
            </a:r>
            <a:r>
              <a:rPr lang="cy-GB" sz="1800" b="0" i="0" strike="noStrike" cap="none" spc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80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yn dechrau ac 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annog pobl i roi'r gorau iddi.</a:t>
            </a:r>
          </a:p>
          <a:p>
            <a:pPr marL="1200150" lvl="2" indent="-285750">
              <a:buFont typeface="Arial,Sans-Serif"/>
              <a:buChar char="•"/>
            </a:pPr>
            <a:endParaRPr lang="en-US" sz="1800">
              <a:solidFill>
                <a:srgbClr val="285087"/>
              </a:solidFill>
              <a:latin typeface="Ubuntu"/>
              <a:cs typeface="Arial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Defnyddiodd y Diwydiant Tybaco ymdrechion helaeth i wyrdroi dealltwriaeth y cyhoedd o'r niwed hwn.</a:t>
            </a:r>
          </a:p>
          <a:p>
            <a:pPr marL="1200150" lvl="2" indent="-285750">
              <a:buFont typeface="Arial,Sans-Serif"/>
              <a:buChar char="•"/>
            </a:pPr>
            <a:endParaRPr lang="en-US" sz="1800">
              <a:solidFill>
                <a:srgbClr val="285087"/>
              </a:solidFill>
              <a:latin typeface="Ubuntu"/>
              <a:cs typeface="Arial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Ers hynny mae camau cyfreithiol ac ymchwiliadau wedi </a:t>
            </a:r>
            <a:r>
              <a:rPr lang="cy-GB" sz="180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darganfod 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bod cwmnïau tybaco yn gwybod am y niwed yr oedd eu cynhyrchion yn ei achosi ond eu bod wedi parhau i wadu hynny'n gyhoeddus.</a:t>
            </a: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,Sans-Serif"/>
              <a:buChar char="•"/>
            </a:pPr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Mae 'llyfr rheolau’r diwydiant tybaco' wedi cael ei ddefnyddio gan gwmnïau’n amrywio o alcohol i danwydd ffosil i wadu niwed eu cynhyrchion a chreu ansicrwydd a thwyllwybodaeth.</a:t>
            </a: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002060"/>
              </a:solidFill>
              <a:latin typeface="Ubuntu"/>
            </a:endParaRPr>
          </a:p>
          <a:p>
            <a:pPr lvl="2"/>
            <a:endParaRPr lang="en-US" sz="1800">
              <a:solidFill>
                <a:srgbClr val="002060"/>
              </a:solidFill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002060"/>
              </a:solidFill>
            </a:endParaRPr>
          </a:p>
          <a:p>
            <a:pPr lvl="2"/>
            <a:endParaRPr lang="en-US" sz="1800">
              <a:solidFill>
                <a:srgbClr val="002060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DC69F2-7515-C948-25B6-765B027DF4FC}"/>
              </a:ext>
            </a:extLst>
          </p:cNvPr>
          <p:cNvSpPr txBox="1"/>
          <p:nvPr/>
        </p:nvSpPr>
        <p:spPr>
          <a:xfrm>
            <a:off x="8800426" y="5671235"/>
            <a:ext cx="3109301" cy="640080"/>
          </a:xfrm>
          <a:prstGeom prst="rect">
            <a:avLst/>
          </a:prstGeom>
          <a:solidFill>
            <a:srgbClr val="285087"/>
          </a:solidFill>
          <a:ln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cy-GB" sz="1200" b="1" i="0" strike="noStrike" cap="none" spc="0" baseline="0">
                <a:solidFill>
                  <a:srgbClr val="24FFC0"/>
                </a:solidFill>
                <a:effectLst/>
                <a:latin typeface="Calibri"/>
                <a:ea typeface="Calibri" panose="020F0502020204030204"/>
                <a:cs typeface="Calibri" panose="020F0502020204030204"/>
                <a:hlinkClick r:id="rId2"/>
              </a:rPr>
              <a:t>Edrychwch ar adnodd y Gyfraith a Rheoliadau i gael rhagor o wybodaeth am reoleiddio defnydd heddiw.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5914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ADC85-2529-A134-54E9-5187F15AE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709025" y="1847534"/>
            <a:ext cx="11071290" cy="471906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200150" lvl="2" indent="-285750">
              <a:buFont typeface="Arial"/>
              <a:buChar char="•"/>
            </a:pPr>
            <a:endParaRPr lang="en-US" sz="1200"/>
          </a:p>
          <a:p>
            <a:pPr lvl="2"/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Yn y 1970au, roedd cyfran yr oedolion a oedd yn smygu tua 40%</a:t>
            </a:r>
          </a:p>
          <a:p>
            <a:pPr lvl="2"/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O'r 1980au, dechreuodd y DU fynd i'r afael â hyn drwy bolisïau '</a:t>
            </a:r>
            <a:r>
              <a:rPr lang="cy-GB" sz="16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dadnormaleiddio</a:t>
            </a:r>
            <a:r>
              <a:rPr lang="cy-GB" sz="16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' a oedd yn cynnwys:</a:t>
            </a:r>
          </a:p>
          <a:p>
            <a:pPr marL="1657350" lvl="3" indent="-285750">
              <a:buFont typeface="Arial"/>
              <a:buChar char="•"/>
            </a:pPr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Rhybuddion ar becynnau</a:t>
            </a:r>
          </a:p>
          <a:p>
            <a:pPr marL="1657350" lvl="3" indent="-285750">
              <a:buFont typeface="Arial"/>
              <a:buChar char="•"/>
            </a:pPr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Cyfyngiadau oedran pellach ar werthu tybaco</a:t>
            </a:r>
          </a:p>
          <a:p>
            <a:pPr marL="1657350" lvl="3" indent="-285750">
              <a:buFont typeface="Arial"/>
              <a:buChar char="•"/>
            </a:pPr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Cynyddu’r dreth ar gynhyrchion tybaco </a:t>
            </a:r>
          </a:p>
          <a:p>
            <a:pPr marL="1657350" lvl="3" indent="-285750">
              <a:buFont typeface="Arial"/>
              <a:buChar char="•"/>
            </a:pPr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Cyfyngiadau eraill ar hysbysebu a marchnata</a:t>
            </a:r>
          </a:p>
          <a:p>
            <a:pPr marL="1657350" lvl="3" indent="-285750">
              <a:buFont typeface="Arial"/>
              <a:buChar char="•"/>
            </a:pPr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Cyfyngiadau ar smygu mewn mannau cyhoeddus </a:t>
            </a:r>
          </a:p>
          <a:p>
            <a:pPr lvl="3"/>
            <a:endParaRPr lang="en-US" sz="1600" dirty="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Roedd y rhain i gyd yn llwyddiannus iawn o ran lleihau smygu</a:t>
            </a:r>
            <a:r>
              <a:rPr lang="cy-GB" sz="16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.</a:t>
            </a:r>
            <a:endParaRPr lang="cy-GB" sz="1600" b="0" i="0" strike="noStrike" cap="none" spc="0" baseline="0" dirty="0">
              <a:solidFill>
                <a:srgbClr val="285087"/>
              </a:solidFill>
              <a:effectLst/>
              <a:latin typeface="Ubuntu"/>
              <a:ea typeface="Ubuntu"/>
              <a:cs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600" dirty="0">
              <a:solidFill>
                <a:srgbClr val="285087"/>
              </a:solidFill>
            </a:endParaRPr>
          </a:p>
          <a:p>
            <a:pPr lvl="2"/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O ddechrau'r 2000oedd</a:t>
            </a:r>
            <a:r>
              <a:rPr lang="cy-GB" sz="16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, bu </a:t>
            </a:r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ymgyrchoedd mawr ar y cyfryngau a rhybuddion iechyd mawr</a:t>
            </a:r>
            <a:r>
              <a:rPr lang="cy-GB" sz="16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.</a:t>
            </a:r>
            <a:endParaRPr lang="cy-GB" sz="1600" b="0" i="0" strike="noStrike" cap="none" spc="0" baseline="0" dirty="0">
              <a:solidFill>
                <a:srgbClr val="285087"/>
              </a:solidFill>
              <a:effectLst/>
              <a:latin typeface="Ubuntu"/>
              <a:ea typeface="Ubuntu"/>
              <a:cs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600" dirty="0">
              <a:solidFill>
                <a:srgbClr val="285087"/>
              </a:solidFill>
              <a:latin typeface="Ubuntu"/>
              <a:cs typeface="Arial"/>
            </a:endParaRPr>
          </a:p>
          <a:p>
            <a:pPr lvl="2"/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Yn 2007 cyflwynwyd gwaharddiadau ar smygu mewn mannau cyhoeddus ledled y DU (e.e. tafarndai a bwytai</a:t>
            </a:r>
            <a:r>
              <a:rPr lang="cy-GB" sz="16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).</a:t>
            </a:r>
            <a:endParaRPr lang="cy-GB" sz="1600" b="0" i="0" strike="noStrike" cap="none" spc="0" baseline="0" dirty="0">
              <a:solidFill>
                <a:srgbClr val="285087"/>
              </a:solidFill>
              <a:effectLst/>
              <a:latin typeface="Ubuntu"/>
              <a:ea typeface="Ubuntu"/>
              <a:cs typeface="Ubuntu"/>
            </a:endParaRPr>
          </a:p>
          <a:p>
            <a:pPr marL="1200150" lvl="2" indent="-285750">
              <a:buFont typeface="Arial,Sans-Serif"/>
              <a:buChar char="•"/>
            </a:pPr>
            <a:endParaRPr lang="en-US" sz="1600" dirty="0">
              <a:solidFill>
                <a:srgbClr val="285087"/>
              </a:solidFill>
              <a:latin typeface="Ubuntu"/>
              <a:cs typeface="Arial"/>
            </a:endParaRPr>
          </a:p>
          <a:p>
            <a:pPr lvl="2"/>
            <a:r>
              <a:rPr lang="cy-GB" sz="16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Gostyngodd cyfraddau smygu dros amser gyda newidiadau yn y gyfraith a rheoliadau</a:t>
            </a:r>
            <a:r>
              <a:rPr lang="cy-GB" sz="16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.</a:t>
            </a:r>
            <a:endParaRPr lang="en-US" sz="1600" dirty="0">
              <a:solidFill>
                <a:srgbClr val="285087"/>
              </a:solidFill>
              <a:latin typeface="Ubuntu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2C34973-DD39-40AC-83F6-2D9E3C1AD0E8}"/>
              </a:ext>
            </a:extLst>
          </p:cNvPr>
          <p:cNvSpPr txBox="1"/>
          <p:nvPr/>
        </p:nvSpPr>
        <p:spPr>
          <a:xfrm>
            <a:off x="325105" y="859282"/>
            <a:ext cx="7366568" cy="6699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y-GB" sz="2700" b="1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Sut y mae'r defnydd o dybaco wedi newid dros amser?</a:t>
            </a:r>
            <a:endParaRPr lang="en-US">
              <a:solidFill>
                <a:srgbClr val="285087"/>
              </a:solidFill>
            </a:endParaRPr>
          </a:p>
        </p:txBody>
      </p:sp>
      <p:pic>
        <p:nvPicPr>
          <p:cNvPr id="1026" name="Picture 2" descr="See related image detail. Welsh Dual Language No Smoking Premises 160x230mm RP Sign (UK ...">
            <a:extLst>
              <a:ext uri="{FF2B5EF4-FFF2-40B4-BE49-F238E27FC236}">
                <a16:creationId xmlns:a16="http://schemas.microsoft.com/office/drawing/2014/main" id="{9620A471-542F-B46B-4449-E037A1921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1989" y="1714873"/>
            <a:ext cx="2581275" cy="36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4209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bacco control policy">
            <a:extLst>
              <a:ext uri="{FF2B5EF4-FFF2-40B4-BE49-F238E27FC236}">
                <a16:creationId xmlns:a16="http://schemas.microsoft.com/office/drawing/2014/main" id="{A016C457-91A8-21D2-B7B0-06A4B342186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724" b="10502"/>
          <a:stretch>
            <a:fillRect/>
          </a:stretch>
        </p:blipFill>
        <p:spPr>
          <a:xfrm>
            <a:off x="2593097" y="1"/>
            <a:ext cx="685331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2E7D77-CC19-3697-B555-FFF0CDA79A62}"/>
              </a:ext>
            </a:extLst>
          </p:cNvPr>
          <p:cNvSpPr txBox="1"/>
          <p:nvPr/>
        </p:nvSpPr>
        <p:spPr>
          <a:xfrm>
            <a:off x="9446414" y="5018711"/>
            <a:ext cx="207279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y-GB" sz="1200" b="0" i="0" strike="noStrike" cap="none" spc="0" baseline="0">
                <a:solidFill>
                  <a:srgbClr val="0070C0"/>
                </a:solidFill>
                <a:effectLst/>
                <a:latin typeface="Calibri"/>
                <a:ea typeface="Calibri" panose="020F0502020204030204"/>
                <a:cs typeface="Calibri" panose="020F0502020204030204"/>
              </a:rPr>
              <a:t> Ffynhonnell:  </a:t>
            </a:r>
            <a:r>
              <a:rPr lang="cy-GB" sz="1200" b="0" i="0" u="sng" strike="noStrike" cap="none" spc="0" baseline="0" err="1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</a:t>
            </a:r>
            <a:r>
              <a:rPr lang="cy-GB" sz="1200" b="0" i="0" u="sng" strike="noStrike" cap="none" spc="0" baseline="0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is the </a:t>
            </a:r>
            <a:r>
              <a:rPr lang="cy-GB" sz="1200" b="0" i="0" u="sng" strike="noStrike" cap="none" spc="0" baseline="0" err="1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end</a:t>
            </a:r>
            <a:r>
              <a:rPr lang="cy-GB" sz="1200" b="0" i="0" u="sng" strike="noStrike" cap="none" spc="0" baseline="0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of </a:t>
            </a:r>
            <a:r>
              <a:rPr lang="cy-GB" sz="1200" u="sng" err="1">
                <a:solidFill>
                  <a:schemeClr val="tx2"/>
                </a:solidFill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tobacco</a:t>
            </a:r>
            <a:r>
              <a:rPr lang="cy-GB" sz="1200" u="sng">
                <a:solidFill>
                  <a:schemeClr val="tx2"/>
                </a:solidFill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cy-GB" sz="1200" u="sng" err="1">
                <a:solidFill>
                  <a:schemeClr val="tx2"/>
                </a:solidFill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advertising</a:t>
            </a:r>
            <a:r>
              <a:rPr lang="cy-GB" sz="1200" u="sng">
                <a:solidFill>
                  <a:schemeClr val="tx2"/>
                </a:solidFill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cy-GB" sz="1200" b="0" i="0" u="sng" strike="noStrike" cap="none" spc="0" baseline="0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 </a:t>
            </a:r>
            <a:r>
              <a:rPr lang="cy-GB" sz="1200" u="sng">
                <a:solidFill>
                  <a:schemeClr val="tx2"/>
                </a:solidFill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Ymchwil Canser y DU </a:t>
            </a:r>
            <a:r>
              <a:rPr lang="cy-GB" sz="1200" b="0" i="0" u="sng" strike="noStrike" cap="none" spc="0" baseline="0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 </a:t>
            </a:r>
            <a:r>
              <a:rPr lang="cy-GB" sz="1200" b="0" i="0" u="sng" strike="noStrike" cap="none" spc="0" baseline="0" err="1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Cancer</a:t>
            </a:r>
            <a:r>
              <a:rPr lang="cy-GB" sz="1200" b="0" i="0" u="sng" strike="noStrike" cap="none" spc="0" baseline="0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cy-GB" sz="1200" b="0" i="0" u="sng" strike="noStrike" cap="none" spc="0" baseline="0" err="1">
                <a:solidFill>
                  <a:schemeClr val="tx2"/>
                </a:solidFill>
                <a:effectLst/>
                <a:uFill>
                  <a:solidFill>
                    <a:srgbClr val="0070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News</a:t>
            </a:r>
            <a:r>
              <a:rPr lang="cy-GB" sz="1200" b="0" i="0" strike="noStrike" cap="none" spc="0" baseline="0">
                <a:solidFill>
                  <a:schemeClr val="tx2"/>
                </a:solidFill>
                <a:effectLst/>
                <a:latin typeface="Calibri"/>
                <a:ea typeface="Calibri" panose="020F0502020204030204"/>
                <a:cs typeface="Calibri" panose="020F0502020204030204"/>
              </a:rPr>
              <a:t> </a:t>
            </a:r>
          </a:p>
        </p:txBody>
      </p:sp>
      <p:pic>
        <p:nvPicPr>
          <p:cNvPr id="2" name="Picture 1" descr="Tobacco control policy">
            <a:extLst>
              <a:ext uri="{FF2B5EF4-FFF2-40B4-BE49-F238E27FC236}">
                <a16:creationId xmlns:a16="http://schemas.microsoft.com/office/drawing/2014/main" id="{73F41FDB-BF7A-B740-92BA-B53756EDC32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598903" y="5801691"/>
            <a:ext cx="1755169" cy="7672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5B44D9-40DA-2A0B-0121-3C2828627F8B}"/>
              </a:ext>
            </a:extLst>
          </p:cNvPr>
          <p:cNvSpPr txBox="1"/>
          <p:nvPr/>
        </p:nvSpPr>
        <p:spPr>
          <a:xfrm>
            <a:off x="9441543" y="4059162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y-GB" sz="1600">
                <a:solidFill>
                  <a:srgbClr val="285087"/>
                </a:solidFill>
              </a:rPr>
              <a:t>Sylwer: Mae hon yn ddolen allanol sydd ond ar gael yn Saesneg</a:t>
            </a:r>
          </a:p>
        </p:txBody>
      </p:sp>
    </p:spTree>
    <p:extLst>
      <p:ext uri="{BB962C8B-B14F-4D97-AF65-F5344CB8AC3E}">
        <p14:creationId xmlns:p14="http://schemas.microsoft.com/office/powerpoint/2010/main" val="385879021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diagram of different types of cigarettes&#10;&#10;Description automatically generated">
            <a:extLst>
              <a:ext uri="{FF2B5EF4-FFF2-40B4-BE49-F238E27FC236}">
                <a16:creationId xmlns:a16="http://schemas.microsoft.com/office/drawing/2014/main" id="{DD280428-BE5F-B2F6-3CDE-08829B97D99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37"/>
          <a:stretch>
            <a:fillRect/>
          </a:stretch>
        </p:blipFill>
        <p:spPr>
          <a:xfrm>
            <a:off x="5671458" y="579045"/>
            <a:ext cx="6528416" cy="319620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90F20-229E-A216-9C87-3860844ADF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0048" y="580252"/>
            <a:ext cx="4432300" cy="669925"/>
          </a:xfrm>
        </p:spPr>
        <p:txBody>
          <a:bodyPr/>
          <a:lstStyle/>
          <a:p>
            <a:r>
              <a:rPr lang="cy-GB" sz="3200" b="1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O sigaréts i fepio</a:t>
            </a:r>
            <a:endParaRPr lang="en-US">
              <a:solidFill>
                <a:srgbClr val="285087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ADC85-2529-A134-54E9-5187F15AE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860452" y="1364569"/>
            <a:ext cx="7161884" cy="54135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200150" lvl="2" indent="-285750">
              <a:buFont typeface="Arial"/>
              <a:buChar char="•"/>
            </a:pPr>
            <a:endParaRPr lang="en-US" sz="1200">
              <a:latin typeface="Ubuntu"/>
            </a:endParaRPr>
          </a:p>
          <a:p>
            <a:pPr lvl="2"/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Dechreuodd </a:t>
            </a:r>
            <a:r>
              <a:rPr lang="cy-GB" sz="1800" err="1">
                <a:solidFill>
                  <a:srgbClr val="285087"/>
                </a:solidFill>
                <a:latin typeface="Ubuntu"/>
                <a:ea typeface="Ubuntu"/>
                <a:cs typeface="Ubuntu"/>
              </a:rPr>
              <a:t>fêps</a:t>
            </a:r>
            <a:r>
              <a:rPr lang="cy-GB" sz="18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 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ymddangos ym marchnad y DU ar ddechrau'r 2010au.</a:t>
            </a:r>
          </a:p>
          <a:p>
            <a:pPr lvl="2"/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Yn gyffredinol, roedd 'cig a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likes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' sy'n edrych fel sigaréts, yn cael eu marchnata i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smygwyr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ar y pryd, ond nid oeddent yn boblogaidd iawn gan nad oeddent yn effeithiol iawn o ran cyflenwi nicotin o‘u cymharu â sigaréts.</a:t>
            </a:r>
          </a:p>
          <a:p>
            <a:pPr lvl="2"/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Dros y 2010au, dechreuodd mwy o gynhyrchion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ddod i'r amlwg ochr yn ochr â datblygiadau'r diwydiant:</a:t>
            </a:r>
          </a:p>
          <a:p>
            <a:pPr marL="1657350" lvl="3" indent="-285750">
              <a:buFont typeface="Arial"/>
              <a:buChar char="•"/>
            </a:pP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Daethant yn llawer mwy effeithiol wrth gyflenwi nicotin (bellach yn debyg i sigaréts)</a:t>
            </a:r>
          </a:p>
          <a:p>
            <a:pPr marL="1657350" lvl="3" indent="-285750">
              <a:buFont typeface="Arial"/>
              <a:buChar char="•"/>
            </a:pP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Roedd cynhyrchion yn edrych yn llai ac yn llai tebyg i sigaréts ac yn cael eu marchnata'n wahanol</a:t>
            </a:r>
          </a:p>
          <a:p>
            <a:pPr marL="1657350" lvl="3" indent="-285750">
              <a:buFont typeface="Arial"/>
              <a:buChar char="•"/>
            </a:pPr>
            <a:r>
              <a:rPr lang="cy-GB" sz="18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B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randio a phecynnu llachar, gwelededd uchel mewn ardaloedd lle mae plant a phobl ifanc </a:t>
            </a:r>
            <a:endParaRPr lang="en-US" sz="1800">
              <a:solidFill>
                <a:srgbClr val="285087"/>
              </a:solidFill>
            </a:endParaRPr>
          </a:p>
          <a:p>
            <a:pPr marL="1657350" lvl="3" indent="-285750">
              <a:buFont typeface="Arial"/>
              <a:buChar char="•"/>
            </a:pP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Daeth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fêps</a:t>
            </a:r>
            <a:r>
              <a:rPr lang="cy-GB" sz="1800" b="0" i="0" strike="noStrike" cap="none" spc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tafladwy i'r amlwg yn ddiweddarach yn y 2010au a buan iawn y daethant yn ddyfais o ddewis, yn enwedig ymhlith plant a phobl ifanc</a:t>
            </a:r>
            <a:r>
              <a:rPr lang="cy-GB" sz="1800" dirty="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.</a:t>
            </a:r>
            <a:endParaRPr lang="cy-GB" sz="1800" b="0" i="0" strike="noStrike" cap="none" spc="0" baseline="0" dirty="0">
              <a:solidFill>
                <a:srgbClr val="285087"/>
              </a:solidFill>
              <a:effectLst/>
              <a:latin typeface="Ubuntu"/>
              <a:ea typeface="Ubuntu"/>
              <a:cs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200"/>
          </a:p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C35ACD-6B6A-4AFF-5342-225350E7F499}"/>
              </a:ext>
            </a:extLst>
          </p:cNvPr>
          <p:cNvSpPr txBox="1"/>
          <p:nvPr/>
        </p:nvSpPr>
        <p:spPr>
          <a:xfrm>
            <a:off x="7415948" y="4877040"/>
            <a:ext cx="4407920" cy="1785104"/>
          </a:xfrm>
          <a:prstGeom prst="rect">
            <a:avLst/>
          </a:prstGeom>
          <a:solidFill>
            <a:srgbClr val="285087"/>
          </a:solidFill>
          <a:ln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cy-GB" sz="1200" b="1" i="0" u="sng" strike="noStrike" cap="none" spc="0" baseline="0">
                <a:solidFill>
                  <a:schemeClr val="accent2"/>
                </a:solidFill>
                <a:effectLst/>
                <a:uFill>
                  <a:solidFill>
                    <a:srgbClr val="24FF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(Ffynhonnell: ASH: </a:t>
            </a:r>
            <a:r>
              <a:rPr lang="en-US" sz="1200" b="1" u="sng">
                <a:solidFill>
                  <a:schemeClr val="accent2"/>
                </a:solidFill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 of e-cigarettes among young people in Great Britain June 2023)</a:t>
            </a:r>
            <a:r>
              <a:rPr lang="cy-GB" sz="1200" b="1" i="0" u="sng" strike="noStrike" cap="none" spc="0" baseline="0">
                <a:solidFill>
                  <a:srgbClr val="24FFC0"/>
                </a:solidFill>
                <a:effectLst/>
                <a:uFill>
                  <a:solidFill>
                    <a:srgbClr val="24FFC0"/>
                  </a:solidFill>
                </a:uFill>
                <a:latin typeface="Calibri"/>
                <a:ea typeface="Calibri" panose="020F0502020204030204"/>
                <a:cs typeface="Calibri" panose="020F0502020204030204"/>
                <a:hlinkClick r:id="rId3" history="0"/>
              </a:rPr>
              <a:t>)</a:t>
            </a:r>
            <a:endParaRPr lang="en-US" sz="1200" b="1" i="0" u="sng" strike="noStrike">
              <a:solidFill>
                <a:schemeClr val="accent2"/>
              </a:solidFill>
              <a:effectLst/>
              <a:latin typeface="Calibri" panose="020F0502020204030204"/>
              <a:ea typeface="Calibri" panose="020F0502020204030204"/>
              <a:cs typeface="Calibri"/>
            </a:endParaRPr>
          </a:p>
          <a:p>
            <a:pPr algn="l" rtl="0" fontAlgn="base"/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Mae Action </a:t>
            </a:r>
            <a:r>
              <a:rPr lang="cy-GB" sz="1200" b="0" i="0" strike="noStrike" cap="none" spc="0" baseline="0" err="1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on</a:t>
            </a:r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200" b="0" i="0" strike="noStrike" cap="none" spc="0" baseline="0" err="1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Smoking</a:t>
            </a:r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200" b="0" i="0" strike="noStrike" cap="none" spc="0" baseline="0" err="1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and</a:t>
            </a:r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200" b="0" i="0" strike="noStrike" cap="none" spc="0" baseline="0" err="1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Health</a:t>
            </a:r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 (ASH) yn cynnal arolwg blynyddol o ddefnyddio</a:t>
            </a:r>
            <a:r>
              <a:rPr lang="cy-GB" sz="1200" b="0" i="0" strike="noStrike" cap="none" spc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200" b="0" i="0" strike="noStrike" cap="none" spc="0" err="1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fêps</a:t>
            </a:r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 ymhlith pobl ifanc (o dan 18 oed) ledled Prydain Fawr.</a:t>
            </a:r>
            <a:endParaRPr lang="en-US" sz="1200" b="0" i="0">
              <a:solidFill>
                <a:schemeClr val="accent2"/>
              </a:solidFill>
              <a:effectLst/>
              <a:latin typeface="Ubuntu"/>
              <a:cs typeface="Segoe UI"/>
            </a:endParaRPr>
          </a:p>
          <a:p>
            <a:pPr algn="l" rtl="0" fontAlgn="base"/>
            <a:r>
              <a:rPr lang="en-US" sz="1200" b="0" i="0">
                <a:solidFill>
                  <a:schemeClr val="accent2"/>
                </a:solidFill>
                <a:effectLst/>
                <a:latin typeface="Ubuntu"/>
              </a:rPr>
              <a:t>​</a:t>
            </a:r>
            <a:endParaRPr lang="en-US" sz="1200" b="0" i="0">
              <a:solidFill>
                <a:schemeClr val="accent2"/>
              </a:solidFill>
              <a:effectLst/>
              <a:latin typeface="Ubuntu"/>
              <a:cs typeface="Segoe UI"/>
            </a:endParaRPr>
          </a:p>
          <a:p>
            <a:pPr algn="l" rtl="0" fontAlgn="base"/>
            <a:r>
              <a:rPr lang="cy-GB" sz="12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Mae cyfran y bobl ifanc sy'n defnyddio sigaréts electronig tafladwy na ellir eu hailwefru wedi cynyddu'n sylweddol ers 2021.</a:t>
            </a:r>
            <a:r>
              <a:rPr lang="cy-GB" sz="1400" b="0" i="0" strike="noStrike" cap="none" spc="0" baseline="0">
                <a:solidFill>
                  <a:srgbClr val="24FFC0"/>
                </a:solidFill>
                <a:effectLst/>
                <a:latin typeface="Ubuntu"/>
                <a:ea typeface="Ubuntu"/>
                <a:cs typeface="Ubuntu"/>
              </a:rPr>
              <a:t> </a:t>
            </a:r>
            <a:endParaRPr lang="en-US" sz="1400" b="0" i="0">
              <a:solidFill>
                <a:schemeClr val="accent2"/>
              </a:solidFill>
              <a:effectLst/>
              <a:latin typeface="Ubuntu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AE21E1-5C48-831F-1747-0D2DF57818FB}"/>
              </a:ext>
            </a:extLst>
          </p:cNvPr>
          <p:cNvSpPr txBox="1"/>
          <p:nvPr/>
        </p:nvSpPr>
        <p:spPr>
          <a:xfrm>
            <a:off x="6661975" y="4288043"/>
            <a:ext cx="5385460" cy="5029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y-GB" sz="9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Ymchwil cyfredol e-sigaréts yng nghyd-destun asthma - ffig</a:t>
            </a:r>
            <a:r>
              <a:rPr lang="cy-GB" sz="900">
                <a:solidFill>
                  <a:srgbClr val="285087"/>
                </a:solidFill>
                <a:latin typeface="Ubuntu"/>
                <a:ea typeface="Ubuntu"/>
                <a:cs typeface="Ubuntu"/>
              </a:rPr>
              <a:t>w</a:t>
            </a:r>
            <a:r>
              <a:rPr lang="cy-GB" sz="9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 gwyddonol ar </a:t>
            </a:r>
            <a:r>
              <a:rPr lang="cy-GB" sz="9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ResearchGate</a:t>
            </a:r>
            <a:r>
              <a:rPr lang="cy-GB" sz="9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Ar gael o: https://www.researchgate.net/figure/Timeline-representing-the-evolution-of-e-cigarette-devices-and-pertinent-events-related_fig1_343531738 [cyrchwyd 8 Ebrill, 2024]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D75A6F-555C-4A27-5458-D49A5223384E}"/>
              </a:ext>
            </a:extLst>
          </p:cNvPr>
          <p:cNvSpPr txBox="1"/>
          <p:nvPr/>
        </p:nvSpPr>
        <p:spPr>
          <a:xfrm>
            <a:off x="7104063" y="809625"/>
            <a:ext cx="1508125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ea typeface="+mn-lt"/>
                <a:cs typeface="+mn-lt"/>
              </a:rPr>
              <a:t>Y </a:t>
            </a:r>
            <a:r>
              <a:rPr lang="en-US" sz="1000" err="1">
                <a:ea typeface="+mn-lt"/>
                <a:cs typeface="+mn-lt"/>
              </a:rPr>
              <a:t>cyhoeddiadau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cyntaf</a:t>
            </a:r>
            <a:r>
              <a:rPr lang="en-US" sz="1000">
                <a:ea typeface="+mn-lt"/>
                <a:cs typeface="+mn-lt"/>
              </a:rPr>
              <a:t> a </a:t>
            </a:r>
            <a:r>
              <a:rPr lang="en-US" sz="1000" err="1">
                <a:ea typeface="+mn-lt"/>
                <a:cs typeface="+mn-lt"/>
              </a:rPr>
              <a:t>adolygwyd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gan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gymheiriaid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ar</a:t>
            </a:r>
            <a:r>
              <a:rPr lang="en-US" sz="1000">
                <a:ea typeface="+mn-lt"/>
                <a:cs typeface="+mn-lt"/>
              </a:rPr>
              <a:t> e-</a:t>
            </a:r>
            <a:r>
              <a:rPr lang="en-US" sz="1000" err="1">
                <a:ea typeface="+mn-lt"/>
                <a:cs typeface="+mn-lt"/>
              </a:rPr>
              <a:t>sigaréts</a:t>
            </a:r>
            <a:endParaRPr lang="en-US" sz="1100" err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95076E-BDF9-3665-30D7-07C5F462A24F}"/>
              </a:ext>
            </a:extLst>
          </p:cNvPr>
          <p:cNvSpPr txBox="1"/>
          <p:nvPr/>
        </p:nvSpPr>
        <p:spPr>
          <a:xfrm>
            <a:off x="8699500" y="730248"/>
            <a:ext cx="1508125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ea typeface="+mn-lt"/>
                <a:cs typeface="+mn-lt"/>
              </a:rPr>
              <a:t>Y </a:t>
            </a:r>
            <a:r>
              <a:rPr lang="en-US" sz="1000" err="1">
                <a:ea typeface="+mn-lt"/>
                <a:cs typeface="+mn-lt"/>
              </a:rPr>
              <a:t>defnydd</a:t>
            </a:r>
            <a:r>
              <a:rPr lang="en-US" sz="1000">
                <a:ea typeface="+mn-lt"/>
                <a:cs typeface="+mn-lt"/>
              </a:rPr>
              <a:t> o e-</a:t>
            </a:r>
            <a:r>
              <a:rPr lang="en-US" sz="1000" err="1">
                <a:ea typeface="+mn-lt"/>
                <a:cs typeface="+mn-lt"/>
              </a:rPr>
              <a:t>sigaréts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fwy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na’r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defnydd</a:t>
            </a:r>
            <a:r>
              <a:rPr lang="en-US" sz="1000">
                <a:ea typeface="+mn-lt"/>
                <a:cs typeface="+mn-lt"/>
              </a:rPr>
              <a:t> o </a:t>
            </a:r>
            <a:r>
              <a:rPr lang="en-US" sz="1000" err="1">
                <a:ea typeface="+mn-lt"/>
                <a:cs typeface="+mn-lt"/>
              </a:rPr>
              <a:t>sigaréts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ymysg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disgyblion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ysgol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uwchradd</a:t>
            </a:r>
            <a:endParaRPr lang="en-US" err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CFF510-8A72-503E-43C4-87169DB6FD1B}"/>
              </a:ext>
            </a:extLst>
          </p:cNvPr>
          <p:cNvSpPr txBox="1"/>
          <p:nvPr/>
        </p:nvSpPr>
        <p:spPr>
          <a:xfrm>
            <a:off x="10834686" y="1119186"/>
            <a:ext cx="1055688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err="1">
                <a:cs typeface="Calibri"/>
              </a:rPr>
              <a:t>Brigiad</a:t>
            </a:r>
            <a:r>
              <a:rPr lang="en-US" sz="1000">
                <a:cs typeface="Calibri"/>
              </a:rPr>
              <a:t> o EVALI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A0E7CF-2E04-4995-D383-F47BAE0A535C}"/>
              </a:ext>
            </a:extLst>
          </p:cNvPr>
          <p:cNvSpPr txBox="1"/>
          <p:nvPr/>
        </p:nvSpPr>
        <p:spPr>
          <a:xfrm>
            <a:off x="6032500" y="2405061"/>
            <a:ext cx="1293812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ea typeface="+mn-lt"/>
                <a:cs typeface="+mn-lt"/>
              </a:rPr>
              <a:t>E-</a:t>
            </a:r>
            <a:r>
              <a:rPr lang="en-US" sz="1000" err="1">
                <a:ea typeface="+mn-lt"/>
                <a:cs typeface="+mn-lt"/>
              </a:rPr>
              <a:t>sgaréts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cael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eu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cyflwyno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yr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Unol</a:t>
            </a:r>
            <a:r>
              <a:rPr lang="en-US" sz="1000">
                <a:ea typeface="+mn-lt"/>
                <a:cs typeface="+mn-lt"/>
              </a:rPr>
              <a:t> Daleithiau am y </a:t>
            </a:r>
            <a:r>
              <a:rPr lang="en-US" sz="1000" err="1">
                <a:ea typeface="+mn-lt"/>
                <a:cs typeface="+mn-lt"/>
              </a:rPr>
              <a:t>tro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cyntaf</a:t>
            </a:r>
            <a:r>
              <a:rPr lang="en-US" sz="1000">
                <a:ea typeface="+mn-lt"/>
                <a:cs typeface="+mn-lt"/>
              </a:rPr>
              <a:t> (cig-a-likes)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2CF075-9EB5-4AED-7715-9144D5607F6D}"/>
              </a:ext>
            </a:extLst>
          </p:cNvPr>
          <p:cNvSpPr txBox="1"/>
          <p:nvPr/>
        </p:nvSpPr>
        <p:spPr>
          <a:xfrm>
            <a:off x="7032624" y="3778248"/>
            <a:ext cx="976312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err="1">
                <a:ea typeface="+mn-lt"/>
                <a:cs typeface="+mn-lt"/>
              </a:rPr>
              <a:t>Peniau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fepio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ymddangos</a:t>
            </a:r>
            <a:endParaRPr lang="en-US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78AE15-00CA-B755-C946-0C65D13C337E}"/>
              </a:ext>
            </a:extLst>
          </p:cNvPr>
          <p:cNvSpPr txBox="1"/>
          <p:nvPr/>
        </p:nvSpPr>
        <p:spPr>
          <a:xfrm>
            <a:off x="7310437" y="2405061"/>
            <a:ext cx="412750" cy="23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3D9577-1360-0AC5-EF46-79C5C9200842}"/>
              </a:ext>
            </a:extLst>
          </p:cNvPr>
          <p:cNvSpPr txBox="1"/>
          <p:nvPr/>
        </p:nvSpPr>
        <p:spPr>
          <a:xfrm>
            <a:off x="7627936" y="2405061"/>
            <a:ext cx="1365249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ea typeface="+mn-lt"/>
                <a:cs typeface="+mn-lt"/>
              </a:rPr>
              <a:t>E-</a:t>
            </a:r>
            <a:r>
              <a:rPr lang="en-US" sz="1000" err="1">
                <a:ea typeface="+mn-lt"/>
                <a:cs typeface="+mn-lt"/>
              </a:rPr>
              <a:t>sigaréts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ar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ffurf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bocs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dod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boblogaidd</a:t>
            </a:r>
            <a:endParaRPr lang="en-US" err="1">
              <a:ea typeface="+mn-lt"/>
              <a:cs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EBED33-BD09-4FD7-AD4C-08E2DBA6CCB7}"/>
              </a:ext>
            </a:extLst>
          </p:cNvPr>
          <p:cNvSpPr txBox="1"/>
          <p:nvPr/>
        </p:nvSpPr>
        <p:spPr>
          <a:xfrm>
            <a:off x="9358310" y="2405060"/>
            <a:ext cx="968374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ea typeface="+mn-lt"/>
                <a:cs typeface="+mn-lt"/>
              </a:rPr>
              <a:t>JUUL </a:t>
            </a:r>
            <a:r>
              <a:rPr lang="en-US" sz="1000" err="1">
                <a:ea typeface="+mn-lt"/>
                <a:cs typeface="+mn-lt"/>
              </a:rPr>
              <a:t>yn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cael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ei</a:t>
            </a:r>
            <a:r>
              <a:rPr lang="en-US" sz="1000">
                <a:ea typeface="+mn-lt"/>
                <a:cs typeface="+mn-lt"/>
              </a:rPr>
              <a:t> </a:t>
            </a:r>
            <a:r>
              <a:rPr lang="en-US" sz="1000" err="1">
                <a:ea typeface="+mn-lt"/>
                <a:cs typeface="+mn-lt"/>
              </a:rPr>
              <a:t>ryddhau</a:t>
            </a:r>
            <a:endParaRPr lang="en-US" err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763AC2-3C0F-4E62-7A38-4E4AC0E62C18}"/>
              </a:ext>
            </a:extLst>
          </p:cNvPr>
          <p:cNvSpPr txBox="1"/>
          <p:nvPr/>
        </p:nvSpPr>
        <p:spPr>
          <a:xfrm>
            <a:off x="10572748" y="3675060"/>
            <a:ext cx="1579561" cy="600164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err="1">
                <a:ea typeface="+mn-lt"/>
                <a:cs typeface="+mn-lt"/>
              </a:rPr>
              <a:t>Dyfeisiau</a:t>
            </a:r>
            <a:r>
              <a:rPr lang="en-US" sz="1100">
                <a:ea typeface="+mn-lt"/>
                <a:cs typeface="+mn-lt"/>
              </a:rPr>
              <a:t> </a:t>
            </a:r>
            <a:r>
              <a:rPr lang="en-US" sz="1100" err="1">
                <a:ea typeface="+mn-lt"/>
                <a:cs typeface="+mn-lt"/>
              </a:rPr>
              <a:t>tafladwy</a:t>
            </a:r>
            <a:r>
              <a:rPr lang="en-US" sz="1100">
                <a:ea typeface="+mn-lt"/>
                <a:cs typeface="+mn-lt"/>
              </a:rPr>
              <a:t> </a:t>
            </a:r>
            <a:r>
              <a:rPr lang="en-US" sz="1100" err="1">
                <a:ea typeface="+mn-lt"/>
                <a:cs typeface="+mn-lt"/>
              </a:rPr>
              <a:t>tebyg</a:t>
            </a:r>
            <a:r>
              <a:rPr lang="en-US" sz="1100">
                <a:ea typeface="+mn-lt"/>
                <a:cs typeface="+mn-lt"/>
              </a:rPr>
              <a:t> </a:t>
            </a:r>
            <a:r>
              <a:rPr lang="en-US" sz="1100" err="1">
                <a:ea typeface="+mn-lt"/>
                <a:cs typeface="+mn-lt"/>
              </a:rPr>
              <a:t>i</a:t>
            </a:r>
            <a:r>
              <a:rPr lang="en-US" sz="1100">
                <a:ea typeface="+mn-lt"/>
                <a:cs typeface="+mn-lt"/>
              </a:rPr>
              <a:t> JUUL </a:t>
            </a:r>
            <a:r>
              <a:rPr lang="en-US" sz="1100" err="1">
                <a:ea typeface="+mn-lt"/>
                <a:cs typeface="+mn-lt"/>
              </a:rPr>
              <a:t>yn</a:t>
            </a:r>
            <a:r>
              <a:rPr lang="en-US" sz="1100">
                <a:ea typeface="+mn-lt"/>
                <a:cs typeface="+mn-lt"/>
              </a:rPr>
              <a:t> </a:t>
            </a:r>
            <a:r>
              <a:rPr lang="en-US" sz="1100" err="1">
                <a:ea typeface="+mn-lt"/>
                <a:cs typeface="+mn-lt"/>
              </a:rPr>
              <a:t>ymddangos</a:t>
            </a:r>
            <a:r>
              <a:rPr lang="en-US" sz="1100">
                <a:ea typeface="+mn-lt"/>
                <a:cs typeface="+mn-lt"/>
              </a:rPr>
              <a:t> (STIG, Puff Bar)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BD861E-AB60-C21D-2BA1-3DF01C1D5157}"/>
              </a:ext>
            </a:extLst>
          </p:cNvPr>
          <p:cNvSpPr txBox="1"/>
          <p:nvPr/>
        </p:nvSpPr>
        <p:spPr>
          <a:xfrm>
            <a:off x="10691812" y="2405060"/>
            <a:ext cx="1262062" cy="35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43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90F20-229E-A216-9C87-3860844ADF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879" y="808015"/>
            <a:ext cx="4432300" cy="669925"/>
          </a:xfrm>
        </p:spPr>
        <p:txBody>
          <a:bodyPr>
            <a:normAutofit/>
          </a:bodyPr>
          <a:lstStyle/>
          <a:p>
            <a:r>
              <a:rPr lang="cy-GB" sz="3200" b="1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3200" b="1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heddiw</a:t>
            </a:r>
            <a:endParaRPr lang="en-US">
              <a:solidFill>
                <a:srgbClr val="285087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ADC85-2529-A134-54E9-5187F15AE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695957" y="1470263"/>
            <a:ext cx="9292063" cy="53900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200150" lvl="2" indent="-285750">
              <a:buFont typeface="Arial"/>
              <a:buChar char="•"/>
            </a:pPr>
            <a:endParaRPr lang="en-US" sz="1200"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200"/>
          </a:p>
          <a:p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E2A16CF-63E7-3314-195F-03A9F2FBF7FD}"/>
              </a:ext>
            </a:extLst>
          </p:cNvPr>
          <p:cNvSpPr txBox="1"/>
          <p:nvPr/>
        </p:nvSpPr>
        <p:spPr>
          <a:xfrm>
            <a:off x="-543557" y="1472409"/>
            <a:ext cx="8541437" cy="539008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2" indent="-285750">
              <a:buFont typeface="Arial"/>
              <a:buChar char="•"/>
            </a:pPr>
            <a:endParaRPr lang="en-US" sz="12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Mae fêps yn cael eu dylunio i fod yn fwy deniadol i'r defnyddiwr gan ddefnyddio lliwiau llachar a dyluniadau slic.</a:t>
            </a:r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Mae pryderon ynghylch sut y caiff dyfeisiau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eu marchnata a'u hyrwyddo, yn enwedig sut y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gallant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apelio at blant a phobl ifanc.</a:t>
            </a:r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endParaRPr lang="en-US" sz="1800">
              <a:solidFill>
                <a:srgbClr val="285087"/>
              </a:solidFill>
              <a:latin typeface="Ubuntu"/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Nid yw'r rhan fwyaf o blant a phobl ifanc yn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. Fodd bynnag, bu cynnydd yn nifer y plant a phobl ifanc yng Nghymru sy’n dweud eu bod yn arbrofi ac yn defnyddio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fêps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yn rheolaidd.</a:t>
            </a:r>
            <a:endParaRPr lang="en-US" sz="1800">
              <a:solidFill>
                <a:srgbClr val="285087"/>
              </a:solidFill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285087"/>
              </a:solidFill>
            </a:endParaRPr>
          </a:p>
          <a:p>
            <a:pPr lvl="2"/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Mae pryder bod pobl ifanc sy'n defnyddio </a:t>
            </a:r>
            <a:r>
              <a:rPr lang="cy-GB" sz="1800" b="0" i="0" strike="noStrike" cap="none" spc="0" baseline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fêps</a:t>
            </a:r>
            <a:r>
              <a:rPr lang="cy-GB" sz="1800" b="0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yn fwy tebygol o fynd yn gaeth i nicotin, yn cael mwy o anhawster rhoi'r gorau iddi a'u bod mewn mwy o berygl o fynd yn gaeth i sylweddau eraill yn y dyfodol.</a:t>
            </a: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200"/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395496"/>
              </a:solidFill>
              <a:latin typeface="Ubuntu"/>
            </a:endParaRP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B76118-E0BE-9692-2372-FB18B923B05E}"/>
              </a:ext>
            </a:extLst>
          </p:cNvPr>
          <p:cNvSpPr txBox="1"/>
          <p:nvPr/>
        </p:nvSpPr>
        <p:spPr>
          <a:xfrm>
            <a:off x="8800426" y="5671235"/>
            <a:ext cx="3109301" cy="640080"/>
          </a:xfrm>
          <a:prstGeom prst="rect">
            <a:avLst/>
          </a:prstGeom>
          <a:solidFill>
            <a:srgbClr val="285087"/>
          </a:solidFill>
          <a:ln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cy-GB" sz="1200" b="1" i="0" strike="noStrike" cap="none" spc="0" baseline="0">
                <a:solidFill>
                  <a:srgbClr val="24FFC0"/>
                </a:solidFill>
                <a:effectLst/>
                <a:latin typeface="Calibri"/>
                <a:ea typeface="Calibri" panose="020F0502020204030204"/>
                <a:cs typeface="Calibri" panose="020F0502020204030204"/>
              </a:rPr>
              <a:t>Edrychwch ar yr adnodd Data ac Ystadegau i gael rhagor o wybodaeth am ddefnyddio </a:t>
            </a:r>
            <a:r>
              <a:rPr lang="cy-GB" sz="1200" b="1" i="0" strike="noStrike" cap="none" spc="0" baseline="0" err="1">
                <a:solidFill>
                  <a:srgbClr val="24FFC0"/>
                </a:solidFill>
                <a:effectLst/>
                <a:latin typeface="Calibri"/>
                <a:ea typeface="Calibri" panose="020F0502020204030204"/>
                <a:cs typeface="Calibri" panose="020F0502020204030204"/>
              </a:rPr>
              <a:t>fêps</a:t>
            </a:r>
            <a:r>
              <a:rPr lang="cy-GB" sz="1200" b="1" i="0" strike="noStrike" cap="none" spc="0" baseline="0">
                <a:solidFill>
                  <a:srgbClr val="24FFC0"/>
                </a:solidFill>
                <a:effectLst/>
                <a:latin typeface="Calibri"/>
                <a:ea typeface="Calibri" panose="020F0502020204030204"/>
                <a:cs typeface="Calibri" panose="020F0502020204030204"/>
              </a:rPr>
              <a:t> heddiw.</a:t>
            </a:r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8" name="Picture Placeholder 12" descr="A group of colorful vape pens&#10;&#10;Description automatically generated">
            <a:extLst>
              <a:ext uri="{FF2B5EF4-FFF2-40B4-BE49-F238E27FC236}">
                <a16:creationId xmlns:a16="http://schemas.microsoft.com/office/drawing/2014/main" id="{4B74854A-B308-6823-ED28-8F4905853B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40"/>
          <a:stretch/>
        </p:blipFill>
        <p:spPr>
          <a:xfrm>
            <a:off x="7772400" y="2066925"/>
            <a:ext cx="4137031" cy="2092390"/>
          </a:xfrm>
          <a:prstGeom prst="roundRect">
            <a:avLst>
              <a:gd name="adj" fmla="val 2233"/>
            </a:avLst>
          </a:prstGeom>
        </p:spPr>
      </p:pic>
    </p:spTree>
    <p:extLst>
      <p:ext uri="{BB962C8B-B14F-4D97-AF65-F5344CB8AC3E}">
        <p14:creationId xmlns:p14="http://schemas.microsoft.com/office/powerpoint/2010/main" val="865326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90F20-229E-A216-9C87-3860844ADF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879" y="808015"/>
            <a:ext cx="4432300" cy="669925"/>
          </a:xfrm>
        </p:spPr>
        <p:txBody>
          <a:bodyPr/>
          <a:lstStyle/>
          <a:p>
            <a:r>
              <a:rPr lang="cy-GB" sz="3200" b="1" i="0" strike="noStrike" cap="none" spc="0" baseline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Beth nesaf?</a:t>
            </a:r>
            <a:endParaRPr lang="en-US">
              <a:solidFill>
                <a:srgbClr val="285087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ADC85-2529-A134-54E9-5187F15AE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700923" y="1143407"/>
            <a:ext cx="9197744" cy="51193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1200150" lvl="2" indent="-285750">
              <a:buFont typeface="Arial"/>
              <a:buChar char="•"/>
            </a:pPr>
            <a:endParaRPr lang="en-US" sz="1200">
              <a:solidFill>
                <a:srgbClr val="285087"/>
              </a:solidFill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2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Rydym yn gwybod y gall </a:t>
            </a:r>
            <a:r>
              <a:rPr lang="cy-GB" sz="1800" b="0" i="0" strike="noStrike" cap="none" spc="0" baseline="0" dirty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sy’n cynnwys nicotin achosi caethiwed a dibyniaeth a chael effaith andwyol ar eich iechyd a'ch llesiant.</a:t>
            </a:r>
            <a:endParaRPr lang="en-US" sz="1800" dirty="0">
              <a:solidFill>
                <a:srgbClr val="285087"/>
              </a:solidFill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cy-GB" sz="1800" b="1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Ni</a:t>
            </a:r>
            <a:r>
              <a:rPr lang="cy-GB" sz="1800" b="1" i="0" strike="noStrike" cap="none" spc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ydym yn gwybod eto beth fydd </a:t>
            </a:r>
            <a:r>
              <a:rPr lang="cy-GB" sz="1800" b="1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effeithiau hirdymor </a:t>
            </a:r>
            <a:r>
              <a:rPr lang="cy-GB" sz="1800" b="1" i="0" strike="noStrike" cap="none" spc="0" baseline="0" dirty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1800" b="1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ar iechyd.</a:t>
            </a:r>
            <a:endParaRPr lang="en-US" sz="1800" b="1" dirty="0">
              <a:solidFill>
                <a:srgbClr val="285087"/>
              </a:solidFill>
              <a:ea typeface="Calibri" panose="020F0502020204030204"/>
              <a:cs typeface="Calibri"/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O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fis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Mehefin</a:t>
            </a:r>
            <a:r>
              <a:rPr lang="en-US" sz="180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2025 ymlaen,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mae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gwerthu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a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chyflenwi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fêps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tafladwy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wedi'i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wahardd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i="0" strike="noStrike" cap="none" spc="0" baseline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yng</a:t>
            </a:r>
            <a:r>
              <a:rPr lang="en-US" sz="180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en-US" sz="1800" i="0" strike="noStrike" cap="none" spc="0" baseline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Nghymru</a:t>
            </a:r>
            <a:r>
              <a:rPr lang="en-US" sz="180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i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helpu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i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fynd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i'r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afael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â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mynediad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pobl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ifanc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iddynt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,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lleihau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gwastraff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, a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chefnogi</a:t>
            </a:r>
            <a:r>
              <a:rPr lang="en-US" sz="18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iechyd y </a:t>
            </a:r>
            <a:r>
              <a:rPr lang="en-US" sz="1800" err="1">
                <a:solidFill>
                  <a:srgbClr val="15518B"/>
                </a:solidFill>
                <a:latin typeface="Ubuntu"/>
                <a:ea typeface="Ubuntu"/>
                <a:cs typeface="Ubuntu"/>
              </a:rPr>
              <a:t>cyhoedd</a:t>
            </a:r>
            <a:r>
              <a:rPr lang="en-US" sz="180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.</a:t>
            </a:r>
            <a:endParaRPr lang="en-US" sz="1800" b="1" dirty="0">
              <a:solidFill>
                <a:srgbClr val="15518B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cy-GB" sz="1800" b="1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Nid ydym yn gwybod eto sut y bydd hyn yn effeithio ar y cyfraddau </a:t>
            </a:r>
            <a:r>
              <a:rPr lang="cy-GB" sz="1800" b="1" i="0" strike="noStrike" cap="none" spc="0" baseline="0" dirty="0" err="1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  <a:r>
              <a:rPr lang="cy-GB" sz="1800" b="1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 presennol ymhlith plant a phobl ifanc.</a:t>
            </a:r>
            <a:endParaRPr lang="en-US" sz="1800" b="1" dirty="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cy-GB" sz="18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Rydym yn gwybod bod y diwydiant tybaco yn parhau i ddylunio ‘y genhedlaeth nesaf‘ o gynhyrchion.</a:t>
            </a:r>
            <a:endParaRPr lang="en-US" sz="1800" dirty="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285087"/>
              </a:solidFill>
              <a:latin typeface="Ubuntu"/>
            </a:endParaRPr>
          </a:p>
          <a:p>
            <a:pPr marL="1200150" lvl="2" indent="-285750">
              <a:buFont typeface="Arial"/>
              <a:buChar char="•"/>
            </a:pPr>
            <a:r>
              <a:rPr lang="cy-GB" sz="1800" b="1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Nid ydym yn gwybod sut olwg fydd ar y cynhyrchion hyn a sut y byddant yn cael eu marchnata.</a:t>
            </a:r>
            <a:endParaRPr lang="en-US" sz="1800" b="1" dirty="0">
              <a:solidFill>
                <a:srgbClr val="285087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800"/>
          </a:p>
          <a:p>
            <a:pPr marL="1200150" lvl="2" indent="-285750">
              <a:buFont typeface="Arial"/>
              <a:buChar char="•"/>
            </a:pPr>
            <a:endParaRPr lang="en-US" sz="1800">
              <a:solidFill>
                <a:srgbClr val="15518B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1800"/>
          </a:p>
          <a:p>
            <a:pPr marL="1200150" lvl="2" indent="-285750">
              <a:buFont typeface="Arial"/>
              <a:buChar char="•"/>
            </a:pPr>
            <a:endParaRPr lang="en-US" sz="1800"/>
          </a:p>
          <a:p>
            <a:pPr marL="1200150" lvl="2" indent="-285750">
              <a:buFont typeface="Arial"/>
              <a:buChar char="•"/>
            </a:pPr>
            <a:endParaRPr lang="en-US" sz="1800"/>
          </a:p>
          <a:p>
            <a:pPr marL="1200150" lvl="2" indent="-285750">
              <a:buFont typeface="Arial"/>
              <a:buChar char="•"/>
            </a:pPr>
            <a:endParaRPr lang="en-US" sz="1800"/>
          </a:p>
          <a:p>
            <a:pPr marL="1200150" lvl="2" indent="-285750">
              <a:buFont typeface="Arial"/>
              <a:buChar char="•"/>
            </a:pPr>
            <a:endParaRPr lang="en-US" sz="1600"/>
          </a:p>
          <a:p>
            <a:pPr marL="1200150" lvl="2" indent="-285750">
              <a:buFont typeface="Arial"/>
              <a:buChar char="•"/>
            </a:pPr>
            <a:endParaRPr lang="en-US" sz="16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47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7679578"/>
      </p:ext>
    </p:extLst>
  </p:cSld>
  <p:clrMapOvr>
    <a:masterClrMapping/>
  </p:clrMapOvr>
  <p:transition spd="slow">
    <p:push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1.10.31"/>
  <p:tag name="AS_TITLE" val="Aspose.Slides for Java"/>
  <p:tag name="AS_VERSION" val="21.10"/>
</p:tagLst>
</file>

<file path=ppt/theme/theme1.xml><?xml version="1.0" encoding="utf-8"?>
<a:theme xmlns:a="http://schemas.openxmlformats.org/drawingml/2006/main" name="PHW - Master Deck - Green">
  <a:themeElements>
    <a:clrScheme name="PHW - Health &amp; Wellbeing Resources">
      <a:dk1>
        <a:srgbClr val="000000"/>
      </a:dk1>
      <a:lt1>
        <a:srgbClr val="FFFFFF"/>
      </a:lt1>
      <a:dk2>
        <a:srgbClr val="285087"/>
      </a:dk2>
      <a:lt2>
        <a:srgbClr val="E8E8E8"/>
      </a:lt2>
      <a:accent1>
        <a:srgbClr val="15518B"/>
      </a:accent1>
      <a:accent2>
        <a:srgbClr val="24FFC0"/>
      </a:accent2>
      <a:accent3>
        <a:srgbClr val="E8FF3E"/>
      </a:accent3>
      <a:accent4>
        <a:srgbClr val="FF5D0C"/>
      </a:accent4>
      <a:accent5>
        <a:srgbClr val="C288FF"/>
      </a:accent5>
      <a:accent6>
        <a:srgbClr val="E0E0E0"/>
      </a:accent6>
      <a:hlink>
        <a:srgbClr val="E8FF3E"/>
      </a:hlink>
      <a:folHlink>
        <a:srgbClr val="24FFC0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A702A496B7D7449F457C941AEC0CCB" ma:contentTypeVersion="11" ma:contentTypeDescription="Create a new document." ma:contentTypeScope="" ma:versionID="d4385b9f60eb4e1e028fd0e2d2ec7561">
  <xsd:schema xmlns:xsd="http://www.w3.org/2001/XMLSchema" xmlns:xs="http://www.w3.org/2001/XMLSchema" xmlns:p="http://schemas.microsoft.com/office/2006/metadata/properties" xmlns:ns1="http://schemas.microsoft.com/sharepoint/v3" xmlns:ns2="78b794fc-fa86-49b4-bf1d-df668ee03484" targetNamespace="http://schemas.microsoft.com/office/2006/metadata/properties" ma:root="true" ma:fieldsID="f0e7e002cbb8fc093e05c4b44b6ef271" ns1:_="" ns2:_="">
    <xsd:import namespace="http://schemas.microsoft.com/sharepoint/v3"/>
    <xsd:import namespace="78b794fc-fa86-49b4-bf1d-df668ee03484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2:WorkCategory" minOccurs="0"/>
                <xsd:element ref="ns2:DocumentType"/>
                <xsd:element ref="ns2:Meeting" minOccurs="0"/>
                <xsd:element ref="ns2:MeetingDate" minOccurs="0"/>
                <xsd:element ref="ns2:Topic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794fc-fa86-49b4-bf1d-df668ee03484" elementFormDefault="qualified">
    <xsd:import namespace="http://schemas.microsoft.com/office/2006/documentManagement/types"/>
    <xsd:import namespace="http://schemas.microsoft.com/office/infopath/2007/PartnerControls"/>
    <xsd:element name="Project" ma:index="8" nillable="true" ma:displayName="Project" ma:format="Dropdown" ma:internalName="Project">
      <xsd:simpleType>
        <xsd:restriction base="dms:Choice">
          <xsd:enumeration value="Gambling/Digital health"/>
          <xsd:enumeration value="Health Literacy"/>
          <xsd:enumeration value="Tobacco"/>
          <xsd:enumeration value="Sleep"/>
          <xsd:enumeration value="Healthy Relationships"/>
          <xsd:enumeration value="Food and Nutrition"/>
          <xsd:enumeration value="Vaping"/>
        </xsd:restriction>
      </xsd:simpleType>
    </xsd:element>
    <xsd:element name="WorkCategory" ma:index="9" nillable="true" ma:displayName="Work Category" ma:format="Dropdown" ma:internalName="WorkCategory">
      <xsd:simpleType>
        <xsd:restriction base="dms:Choice">
          <xsd:enumeration value="Data identification, collation or analysis"/>
          <xsd:enumeration value="Evidence synthesis"/>
          <xsd:enumeration value="Intervention Development"/>
          <xsd:enumeration value="Research or Evaluation"/>
          <xsd:enumeration value="Monitoring and reporting"/>
          <xsd:enumeration value="Communication"/>
          <xsd:enumeration value="Stakeholder engagement"/>
          <xsd:enumeration value="Planning"/>
          <xsd:enumeration value="Policy or service review"/>
          <xsd:enumeration value="Operational Delivery"/>
          <xsd:enumeration value="Programme or Project Management"/>
          <xsd:enumeration value="Social Marketing"/>
          <xsd:enumeration value="Training"/>
          <xsd:enumeration value="Meeting"/>
          <xsd:enumeration value="Finance"/>
          <xsd:enumeration value="Procurement"/>
          <xsd:enumeration value="Events"/>
          <xsd:enumeration value="Research"/>
        </xsd:restriction>
      </xsd:simpleType>
    </xsd:element>
    <xsd:element name="DocumentType" ma:index="10" ma:displayName="Document Type" ma:format="Dropdown" ma:internalName="DocumentType">
      <xsd:simpleType>
        <xsd:restriction base="dms:Choice">
          <xsd:enumeration value="Report"/>
          <xsd:enumeration value="Standards"/>
          <xsd:enumeration value="Data"/>
          <xsd:enumeration value="Project Plan"/>
          <xsd:enumeration value="Protocol"/>
          <xsd:enumeration value="Correspondence"/>
          <xsd:enumeration value="Minutes"/>
          <xsd:enumeration value="SOP"/>
          <xsd:enumeration value="Agenda"/>
          <xsd:enumeration value="Meeting Documentation"/>
          <xsd:enumeration value="Project Brief"/>
          <xsd:enumeration value="Business Case"/>
          <xsd:enumeration value="Performance Report"/>
          <xsd:enumeration value="Briefing"/>
          <xsd:enumeration value="Evidence"/>
          <xsd:enumeration value="Presentation"/>
        </xsd:restriction>
      </xsd:simpleType>
    </xsd:element>
    <xsd:element name="Meeting" ma:index="11" nillable="true" ma:displayName="Meeting" ma:format="Dropdown" ma:internalName="Meeting">
      <xsd:simpleType>
        <xsd:restriction base="dms:Text">
          <xsd:maxLength value="255"/>
        </xsd:restriction>
      </xsd:simpleType>
    </xsd:element>
    <xsd:element name="MeetingDate" ma:index="12" nillable="true" ma:displayName="Meeting Date" ma:format="DateOnly" ma:internalName="MeetingDate">
      <xsd:simpleType>
        <xsd:restriction base="dms:DateTime"/>
      </xsd:simpleType>
    </xsd:element>
    <xsd:element name="Topic" ma:index="13" ma:displayName="Topic" ma:format="Dropdown" ma:internalName="Topic">
      <xsd:simpleType>
        <xsd:restriction base="dms:Choice">
          <xsd:enumeration value="WNHWPS"/>
          <xsd:enumeration value="WSAEMWB"/>
          <xsd:enumeration value="Curriculum"/>
          <xsd:enumeration value="HSPSS"/>
          <xsd:enumeration value="JustB"/>
          <xsd:enumeration value="Cross-Programme"/>
        </xsd:restriction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DocumentType xmlns="78b794fc-fa86-49b4-bf1d-df668ee03484">Presentation</DocumentType>
    <MeetingDate xmlns="78b794fc-fa86-49b4-bf1d-df668ee03484" xsi:nil="true"/>
    <Topic xmlns="78b794fc-fa86-49b4-bf1d-df668ee03484">Curriculum</Topic>
    <_ip_UnifiedCompliancePolicyProperties xmlns="http://schemas.microsoft.com/sharepoint/v3" xsi:nil="true"/>
    <Project xmlns="78b794fc-fa86-49b4-bf1d-df668ee03484">Vaping</Project>
    <Meeting xmlns="78b794fc-fa86-49b4-bf1d-df668ee03484" xsi:nil="true"/>
    <WorkCategory xmlns="78b794fc-fa86-49b4-bf1d-df668ee03484" xsi:nil="true"/>
  </documentManagement>
</p:properties>
</file>

<file path=customXml/itemProps1.xml><?xml version="1.0" encoding="utf-8"?>
<ds:datastoreItem xmlns:ds="http://schemas.openxmlformats.org/officeDocument/2006/customXml" ds:itemID="{D6F6E9B4-51DB-4DE3-A9D9-A43F878678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68136C-BCDC-49B7-B361-A90C9FFCA10E}"/>
</file>

<file path=customXml/itemProps3.xml><?xml version="1.0" encoding="utf-8"?>
<ds:datastoreItem xmlns:ds="http://schemas.openxmlformats.org/officeDocument/2006/customXml" ds:itemID="{15A7EE1B-CF0C-45D2-8831-912954A4398D}">
  <ds:schemaRefs>
    <ds:schemaRef ds:uri="bbd7921a-042b-4eb0-b7a0-a3fc5587e9ac"/>
    <ds:schemaRef ds:uri="d6550f9a-f14e-418b-a53a-e888529f4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PHW - Master Deck - Green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Glenys Llewelyn</dc:creator>
  <cp:revision>23</cp:revision>
  <dcterms:created xsi:type="dcterms:W3CDTF">2024-03-12T09:08:47Z</dcterms:created>
  <dcterms:modified xsi:type="dcterms:W3CDTF">2026-02-12T11:05:49Z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0x0101004DA702A496B7D7449F457C941AEC0CCB</vt:lpwstr>
  </property>
  <property fmtid="{D5CDD505-2E9C-101B-9397-08002B2CF9AE}" pid="3" name="MediaServiceImageTags">
    <vt:lpwstr/>
  </property>
  <property fmtid="{D5CDD505-2E9C-101B-9397-08002B2CF9AE}" pid="4" name="Order">
    <vt:r8>23700</vt:r8>
  </property>
  <property fmtid="{D5CDD505-2E9C-101B-9397-08002B2CF9AE}" pid="5" name="xd_Signature">
    <vt:bool>false</vt:bool>
  </property>
  <property fmtid="{D5CDD505-2E9C-101B-9397-08002B2CF9AE}" pid="6" name="SharedWithUsers">
    <vt:lpwstr>28;#Grace Lawson (Public Health Wales - No. 2 Capital Quarter);#17;#Alexa Gainsbury (Public Health Wales - No. 2 Capital Quarter);#80;#Lorna Bennett (Public Health Wales - No. 2 Capital Quarter);#30;#Chris Emmerson (Public Health Wales - No. 2 Capital Quarter)</vt:lpwstr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</Properties>
</file>