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4"/>
  </p:sldMasterIdLst>
  <p:notesMasterIdLst>
    <p:notesMasterId r:id="rId15"/>
  </p:notesMasterIdLst>
  <p:sldIdLst>
    <p:sldId id="313" r:id="rId5"/>
    <p:sldId id="257" r:id="rId6"/>
    <p:sldId id="264" r:id="rId7"/>
    <p:sldId id="259" r:id="rId8"/>
    <p:sldId id="260" r:id="rId9"/>
    <p:sldId id="262" r:id="rId10"/>
    <p:sldId id="263" r:id="rId11"/>
    <p:sldId id="261" r:id="rId12"/>
    <p:sldId id="304" r:id="rId13"/>
    <p:sldId id="30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EF4D41-7E19-87B1-FCC0-3FB9C95F00ED}" name="Grace Lawson (Public Health Wales - No. 2 Capital Quarter)" initials="GQ" userId="S::grace.lawson@wales.nhs.uk::88c6baf7-06f7-4e16-85cb-71260126bd16" providerId="AD"/>
  <p188:author id="{8C8B1C45-317F-9FB0-501D-14FCFB96B5FF}" name="Leanne Small (Public Health Wales - No. 2 Capital Quarter)" initials="" userId="S::Leanne.Small@wales.nhs.uk::d76cf426-005f-434f-ac47-a5eb582e6007" providerId="AD"/>
  <p188:author id="{519C988B-5CEE-D4DB-C133-21D4C2804E0E}" name="Lorna Bennett (Public Health Wales - No. 2 Capital Quarter)" initials="LQ" userId="S::lorna.bennett3@wales.nhs.uk::41cbff77-5434-42c9-8874-6f16723207f9" providerId="AD"/>
  <p188:author id="{F4F662A8-3FE8-2DDF-A473-499F5F15D2F2}" name="Lillie Price (Public Health Wales - No. 2 Capital Quarter)" initials="LQ" userId="S::lillie.price@wales.nhs.uk::032d964d-be01-4d8a-8a44-d1d16ba64254" providerId="AD"/>
  <p188:author id="{311702CD-2FE8-6362-4115-878685D0A7F7}" name="Leanne Small (Public Health Wales - No. 2 Capital Quarter)" initials="LQ" userId="S::leanne.small@wales.nhs.uk::d76cf426-005f-434f-ac47-a5eb582e6007" providerId="AD"/>
  <p188:author id="{0D4999D6-1E25-3088-B460-8B65078DA143}" name="Lillie Price (Public Health Wales - No. 2 Capital Quarter)" initials="" userId="S::Lillie.Price@wales.nhs.uk::032d964d-be01-4d8a-8a44-d1d16ba64254" providerId="AD"/>
  <p188:author id="{82A8F2DC-3481-B692-14F4-D4F0F1F9B7EB}" name="Sophie Flood (Public Health Wales - Matrix House)" initials="SH" userId="S::sophie.flood@wales.nhs.uk::f1b68508-ff1d-4a78-a875-f6aa95017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5087"/>
    <a:srgbClr val="FF5D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661B8-90F0-5193-FF93-8C414C3C701E}" v="4" dt="2026-04-20T15:19:49.167"/>
    <p1510:client id="{E1366710-408C-CD09-AFFC-45C217016F01}" v="32" dt="2026-04-20T15:22:46.8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0"/>
  </p:normalViewPr>
  <p:slideViewPr>
    <p:cSldViewPr snapToGrid="0">
      <p:cViewPr varScale="1">
        <p:scale>
          <a:sx n="63" d="100"/>
          <a:sy n="63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Flood (Public Health Wales - Matrix House)" userId="S::sophie.flood@wales.nhs.uk::f1b68508-ff1d-4a78-a875-f6aa95017de1" providerId="AD" clId="Web-{FFB406A0-E9FF-2413-85B6-ED2C16592962}"/>
    <pc:docChg chg="modSld">
      <pc:chgData name="Sophie Flood (Public Health Wales - Matrix House)" userId="S::sophie.flood@wales.nhs.uk::f1b68508-ff1d-4a78-a875-f6aa95017de1" providerId="AD" clId="Web-{FFB406A0-E9FF-2413-85B6-ED2C16592962}" dt="2026-04-13T13:17:21.895" v="11" actId="14100"/>
      <pc:docMkLst>
        <pc:docMk/>
      </pc:docMkLst>
      <pc:sldChg chg="modSp">
        <pc:chgData name="Sophie Flood (Public Health Wales - Matrix House)" userId="S::sophie.flood@wales.nhs.uk::f1b68508-ff1d-4a78-a875-f6aa95017de1" providerId="AD" clId="Web-{FFB406A0-E9FF-2413-85B6-ED2C16592962}" dt="2026-04-13T13:16:46.879" v="4" actId="20577"/>
        <pc:sldMkLst>
          <pc:docMk/>
          <pc:sldMk cId="3222475739" sldId="259"/>
        </pc:sldMkLst>
        <pc:spChg chg="mod">
          <ac:chgData name="Sophie Flood (Public Health Wales - Matrix House)" userId="S::sophie.flood@wales.nhs.uk::f1b68508-ff1d-4a78-a875-f6aa95017de1" providerId="AD" clId="Web-{FFB406A0-E9FF-2413-85B6-ED2C16592962}" dt="2026-04-13T13:16:46.879" v="4" actId="20577"/>
          <ac:spMkLst>
            <pc:docMk/>
            <pc:sldMk cId="3222475739" sldId="259"/>
            <ac:spMk id="18" creationId="{56B14639-1BCA-1325-C3F7-D2EC461B9D27}"/>
          </ac:spMkLst>
        </pc:spChg>
      </pc:sldChg>
      <pc:sldChg chg="modSp">
        <pc:chgData name="Sophie Flood (Public Health Wales - Matrix House)" userId="S::sophie.flood@wales.nhs.uk::f1b68508-ff1d-4a78-a875-f6aa95017de1" providerId="AD" clId="Web-{FFB406A0-E9FF-2413-85B6-ED2C16592962}" dt="2026-04-13T13:17:21.895" v="11" actId="14100"/>
        <pc:sldMkLst>
          <pc:docMk/>
          <pc:sldMk cId="2929816585" sldId="260"/>
        </pc:sldMkLst>
        <pc:spChg chg="mod">
          <ac:chgData name="Sophie Flood (Public Health Wales - Matrix House)" userId="S::sophie.flood@wales.nhs.uk::f1b68508-ff1d-4a78-a875-f6aa95017de1" providerId="AD" clId="Web-{FFB406A0-E9FF-2413-85B6-ED2C16592962}" dt="2026-04-13T13:17:21.895" v="11" actId="14100"/>
          <ac:spMkLst>
            <pc:docMk/>
            <pc:sldMk cId="2929816585" sldId="260"/>
            <ac:spMk id="3" creationId="{4BDEFE2E-E82A-8C09-486B-02E3D1FF4D60}"/>
          </ac:spMkLst>
        </pc:spChg>
        <pc:spChg chg="mod">
          <ac:chgData name="Sophie Flood (Public Health Wales - Matrix House)" userId="S::sophie.flood@wales.nhs.uk::f1b68508-ff1d-4a78-a875-f6aa95017de1" providerId="AD" clId="Web-{FFB406A0-E9FF-2413-85B6-ED2C16592962}" dt="2026-04-13T13:17:11.613" v="9" actId="1076"/>
          <ac:spMkLst>
            <pc:docMk/>
            <pc:sldMk cId="2929816585" sldId="260"/>
            <ac:spMk id="4" creationId="{86066468-B48B-5D42-E450-C512A86D351E}"/>
          </ac:spMkLst>
        </pc:spChg>
        <pc:spChg chg="mod">
          <ac:chgData name="Sophie Flood (Public Health Wales - Matrix House)" userId="S::sophie.flood@wales.nhs.uk::f1b68508-ff1d-4a78-a875-f6aa95017de1" providerId="AD" clId="Web-{FFB406A0-E9FF-2413-85B6-ED2C16592962}" dt="2026-04-13T13:17:08.223" v="8" actId="1076"/>
          <ac:spMkLst>
            <pc:docMk/>
            <pc:sldMk cId="2929816585" sldId="260"/>
            <ac:spMk id="5" creationId="{9E5A9953-8D66-0870-ED3F-C8E8E562982A}"/>
          </ac:spMkLst>
        </pc:spChg>
        <pc:spChg chg="mod">
          <ac:chgData name="Sophie Flood (Public Health Wales - Matrix House)" userId="S::sophie.flood@wales.nhs.uk::f1b68508-ff1d-4a78-a875-f6aa95017de1" providerId="AD" clId="Web-{FFB406A0-E9FF-2413-85B6-ED2C16592962}" dt="2026-04-13T13:17:04.223" v="7" actId="1076"/>
          <ac:spMkLst>
            <pc:docMk/>
            <pc:sldMk cId="2929816585" sldId="260"/>
            <ac:spMk id="6" creationId="{E0D3AE6F-2FCD-83D8-62F1-9C5C4E702BF6}"/>
          </ac:spMkLst>
        </pc:spChg>
      </pc:sldChg>
      <pc:sldChg chg="modSp">
        <pc:chgData name="Sophie Flood (Public Health Wales - Matrix House)" userId="S::sophie.flood@wales.nhs.uk::f1b68508-ff1d-4a78-a875-f6aa95017de1" providerId="AD" clId="Web-{FFB406A0-E9FF-2413-85B6-ED2C16592962}" dt="2026-04-13T13:16:55.379" v="6" actId="20577"/>
        <pc:sldMkLst>
          <pc:docMk/>
          <pc:sldMk cId="2926307922" sldId="264"/>
        </pc:sldMkLst>
        <pc:spChg chg="mod">
          <ac:chgData name="Sophie Flood (Public Health Wales - Matrix House)" userId="S::sophie.flood@wales.nhs.uk::f1b68508-ff1d-4a78-a875-f6aa95017de1" providerId="AD" clId="Web-{FFB406A0-E9FF-2413-85B6-ED2C16592962}" dt="2026-04-13T13:16:55.379" v="6" actId="20577"/>
          <ac:spMkLst>
            <pc:docMk/>
            <pc:sldMk cId="2926307922" sldId="264"/>
            <ac:spMk id="3" creationId="{4BDEFE2E-E82A-8C09-486B-02E3D1FF4D60}"/>
          </ac:spMkLst>
        </pc:spChg>
      </pc:sldChg>
    </pc:docChg>
  </pc:docChgLst>
  <pc:docChgLst>
    <pc:chgData name="Sophie Flood (Public Health Wales - Matrix House)" userId="S::sophie.flood@wales.nhs.uk::f1b68508-ff1d-4a78-a875-f6aa95017de1" providerId="AD" clId="Web-{585661B8-90F0-5193-FF93-8C414C3C701E}"/>
    <pc:docChg chg="modSld">
      <pc:chgData name="Sophie Flood (Public Health Wales - Matrix House)" userId="S::sophie.flood@wales.nhs.uk::f1b68508-ff1d-4a78-a875-f6aa95017de1" providerId="AD" clId="Web-{585661B8-90F0-5193-FF93-8C414C3C701E}" dt="2026-04-20T15:19:49.167" v="2" actId="20577"/>
      <pc:docMkLst>
        <pc:docMk/>
      </pc:docMkLst>
      <pc:sldChg chg="modSp">
        <pc:chgData name="Sophie Flood (Public Health Wales - Matrix House)" userId="S::sophie.flood@wales.nhs.uk::f1b68508-ff1d-4a78-a875-f6aa95017de1" providerId="AD" clId="Web-{585661B8-90F0-5193-FF93-8C414C3C701E}" dt="2026-04-20T15:19:49.167" v="2" actId="20577"/>
        <pc:sldMkLst>
          <pc:docMk/>
          <pc:sldMk cId="24484228" sldId="263"/>
        </pc:sldMkLst>
        <pc:spChg chg="mod">
          <ac:chgData name="Sophie Flood (Public Health Wales - Matrix House)" userId="S::sophie.flood@wales.nhs.uk::f1b68508-ff1d-4a78-a875-f6aa95017de1" providerId="AD" clId="Web-{585661B8-90F0-5193-FF93-8C414C3C701E}" dt="2026-04-20T15:19:49.167" v="2" actId="20577"/>
          <ac:spMkLst>
            <pc:docMk/>
            <pc:sldMk cId="24484228" sldId="263"/>
            <ac:spMk id="11" creationId="{8038C9E7-3BB9-38C8-18AD-129E08AB75BE}"/>
          </ac:spMkLst>
        </pc:spChg>
      </pc:sldChg>
    </pc:docChg>
  </pc:docChgLst>
  <pc:docChgLst>
    <pc:chgData name="Sophie Flood (Public Health Wales - Matrix House)" userId="S::sophie.flood@wales.nhs.uk::f1b68508-ff1d-4a78-a875-f6aa95017de1" providerId="AD" clId="Web-{E1366710-408C-CD09-AFFC-45C217016F01}"/>
    <pc:docChg chg="modSld">
      <pc:chgData name="Sophie Flood (Public Health Wales - Matrix House)" userId="S::sophie.flood@wales.nhs.uk::f1b68508-ff1d-4a78-a875-f6aa95017de1" providerId="AD" clId="Web-{E1366710-408C-CD09-AFFC-45C217016F01}" dt="2026-04-20T15:22:46.880" v="21" actId="1076"/>
      <pc:docMkLst>
        <pc:docMk/>
      </pc:docMkLst>
      <pc:sldChg chg="modSp">
        <pc:chgData name="Sophie Flood (Public Health Wales - Matrix House)" userId="S::sophie.flood@wales.nhs.uk::f1b68508-ff1d-4a78-a875-f6aa95017de1" providerId="AD" clId="Web-{E1366710-408C-CD09-AFFC-45C217016F01}" dt="2026-04-20T15:22:46.880" v="21" actId="1076"/>
        <pc:sldMkLst>
          <pc:docMk/>
          <pc:sldMk cId="3462985107" sldId="261"/>
        </pc:sldMkLst>
        <pc:spChg chg="mod">
          <ac:chgData name="Sophie Flood (Public Health Wales - Matrix House)" userId="S::sophie.flood@wales.nhs.uk::f1b68508-ff1d-4a78-a875-f6aa95017de1" providerId="AD" clId="Web-{E1366710-408C-CD09-AFFC-45C217016F01}" dt="2026-04-20T15:22:35.505" v="18" actId="1076"/>
          <ac:spMkLst>
            <pc:docMk/>
            <pc:sldMk cId="3462985107" sldId="261"/>
            <ac:spMk id="12" creationId="{E64F1A7A-8811-9235-7186-0104F8469B08}"/>
          </ac:spMkLst>
        </pc:spChg>
        <pc:spChg chg="mod">
          <ac:chgData name="Sophie Flood (Public Health Wales - Matrix House)" userId="S::sophie.flood@wales.nhs.uk::f1b68508-ff1d-4a78-a875-f6aa95017de1" providerId="AD" clId="Web-{E1366710-408C-CD09-AFFC-45C217016F01}" dt="2026-04-20T15:22:43.067" v="20" actId="1076"/>
          <ac:spMkLst>
            <pc:docMk/>
            <pc:sldMk cId="3462985107" sldId="261"/>
            <ac:spMk id="17" creationId="{E4860412-1018-3BB3-6A60-7BD6977519BA}"/>
          </ac:spMkLst>
        </pc:spChg>
        <pc:spChg chg="mod">
          <ac:chgData name="Sophie Flood (Public Health Wales - Matrix House)" userId="S::sophie.flood@wales.nhs.uk::f1b68508-ff1d-4a78-a875-f6aa95017de1" providerId="AD" clId="Web-{E1366710-408C-CD09-AFFC-45C217016F01}" dt="2026-04-20T15:22:46.880" v="21" actId="1076"/>
          <ac:spMkLst>
            <pc:docMk/>
            <pc:sldMk cId="3462985107" sldId="261"/>
            <ac:spMk id="19" creationId="{042F47C6-E521-3B2B-EC4A-C58CF587E38E}"/>
          </ac:spMkLst>
        </pc:spChg>
        <pc:picChg chg="mod">
          <ac:chgData name="Sophie Flood (Public Health Wales - Matrix House)" userId="S::sophie.flood@wales.nhs.uk::f1b68508-ff1d-4a78-a875-f6aa95017de1" providerId="AD" clId="Web-{E1366710-408C-CD09-AFFC-45C217016F01}" dt="2026-04-20T15:22:39.396" v="19" actId="14100"/>
          <ac:picMkLst>
            <pc:docMk/>
            <pc:sldMk cId="3462985107" sldId="261"/>
            <ac:picMk id="16" creationId="{30140FC2-E0A0-03CB-21F6-EEB01692AA2A}"/>
          </ac:picMkLst>
        </pc:picChg>
      </pc:sldChg>
      <pc:sldChg chg="modSp">
        <pc:chgData name="Sophie Flood (Public Health Wales - Matrix House)" userId="S::sophie.flood@wales.nhs.uk::f1b68508-ff1d-4a78-a875-f6aa95017de1" providerId="AD" clId="Web-{E1366710-408C-CD09-AFFC-45C217016F01}" dt="2026-04-20T15:21:01.284" v="1" actId="20577"/>
        <pc:sldMkLst>
          <pc:docMk/>
          <pc:sldMk cId="24484228" sldId="263"/>
        </pc:sldMkLst>
        <pc:spChg chg="mod">
          <ac:chgData name="Sophie Flood (Public Health Wales - Matrix House)" userId="S::sophie.flood@wales.nhs.uk::f1b68508-ff1d-4a78-a875-f6aa95017de1" providerId="AD" clId="Web-{E1366710-408C-CD09-AFFC-45C217016F01}" dt="2026-04-20T15:21:01.284" v="1" actId="20577"/>
          <ac:spMkLst>
            <pc:docMk/>
            <pc:sldMk cId="24484228" sldId="263"/>
            <ac:spMk id="11" creationId="{8038C9E7-3BB9-38C8-18AD-129E08AB75B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5D82-122C-8E42-B3D6-67347C6BA68D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F1F24-30D7-5740-9F64-AE7FBFFC8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58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84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BF1F24-30D7-5740-9F64-AE7FBFFC83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53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3AC217-C30D-89C1-4460-322363FEB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710836"/>
            <a:ext cx="6327775" cy="72662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66D54DB3-E380-84BD-93B3-8BA649F37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3387964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13832E92-EF7C-04E7-8DBD-C53D35568A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4204682"/>
            <a:ext cx="6327775" cy="45311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6106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Text onl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2" name="Picture 1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701B4431-6E99-FB30-9E4A-E84060F127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5437" t="2543" r="5912" b="3059"/>
          <a:stretch>
            <a:fillRect/>
          </a:stretch>
        </p:blipFill>
        <p:spPr>
          <a:xfrm rot="5400000">
            <a:off x="6649025" y="-657741"/>
            <a:ext cx="2405273" cy="3720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E15D4-58F0-B835-2EDB-5B041DEA7E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9749" y="2620284"/>
            <a:ext cx="3527371" cy="3968293"/>
          </a:xfrm>
          <a:prstGeom prst="rect">
            <a:avLst/>
          </a:prstGeom>
        </p:spPr>
      </p:pic>
      <p:sp>
        <p:nvSpPr>
          <p:cNvPr id="4" name="Text Placeholder 16">
            <a:extLst>
              <a:ext uri="{FF2B5EF4-FFF2-40B4-BE49-F238E27FC236}">
                <a16:creationId xmlns:a16="http://schemas.microsoft.com/office/drawing/2014/main" id="{2D62E1EC-A6F5-D23A-565E-A7AF64CD93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CE7DE11A-7B6A-14CA-A499-F25F2F9AF82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F447B3A-3F6B-32F0-90F8-3CEF5AAF4E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6710362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37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text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n orange curved object on a black background&#10;&#10;Description automatically generated">
            <a:extLst>
              <a:ext uri="{FF2B5EF4-FFF2-40B4-BE49-F238E27FC236}">
                <a16:creationId xmlns:a16="http://schemas.microsoft.com/office/drawing/2014/main" id="{24D3D47D-7075-66E1-8396-F4103DF01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3065" b="50000"/>
          <a:stretch>
            <a:fillRect/>
          </a:stretch>
        </p:blipFill>
        <p:spPr>
          <a:xfrm>
            <a:off x="8685957" y="4843391"/>
            <a:ext cx="3113591" cy="20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64A41-9A05-2CAE-A840-51E35F1B3A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478532-AA67-095D-17D0-9369A6CF187C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32A63B7-B6C6-2D5C-D2FC-18184746AC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8" name="Picture 7" descr="A blue rectangle on a black background&#10;&#10;Description automatically generated">
            <a:extLst>
              <a:ext uri="{FF2B5EF4-FFF2-40B4-BE49-F238E27FC236}">
                <a16:creationId xmlns:a16="http://schemas.microsoft.com/office/drawing/2014/main" id="{FD5D17FF-AF1C-545F-E3DC-DDD6BD78E5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1058" t="2107" r="2991" b="47971"/>
          <a:stretch>
            <a:fillRect/>
          </a:stretch>
        </p:blipFill>
        <p:spPr>
          <a:xfrm rot="10800000" flipH="1">
            <a:off x="4995863" y="0"/>
            <a:ext cx="3011357" cy="1967696"/>
          </a:xfrm>
          <a:prstGeom prst="rect">
            <a:avLst/>
          </a:prstGeom>
        </p:spPr>
      </p:pic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CF8766FF-E3F7-54FE-61D9-A29B5C42AF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6081" y="2925582"/>
            <a:ext cx="5020807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4E25F6C2-19E2-B16F-2ECE-F7248C893C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5" name="Text Placeholder 16">
            <a:extLst>
              <a:ext uri="{FF2B5EF4-FFF2-40B4-BE49-F238E27FC236}">
                <a16:creationId xmlns:a16="http://schemas.microsoft.com/office/drawing/2014/main" id="{08B8FB3E-8875-A86C-9BA3-D0129447E8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AB91901-4FF0-2D7E-65B2-9DF4E55D78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66653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539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C0EE8-50B0-E896-5852-F4B8BFA0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5"/>
            <a:ext cx="12192000" cy="6851650"/>
          </a:xfrm>
          <a:prstGeom prst="rect">
            <a:avLst/>
          </a:prstGeom>
        </p:spPr>
      </p:pic>
      <p:pic>
        <p:nvPicPr>
          <p:cNvPr id="11" name="Picture 10" descr="A black and white logo&#10;&#10;Description automatically generated">
            <a:extLst>
              <a:ext uri="{FF2B5EF4-FFF2-40B4-BE49-F238E27FC236}">
                <a16:creationId xmlns:a16="http://schemas.microsoft.com/office/drawing/2014/main" id="{8D59E697-43E9-29BA-4D8B-B1E926BCE7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DD363-0CD0-EE10-96A3-9A8EC2A57CE3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5F8C3108-99AA-BE1B-0102-55204CAE52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3065689"/>
            <a:ext cx="6327775" cy="7266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58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75D8DA0-FA5D-E4A4-348F-1B27185447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33272"/>
            <a:ext cx="5718175" cy="6191457"/>
          </a:xfrm>
          <a:prstGeom prst="roundRect">
            <a:avLst>
              <a:gd name="adj" fmla="val 2233"/>
            </a:avLst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D8264-1EB3-39E9-379D-1E494B0B89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B6815D-7426-E4F1-F536-CD871B71713E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88EED20-7E87-4DFD-D9CA-B1A1FAA85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2016" y="6362447"/>
            <a:ext cx="3772354" cy="23971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0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Chapter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04FA74-24F0-045A-C516-E3564055D3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34365"/>
          <a:stretch>
            <a:fillRect/>
          </a:stretch>
        </p:blipFill>
        <p:spPr>
          <a:xfrm rot="10800000">
            <a:off x="5464465" y="-1"/>
            <a:ext cx="3010823" cy="2223164"/>
          </a:xfrm>
          <a:prstGeom prst="rect">
            <a:avLst/>
          </a:prstGeom>
        </p:spPr>
      </p:pic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BB3D2668-6A46-5D77-93AC-94BF8FA300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79" y="1501776"/>
            <a:ext cx="4432300" cy="669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200" b="1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08E733D0-84C6-0B71-429D-6FE9FF42DE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79" y="2139971"/>
            <a:ext cx="4432300" cy="36761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33D77F80-4716-8565-12CF-9518883585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79" y="2926024"/>
            <a:ext cx="5279491" cy="2319337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2pPr>
            <a:lvl3pPr marL="9144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3pPr>
            <a:lvl4pPr marL="13716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4pPr>
            <a:lvl5pPr marL="1828800" indent="0">
              <a:buFontTx/>
              <a:buNone/>
              <a:defRPr sz="1400">
                <a:solidFill>
                  <a:schemeClr val="accent1"/>
                </a:solidFill>
                <a:latin typeface="Ubuntu" panose="020B050403060203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6074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EBD5D-6322-B406-0D4B-2DC1049317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5750" y="275384"/>
            <a:ext cx="1654753" cy="508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DC72F6-8F17-9EF3-5DE2-AD7D14DDFBB4}"/>
              </a:ext>
            </a:extLst>
          </p:cNvPr>
          <p:cNvSpPr txBox="1"/>
          <p:nvPr userDrawn="1"/>
        </p:nvSpPr>
        <p:spPr>
          <a:xfrm>
            <a:off x="285750" y="6342357"/>
            <a:ext cx="16547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</p:spTree>
    <p:extLst>
      <p:ext uri="{BB962C8B-B14F-4D97-AF65-F5344CB8AC3E}">
        <p14:creationId xmlns:p14="http://schemas.microsoft.com/office/powerpoint/2010/main" val="10128841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EC966F-C3A2-10A4-74A3-25D0347C51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537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040293FF-3E51-2EB7-6DBB-A815093091B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0228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849E8-9E1B-97A6-16F5-727C331343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757ECEED-71CF-563E-44EC-80FFD85975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750" y="275383"/>
            <a:ext cx="2365080" cy="7266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CEE91C-570F-B1A8-8A99-CA82C9ED4788}"/>
              </a:ext>
            </a:extLst>
          </p:cNvPr>
          <p:cNvSpPr txBox="1"/>
          <p:nvPr userDrawn="1"/>
        </p:nvSpPr>
        <p:spPr>
          <a:xfrm>
            <a:off x="285750" y="6342357"/>
            <a:ext cx="18696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Health Wales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A0DC161-F583-C874-FD6C-D41016907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50" y="2399892"/>
            <a:ext cx="6327775" cy="1641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4800" b="1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Thank you </a:t>
            </a:r>
            <a:br>
              <a:rPr lang="en-GB"/>
            </a:br>
            <a:r>
              <a:rPr lang="en-GB"/>
              <a:t>for listening.</a:t>
            </a:r>
            <a:endParaRPr lang="en-US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4B627C22-1FB4-BAE3-8444-E2668100FF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750" y="4053871"/>
            <a:ext cx="6327775" cy="45311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Ubuntu" panose="020B050403060203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8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/>
              <a:t>Further info or contact details to go here.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844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C7A4B6-E657-EDCC-59CE-FE172E9D1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F656F4-6DF7-415A-4697-290432580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D5691-D849-353F-2C40-B394ED7422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2B51D49-EE0F-5642-AE4A-D88F56CE5BD0}" type="datetimeFigureOut">
              <a:rPr lang="en-US" smtClean="0"/>
              <a:t>4/20/2026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902D5-1DEE-9B02-E0A7-6B8BD7EAD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C985D-423A-9E41-BE08-22CCE6FC1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Ubuntu" panose="020B0504030602030204" pitchFamily="34" charset="0"/>
              </a:defRPr>
            </a:lvl1pPr>
          </a:lstStyle>
          <a:p>
            <a:fld id="{8BF3B2AA-8EE5-0E49-B5D5-F85568A5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8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7" r:id="rId2"/>
    <p:sldLayoutId id="2147483662" r:id="rId3"/>
    <p:sldLayoutId id="2147483672" r:id="rId4"/>
    <p:sldLayoutId id="2147483667" r:id="rId5"/>
    <p:sldLayoutId id="2147483700" r:id="rId6"/>
    <p:sldLayoutId id="2147483689" r:id="rId7"/>
    <p:sldLayoutId id="2147483690" r:id="rId8"/>
    <p:sldLayoutId id="2147483699" r:id="rId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Ubuntu" panose="020B05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ufic.org/en/understanding-science/article/do-you-know-how-to-find-reliable-information-online" TargetMode="External"/><Relationship Id="rId3" Type="http://schemas.openxmlformats.org/officeDocument/2006/relationships/hyperlink" Target="https://www.bhf.org.uk/informationsupport/heart-matters-magazine/nutrition/good-foods-bad-foods" TargetMode="External"/><Relationship Id="rId7" Type="http://schemas.openxmlformats.org/officeDocument/2006/relationships/hyperlink" Target="https://www.bbc.co.uk/news/uk-england-sussex-67666002#:~:text=Fast%20food%20adverts%20on%20council,of%20a%20new%20advertising%20contract.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bc.co.uk/news/business-61238630" TargetMode="External"/><Relationship Id="rId5" Type="http://schemas.openxmlformats.org/officeDocument/2006/relationships/hyperlink" Target="https://www.bbc.co.uk/news/health-67962147" TargetMode="External"/><Relationship Id="rId4" Type="http://schemas.openxmlformats.org/officeDocument/2006/relationships/hyperlink" Target="https://www.bbc.co.uk/news/health-68283921" TargetMode="Externa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hf.org.uk/informationsupport/heart-matters-magazine/nutrition/good-foods-bad-food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www.llyw.cymru/canllaw-bwytan-dd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hf.org.uk/informationsupport/heart-matters-magazine/news/behind-the-headlines/ultra-processed-foods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news/health-67962147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www.bda.uk.com/resource/bda-supports-call-for-restricting-the-sale-and-marketing-of-energy-drinks-to-children-and-young-people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biteback.contentfiles.net/media/documents/Enticing-Effective-Everywhere-FINAL_1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oodfoundation.org.uk/news/new-legislation-passed-restrict-advertising-unhealthy-food#:~:text=A%209pm%20TV%20watershed%20and%20restrictions%20on%20online,will%20come%20into%20effect%20on%201%20January%202023.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yweight.wales/journey-four/food-drink/credible-advice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hyperlink" Target="https://pwysauiach.cymru/files/infographics/cyngor-creadadwy-pwsyau-iach-bywn-iachpdf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FD1B2-43EC-31A1-56FC-9807F0ECD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3B3AF5-7F06-1CDF-C5C2-4B253B6920F4}"/>
              </a:ext>
            </a:extLst>
          </p:cNvPr>
          <p:cNvSpPr txBox="1"/>
          <p:nvPr/>
        </p:nvSpPr>
        <p:spPr>
          <a:xfrm>
            <a:off x="194794" y="1567355"/>
            <a:ext cx="11609423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y-GB" sz="2000" dirty="0">
                <a:latin typeface="Ubuntu" panose="020B0504030602030204" pitchFamily="34" charset="0"/>
              </a:rPr>
              <a:t>Mae'r gweithgaredd hwn yn cysylltu â'r Banciau Gwybodaeth canlynol: </a:t>
            </a: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Diwydiant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,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Marchnata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 a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Hysbysebu</a:t>
            </a:r>
            <a:endParaRPr lang="en-US" sz="2000" dirty="0">
              <a:solidFill>
                <a:srgbClr val="18518A"/>
              </a:solidFill>
              <a:latin typeface="Ubuntu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Y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Gyfraith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 a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Rheoleiddio</a:t>
            </a:r>
            <a:endParaRPr lang="en-US" sz="2000" dirty="0">
              <a:solidFill>
                <a:srgbClr val="18518A"/>
              </a:solidFill>
              <a:latin typeface="Ubuntu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  <a:defRPr b="0" i="0"/>
            </a:pP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Beth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yw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cy-GB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deiet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cytbwys</a:t>
            </a:r>
            <a:r>
              <a:rPr lang="en-US" sz="2000" dirty="0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 </a:t>
            </a:r>
            <a:r>
              <a:rPr lang="en-US" sz="2000" dirty="0" err="1">
                <a:solidFill>
                  <a:srgbClr val="18518A"/>
                </a:solidFill>
                <a:latin typeface="Ubuntu"/>
                <a:ea typeface="Calibri"/>
                <a:cs typeface="Calibri"/>
              </a:rPr>
              <a:t>iach</a:t>
            </a:r>
            <a:endParaRPr lang="en-US" sz="2000" dirty="0">
              <a:solidFill>
                <a:srgbClr val="000000"/>
              </a:solidFill>
              <a:latin typeface="Ubuntu"/>
            </a:endParaRPr>
          </a:p>
          <a:p>
            <a:endParaRPr lang="en-US" sz="2000" dirty="0">
              <a:solidFill>
                <a:srgbClr val="000000"/>
              </a:solidFill>
              <a:latin typeface="Ubuntu"/>
            </a:endParaRPr>
          </a:p>
          <a:p>
            <a:r>
              <a:rPr lang="cy-GB" sz="2000" dirty="0">
                <a:latin typeface="Ubuntu" panose="020B0504030602030204" pitchFamily="34" charset="0"/>
              </a:rPr>
              <a:t>Mae'r gweithgaredd hwn yn darparu dolenni i adroddiadau ac erthyglau am fwyd a maeth ac mae cwestiynau ar gyfer eu trin a’u trafod.</a:t>
            </a:r>
            <a:endParaRPr lang="en-US" sz="2000" dirty="0">
              <a:latin typeface="Ubuntu" panose="020B0504030602030204" pitchFamily="34" charset="0"/>
              <a:ea typeface="Calibri" panose="020F0502020204030204"/>
              <a:cs typeface="Calibri" panose="020F0502020204030204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0151333-31CE-D047-3901-E9746858B7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569700"/>
              </p:ext>
            </p:extLst>
          </p:nvPr>
        </p:nvGraphicFramePr>
        <p:xfrm>
          <a:off x="97785" y="3814124"/>
          <a:ext cx="11996429" cy="264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603">
                  <a:extLst>
                    <a:ext uri="{9D8B030D-6E8A-4147-A177-3AD203B41FA5}">
                      <a16:colId xmlns:a16="http://schemas.microsoft.com/office/drawing/2014/main" val="4270850206"/>
                    </a:ext>
                  </a:extLst>
                </a:gridCol>
                <a:gridCol w="2302807">
                  <a:extLst>
                    <a:ext uri="{9D8B030D-6E8A-4147-A177-3AD203B41FA5}">
                      <a16:colId xmlns:a16="http://schemas.microsoft.com/office/drawing/2014/main" val="2021095819"/>
                    </a:ext>
                  </a:extLst>
                </a:gridCol>
                <a:gridCol w="2437279">
                  <a:extLst>
                    <a:ext uri="{9D8B030D-6E8A-4147-A177-3AD203B41FA5}">
                      <a16:colId xmlns:a16="http://schemas.microsoft.com/office/drawing/2014/main" val="3723673179"/>
                    </a:ext>
                  </a:extLst>
                </a:gridCol>
                <a:gridCol w="2526914">
                  <a:extLst>
                    <a:ext uri="{9D8B030D-6E8A-4147-A177-3AD203B41FA5}">
                      <a16:colId xmlns:a16="http://schemas.microsoft.com/office/drawing/2014/main" val="1260354662"/>
                    </a:ext>
                  </a:extLst>
                </a:gridCol>
                <a:gridCol w="2378826">
                  <a:extLst>
                    <a:ext uri="{9D8B030D-6E8A-4147-A177-3AD203B41FA5}">
                      <a16:colId xmlns:a16="http://schemas.microsoft.com/office/drawing/2014/main" val="407647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pPr marL="228600" indent="-228600">
                        <a:defRPr b="0" i="0"/>
                      </a:pPr>
                      <a:r>
                        <a:rPr lang="1106" b="1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Disgrifiadau o ddysgu </a:t>
                      </a:r>
                      <a:r>
                        <a:rPr lang="1106" b="0" dirty="0">
                          <a:solidFill>
                            <a:schemeClr val="bg1"/>
                          </a:solidFill>
                          <a:latin typeface="Ubuntu"/>
                          <a:ea typeface="Calibri" panose="020F0502020204030204"/>
                          <a:cs typeface="Calibri" panose="020F0502020204030204"/>
                        </a:rPr>
                        <a:t>(posibl)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94733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3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1</a:t>
                      </a:r>
                      <a:endParaRPr lang="en-US" sz="13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dechrau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gwneud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cysylltiadau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rhwng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a’m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hiechyd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lles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corfforol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</a:t>
                      </a:r>
                      <a:endParaRPr lang="en-US" sz="13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3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2</a:t>
                      </a:r>
                      <a:endParaRPr lang="en-US" sz="13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Rwyf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wedi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datblygu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dealltwriaeth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mod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angen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cytbwys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, ac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gwneud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dewisiadau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gwybodus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am y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bwyd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ei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fwyta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a’i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baratoi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gefnogi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iechyd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lles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corfforol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</a:t>
                      </a:r>
                      <a:endParaRPr lang="en-US" sz="13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3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3</a:t>
                      </a:r>
                      <a:endParaRPr lang="en-US" sz="13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egluro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pwysigrwydd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cytbwys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,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a’r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effaith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newisiadau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yn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eu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cael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ar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iechyd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lles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corfforol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cynllunio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pharatoi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prydau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maethlon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,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sylfaenol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</a:t>
                      </a:r>
                      <a:endParaRPr lang="en-US" sz="13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3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4</a:t>
                      </a:r>
                      <a:endParaRPr lang="en-US" sz="13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cymhwyso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ngwybodaeth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dealltwriaeth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o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ddeiet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cytbwys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wneud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dewisiadau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fydd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yn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ngalluogi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gynnal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iechyd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lles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corfforol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cynllunio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pharatoi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amrywiaeth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o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brydau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maethlon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</a:t>
                      </a:r>
                      <a:endParaRPr lang="en-US" sz="13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/>
                      </a:pPr>
                      <a:r>
                        <a:rPr lang="1106" sz="1300" b="1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Cam cynnydd 5</a:t>
                      </a:r>
                      <a:endParaRPr lang="en-US" sz="1300" dirty="0">
                        <a:solidFill>
                          <a:schemeClr val="accent1"/>
                        </a:solidFill>
                        <a:latin typeface="Ubuntu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addasu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mewn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ymateb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gyd-destunau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gwahanol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,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chymhwyso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fy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ngwybodaeth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dealltwriaeth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o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ddeiet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cytbwys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a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gefnogi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eraill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Rwy’n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gallu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cymhwyso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ystod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o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dechnegau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baratoi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amrywiaeth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o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brydau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 </a:t>
                      </a:r>
                      <a:r>
                        <a:rPr lang="en-US" sz="1300" b="0" i="0" u="none" strike="noStrike" noProof="0" dirty="0" err="1">
                          <a:solidFill>
                            <a:schemeClr val="accent1"/>
                          </a:solidFill>
                          <a:latin typeface="Ubuntu"/>
                        </a:rPr>
                        <a:t>maethlon</a:t>
                      </a:r>
                      <a:r>
                        <a:rPr lang="en-US" sz="1300" b="0" i="0" u="none" strike="noStrike" noProof="0" dirty="0">
                          <a:solidFill>
                            <a:schemeClr val="accent1"/>
                          </a:solidFill>
                          <a:latin typeface="Ubuntu"/>
                        </a:rPr>
                        <a:t>.</a:t>
                      </a:r>
                      <a:endParaRPr lang="en-US" sz="1300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6262021"/>
                  </a:ext>
                </a:extLst>
              </a:tr>
            </a:tbl>
          </a:graphicData>
        </a:graphic>
      </p:graphicFrame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3A3A172-F7A7-E736-682D-27F0D1743C11}"/>
              </a:ext>
            </a:extLst>
          </p:cNvPr>
          <p:cNvSpPr txBox="1">
            <a:spLocks/>
          </p:cNvSpPr>
          <p:nvPr/>
        </p:nvSpPr>
        <p:spPr>
          <a:xfrm>
            <a:off x="94720" y="849965"/>
            <a:ext cx="11164086" cy="83733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b="0" i="0"/>
            </a:pPr>
            <a:r>
              <a:rPr lang="1106" sz="4000" b="1" dirty="0">
                <a:latin typeface="Ubuntu"/>
                <a:ea typeface="Verdana"/>
              </a:rPr>
              <a:t>Adroddiadau</a:t>
            </a:r>
            <a:r>
              <a:rPr lang="cy-GB" sz="4000" b="1" dirty="0">
                <a:latin typeface="Ubuntu"/>
                <a:ea typeface="Verdana"/>
              </a:rPr>
              <a:t> </a:t>
            </a:r>
            <a:r>
              <a:rPr lang="1106" sz="4000" b="1" dirty="0">
                <a:latin typeface="Ubuntu"/>
                <a:ea typeface="Verdana"/>
              </a:rPr>
              <a:t>ac Erthyglau</a:t>
            </a:r>
            <a:r>
              <a:rPr lang="en-GB" sz="4000" b="1" dirty="0">
                <a:latin typeface="Ubuntu"/>
                <a:ea typeface="Verdana"/>
              </a:rPr>
              <a:t> </a:t>
            </a:r>
            <a:r>
              <a:rPr lang="cy-GB" sz="4000" b="1" dirty="0">
                <a:latin typeface="Ubuntu"/>
                <a:ea typeface="Verdana"/>
              </a:rPr>
              <a:t>Newyddion</a:t>
            </a:r>
            <a:endParaRPr lang="1106" sz="4000" b="1" dirty="0">
              <a:latin typeface="Ubuntu"/>
              <a:ea typeface="Verdan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E634A-9C33-7E4C-E49F-58383AA35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  <p:pic>
        <p:nvPicPr>
          <p:cNvPr id="3" name="Picture 2" descr="A person in a suit holding a microphone and a camera&#10;&#10;Description automatically generated">
            <a:extLst>
              <a:ext uri="{FF2B5EF4-FFF2-40B4-BE49-F238E27FC236}">
                <a16:creationId xmlns:a16="http://schemas.microsoft.com/office/drawing/2014/main" id="{9967C86C-DD86-B991-C4D2-233E658CE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7077" y="294639"/>
            <a:ext cx="2700203" cy="18001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6746954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81E93-A109-2533-FB87-9E4D3AECC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80003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E27F0-EEC4-2419-C679-D1DA63C098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7291" y="1266453"/>
            <a:ext cx="6245073" cy="648759"/>
          </a:xfrm>
        </p:spPr>
        <p:txBody>
          <a:bodyPr>
            <a:normAutofit fontScale="82500" lnSpcReduction="10000"/>
          </a:bodyPr>
          <a:lstStyle/>
          <a:p>
            <a:pPr>
              <a:defRPr b="0" i="0"/>
            </a:pPr>
            <a:r>
              <a:rPr lang="1106" b="1">
                <a:latin typeface="Ubuntu"/>
              </a:rPr>
              <a:t>Adroddiadau Newyddion ac Erthyglau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C2E9EC-2637-E4F3-6E2E-BA97237B94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7291" y="1904647"/>
            <a:ext cx="4432300" cy="367618"/>
          </a:xfrm>
        </p:spPr>
        <p:txBody>
          <a:bodyPr/>
          <a:lstStyle/>
          <a:p>
            <a:pPr>
              <a:defRPr b="0" i="0"/>
            </a:pPr>
            <a:r>
              <a:rPr lang="1106" b="1">
                <a:solidFill>
                  <a:srgbClr val="FF5D0C"/>
                </a:solidFill>
                <a:latin typeface="Ubuntu"/>
              </a:rPr>
              <a:t>I'w Trafod</a:t>
            </a:r>
            <a:endParaRPr lang="en-US" b="1">
              <a:solidFill>
                <a:srgbClr val="FF5D0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5256ED-0103-007B-884A-A23DC07177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291" y="2624644"/>
            <a:ext cx="10161773" cy="40674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British Heart Foundation - 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'Why there's no such thing as good or bad foods'</a:t>
            </a:r>
            <a:endParaRPr lang="en-GB" sz="2000" dirty="0">
              <a:solidFill>
                <a:schemeClr val="accent1">
                  <a:lumMod val="76000"/>
                </a:schemeClr>
              </a:solidFill>
              <a:latin typeface="Ubuntu"/>
              <a:ea typeface="Verdana"/>
              <a:cs typeface="Arial"/>
            </a:endParaRPr>
          </a:p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 err="1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Newyddion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 BBC  - '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Confusion over ultra-processed food labelling - study'</a:t>
            </a:r>
            <a:endParaRPr lang="en-GB" sz="2000" dirty="0">
              <a:solidFill>
                <a:schemeClr val="accent1">
                  <a:lumMod val="76000"/>
                </a:schemeClr>
              </a:solidFill>
              <a:latin typeface="Ubuntu"/>
              <a:ea typeface="Verdana"/>
              <a:cs typeface="Arial"/>
            </a:endParaRPr>
          </a:p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 err="1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NewyddionBBC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 - 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'More evidence to ban energy drinks for children, study finds'</a:t>
            </a:r>
            <a:endParaRPr lang="en-GB" sz="2000" dirty="0">
              <a:solidFill>
                <a:schemeClr val="accent1">
                  <a:lumMod val="76000"/>
                </a:schemeClr>
              </a:solidFill>
              <a:latin typeface="Ubuntu"/>
              <a:ea typeface="Verdana"/>
              <a:cs typeface="Arial"/>
            </a:endParaRPr>
          </a:p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 err="1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NewyddionBBC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 -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 '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Kellogg's in court battle over new rules for high-sugar cereals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'</a:t>
            </a:r>
          </a:p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 err="1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Newyddion</a:t>
            </a:r>
            <a:r>
              <a:rPr lang="en-GB" sz="2200" dirty="0" err="1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BBC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- '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Brighton &amp; Hove: Ban on fast food adverts to be introduced</a:t>
            </a:r>
            <a:r>
              <a:rPr lang="en-GB" sz="22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'</a:t>
            </a:r>
          </a:p>
          <a:p>
            <a:pPr marL="171450" indent="-171450">
              <a:buFont typeface="Arial,Sans-Serif"/>
              <a:buChar char="•"/>
              <a:defRPr b="0" i="0"/>
            </a:pP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EUFIC - '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spot fake nutrition information online</a:t>
            </a:r>
            <a:r>
              <a:rPr lang="en-GB" sz="2000" dirty="0">
                <a:solidFill>
                  <a:schemeClr val="accent1">
                    <a:lumMod val="76000"/>
                  </a:schemeClr>
                </a:solidFill>
                <a:latin typeface="Ubuntu"/>
                <a:ea typeface="Verdana"/>
                <a:cs typeface="Arial"/>
              </a:rPr>
              <a:t>'</a:t>
            </a:r>
            <a:endParaRPr lang="en-US" dirty="0">
              <a:solidFill>
                <a:schemeClr val="accent1">
                  <a:lumMod val="76000"/>
                </a:schemeClr>
              </a:solidFill>
            </a:endParaRPr>
          </a:p>
          <a:p>
            <a:pPr marL="171450" indent="-171450">
              <a:buFont typeface="Arial"/>
              <a:buChar char="•"/>
            </a:pPr>
            <a:endParaRPr lang="en-GB" sz="2000" dirty="0">
              <a:solidFill>
                <a:schemeClr val="tx2"/>
              </a:solidFill>
              <a:latin typeface="Ubuntu"/>
              <a:ea typeface="Verdana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sz="2000" dirty="0">
              <a:solidFill>
                <a:schemeClr val="tx2"/>
              </a:solidFill>
              <a:latin typeface="Ubuntu"/>
              <a:ea typeface="Verdana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GB" sz="2000" dirty="0">
              <a:solidFill>
                <a:schemeClr val="tx2"/>
              </a:solidFill>
              <a:latin typeface="Ubuntu"/>
              <a:ea typeface="Verdana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DF22E1-1520-8538-6E78-C95A77E737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9642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23D35B8C-A2FF-B15D-33DD-948105DA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20000">
            <a:off x="8271334" y="349014"/>
            <a:ext cx="3623352" cy="27219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539384" y="1367093"/>
            <a:ext cx="5534250" cy="6836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 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nad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oes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y 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ffasiwn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beth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â 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bwydydd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'da' neu '</a:t>
            </a:r>
            <a:r>
              <a:rPr lang="1106" sz="3200" b="1" u="sng" kern="1200" dirty="0" err="1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ddrwg</a:t>
            </a:r>
            <a:r>
              <a:rPr lang="1106" sz="3200" b="1" u="sng" kern="1200" dirty="0">
                <a:solidFill>
                  <a:schemeClr val="accent1"/>
                </a:solidFill>
                <a:latin typeface="Ubuntu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</a:t>
            </a:r>
            <a:endParaRPr lang="en-US" sz="3200" b="1" u="sng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543204" y="2059925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  <a:defRPr b="0" i="0"/>
            </a:pPr>
            <a:r>
              <a:rPr lang="1106" sz="2000" kern="1200">
                <a:solidFill>
                  <a:schemeClr val="tx2"/>
                </a:solidFill>
                <a:latin typeface="Ubuntu"/>
                <a:ea typeface="+mn-ea"/>
                <a:cs typeface="+mn-cs"/>
              </a:rPr>
              <a:t>British Heart Foundation</a:t>
            </a:r>
            <a:endParaRPr lang="en-US" sz="20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26" y="1594454"/>
            <a:ext cx="2441756" cy="1928154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460E8D7-688A-28B0-2326-6DD36F112F0B}"/>
              </a:ext>
            </a:extLst>
          </p:cNvPr>
          <p:cNvSpPr txBox="1"/>
          <p:nvPr/>
        </p:nvSpPr>
        <p:spPr>
          <a:xfrm>
            <a:off x="6095508" y="1933548"/>
            <a:ext cx="2204218" cy="6249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 b="0" kern="1200" dirty="0">
                <a:latin typeface="Ubuntu"/>
                <a:ea typeface="+mn-ea"/>
                <a:cs typeface="+mn-cs"/>
              </a:rPr>
              <a:t>Ydy bwydydd yn dda neu'n ddrwg?</a:t>
            </a:r>
            <a:endParaRPr lang="en-US" sz="1950" dirty="0"/>
          </a:p>
        </p:txBody>
      </p:sp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4282479" y="3326149"/>
            <a:ext cx="4265207" cy="315577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8773689" y="923440"/>
            <a:ext cx="2860111" cy="8733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  <a:ea typeface="+mn-lt"/>
                <a:cs typeface="+mn-lt"/>
              </a:rPr>
              <a:t>Beth yw'r problemau gydag eithrio bwydydd a grwpiau bwyd?</a:t>
            </a: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538257" y="2652288"/>
            <a:ext cx="3050998" cy="400549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539449" y="2653421"/>
            <a:ext cx="3019297" cy="415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D7F9679-6F63-E558-7D24-E9FF151A374B}"/>
              </a:ext>
            </a:extLst>
          </p:cNvPr>
          <p:cNvSpPr txBox="1"/>
          <p:nvPr/>
        </p:nvSpPr>
        <p:spPr>
          <a:xfrm>
            <a:off x="4596144" y="4051373"/>
            <a:ext cx="3629232" cy="8528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defRPr b="0" i="0"/>
            </a:pPr>
            <a:r>
              <a:rPr lang="1106" dirty="0">
                <a:latin typeface="Ubuntu"/>
              </a:rPr>
              <a:t>Beth yw'r problemau gyda bwyta dim ond </a:t>
            </a:r>
            <a:r>
              <a:rPr lang="cy-GB" dirty="0">
                <a:latin typeface="Ubuntu"/>
              </a:rPr>
              <a:t>symiau</a:t>
            </a:r>
            <a:r>
              <a:rPr lang="1106" dirty="0">
                <a:latin typeface="Ubuntu"/>
              </a:rPr>
              <a:t> </a:t>
            </a:r>
            <a:r>
              <a:rPr lang="cy-GB" dirty="0">
                <a:latin typeface="Ubuntu"/>
              </a:rPr>
              <a:t>b</a:t>
            </a:r>
            <a:r>
              <a:rPr lang="1106" dirty="0">
                <a:latin typeface="Ubuntu"/>
              </a:rPr>
              <a:t>ach o'r un bwyd?</a:t>
            </a:r>
            <a:endParaRPr lang="en-US" dirty="0"/>
          </a:p>
          <a:p>
            <a:pPr defTabSz="905256">
              <a:spcBef>
                <a:spcPts val="990"/>
              </a:spcBef>
            </a:pPr>
            <a:endParaRPr lang="en-US" sz="1950" dirty="0"/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37EC00F-F336-AD8A-F7E9-DA89B23A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08" y="3728279"/>
            <a:ext cx="3136520" cy="2499653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ED9D9D7-C114-F702-FF29-7E84782D0FE3}"/>
              </a:ext>
            </a:extLst>
          </p:cNvPr>
          <p:cNvSpPr txBox="1"/>
          <p:nvPr/>
        </p:nvSpPr>
        <p:spPr>
          <a:xfrm>
            <a:off x="847774" y="4320936"/>
            <a:ext cx="2607630" cy="849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 dirty="0">
                <a:latin typeface="Ubuntu"/>
              </a:rPr>
              <a:t>Beth mae deiet cytbwys ac iach yn ei olygu i </a:t>
            </a:r>
            <a:r>
              <a:rPr lang="cy-GB" sz="1950" dirty="0">
                <a:latin typeface="Ubuntu"/>
              </a:rPr>
              <a:t>t</a:t>
            </a:r>
            <a:r>
              <a:rPr lang="1106" sz="1950" dirty="0">
                <a:latin typeface="Ubuntu"/>
              </a:rPr>
              <a:t>i?</a:t>
            </a:r>
            <a:endParaRPr lang="en-US" sz="1950" dirty="0"/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E244A4BC-2BF3-1AFC-89BB-CE60E0EF5806}"/>
              </a:ext>
            </a:extLst>
          </p:cNvPr>
          <p:cNvSpPr/>
          <p:nvPr/>
        </p:nvSpPr>
        <p:spPr>
          <a:xfrm>
            <a:off x="8808297" y="4397423"/>
            <a:ext cx="3132878" cy="2010888"/>
          </a:xfrm>
          <a:prstGeom prst="roundRect">
            <a:avLst>
              <a:gd name="adj" fmla="val 40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0C812C-B2D5-9721-EEDF-47EC54D645FC}"/>
              </a:ext>
            </a:extLst>
          </p:cNvPr>
          <p:cNvSpPr txBox="1"/>
          <p:nvPr/>
        </p:nvSpPr>
        <p:spPr>
          <a:xfrm>
            <a:off x="8926537" y="4587377"/>
            <a:ext cx="288989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Dolenni ar gyfer Darllen Pellach</a:t>
            </a:r>
            <a:endParaRPr lang="en-US" sz="2000" dirty="0">
              <a:solidFill>
                <a:srgbClr val="000000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endParaRPr lang="en-US" dirty="0">
              <a:solidFill>
                <a:schemeClr val="bg1"/>
              </a:solidFill>
            </a:endParaRPr>
          </a:p>
          <a:p>
            <a:pPr>
              <a:defRPr b="0" i="0"/>
            </a:pP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Llywodraeth Cymru: </a:t>
            </a:r>
          </a:p>
          <a:p>
            <a:pPr>
              <a:defRPr b="0" i="0"/>
            </a:pP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Canllaw Bwyta'n Dda (llyw.cymru)</a:t>
            </a:r>
            <a:endParaRPr lang="en-US" dirty="0">
              <a:solidFill>
                <a:schemeClr val="bg1"/>
              </a:solidFill>
              <a:latin typeface="Ubuntu"/>
              <a:ea typeface="+mn-lt"/>
              <a:cs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indent="-228600"/>
            <a:endParaRPr lang="en-US" sz="2000" dirty="0">
              <a:solidFill>
                <a:schemeClr val="accent1"/>
              </a:solidFill>
              <a:latin typeface="Ubuntu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AE128D-F8DC-97D1-1B00-C26FC0C34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0792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5290704" y="1447145"/>
            <a:ext cx="2713187" cy="207632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495300" y="908283"/>
            <a:ext cx="7378568" cy="9623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spcAft>
                <a:spcPts val="600"/>
              </a:spcAft>
              <a:defRPr b="0" i="0"/>
            </a:pPr>
            <a:endParaRPr lang="cy-GB" sz="3200" b="1" dirty="0">
              <a:solidFill>
                <a:schemeClr val="tx2"/>
              </a:solidFill>
              <a:latin typeface="Ubuntu"/>
              <a:ea typeface="+mn-lt"/>
              <a:cs typeface="+mn-lt"/>
            </a:endParaRPr>
          </a:p>
          <a:p>
            <a:pPr defTabSz="905256">
              <a:spcAft>
                <a:spcPts val="600"/>
              </a:spcAft>
              <a:defRPr b="0" i="0"/>
            </a:pPr>
            <a:endParaRPr lang="cy-GB" sz="3200" b="1" dirty="0">
              <a:solidFill>
                <a:schemeClr val="tx2"/>
              </a:solidFill>
              <a:latin typeface="Ubuntu"/>
              <a:ea typeface="+mn-lt"/>
              <a:cs typeface="+mn-lt"/>
            </a:endParaRPr>
          </a:p>
          <a:p>
            <a:pPr defTabSz="905256">
              <a:spcAft>
                <a:spcPts val="600"/>
              </a:spcAft>
              <a:defRPr b="0" i="0"/>
            </a:pPr>
            <a:endParaRPr lang="cy-GB" sz="3200" b="1" dirty="0">
              <a:solidFill>
                <a:schemeClr val="tx2"/>
              </a:solidFill>
              <a:latin typeface="Ubuntu"/>
              <a:ea typeface="+mn-lt"/>
              <a:cs typeface="+mn-lt"/>
            </a:endParaRPr>
          </a:p>
          <a:p>
            <a:pPr defTabSz="905256">
              <a:spcAft>
                <a:spcPts val="600"/>
              </a:spcAft>
              <a:defRPr b="0" i="0"/>
            </a:pPr>
            <a:endParaRPr lang="en-US" sz="3200" b="1" dirty="0">
              <a:solidFill>
                <a:schemeClr val="tx2"/>
              </a:solidFill>
              <a:latin typeface="Ubuntu"/>
              <a:ea typeface="+mn-lt"/>
              <a:cs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05256">
              <a:spcAft>
                <a:spcPts val="600"/>
              </a:spcAft>
              <a:defRPr b="0" i="0"/>
            </a:pPr>
            <a:endParaRPr lang="en-US" sz="3200" b="1" dirty="0">
              <a:solidFill>
                <a:schemeClr val="tx2"/>
              </a:solidFill>
              <a:latin typeface="Ubuntu"/>
              <a:ea typeface="+mn-lt"/>
              <a:cs typeface="+mn-lt"/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604721" y="1868907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</a:rPr>
              <a:t>Newyddion y BBC</a:t>
            </a:r>
            <a:endParaRPr lang="en-US" sz="20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4340193" y="3482384"/>
            <a:ext cx="4011207" cy="2743029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4721785" y="4036452"/>
            <a:ext cx="4172444" cy="9050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616796" y="2534758"/>
            <a:ext cx="3101129" cy="560970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606848" y="2542471"/>
            <a:ext cx="3115312" cy="5611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AD0E5-C822-3576-6B34-A32B4B5EE3AB}"/>
              </a:ext>
            </a:extLst>
          </p:cNvPr>
          <p:cNvSpPr txBox="1"/>
          <p:nvPr/>
        </p:nvSpPr>
        <p:spPr>
          <a:xfrm>
            <a:off x="5761563" y="1792818"/>
            <a:ext cx="214209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1600" dirty="0">
                <a:solidFill>
                  <a:schemeClr val="accent1"/>
                </a:solidFill>
                <a:latin typeface="Ubuntu"/>
                <a:cs typeface="Calibri"/>
              </a:rPr>
              <a:t>Beth yw bwyd sydd </a:t>
            </a:r>
            <a:endParaRPr lang="en-US" sz="1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28600" indent="-228600">
              <a:defRPr b="0" i="0"/>
            </a:pPr>
            <a:r>
              <a:rPr lang="1106" sz="1600">
                <a:solidFill>
                  <a:schemeClr val="accent1"/>
                </a:solidFill>
                <a:latin typeface="Ubuntu"/>
                <a:cs typeface="Calibri"/>
              </a:rPr>
              <a:t>wedi'i brosesu</a:t>
            </a:r>
            <a:r>
              <a:rPr lang="cy-GB" sz="1600">
                <a:solidFill>
                  <a:schemeClr val="accent1"/>
                </a:solidFill>
                <a:latin typeface="Ubuntu"/>
                <a:cs typeface="Calibri"/>
              </a:rPr>
              <a:t>’n helaeth? 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679D7-BEA3-AA9E-CF2E-99899D236D88}"/>
              </a:ext>
            </a:extLst>
          </p:cNvPr>
          <p:cNvSpPr txBox="1"/>
          <p:nvPr/>
        </p:nvSpPr>
        <p:spPr>
          <a:xfrm>
            <a:off x="4724401" y="3920067"/>
            <a:ext cx="4017211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A ddylem ni fod yn bwyta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llai </a:t>
            </a:r>
            <a:endParaRPr lang="cy-GB">
              <a:solidFill>
                <a:schemeClr val="accent1"/>
              </a:solidFill>
              <a:latin typeface="Ubuntu"/>
              <a:cs typeface="Calibri"/>
            </a:endParaRPr>
          </a:p>
          <a:p>
            <a:pPr>
              <a:defRPr b="0" i="0"/>
            </a:pP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o 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fwyd sydd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wedi'i brosesu</a:t>
            </a:r>
            <a:r>
              <a:rPr lang="cy-GB">
                <a:solidFill>
                  <a:schemeClr val="accent1"/>
                </a:solidFill>
                <a:latin typeface="Ubuntu"/>
                <a:cs typeface="Calibri"/>
              </a:rPr>
              <a:t>’n helaeth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?</a:t>
            </a:r>
            <a:endParaRPr lang="en-US" dirty="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10" name="Picture 9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3D57DE58-9C39-9104-BF8D-9FA407532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180017" y="3612569"/>
            <a:ext cx="3549269" cy="2647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EF83D3-BBAB-DD29-A1E3-F05AF70CF819}"/>
              </a:ext>
            </a:extLst>
          </p:cNvPr>
          <p:cNvSpPr txBox="1"/>
          <p:nvPr/>
        </p:nvSpPr>
        <p:spPr>
          <a:xfrm>
            <a:off x="491067" y="4036484"/>
            <a:ext cx="323326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cy-GB">
                <a:solidFill>
                  <a:schemeClr val="accent1"/>
                </a:solidFill>
                <a:latin typeface="Ubuntu"/>
                <a:cs typeface="Calibri"/>
              </a:rPr>
              <a:t>Oes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rhai 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mathau o fwyd sydd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wedi'u prosesu</a:t>
            </a:r>
            <a:r>
              <a:rPr lang="cy-GB">
                <a:solidFill>
                  <a:schemeClr val="accent1"/>
                </a:solidFill>
                <a:latin typeface="Ubuntu"/>
                <a:cs typeface="Calibri"/>
              </a:rPr>
              <a:t>’n helaeth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yn 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iachach nag eraill?</a:t>
            </a:r>
            <a:endParaRPr lang="en-US" dirty="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B2469697-C1BF-8E8A-77D1-21511E467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0">
            <a:off x="8393591" y="1193142"/>
            <a:ext cx="3549267" cy="2817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F12D4-EF45-95B3-9139-89B8E88720F4}"/>
              </a:ext>
            </a:extLst>
          </p:cNvPr>
          <p:cNvSpPr txBox="1"/>
          <p:nvPr/>
        </p:nvSpPr>
        <p:spPr>
          <a:xfrm>
            <a:off x="8925984" y="1634066"/>
            <a:ext cx="27459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Sut allwn ni fwyta llai o fwyd sydd wedi'i brosesu</a:t>
            </a:r>
            <a:r>
              <a:rPr lang="cy-GB" sz="2000">
                <a:solidFill>
                  <a:schemeClr val="accent1"/>
                </a:solidFill>
                <a:latin typeface="Ubuntu"/>
                <a:cs typeface="Calibri"/>
              </a:rPr>
              <a:t>’n helaeth</a:t>
            </a: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?</a:t>
            </a:r>
            <a:endParaRPr lang="en-US" sz="200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8791D8E7-FEF5-D9C1-AC00-AC85C863753F}"/>
              </a:ext>
            </a:extLst>
          </p:cNvPr>
          <p:cNvSpPr/>
          <p:nvPr/>
        </p:nvSpPr>
        <p:spPr>
          <a:xfrm>
            <a:off x="8537077" y="4436169"/>
            <a:ext cx="3417013" cy="2088379"/>
          </a:xfrm>
          <a:prstGeom prst="roundRect">
            <a:avLst>
              <a:gd name="adj" fmla="val 40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797BFC-8B49-E71F-EE34-B552A93585D9}"/>
              </a:ext>
            </a:extLst>
          </p:cNvPr>
          <p:cNvSpPr txBox="1"/>
          <p:nvPr/>
        </p:nvSpPr>
        <p:spPr>
          <a:xfrm>
            <a:off x="8668572" y="4549165"/>
            <a:ext cx="3267230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Dolenni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ar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gyfer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Darllen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Pellach</a:t>
            </a: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pPr>
              <a:defRPr b="0" i="0"/>
            </a:pPr>
            <a:endParaRPr lang="en-US" sz="20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defRPr b="0" i="0"/>
            </a:pP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</a:rPr>
              <a:t>British Heart Foundation: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Ultra-processed foods: how bad are they for your health? - BHF</a:t>
            </a:r>
            <a:endParaRPr lang="en-US">
              <a:solidFill>
                <a:schemeClr val="bg1"/>
              </a:solidFill>
            </a:endParaRPr>
          </a:p>
          <a:p>
            <a:pPr marL="228600" indent="-228600"/>
            <a:endParaRPr lang="en-US" sz="2000">
              <a:solidFill>
                <a:schemeClr val="accent1"/>
              </a:solidFill>
              <a:latin typeface="Ubuntu"/>
              <a:cs typeface="Calibri"/>
            </a:endParaRPr>
          </a:p>
        </p:txBody>
      </p:sp>
      <p:sp>
        <p:nvSpPr>
          <p:cNvPr id="18" name="Blwch Testun 17">
            <a:extLst>
              <a:ext uri="{FF2B5EF4-FFF2-40B4-BE49-F238E27FC236}">
                <a16:creationId xmlns:a16="http://schemas.microsoft.com/office/drawing/2014/main" id="{56B14639-1BCA-1325-C3F7-D2EC461B9D27}"/>
              </a:ext>
            </a:extLst>
          </p:cNvPr>
          <p:cNvSpPr txBox="1"/>
          <p:nvPr/>
        </p:nvSpPr>
        <p:spPr>
          <a:xfrm>
            <a:off x="292544" y="840086"/>
            <a:ext cx="6102220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cy-GB" sz="2800" b="1" dirty="0">
                <a:solidFill>
                  <a:schemeClr val="accent1"/>
                </a:solidFill>
                <a:latin typeface="Ubuntu"/>
              </a:rPr>
              <a:t>Dryswch ynglŷn â Labelu Bwyd sydd wedi'i Brosesu’n Helaeth</a:t>
            </a:r>
            <a:r>
              <a:rPr lang="cy-GB" sz="2800" b="1" dirty="0">
                <a:solidFill>
                  <a:schemeClr val="tx2">
                    <a:lumMod val="75000"/>
                  </a:schemeClr>
                </a:solidFill>
              </a:rPr>
              <a:t>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559443-3344-54A5-A9EC-0A5B273F5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7573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847058" y="232537"/>
            <a:ext cx="5118050" cy="3320653"/>
          </a:xfrm>
          <a:prstGeom prst="rect">
            <a:avLst/>
          </a:prstGeom>
        </p:spPr>
      </p:pic>
      <p:pic>
        <p:nvPicPr>
          <p:cNvPr id="17" name="Picture 16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55811AE8-44BD-9C3E-8858-A7A75A9FB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4196827" y="3218285"/>
            <a:ext cx="4334664" cy="309454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143404" y="1939050"/>
            <a:ext cx="6743772" cy="6460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defRPr b="0" i="0"/>
            </a:pPr>
            <a:endParaRPr lang="cy-GB" sz="2800" b="1" dirty="0">
              <a:solidFill>
                <a:schemeClr val="tx2"/>
              </a:solidFill>
              <a:latin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defTabSz="905256">
              <a:defRPr b="0" i="0"/>
            </a:pPr>
            <a:r>
              <a:rPr lang="1106" sz="2800" b="1" dirty="0">
                <a:solidFill>
                  <a:schemeClr val="tx2"/>
                </a:solidFill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Adroddiad yn Canfod Mwy o </a:t>
            </a:r>
            <a:endParaRPr lang="en-GB" sz="2800" b="1" dirty="0">
              <a:solidFill>
                <a:schemeClr val="tx2"/>
              </a:solidFill>
              <a:latin typeface="Ubuntu"/>
            </a:endParaRPr>
          </a:p>
          <a:p>
            <a:pPr defTabSz="905256">
              <a:defRPr b="0" i="0"/>
            </a:pPr>
            <a:r>
              <a:rPr lang="1106" sz="2800" b="1" dirty="0">
                <a:solidFill>
                  <a:schemeClr val="tx2"/>
                </a:solidFill>
                <a:latin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Dystiolaeth i Wahardd Diodydd Egni i Blant</a:t>
            </a:r>
            <a:endParaRPr lang="en-GB" sz="2800" b="1" dirty="0">
              <a:solidFill>
                <a:schemeClr val="tx2"/>
              </a:solidFill>
              <a:latin typeface="Ubuntu"/>
            </a:endParaRPr>
          </a:p>
          <a:p>
            <a:pPr defTabSz="905256">
              <a:spcAft>
                <a:spcPts val="600"/>
              </a:spcAft>
            </a:pPr>
            <a:endParaRPr lang="en-US" sz="2700" b="1" u="sng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534430" y="2240399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</a:rPr>
              <a:t>Newyddion y BBC</a:t>
            </a:r>
            <a:endParaRPr lang="en-US" sz="200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433217" y="3601940"/>
            <a:ext cx="3528102" cy="2605486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7716869" y="967286"/>
            <a:ext cx="4257110" cy="957991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531364" y="2716833"/>
            <a:ext cx="3101129" cy="560970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637833" y="2885905"/>
            <a:ext cx="3089482" cy="5353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6F586-8AB9-F356-A3BC-574CA0B15F22}"/>
              </a:ext>
            </a:extLst>
          </p:cNvPr>
          <p:cNvSpPr txBox="1"/>
          <p:nvPr/>
        </p:nvSpPr>
        <p:spPr>
          <a:xfrm rot="480000">
            <a:off x="7189303" y="740746"/>
            <a:ext cx="4661586" cy="16004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/>
            <a:endParaRPr lang="en-US" sz="1400" dirty="0">
              <a:solidFill>
                <a:schemeClr val="accent1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Beth yw</a:t>
            </a:r>
            <a:r>
              <a:rPr lang="cy-GB" sz="1400">
                <a:solidFill>
                  <a:schemeClr val="accent1"/>
                </a:solidFill>
                <a:latin typeface="Ubuntu"/>
                <a:cs typeface="Calibri"/>
              </a:rPr>
              <a:t> eich b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arn </a:t>
            </a:r>
            <a:r>
              <a:rPr lang="cy-GB" sz="1400">
                <a:solidFill>
                  <a:schemeClr val="accent1"/>
                </a:solidFill>
                <a:latin typeface="Ubuntu"/>
                <a:cs typeface="Calibri"/>
              </a:rPr>
              <a:t>c</a:t>
            </a:r>
            <a:r>
              <a:rPr lang="cy-GB" sz="1400" dirty="0">
                <a:solidFill>
                  <a:schemeClr val="accent1"/>
                </a:solidFill>
                <a:latin typeface="Ubuntu"/>
                <a:cs typeface="Calibri"/>
              </a:rPr>
              <a:t>h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i </a:t>
            </a:r>
            <a:r>
              <a:rPr lang="1106" sz="1400" dirty="0">
                <a:solidFill>
                  <a:schemeClr val="accent1"/>
                </a:solidFill>
                <a:latin typeface="Ubuntu"/>
                <a:cs typeface="Calibri"/>
              </a:rPr>
              <a:t>am ddiodydd egni?</a:t>
            </a:r>
            <a:endParaRPr lang="en-US" sz="1400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28600" indent="-228600">
              <a:defRPr b="0" i="0"/>
            </a:pP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Ble </a:t>
            </a:r>
            <a:r>
              <a:rPr lang="cy-GB" sz="1400">
                <a:solidFill>
                  <a:schemeClr val="accent1"/>
                </a:solidFill>
                <a:latin typeface="Ubuntu"/>
                <a:cs typeface="Calibri"/>
              </a:rPr>
              <a:t>ydych chi 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wedi </a:t>
            </a:r>
            <a:r>
              <a:rPr lang="1106" sz="1400" dirty="0">
                <a:solidFill>
                  <a:schemeClr val="accent1"/>
                </a:solidFill>
                <a:latin typeface="Ubuntu"/>
                <a:cs typeface="Calibri"/>
              </a:rPr>
              <a:t>gweld hysbysebion am ddiodydd egni, ac a wnaethon 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nhw </a:t>
            </a:r>
            <a:r>
              <a:rPr lang="cy-GB" sz="1400">
                <a:solidFill>
                  <a:schemeClr val="accent1"/>
                </a:solidFill>
                <a:latin typeface="Ubuntu"/>
                <a:cs typeface="Calibri"/>
              </a:rPr>
              <a:t>eich p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erswadio </a:t>
            </a:r>
            <a:r>
              <a:rPr lang="1106" sz="1400" dirty="0">
                <a:solidFill>
                  <a:schemeClr val="accent1"/>
                </a:solidFill>
                <a:latin typeface="Ubuntu"/>
                <a:cs typeface="Calibri"/>
              </a:rPr>
              <a:t>i brynu un?</a:t>
            </a:r>
            <a:r>
              <a:rPr lang="1106" sz="1400" dirty="0">
                <a:latin typeface="Ubuntu"/>
                <a:cs typeface="Calibri"/>
              </a:rPr>
              <a:t> </a:t>
            </a:r>
            <a:br>
              <a:rPr lang="1106" sz="1400" dirty="0">
                <a:latin typeface="Ubuntu"/>
                <a:cs typeface="Calibri"/>
              </a:rPr>
            </a:br>
            <a:endParaRPr lang="en-US" sz="1400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28600" indent="-228600">
              <a:defRPr b="0" i="0"/>
            </a:pPr>
            <a:r>
              <a:rPr lang="cy-GB" sz="1400">
                <a:solidFill>
                  <a:schemeClr val="accent1"/>
                </a:solidFill>
                <a:latin typeface="Ubuntu"/>
                <a:cs typeface="Calibri"/>
              </a:rPr>
              <a:t>Yn eich barn chi, s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ut </a:t>
            </a:r>
            <a:r>
              <a:rPr lang="1106" sz="1400" dirty="0">
                <a:solidFill>
                  <a:schemeClr val="accent1"/>
                </a:solidFill>
                <a:latin typeface="Ubuntu"/>
                <a:cs typeface="Calibri"/>
              </a:rPr>
              <a:t>maen nhw'n effeithio ar </a:t>
            </a:r>
            <a:r>
              <a:rPr lang="1106" sz="1400">
                <a:solidFill>
                  <a:schemeClr val="accent1"/>
                </a:solidFill>
                <a:latin typeface="Ubuntu"/>
                <a:cs typeface="Calibri"/>
              </a:rPr>
              <a:t>ein hiechyd?</a:t>
            </a:r>
            <a:endParaRPr lang="1106" sz="1400" dirty="0">
              <a:solidFill>
                <a:schemeClr val="accent1"/>
              </a:solidFill>
              <a:latin typeface="Ubuntu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A98E64-E9C0-16EC-5817-87EA4C368B8B}"/>
              </a:ext>
            </a:extLst>
          </p:cNvPr>
          <p:cNvSpPr txBox="1"/>
          <p:nvPr/>
        </p:nvSpPr>
        <p:spPr>
          <a:xfrm>
            <a:off x="755650" y="4089402"/>
            <a:ext cx="665509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1600" dirty="0">
                <a:solidFill>
                  <a:schemeClr val="accent1"/>
                </a:solidFill>
                <a:latin typeface="Ubuntu"/>
                <a:cs typeface="Calibri"/>
              </a:rPr>
              <a:t>Beth </a:t>
            </a:r>
            <a:r>
              <a:rPr lang="1106" sz="1600">
                <a:solidFill>
                  <a:schemeClr val="accent1"/>
                </a:solidFill>
                <a:latin typeface="Ubuntu"/>
                <a:cs typeface="Calibri"/>
              </a:rPr>
              <a:t>yw </a:t>
            </a:r>
            <a:r>
              <a:rPr lang="cy-GB" sz="1600">
                <a:solidFill>
                  <a:schemeClr val="accent1"/>
                </a:solidFill>
                <a:latin typeface="Ubuntu"/>
                <a:cs typeface="Calibri"/>
              </a:rPr>
              <a:t>eich barn</a:t>
            </a:r>
            <a:endParaRPr lang="en-US" sz="1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28600" indent="-228600">
              <a:defRPr b="0" i="0"/>
            </a:pPr>
            <a:r>
              <a:rPr lang="1106" sz="1600">
                <a:solidFill>
                  <a:schemeClr val="accent1"/>
                </a:solidFill>
                <a:latin typeface="Ubuntu"/>
                <a:cs typeface="Calibri"/>
              </a:rPr>
              <a:t>am </a:t>
            </a:r>
            <a:r>
              <a:rPr lang="1106" sz="1600" dirty="0">
                <a:solidFill>
                  <a:schemeClr val="accent1"/>
                </a:solidFill>
                <a:latin typeface="Ubuntu"/>
                <a:cs typeface="Calibri"/>
              </a:rPr>
              <a:t>farchnata diodydd </a:t>
            </a:r>
            <a:endParaRPr lang="cy-GB" sz="1600" dirty="0">
              <a:solidFill>
                <a:schemeClr val="accent1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r>
              <a:rPr lang="1106" sz="1600" dirty="0">
                <a:solidFill>
                  <a:schemeClr val="accent1"/>
                </a:solidFill>
                <a:latin typeface="Ubuntu"/>
                <a:cs typeface="Calibri"/>
              </a:rPr>
              <a:t>egni?</a:t>
            </a:r>
            <a:endParaRPr lang="en-US" sz="1600" dirty="0">
              <a:solidFill>
                <a:schemeClr val="accent1"/>
              </a:solidFill>
              <a:latin typeface="Calibri"/>
              <a:cs typeface="Calibri"/>
            </a:endParaRPr>
          </a:p>
          <a:p>
            <a:pPr marL="228600" indent="-228600">
              <a:defRPr b="0" i="0"/>
            </a:pPr>
            <a:endParaRPr lang="en-US" dirty="0">
              <a:solidFill>
                <a:schemeClr val="accent1"/>
              </a:solidFill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CCA3F7-06D0-7648-30CD-7FB7A9EE58C6}"/>
              </a:ext>
            </a:extLst>
          </p:cNvPr>
          <p:cNvSpPr txBox="1"/>
          <p:nvPr/>
        </p:nvSpPr>
        <p:spPr>
          <a:xfrm>
            <a:off x="4570106" y="3675537"/>
            <a:ext cx="3586445" cy="14645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</a:rPr>
              <a:t>Mae'r erthygl yn dweud 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'Mae angen gwahardd gwerthu diodydd egni o bob math i bobl ifanc a phlant yn y DU</a:t>
            </a:r>
            <a:r>
              <a:rPr lang="1106" dirty="0">
                <a:solidFill>
                  <a:schemeClr val="accent1"/>
                </a:solidFill>
                <a:latin typeface="Ubuntu"/>
              </a:rPr>
              <a:t>'. Beth </a:t>
            </a:r>
            <a:r>
              <a:rPr lang="1106">
                <a:solidFill>
                  <a:schemeClr val="accent1"/>
                </a:solidFill>
                <a:latin typeface="Ubuntu"/>
              </a:rPr>
              <a:t>yw </a:t>
            </a:r>
            <a:r>
              <a:rPr lang="cy-GB">
                <a:solidFill>
                  <a:schemeClr val="accent1"/>
                </a:solidFill>
                <a:latin typeface="Ubuntu"/>
              </a:rPr>
              <a:t>eich b</a:t>
            </a:r>
            <a:r>
              <a:rPr lang="1106">
                <a:solidFill>
                  <a:schemeClr val="accent1"/>
                </a:solidFill>
                <a:latin typeface="Ubuntu"/>
              </a:rPr>
              <a:t>arn </a:t>
            </a:r>
            <a:r>
              <a:rPr lang="cy-GB">
                <a:solidFill>
                  <a:schemeClr val="accent1"/>
                </a:solidFill>
                <a:latin typeface="Ubuntu"/>
              </a:rPr>
              <a:t>chi </a:t>
            </a:r>
            <a:r>
              <a:rPr lang="1106">
                <a:solidFill>
                  <a:schemeClr val="accent1"/>
                </a:solidFill>
                <a:latin typeface="Ubuntu"/>
              </a:rPr>
              <a:t>am </a:t>
            </a:r>
            <a:r>
              <a:rPr lang="1106" dirty="0">
                <a:solidFill>
                  <a:schemeClr val="accent1"/>
                </a:solidFill>
                <a:latin typeface="Ubuntu"/>
              </a:rPr>
              <a:t>hyn?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EED59B-D6AD-B9EC-93FC-4FAD9F498CE3}"/>
              </a:ext>
            </a:extLst>
          </p:cNvPr>
          <p:cNvSpPr txBox="1"/>
          <p:nvPr/>
        </p:nvSpPr>
        <p:spPr>
          <a:xfrm>
            <a:off x="8676848" y="3602095"/>
            <a:ext cx="3208343" cy="2769989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Dolenni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ar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gyfer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Darllen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Pellach</a:t>
            </a: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endParaRPr lang="en-US">
              <a:solidFill>
                <a:schemeClr val="bg1"/>
              </a:solidFill>
            </a:endParaRPr>
          </a:p>
          <a:p>
            <a:pPr>
              <a:defRPr b="0" i="0"/>
            </a:pP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Cymdeithas </a:t>
            </a:r>
            <a:r>
              <a:rPr lang="1106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Ddeieteg</a:t>
            </a:r>
            <a:r>
              <a:rPr lang="1106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Prydain: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British Dietetic Association: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BDA supports call for restricting the sale and marketing of energy drinks to children and young people</a:t>
            </a:r>
            <a:endParaRPr lang="en-US" sz="1600" dirty="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pPr marL="228600" indent="-228600"/>
            <a:endParaRPr lang="en-US" sz="20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C9BE74-6BD8-0D8A-DE27-19F6DB9F1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81658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643467" y="1698278"/>
            <a:ext cx="5249852" cy="532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2400" b="1" u="sng" dirty="0">
                <a:solidFill>
                  <a:schemeClr val="tx2"/>
                </a:solidFill>
                <a:latin typeface="Ubuntu"/>
                <a:ea typeface="+mn-lt"/>
                <a:cs typeface="+mn-lt"/>
              </a:rPr>
              <a:t>Kellogg's yn </a:t>
            </a:r>
            <a:r>
              <a:rPr lang="cy-GB" sz="2400" b="1" u="sng" dirty="0">
                <a:solidFill>
                  <a:schemeClr val="tx2"/>
                </a:solidFill>
                <a:latin typeface="Ubuntu"/>
                <a:ea typeface="+mn-lt"/>
                <a:cs typeface="+mn-lt"/>
              </a:rPr>
              <a:t>Cyflwyno Achos </a:t>
            </a:r>
            <a:r>
              <a:rPr lang="1106" sz="2400" b="1" u="sng" dirty="0">
                <a:solidFill>
                  <a:schemeClr val="tx2"/>
                </a:solidFill>
                <a:latin typeface="Ubuntu"/>
                <a:ea typeface="+mn-lt"/>
                <a:cs typeface="+mn-lt"/>
              </a:rPr>
              <a:t>Llys Oherwydd Rheolau Newydd ar gyfer Grawnfwydydd â Lefelau Uchel o Siwgr</a:t>
            </a:r>
            <a:endParaRPr lang="en-US" sz="2400" b="1" u="sng" dirty="0">
              <a:solidFill>
                <a:schemeClr val="tx2"/>
              </a:solidFill>
              <a:latin typeface="Ubuntu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643467" y="2240399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 defTabSz="905256">
              <a:spcAft>
                <a:spcPts val="600"/>
              </a:spcAft>
              <a:buFont typeface="Calibri"/>
              <a:buChar char="-"/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Newyddion y BBC</a:t>
            </a:r>
          </a:p>
        </p:txBody>
      </p:sp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217693" y="58953"/>
            <a:ext cx="5708997" cy="4523812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7378202" y="1422369"/>
            <a:ext cx="4172444" cy="9050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638520" y="2762578"/>
            <a:ext cx="3101129" cy="560970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649739" y="2894052"/>
            <a:ext cx="3089482" cy="5353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5F3732-B773-3F68-DACC-E7FE508F79B6}"/>
              </a:ext>
            </a:extLst>
          </p:cNvPr>
          <p:cNvSpPr txBox="1"/>
          <p:nvPr/>
        </p:nvSpPr>
        <p:spPr>
          <a:xfrm>
            <a:off x="8171071" y="4209161"/>
            <a:ext cx="3853100" cy="2554545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Dolenni ar gyfer Darllen Pellach</a:t>
            </a: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defRPr b="0" i="0"/>
            </a:pPr>
            <a:r>
              <a:rPr lang="en-US" sz="1600">
                <a:solidFill>
                  <a:schemeClr val="bg1"/>
                </a:solidFill>
                <a:latin typeface="Ubuntu"/>
                <a:ea typeface="Calibri"/>
                <a:cs typeface="Calibri"/>
              </a:rPr>
              <a:t>Bite Back: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Enticing-Effective-Everywhere-How brands are keeping unhealthy food and drink in the spotlight with digital marketing to young people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</a:rPr>
              <a:t>  </a:t>
            </a:r>
            <a:endParaRPr lang="en-US" dirty="0">
              <a:solidFill>
                <a:schemeClr val="bg1"/>
              </a:solidFill>
            </a:endParaRPr>
          </a:p>
          <a:p>
            <a:pPr marL="228600" indent="-228600"/>
            <a:endParaRPr lang="en-US" sz="2000" dirty="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23A250-9161-7006-200B-F1213158F9C2}"/>
              </a:ext>
            </a:extLst>
          </p:cNvPr>
          <p:cNvSpPr txBox="1"/>
          <p:nvPr/>
        </p:nvSpPr>
        <p:spPr>
          <a:xfrm>
            <a:off x="6788150" y="649818"/>
            <a:ext cx="4772474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2000" i="1" dirty="0">
                <a:solidFill>
                  <a:schemeClr val="accent1"/>
                </a:solidFill>
                <a:latin typeface="Ubuntu"/>
              </a:rPr>
              <a:t>"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Mae'n ofnadwy bod cwmni fel Kellogg's yn ceisio siwio'r llywodraeth oherwydd ei chynlluniau i helpu pobl i fod yn iachach</a:t>
            </a:r>
            <a:r>
              <a:rPr lang="cy-GB" i="1" dirty="0">
                <a:solidFill>
                  <a:schemeClr val="accent1"/>
                </a:solidFill>
                <a:latin typeface="Ubuntu"/>
              </a:rPr>
              <a:t>,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 yn hytrach na buddsoddi mewn tynnu siwgr o'u grawnfwydydd." </a:t>
            </a:r>
            <a:r>
              <a:rPr lang="1106" i="0" dirty="0">
                <a:solidFill>
                  <a:schemeClr val="accent1"/>
                </a:solidFill>
                <a:latin typeface="Ubuntu"/>
              </a:rPr>
              <a:t>Pam mae Kellog's wedi cymryd y cam hwn </a:t>
            </a:r>
            <a:r>
              <a:rPr lang="1106" i="0">
                <a:solidFill>
                  <a:schemeClr val="accent1"/>
                </a:solidFill>
                <a:latin typeface="Ubuntu"/>
              </a:rPr>
              <a:t>yn </a:t>
            </a:r>
            <a:r>
              <a:rPr lang="cy-GB" i="1">
                <a:solidFill>
                  <a:schemeClr val="accent1"/>
                </a:solidFill>
                <a:latin typeface="Ubuntu"/>
              </a:rPr>
              <a:t>eich b</a:t>
            </a:r>
            <a:r>
              <a:rPr lang="1106" i="1">
                <a:solidFill>
                  <a:schemeClr val="accent1"/>
                </a:solidFill>
                <a:latin typeface="Ubuntu"/>
              </a:rPr>
              <a:t>arn </a:t>
            </a:r>
            <a:r>
              <a:rPr lang="cy-GB" i="1">
                <a:solidFill>
                  <a:schemeClr val="accent1"/>
                </a:solidFill>
                <a:latin typeface="Ubuntu"/>
              </a:rPr>
              <a:t>c</a:t>
            </a:r>
            <a:r>
              <a:rPr lang="cy-GB" i="1" dirty="0">
                <a:solidFill>
                  <a:schemeClr val="accent1"/>
                </a:solidFill>
                <a:latin typeface="Ubuntu"/>
              </a:rPr>
              <a:t>h</a:t>
            </a:r>
            <a:r>
              <a:rPr lang="1106" i="1">
                <a:solidFill>
                  <a:schemeClr val="accent1"/>
                </a:solidFill>
                <a:latin typeface="Ubuntu"/>
              </a:rPr>
              <a:t>i?</a:t>
            </a:r>
            <a:r>
              <a:rPr lang="cy-GB">
                <a:solidFill>
                  <a:schemeClr val="accent1"/>
                </a:solidFill>
                <a:latin typeface="Ubuntu"/>
              </a:rPr>
              <a:t> Ydych chi’n </a:t>
            </a:r>
            <a:r>
              <a:rPr lang="1106" i="0">
                <a:solidFill>
                  <a:schemeClr val="accent1"/>
                </a:solidFill>
                <a:latin typeface="Ubuntu"/>
              </a:rPr>
              <a:t>cytuno </a:t>
            </a:r>
            <a:r>
              <a:rPr lang="1106" i="0" dirty="0">
                <a:solidFill>
                  <a:schemeClr val="accent1"/>
                </a:solidFill>
                <a:latin typeface="Ubuntu"/>
              </a:rPr>
              <a:t>gyda'r brand?</a:t>
            </a:r>
          </a:p>
          <a:p>
            <a:endParaRPr lang="en-US" sz="2000" i="1" dirty="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2055076" y="3674942"/>
            <a:ext cx="4999183" cy="32404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EFAFF2-C38D-B5F7-EF4D-1FB1E40270E7}"/>
              </a:ext>
            </a:extLst>
          </p:cNvPr>
          <p:cNvSpPr txBox="1"/>
          <p:nvPr/>
        </p:nvSpPr>
        <p:spPr>
          <a:xfrm>
            <a:off x="2385483" y="4163483"/>
            <a:ext cx="4572664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sz="2000">
                <a:solidFill>
                  <a:schemeClr val="accent1"/>
                </a:solidFill>
                <a:latin typeface="Ubuntu"/>
              </a:rPr>
              <a:t>Pam mae '</a:t>
            </a:r>
            <a:r>
              <a:rPr lang="1106" sz="2000" i="1">
                <a:solidFill>
                  <a:schemeClr val="accent1"/>
                </a:solidFill>
                <a:latin typeface="Ubuntu"/>
              </a:rPr>
              <a:t>Cyfyngu ar hyrwyddo a hysbysebu bwydydd llai iach' </a:t>
            </a:r>
            <a:r>
              <a:rPr lang="1106" sz="2000">
                <a:solidFill>
                  <a:schemeClr val="accent1"/>
                </a:solidFill>
                <a:latin typeface="Ubuntu"/>
              </a:rPr>
              <a:t>yn bwysig? </a:t>
            </a: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Pa fath o fwydydd </a:t>
            </a:r>
            <a:r>
              <a:rPr lang="cy-GB" sz="2000">
                <a:solidFill>
                  <a:schemeClr val="accent1"/>
                </a:solidFill>
                <a:latin typeface="Ubuntu"/>
                <a:cs typeface="Calibri"/>
              </a:rPr>
              <a:t>ydych chi’n </a:t>
            </a: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eu gweld yn cael eu hysbysebu i </a:t>
            </a:r>
            <a:r>
              <a:rPr lang="cy-GB" sz="2000">
                <a:solidFill>
                  <a:schemeClr val="accent1"/>
                </a:solidFill>
                <a:latin typeface="Ubuntu"/>
                <a:cs typeface="Calibri"/>
              </a:rPr>
              <a:t>ch</a:t>
            </a: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?</a:t>
            </a:r>
            <a:endParaRPr lang="en-US" sz="2000">
              <a:solidFill>
                <a:schemeClr val="accent1"/>
              </a:solidFill>
              <a:latin typeface="Ubuntu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EE81C5-E249-3294-C14A-385A0731F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905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D9887069-2602-1121-EEB6-8C885338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30" y="3567577"/>
            <a:ext cx="3405731" cy="260655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563256" y="1297226"/>
            <a:ext cx="6362773" cy="562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2800" b="1" u="sng">
                <a:solidFill>
                  <a:schemeClr val="tx2"/>
                </a:solidFill>
                <a:latin typeface="Ubuntu"/>
                <a:ea typeface="+mn-lt"/>
                <a:cs typeface="+mn-lt"/>
              </a:rPr>
              <a:t>Brighton &amp; Hove:</a:t>
            </a:r>
            <a:r>
              <a:rPr lang="1106" sz="2800" b="0" u="none">
                <a:solidFill>
                  <a:schemeClr val="tx2"/>
                </a:solidFill>
                <a:latin typeface="Ubuntu"/>
                <a:ea typeface="+mn-lt"/>
                <a:cs typeface="+mn-lt"/>
              </a:rPr>
              <a:t> </a:t>
            </a:r>
            <a:r>
              <a:rPr lang="1106" sz="2800" b="1" u="sng">
                <a:solidFill>
                  <a:schemeClr val="tx2"/>
                </a:solidFill>
                <a:latin typeface="Ubuntu"/>
                <a:ea typeface="+mn-lt"/>
                <a:cs typeface="+mn-lt"/>
              </a:rPr>
              <a:t>Gwaharddiad ar Hysbysebion Bwyd Cyflym</a:t>
            </a:r>
            <a:endParaRPr lang="en-US" sz="2800" b="1" u="sng">
              <a:solidFill>
                <a:schemeClr val="tx2"/>
              </a:solidFill>
              <a:latin typeface="Ubuntu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663520" y="1889478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42900" indent="-342900" defTabSz="905256">
              <a:spcAft>
                <a:spcPts val="600"/>
              </a:spcAft>
              <a:buFont typeface="Calibri"/>
              <a:buChar char="-"/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Newyddion y BBC</a:t>
            </a:r>
          </a:p>
        </p:txBody>
      </p:sp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3223603" y="3411276"/>
            <a:ext cx="5918263" cy="3640977"/>
          </a:xfrm>
          <a:prstGeom prst="rect">
            <a:avLst/>
          </a:prstGeom>
        </p:spPr>
      </p:pic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6489770" y="-82654"/>
            <a:ext cx="5270625" cy="3896610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7378202" y="1422369"/>
            <a:ext cx="4172444" cy="9050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658572" y="2562052"/>
            <a:ext cx="3101129" cy="560970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659765" y="2603289"/>
            <a:ext cx="3089482" cy="5353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49B17736-C4E9-3880-0F0B-6CD65516588E}"/>
              </a:ext>
            </a:extLst>
          </p:cNvPr>
          <p:cNvSpPr/>
          <p:nvPr/>
        </p:nvSpPr>
        <p:spPr>
          <a:xfrm>
            <a:off x="9168130" y="3836506"/>
            <a:ext cx="2741294" cy="2582387"/>
          </a:xfrm>
          <a:prstGeom prst="roundRect">
            <a:avLst>
              <a:gd name="adj" fmla="val 40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38C9E7-3BB9-38C8-18AD-129E08AB75BE}"/>
              </a:ext>
            </a:extLst>
          </p:cNvPr>
          <p:cNvSpPr txBox="1"/>
          <p:nvPr/>
        </p:nvSpPr>
        <p:spPr>
          <a:xfrm>
            <a:off x="9267989" y="3996381"/>
            <a:ext cx="2544969" cy="270843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Dolenni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ar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gyfer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Darllen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Pellach</a:t>
            </a: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endParaRPr lang="en-US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latin typeface="Ubuntu"/>
              <a:ea typeface="+mn-lt"/>
              <a:cs typeface="+mn-lt"/>
            </a:endParaRPr>
          </a:p>
          <a:p>
            <a:pPr>
              <a:defRPr b="0" i="0"/>
            </a:pPr>
            <a:r>
              <a:rPr lang="en-US" sz="1600">
                <a:solidFill>
                  <a:schemeClr val="bg1"/>
                </a:solidFill>
                <a:latin typeface="Ubuntu"/>
                <a:ea typeface="Calibri"/>
                <a:cs typeface="Calibri"/>
              </a:rPr>
              <a:t>The Food Foundation: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 legislation passed to restrict advertising of unhealthy food | Food Foundation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Calibri"/>
                <a:cs typeface="Calibri"/>
              </a:rPr>
              <a:t> </a:t>
            </a:r>
            <a:endParaRPr lang="en-US" dirty="0">
              <a:solidFill>
                <a:schemeClr val="bg1"/>
              </a:solidFill>
            </a:endParaRPr>
          </a:p>
          <a:p>
            <a:pPr>
              <a:defRPr b="0" i="0"/>
            </a:pPr>
            <a:endParaRPr lang="en-US" sz="16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EF3CF2-9322-3CB4-5BC9-7F927FB628CF}"/>
              </a:ext>
            </a:extLst>
          </p:cNvPr>
          <p:cNvSpPr txBox="1"/>
          <p:nvPr/>
        </p:nvSpPr>
        <p:spPr>
          <a:xfrm>
            <a:off x="7170258" y="439107"/>
            <a:ext cx="428634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</a:rPr>
              <a:t>'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Dywedodd Ms Sankey fod tystiolaeth yn dangos cysylltiad rhwng hysbysebu bwyd sothach a </a:t>
            </a:r>
            <a:r>
              <a:rPr lang="1106" i="1">
                <a:solidFill>
                  <a:schemeClr val="accent1"/>
                </a:solidFill>
                <a:latin typeface="Ubuntu"/>
              </a:rPr>
              <a:t>chynnydd </a:t>
            </a:r>
            <a:r>
              <a:rPr lang="cy-GB" i="1">
                <a:solidFill>
                  <a:schemeClr val="accent1"/>
                </a:solidFill>
                <a:latin typeface="Ubuntu"/>
              </a:rPr>
              <a:t>yn arferion prynu </a:t>
            </a:r>
            <a:r>
              <a:rPr lang="1106" i="1">
                <a:solidFill>
                  <a:schemeClr val="accent1"/>
                </a:solidFill>
                <a:latin typeface="Ubuntu"/>
              </a:rPr>
              <a:t>a 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bwyta </a:t>
            </a:r>
            <a:r>
              <a:rPr lang="1106" i="1">
                <a:solidFill>
                  <a:schemeClr val="accent1"/>
                </a:solidFill>
                <a:latin typeface="Ubuntu"/>
              </a:rPr>
              <a:t>bwydydd </a:t>
            </a:r>
            <a:r>
              <a:rPr lang="cy-GB" i="1">
                <a:solidFill>
                  <a:schemeClr val="accent1"/>
                </a:solidFill>
                <a:latin typeface="Ubuntu"/>
              </a:rPr>
              <a:t>sydd ddim yn iach</a:t>
            </a:r>
            <a:r>
              <a:rPr lang="1106" i="1">
                <a:solidFill>
                  <a:schemeClr val="accent1"/>
                </a:solidFill>
                <a:latin typeface="Ubuntu"/>
              </a:rPr>
              <a:t>’</a:t>
            </a:r>
            <a:r>
              <a:rPr lang="1106">
                <a:solidFill>
                  <a:schemeClr val="accent1"/>
                </a:solidFill>
                <a:latin typeface="Ubuntu"/>
              </a:rPr>
              <a:t>. </a:t>
            </a:r>
            <a:r>
              <a:rPr lang="cy-GB">
                <a:solidFill>
                  <a:schemeClr val="accent1"/>
                </a:solidFill>
                <a:latin typeface="Ubuntu"/>
              </a:rPr>
              <a:t>Ydych chi’n </a:t>
            </a:r>
            <a:r>
              <a:rPr lang="1106">
                <a:solidFill>
                  <a:schemeClr val="accent1"/>
                </a:solidFill>
                <a:latin typeface="Ubuntu"/>
              </a:rPr>
              <a:t>cytuno </a:t>
            </a:r>
            <a:r>
              <a:rPr lang="1106" dirty="0">
                <a:solidFill>
                  <a:schemeClr val="accent1"/>
                </a:solidFill>
                <a:latin typeface="Ubuntu"/>
              </a:rPr>
              <a:t>â’r datganiad hwn</a:t>
            </a:r>
            <a:r>
              <a:rPr lang="1106">
                <a:solidFill>
                  <a:schemeClr val="accent1"/>
                </a:solidFill>
                <a:latin typeface="Ubuntu"/>
              </a:rPr>
              <a:t>? </a:t>
            </a:r>
            <a:r>
              <a:rPr lang="cy-GB">
                <a:solidFill>
                  <a:schemeClr val="accent1"/>
                </a:solidFill>
                <a:latin typeface="Ubuntu"/>
              </a:rPr>
              <a:t>Pam?</a:t>
            </a:r>
            <a:endParaRPr lang="1106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04EC2A-6662-D1C0-A0F7-722019035B28}"/>
              </a:ext>
            </a:extLst>
          </p:cNvPr>
          <p:cNvSpPr txBox="1"/>
          <p:nvPr/>
        </p:nvSpPr>
        <p:spPr>
          <a:xfrm>
            <a:off x="3759849" y="3995416"/>
            <a:ext cx="4784753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</a:rPr>
              <a:t>Mae'r erthygl yn trafod </a:t>
            </a:r>
            <a:r>
              <a:rPr lang="1106" i="1" dirty="0">
                <a:solidFill>
                  <a:schemeClr val="accent1"/>
                </a:solidFill>
                <a:latin typeface="Ubuntu"/>
              </a:rPr>
              <a:t>'cyfyngiadau ar hysbysebion ar gyfer bwyd sydd â llawer o fraster, siwgr a halen". </a:t>
            </a:r>
            <a:r>
              <a:rPr lang="1106" dirty="0">
                <a:solidFill>
                  <a:schemeClr val="accent1"/>
                </a:solidFill>
                <a:latin typeface="Ubuntu"/>
              </a:rPr>
              <a:t>Ai gwahardd hysbysebion yw'r ffordd orau o gyfyngu ar y lefelau uchel o fraster, halen a siwgr y mae pobl yn eu bwyta? Beth yw'r dewisiadau?</a:t>
            </a:r>
            <a:endParaRPr lang="en-US" i="1" dirty="0">
              <a:solidFill>
                <a:schemeClr val="accent1"/>
              </a:solidFill>
              <a:latin typeface="Ubuntu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11E62C-C69F-0560-443D-04ACC489C866}"/>
              </a:ext>
            </a:extLst>
          </p:cNvPr>
          <p:cNvSpPr txBox="1"/>
          <p:nvPr/>
        </p:nvSpPr>
        <p:spPr>
          <a:xfrm>
            <a:off x="173010" y="4112794"/>
            <a:ext cx="2905967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cy-GB" dirty="0">
                <a:solidFill>
                  <a:schemeClr val="accent1"/>
                </a:solidFill>
                <a:latin typeface="Ubuntu"/>
                <a:cs typeface="Calibri"/>
              </a:rPr>
              <a:t>Ydych chi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wedi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>
                <a:solidFill>
                  <a:schemeClr val="accent1"/>
                </a:solidFill>
                <a:latin typeface="Ubuntu"/>
                <a:cs typeface="Calibri"/>
              </a:rPr>
              <a:t>prynu</a:t>
            </a:r>
            <a:r>
              <a:rPr lang="cy-GB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bwyd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ar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ôl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ei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weld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yn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cael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ei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 </a:t>
            </a:r>
            <a:r>
              <a:rPr lang="1106" dirty="0" err="1">
                <a:solidFill>
                  <a:schemeClr val="accent1"/>
                </a:solidFill>
                <a:latin typeface="Ubuntu"/>
                <a:cs typeface="Calibri"/>
              </a:rPr>
              <a:t>hysbysebu</a:t>
            </a:r>
            <a:r>
              <a:rPr lang="1106" dirty="0">
                <a:solidFill>
                  <a:schemeClr val="accent1"/>
                </a:solidFill>
                <a:latin typeface="Ubuntu"/>
                <a:cs typeface="Calibri"/>
              </a:rPr>
              <a:t>? Pam?</a:t>
            </a:r>
            <a:endParaRPr lang="en-US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BF15E44-0721-9A5F-0CAA-F8DD08A11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422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0331BD23-39EE-7385-70A4-710BE02C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4175764" y="1668265"/>
            <a:ext cx="3284686" cy="2499653"/>
          </a:xfrm>
          <a:prstGeom prst="rect">
            <a:avLst/>
          </a:prstGeom>
        </p:spPr>
      </p:pic>
      <p:pic>
        <p:nvPicPr>
          <p:cNvPr id="16" name="Picture 15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30140FC2-E0A0-03CB-21F6-EEB01692A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7689891" y="146558"/>
            <a:ext cx="4407005" cy="2884899"/>
          </a:xfrm>
          <a:prstGeom prst="rect">
            <a:avLst/>
          </a:prstGeom>
        </p:spPr>
      </p:pic>
      <p:pic>
        <p:nvPicPr>
          <p:cNvPr id="11" name="Picture 10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4F886AA9-9996-13DB-DD59-BAA05CF4E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097" y="3933098"/>
            <a:ext cx="5083851" cy="29229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EFE2E-E82A-8C09-486B-02E3D1FF4D60}"/>
              </a:ext>
            </a:extLst>
          </p:cNvPr>
          <p:cNvSpPr/>
          <p:nvPr/>
        </p:nvSpPr>
        <p:spPr>
          <a:xfrm>
            <a:off x="368618" y="831957"/>
            <a:ext cx="7548105" cy="10827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3200" b="1" u="sng" dirty="0">
                <a:solidFill>
                  <a:schemeClr val="tx2"/>
                </a:solidFill>
                <a:latin typeface="Ubuntu"/>
                <a:ea typeface="+mn-lt"/>
                <a:cs typeface="+mn-lt"/>
              </a:rPr>
              <a:t>Sut i Adnabod Gwybodaeth Ffug am Faeth Ar-lein</a:t>
            </a:r>
            <a:endParaRPr lang="en-US" sz="3200" b="1" u="sng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66468-B48B-5D42-E450-C512A86D351E}"/>
              </a:ext>
            </a:extLst>
          </p:cNvPr>
          <p:cNvSpPr/>
          <p:nvPr/>
        </p:nvSpPr>
        <p:spPr>
          <a:xfrm>
            <a:off x="523151" y="1900061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  <a:defRPr b="0" i="0"/>
            </a:pPr>
            <a:r>
              <a:rPr lang="1106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EUFIC</a:t>
            </a:r>
          </a:p>
        </p:txBody>
      </p:sp>
      <p:pic>
        <p:nvPicPr>
          <p:cNvPr id="14" name="Picture 13" descr="A blue and white outline of a speech bubble&#10;&#10;Description automatically generated">
            <a:extLst>
              <a:ext uri="{FF2B5EF4-FFF2-40B4-BE49-F238E27FC236}">
                <a16:creationId xmlns:a16="http://schemas.microsoft.com/office/drawing/2014/main" id="{99BC9A6E-165D-4ACA-7E89-FF52807CF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">
            <a:off x="10430" y="3756820"/>
            <a:ext cx="3891768" cy="2525313"/>
          </a:xfrm>
          <a:prstGeom prst="rect">
            <a:avLst/>
          </a:prstGeom>
        </p:spPr>
      </p:pic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7A08034-BB0F-2403-C096-D1FE3270BBC0}"/>
              </a:ext>
            </a:extLst>
          </p:cNvPr>
          <p:cNvSpPr/>
          <p:nvPr/>
        </p:nvSpPr>
        <p:spPr>
          <a:xfrm>
            <a:off x="520201" y="4078785"/>
            <a:ext cx="4172444" cy="90507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marL="339090" indent="-339090" defTabSz="905256">
              <a:spcAft>
                <a:spcPts val="600"/>
              </a:spcAft>
              <a:buFont typeface="Calibri" panose="020B0604020202020204" pitchFamily="34" charset="0"/>
              <a:buChar char="-"/>
            </a:pPr>
            <a:endParaRPr lang="en-US" sz="200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id="{9E5A9953-8D66-0870-ED3F-C8E8E562982A}"/>
              </a:ext>
            </a:extLst>
          </p:cNvPr>
          <p:cNvSpPr/>
          <p:nvPr/>
        </p:nvSpPr>
        <p:spPr>
          <a:xfrm>
            <a:off x="376721" y="2319192"/>
            <a:ext cx="3101129" cy="560970"/>
          </a:xfrm>
          <a:prstGeom prst="roundRect">
            <a:avLst>
              <a:gd name="adj" fmla="val 409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D3AE6F-2FCD-83D8-62F1-9C5C4E702BF6}"/>
              </a:ext>
            </a:extLst>
          </p:cNvPr>
          <p:cNvSpPr txBox="1"/>
          <p:nvPr/>
        </p:nvSpPr>
        <p:spPr>
          <a:xfrm>
            <a:off x="387940" y="2410561"/>
            <a:ext cx="3089482" cy="5353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Ubuntu" panose="020B05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05256">
              <a:spcBef>
                <a:spcPts val="990"/>
              </a:spcBef>
              <a:defRPr b="0" i="0"/>
            </a:pPr>
            <a:r>
              <a:rPr lang="1106" sz="1950">
                <a:solidFill>
                  <a:schemeClr val="bg1"/>
                </a:solidFill>
                <a:latin typeface="Ubuntu"/>
              </a:rPr>
              <a:t>Cwestiynau i'w trafod: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094E267A-9CC8-935D-677D-9432543D584E}"/>
              </a:ext>
            </a:extLst>
          </p:cNvPr>
          <p:cNvSpPr/>
          <p:nvPr/>
        </p:nvSpPr>
        <p:spPr>
          <a:xfrm>
            <a:off x="4495800" y="2240398"/>
            <a:ext cx="6175806" cy="705859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16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Beth yw ystyr y gair </a:t>
            </a:r>
            <a:endParaRPr lang="cy-GB" sz="1600" dirty="0">
              <a:solidFill>
                <a:schemeClr val="tx2"/>
              </a:solidFill>
              <a:latin typeface="Ubuntu"/>
              <a:ea typeface="Calibri"/>
              <a:cs typeface="Calibri"/>
            </a:endParaRPr>
          </a:p>
          <a:p>
            <a:pPr defTabSz="905256">
              <a:spcAft>
                <a:spcPts val="600"/>
              </a:spcAft>
              <a:defRPr b="0" i="0"/>
            </a:pPr>
            <a:r>
              <a:rPr lang="1106" sz="16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'credadwy' yn y canllaw?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4EAA97C-02E6-91E3-CAC5-604AB75F2AA3}"/>
              </a:ext>
            </a:extLst>
          </p:cNvPr>
          <p:cNvSpPr/>
          <p:nvPr/>
        </p:nvSpPr>
        <p:spPr>
          <a:xfrm>
            <a:off x="220132" y="4357065"/>
            <a:ext cx="4418973" cy="367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  <a:defRPr b="0" i="0"/>
            </a:pPr>
            <a:r>
              <a:rPr lang="cy-GB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Beth yw’r broblem ynglŷn </a:t>
            </a:r>
          </a:p>
          <a:p>
            <a:pPr defTabSz="905256">
              <a:spcAft>
                <a:spcPts val="600"/>
              </a:spcAft>
              <a:defRPr b="0" i="0"/>
            </a:pPr>
            <a:r>
              <a:rPr lang="cy-GB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â nodi ‘bwyd gwyrthiol</a:t>
            </a:r>
            <a:r>
              <a:rPr lang="1106" sz="200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'?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4C7E505-154E-B81D-47E8-91AF534C0D6B}"/>
              </a:ext>
            </a:extLst>
          </p:cNvPr>
          <p:cNvSpPr/>
          <p:nvPr/>
        </p:nvSpPr>
        <p:spPr>
          <a:xfrm>
            <a:off x="4389966" y="4526398"/>
            <a:ext cx="4482474" cy="875193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defTabSz="905256">
              <a:spcAft>
                <a:spcPts val="600"/>
              </a:spcAft>
              <a:defRPr b="0" i="0"/>
            </a:pPr>
            <a:r>
              <a:rPr lang="1106" sz="16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Pam mae'n bwysig gwybod a </a:t>
            </a:r>
            <a:endParaRPr lang="en-US" sz="1600" dirty="0">
              <a:solidFill>
                <a:schemeClr val="tx2"/>
              </a:solidFill>
            </a:endParaRPr>
          </a:p>
          <a:p>
            <a:pPr defTabSz="905256">
              <a:spcAft>
                <a:spcPts val="600"/>
              </a:spcAft>
              <a:defRPr b="0" i="0"/>
            </a:pPr>
            <a:r>
              <a:rPr lang="1106" sz="1600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yw awdur yn ceisio 'gwerthu cynnyrch'?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4F1A7A-8811-9235-7186-0104F8469B08}"/>
              </a:ext>
            </a:extLst>
          </p:cNvPr>
          <p:cNvSpPr txBox="1"/>
          <p:nvPr/>
        </p:nvSpPr>
        <p:spPr>
          <a:xfrm>
            <a:off x="7982747" y="831056"/>
            <a:ext cx="400377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Ble</a:t>
            </a:r>
            <a:r>
              <a:rPr lang="cy-GB" sz="2000">
                <a:solidFill>
                  <a:schemeClr val="accent1"/>
                </a:solidFill>
                <a:latin typeface="Ubuntu"/>
                <a:cs typeface="Calibri"/>
              </a:rPr>
              <a:t> ydych </a:t>
            </a:r>
            <a:r>
              <a:rPr lang="cy-GB" sz="2000" i="1">
                <a:solidFill>
                  <a:schemeClr val="accent1"/>
                </a:solidFill>
                <a:latin typeface="Ubuntu"/>
                <a:cs typeface="Calibri"/>
              </a:rPr>
              <a:t>chi</a:t>
            </a:r>
            <a:r>
              <a:rPr lang="1106" sz="2000" i="1">
                <a:solidFill>
                  <a:schemeClr val="accent1"/>
                </a:solidFill>
                <a:latin typeface="Ubuntu"/>
                <a:cs typeface="Calibri"/>
              </a:rPr>
              <a:t>'n</a:t>
            </a: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 cael gwybodaeth </a:t>
            </a:r>
            <a:endParaRPr lang="en-US" sz="200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228600" indent="-228600">
              <a:defRPr b="0" i="0"/>
            </a:pPr>
            <a:r>
              <a:rPr lang="1106" sz="2000">
                <a:solidFill>
                  <a:schemeClr val="accent1"/>
                </a:solidFill>
                <a:latin typeface="Ubuntu"/>
                <a:cs typeface="Calibri"/>
              </a:rPr>
              <a:t>am fwyd a maeth? </a:t>
            </a:r>
            <a:endParaRPr lang="en-US" sz="2000">
              <a:solidFill>
                <a:schemeClr val="accent1"/>
              </a:solidFill>
              <a:ea typeface="Calibri"/>
              <a:cs typeface="Calibri"/>
            </a:endParaRP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E4860412-1018-3BB3-6A60-7BD6977519BA}"/>
              </a:ext>
            </a:extLst>
          </p:cNvPr>
          <p:cNvSpPr/>
          <p:nvPr/>
        </p:nvSpPr>
        <p:spPr>
          <a:xfrm>
            <a:off x="9263244" y="2950570"/>
            <a:ext cx="2811407" cy="3804761"/>
          </a:xfrm>
          <a:prstGeom prst="roundRect">
            <a:avLst>
              <a:gd name="adj" fmla="val 409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2F47C6-E521-3B2B-EC4A-C58CF587E38E}"/>
              </a:ext>
            </a:extLst>
          </p:cNvPr>
          <p:cNvSpPr txBox="1"/>
          <p:nvPr/>
        </p:nvSpPr>
        <p:spPr>
          <a:xfrm>
            <a:off x="9288321" y="3190726"/>
            <a:ext cx="2747949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Dolenni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ar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gyfer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</a:t>
            </a:r>
            <a:r>
              <a:rPr lang="1106" sz="2000" b="1" dirty="0" err="1">
                <a:solidFill>
                  <a:schemeClr val="bg1"/>
                </a:solidFill>
                <a:latin typeface="Ubuntu"/>
                <a:cs typeface="Calibri"/>
              </a:rPr>
              <a:t>Darllen</a:t>
            </a:r>
            <a:r>
              <a:rPr lang="1106" sz="2000" b="1" dirty="0">
                <a:solidFill>
                  <a:schemeClr val="bg1"/>
                </a:solidFill>
                <a:latin typeface="Ubuntu"/>
                <a:cs typeface="Calibri"/>
              </a:rPr>
              <a:t> Pellach</a:t>
            </a: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pPr marL="228600" indent="-228600">
              <a:defRPr b="0" i="0"/>
            </a:pPr>
            <a:endParaRPr lang="en-US" sz="2000" dirty="0">
              <a:solidFill>
                <a:schemeClr val="bg1"/>
              </a:solidFill>
              <a:latin typeface="Ubuntu"/>
              <a:cs typeface="Calibri"/>
            </a:endParaRPr>
          </a:p>
          <a:p>
            <a:endParaRPr lang="en-US" sz="2000" dirty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defRPr b="0" i="0"/>
            </a:pP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GIG Cymru: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Cyngor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credadwy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–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Pwysau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Iach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Byw’n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Ubuntu"/>
                <a:ea typeface="+mn-lt"/>
                <a:cs typeface="+mn-lt"/>
              </a:rPr>
              <a:t>Iach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</a:rPr>
              <a:t>: </a:t>
            </a:r>
            <a:r>
              <a:rPr lang="en-US" sz="1600" dirty="0">
                <a:solidFill>
                  <a:schemeClr val="bg1"/>
                </a:solidFill>
                <a:latin typeface="Ubuntu"/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Credible advice - Healthy Weight Healthy You</a:t>
            </a:r>
            <a:endParaRPr lang="en-US" sz="1600">
              <a:solidFill>
                <a:schemeClr val="bg1"/>
              </a:solidFill>
              <a:latin typeface="Ubuntu"/>
              <a:ea typeface="Calibri"/>
              <a:cs typeface="Calibri"/>
            </a:endParaRPr>
          </a:p>
          <a:p>
            <a:endParaRPr lang="en-US" sz="1600" dirty="0">
              <a:solidFill>
                <a:schemeClr val="bg1"/>
              </a:solidFill>
              <a:latin typeface="Ubuntu"/>
            </a:endParaRPr>
          </a:p>
          <a:p>
            <a:pPr>
              <a:defRPr b="0" i="0"/>
            </a:pPr>
            <a:r>
              <a:rPr lang="cy-GB" sz="1600" dirty="0">
                <a:solidFill>
                  <a:schemeClr val="bg1"/>
                </a:solidFill>
                <a:latin typeface="Ubuntu"/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PIBI-Cyngor Credadwy-v03 (pwysauiach.cymru) </a:t>
            </a:r>
            <a:endParaRPr lang="en-US" sz="1600" dirty="0">
              <a:solidFill>
                <a:schemeClr val="bg1"/>
              </a:solidFill>
            </a:endParaRPr>
          </a:p>
          <a:p>
            <a:pPr marL="228600" indent="-228600"/>
            <a:endParaRPr lang="en-US" sz="2000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B69560-731B-3656-603D-E6B2DE149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51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67C87D-D479-CDB1-4ED3-582FF7BABB23}"/>
              </a:ext>
            </a:extLst>
          </p:cNvPr>
          <p:cNvSpPr txBox="1"/>
          <p:nvPr/>
        </p:nvSpPr>
        <p:spPr>
          <a:xfrm>
            <a:off x="210803" y="1022384"/>
            <a:ext cx="11257450" cy="515627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defRPr b="0" i="0"/>
            </a:pPr>
            <a:r>
              <a:rPr lang="1106" sz="2000" b="1" dirty="0">
                <a:solidFill>
                  <a:schemeClr val="tx2"/>
                </a:solidFill>
                <a:latin typeface="Ubuntu"/>
                <a:cs typeface="Calibri"/>
              </a:rPr>
              <a:t>Awgrymiadau </a:t>
            </a:r>
            <a:r>
              <a:rPr lang="1106" sz="2000" b="1">
                <a:solidFill>
                  <a:schemeClr val="tx2"/>
                </a:solidFill>
                <a:latin typeface="Ubuntu"/>
                <a:cs typeface="Calibri"/>
              </a:rPr>
              <a:t>posibl </a:t>
            </a:r>
            <a:r>
              <a:rPr lang="cy-GB" sz="2000" b="1">
                <a:solidFill>
                  <a:schemeClr val="tx2"/>
                </a:solidFill>
                <a:latin typeface="Ubuntu"/>
                <a:cs typeface="Calibri"/>
              </a:rPr>
              <a:t>ar gyfer </a:t>
            </a:r>
            <a:r>
              <a:rPr lang="1106" sz="2000" b="1">
                <a:solidFill>
                  <a:schemeClr val="tx2"/>
                </a:solidFill>
                <a:latin typeface="Ubuntu"/>
                <a:cs typeface="Calibri"/>
              </a:rPr>
              <a:t>dysgu </a:t>
            </a:r>
            <a:r>
              <a:rPr lang="1106" sz="2000" b="1" dirty="0">
                <a:solidFill>
                  <a:schemeClr val="tx2"/>
                </a:solidFill>
                <a:latin typeface="Ubuntu"/>
                <a:cs typeface="Calibri"/>
              </a:rPr>
              <a:t>pellach</a:t>
            </a:r>
          </a:p>
          <a:p>
            <a:pPr marL="228600" indent="-228600">
              <a:defRPr b="0" i="0"/>
            </a:pPr>
            <a:r>
              <a:rPr lang="1106" dirty="0">
                <a:solidFill>
                  <a:schemeClr val="tx2"/>
                </a:solidFill>
                <a:latin typeface="Ubuntu"/>
                <a:ea typeface="Calibri"/>
                <a:cs typeface="Calibri"/>
              </a:rPr>
              <a:t>Canolbwyntiwch ar y canlyniadau a allai ddeillio o honiadau camarweiniol am faeth:</a:t>
            </a:r>
          </a:p>
          <a:p>
            <a:endParaRPr lang="en-US" sz="2000" dirty="0">
              <a:solidFill>
                <a:srgbClr val="285087"/>
              </a:solidFill>
              <a:latin typeface="Ubuntu"/>
              <a:ea typeface="+mn-lt"/>
              <a:cs typeface="Calibri"/>
            </a:endParaRPr>
          </a:p>
          <a:p>
            <a:pPr>
              <a:defRPr b="0" i="0"/>
            </a:pPr>
            <a:r>
              <a:rPr lang="1106" b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Ffaith </a:t>
            </a:r>
            <a:r>
              <a:rPr lang="cy-GB" b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v </a:t>
            </a:r>
            <a:r>
              <a:rPr lang="1106" b="1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Ffuglen</a:t>
            </a: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: Dadansoddi Honiadau'r Cyfryngau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Cyflwyno cymysgedd o erthyglau newyddion neu hysbysebion credadwy a chamarweiniol sy'n gysylltiedig â bwyd i ddysgwyr. Gweithio mewn grwpiau i nodi pa erthyglau sy'n seiliedig ar dystiolaeth wyddonol a pha erthyglau sy'n gamarweiniol neu'n rhagfarnllyd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. Cyflwyn</a:t>
            </a:r>
            <a:r>
              <a:rPr lang="cy-GB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wch y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canfyddiadau i'r dosbarth, gan drafod sut i werthuso dibynadwyedd gwybodaeth am fwyd a maeth yn y cyfryngau. 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>
              <a:defRPr b="0" i="0"/>
            </a:pP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Her Ysgrifennu Pennawd</a:t>
            </a:r>
            <a:r>
              <a:rPr lang="1106" b="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 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>
              <a:defRPr b="0" i="0"/>
            </a:pP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Dysgwyr i edrych ar set o ffeithiau neu straeon newyddion sy'n gysylltiedig â bwyd a maeth. Crynhoi'r wybodaeth yn benawdau bachog, cryno a allai ymddangos ar safle newyddion. Trafod pwysigrwydd penawdau sy'n denu 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sylw o </a:t>
            </a: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gymharu â gohebu cyfrifol ym maes bwyd a maeth.  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>
              <a:defRPr b="0" i="0"/>
            </a:pPr>
            <a:r>
              <a:rPr lang="1106" b="1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Creu Ffeithlun Bwyd a Maeth</a:t>
            </a:r>
            <a:r>
              <a:rPr lang="1106" b="0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 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>
              <a:defRPr b="0" i="0"/>
            </a:pPr>
            <a:r>
              <a:rPr lang="cy-GB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Y 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dysgwyr </a:t>
            </a:r>
            <a:r>
              <a:rPr lang="cy-GB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i d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dewis </a:t>
            </a: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pwnc newyddion cyfredol sy'n gysylltiedig â bwyd a 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maeth a</a:t>
            </a:r>
            <a:r>
              <a:rPr lang="cy-GB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 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c</a:t>
            </a:r>
            <a:r>
              <a:rPr lang="cy-GB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h</a:t>
            </a:r>
            <a:r>
              <a:rPr lang="1106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reu </a:t>
            </a:r>
            <a:r>
              <a:rPr lang="1106" dirty="0">
                <a:solidFill>
                  <a:schemeClr val="accent1"/>
                </a:solidFill>
                <a:latin typeface="Ubuntu"/>
                <a:ea typeface="+mn-lt"/>
                <a:cs typeface="+mn-lt"/>
              </a:rPr>
              <a:t>ffeithlun sy'n crynhoi pwyntiau, ystadegau ac argymhellion allweddol. Mae'r gynrychiolaeth weledol hon yn helpu i atgyfnerthu gwybodaeth bwysig ac yn sicrhau bod pynciau cymhleth yn fwy hygyrch. </a:t>
            </a:r>
            <a:endParaRPr lang="en-US" dirty="0">
              <a:solidFill>
                <a:schemeClr val="accent1"/>
              </a:solidFill>
              <a:latin typeface="Ubuntu"/>
            </a:endParaRPr>
          </a:p>
          <a:p>
            <a:pPr marL="228600" indent="-228600"/>
            <a:endParaRPr lang="en-US" sz="2000" b="1" u="sng" dirty="0">
              <a:solidFill>
                <a:schemeClr val="accent1"/>
              </a:solidFill>
              <a:latin typeface="Ubuntu"/>
              <a:ea typeface="Calibri"/>
              <a:cs typeface="Calibri"/>
            </a:endParaRPr>
          </a:p>
          <a:p>
            <a:pPr marL="228600" indent="-228600"/>
            <a:endParaRPr lang="en-US" sz="2000" dirty="0">
              <a:solidFill>
                <a:schemeClr val="accent1"/>
              </a:solidFill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85BC0-CD56-B655-016D-D3A706E14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0" y="6303727"/>
            <a:ext cx="1619476" cy="37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43079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8.04.09"/>
  <p:tag name="AS_TITLE" val="Aspose.Slides for .NET 4.0 Client Profile"/>
  <p:tag name="AS_VERSION" val="18.4"/>
</p:tagLst>
</file>

<file path=ppt/theme/theme1.xml><?xml version="1.0" encoding="utf-8"?>
<a:theme xmlns:a="http://schemas.openxmlformats.org/drawingml/2006/main" name="PHW - Master Deck - Orange">
  <a:themeElements>
    <a:clrScheme name="PHW - Health &amp; Wellbeing Resources">
      <a:dk1>
        <a:srgbClr val="000000"/>
      </a:dk1>
      <a:lt1>
        <a:srgbClr val="FFFFFF"/>
      </a:lt1>
      <a:dk2>
        <a:srgbClr val="285087"/>
      </a:dk2>
      <a:lt2>
        <a:srgbClr val="E8E8E8"/>
      </a:lt2>
      <a:accent1>
        <a:srgbClr val="15518B"/>
      </a:accent1>
      <a:accent2>
        <a:srgbClr val="24FFC0"/>
      </a:accent2>
      <a:accent3>
        <a:srgbClr val="E8FF3E"/>
      </a:accent3>
      <a:accent4>
        <a:srgbClr val="FF5D0C"/>
      </a:accent4>
      <a:accent5>
        <a:srgbClr val="C288FF"/>
      </a:accent5>
      <a:accent6>
        <a:srgbClr val="E0E0E0"/>
      </a:accent6>
      <a:hlink>
        <a:srgbClr val="E8FF3E"/>
      </a:hlink>
      <a:folHlink>
        <a:srgbClr val="24FFC0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A702A496B7D7449F457C941AEC0CCB" ma:contentTypeVersion="12" ma:contentTypeDescription="Create a new document." ma:contentTypeScope="" ma:versionID="fb6fad9976468a2a6f39f5d098182537">
  <xsd:schema xmlns:xsd="http://www.w3.org/2001/XMLSchema" xmlns:xs="http://www.w3.org/2001/XMLSchema" xmlns:p="http://schemas.microsoft.com/office/2006/metadata/properties" xmlns:ns1="http://schemas.microsoft.com/sharepoint/v3" xmlns:ns2="78b794fc-fa86-49b4-bf1d-df668ee03484" targetNamespace="http://schemas.microsoft.com/office/2006/metadata/properties" ma:root="true" ma:fieldsID="2f8702880030ad90070da29d51a5ee77" ns1:_="" ns2:_="">
    <xsd:import namespace="http://schemas.microsoft.com/sharepoint/v3"/>
    <xsd:import namespace="78b794fc-fa86-49b4-bf1d-df668ee03484"/>
    <xsd:element name="properties">
      <xsd:complexType>
        <xsd:sequence>
          <xsd:element name="documentManagement">
            <xsd:complexType>
              <xsd:all>
                <xsd:element ref="ns2:Project" minOccurs="0"/>
                <xsd:element ref="ns2:WorkCategory" minOccurs="0"/>
                <xsd:element ref="ns2:DocumentType"/>
                <xsd:element ref="ns2:Meeting" minOccurs="0"/>
                <xsd:element ref="ns2:MeetingDate" minOccurs="0"/>
                <xsd:element ref="ns2:Topic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b794fc-fa86-49b4-bf1d-df668ee03484" elementFormDefault="qualified">
    <xsd:import namespace="http://schemas.microsoft.com/office/2006/documentManagement/types"/>
    <xsd:import namespace="http://schemas.microsoft.com/office/infopath/2007/PartnerControls"/>
    <xsd:element name="Project" ma:index="8" nillable="true" ma:displayName="Project" ma:format="Dropdown" ma:internalName="Project">
      <xsd:simpleType>
        <xsd:restriction base="dms:Choice">
          <xsd:enumeration value="Gambling/Digital health"/>
          <xsd:enumeration value="Health Literacy"/>
          <xsd:enumeration value="Tobacco"/>
          <xsd:enumeration value="Sleep"/>
          <xsd:enumeration value="Healthy Relationships"/>
          <xsd:enumeration value="Food and Nutrition"/>
          <xsd:enumeration value="Vaping"/>
        </xsd:restriction>
      </xsd:simpleType>
    </xsd:element>
    <xsd:element name="WorkCategory" ma:index="9" nillable="true" ma:displayName="Work Category" ma:format="Dropdown" ma:internalName="WorkCategory">
      <xsd:simpleType>
        <xsd:restriction base="dms:Choice">
          <xsd:enumeration value="Data identification, collation or analysis"/>
          <xsd:enumeration value="Evidence synthesis"/>
          <xsd:enumeration value="Intervention Development"/>
          <xsd:enumeration value="Research or Evaluation"/>
          <xsd:enumeration value="Monitoring and reporting"/>
          <xsd:enumeration value="Communication"/>
          <xsd:enumeration value="Stakeholder engagement"/>
          <xsd:enumeration value="Planning"/>
          <xsd:enumeration value="Policy or service review"/>
          <xsd:enumeration value="Operational Delivery"/>
          <xsd:enumeration value="Programme or Project Management"/>
          <xsd:enumeration value="Social Marketing"/>
          <xsd:enumeration value="Training"/>
          <xsd:enumeration value="Meeting"/>
          <xsd:enumeration value="Finance"/>
          <xsd:enumeration value="Procurement"/>
          <xsd:enumeration value="Events"/>
          <xsd:enumeration value="Research"/>
        </xsd:restriction>
      </xsd:simpleType>
    </xsd:element>
    <xsd:element name="DocumentType" ma:index="10" ma:displayName="Document Type" ma:format="Dropdown" ma:internalName="DocumentType">
      <xsd:simpleType>
        <xsd:restriction base="dms:Choice">
          <xsd:enumeration value="Report"/>
          <xsd:enumeration value="Standards"/>
          <xsd:enumeration value="Data"/>
          <xsd:enumeration value="Project Plan"/>
          <xsd:enumeration value="Protocol"/>
          <xsd:enumeration value="Correspondence"/>
          <xsd:enumeration value="Minutes"/>
          <xsd:enumeration value="SOP"/>
          <xsd:enumeration value="Agenda"/>
          <xsd:enumeration value="Meeting Documentation"/>
          <xsd:enumeration value="Project Brief"/>
          <xsd:enumeration value="Business Case"/>
          <xsd:enumeration value="Performance Report"/>
          <xsd:enumeration value="Briefing"/>
          <xsd:enumeration value="Evidence"/>
          <xsd:enumeration value="Presentation"/>
        </xsd:restriction>
      </xsd:simpleType>
    </xsd:element>
    <xsd:element name="Meeting" ma:index="11" nillable="true" ma:displayName="Meeting" ma:format="Dropdown" ma:internalName="Meeting">
      <xsd:simpleType>
        <xsd:restriction base="dms:Text">
          <xsd:maxLength value="255"/>
        </xsd:restriction>
      </xsd:simpleType>
    </xsd:element>
    <xsd:element name="MeetingDate" ma:index="12" nillable="true" ma:displayName="Meeting Date" ma:format="DateOnly" ma:internalName="MeetingDate">
      <xsd:simpleType>
        <xsd:restriction base="dms:DateTime"/>
      </xsd:simpleType>
    </xsd:element>
    <xsd:element name="Topic" ma:index="13" ma:displayName="Topic" ma:format="Dropdown" ma:internalName="Topic">
      <xsd:simpleType>
        <xsd:restriction base="dms:Choice">
          <xsd:enumeration value="WNHWPS"/>
          <xsd:enumeration value="WSAEMWB"/>
          <xsd:enumeration value="Curriculum"/>
          <xsd:enumeration value="HSPSS"/>
          <xsd:enumeration value="JustB"/>
          <xsd:enumeration value="Cross-Programme"/>
        </xsd:restrict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DocumentType xmlns="78b794fc-fa86-49b4-bf1d-df668ee03484">Presentation</DocumentType>
    <MeetingDate xmlns="78b794fc-fa86-49b4-bf1d-df668ee03484" xsi:nil="true"/>
    <Topic xmlns="78b794fc-fa86-49b4-bf1d-df668ee03484">Curriculum</Topic>
    <_ip_UnifiedCompliancePolicyProperties xmlns="http://schemas.microsoft.com/sharepoint/v3" xsi:nil="true"/>
    <Project xmlns="78b794fc-fa86-49b4-bf1d-df668ee03484">Food and Nutrition</Project>
    <Meeting xmlns="78b794fc-fa86-49b4-bf1d-df668ee03484" xsi:nil="true"/>
    <WorkCategory xmlns="78b794fc-fa86-49b4-bf1d-df668ee03484" xsi:nil="true"/>
  </documentManagement>
</p:properties>
</file>

<file path=customXml/itemProps1.xml><?xml version="1.0" encoding="utf-8"?>
<ds:datastoreItem xmlns:ds="http://schemas.openxmlformats.org/officeDocument/2006/customXml" ds:itemID="{03CA4FBE-8ACE-4012-822B-471E4D82E7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8b794fc-fa86-49b4-bf1d-df668ee03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772CF89-D81E-4226-8067-2255C6B4F3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6DA86-E1FB-44EE-B0F0-78AE5479C1BE}">
  <ds:schemaRefs>
    <ds:schemaRef ds:uri="bbd7921a-042b-4eb0-b7a0-a3fc5587e9ac"/>
    <ds:schemaRef ds:uri="d6550f9a-f14e-418b-a53a-e888529f43ac"/>
    <ds:schemaRef ds:uri="http://schemas.microsoft.com/office/2006/metadata/properties"/>
    <ds:schemaRef ds:uri="http://schemas.microsoft.com/office/infopath/2007/PartnerControls"/>
    <ds:schemaRef ds:uri="152f5b0e-109c-4b11-8004-ce03e0f4aa6a"/>
    <ds:schemaRef ds:uri="1f1a8ef8-fb92-4387-a775-75242e0d6182"/>
    <ds:schemaRef ds:uri="http://schemas.microsoft.com/sharepoint/v3"/>
    <ds:schemaRef ds:uri="78b794fc-fa86-49b4-bf1d-df668ee0348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1154</Words>
  <Application>Microsoft Office PowerPoint</Application>
  <PresentationFormat>Widescreen</PresentationFormat>
  <Paragraphs>117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PHW - Master Deck - Orange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Sophie Flood (Public Health Wales - Matrix House)</cp:lastModifiedBy>
  <cp:revision>179</cp:revision>
  <dcterms:created xsi:type="dcterms:W3CDTF">2024-01-29T16:09:21Z</dcterms:created>
  <dcterms:modified xsi:type="dcterms:W3CDTF">2026-04-20T15:22:52Z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ExtendedDescription">
    <vt:lpwstr/>
  </property>
  <property fmtid="{D5CDD505-2E9C-101B-9397-08002B2CF9AE}" pid="3" name="ComplianceAssetId">
    <vt:lpwstr/>
  </property>
  <property fmtid="{D5CDD505-2E9C-101B-9397-08002B2CF9AE}" pid="4" name="ContentTypeId">
    <vt:lpwstr>0x0101004DA702A496B7D7449F457C941AEC0CCB</vt:lpwstr>
  </property>
  <property fmtid="{D5CDD505-2E9C-101B-9397-08002B2CF9AE}" pid="5" name="MediaServiceImageTags">
    <vt:lpwstr/>
  </property>
  <property fmtid="{D5CDD505-2E9C-101B-9397-08002B2CF9AE}" pid="6" name="Order">
    <vt:r8>228500</vt:r8>
  </property>
  <property fmtid="{D5CDD505-2E9C-101B-9397-08002B2CF9AE}" pid="7" name="Reviewd">
    <vt:bool>false</vt:bool>
  </property>
  <property fmtid="{D5CDD505-2E9C-101B-9397-08002B2CF9AE}" pid="8" name="TemplateUrl">
    <vt:lpwstr/>
  </property>
  <property fmtid="{D5CDD505-2E9C-101B-9397-08002B2CF9AE}" pid="9" name="TriggerFlowInfo">
    <vt:lpwstr/>
  </property>
  <property fmtid="{D5CDD505-2E9C-101B-9397-08002B2CF9AE}" pid="10" name="xd_ProgID">
    <vt:lpwstr/>
  </property>
  <property fmtid="{D5CDD505-2E9C-101B-9397-08002B2CF9AE}" pid="11" name="xd_Signature">
    <vt:bool>false</vt:bool>
  </property>
  <property fmtid="{D5CDD505-2E9C-101B-9397-08002B2CF9AE}" pid="12" name="_SourceUrl">
    <vt:lpwstr/>
  </property>
  <property fmtid="{D5CDD505-2E9C-101B-9397-08002B2CF9AE}" pid="13" name="_SharedFileIndex">
    <vt:lpwstr/>
  </property>
</Properties>
</file>