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</p:sldMasterIdLst>
  <p:notesMasterIdLst>
    <p:notesMasterId r:id="rId15"/>
  </p:notesMasterIdLst>
  <p:sldIdLst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4" r:id="rId13"/>
    <p:sldId id="27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A0B2B-E484-B3E6-4D87-696A63D8C100}" name="Alexa Gainsbury (Public Health Wales - No. 2 Capital Quarter)" initials="AQ" userId="S::alexa.gainsbury@wales.nhs.uk::c5186529-ff50-472f-a883-baa2f4f2271c" providerId="AD"/>
  <p188:author id="{6587167B-AB0A-1FD3-96B8-990F783EA243}" name="Alexa Gainsbury (Public Health Wales - No. 2 Capital Quarter)" initials="" userId="S::Alexa.Gainsbury@wales.nhs.uk::c5186529-ff50-472f-a883-baa2f4f2271c" providerId="AD"/>
  <p188:author id="{5A994FA8-9F88-B734-D575-CD153A46D4F4}" name="Anthony Priest (Public Health Wales - No. 2 Capital Quarter)" initials="" userId="S::Anthony.Priest2@wales.nhs.uk::46692481-554a-429c-bc03-d4cca9c03c2b" providerId="AD"/>
  <p188:author id="{311702CD-2FE8-6362-4115-878685D0A7F7}" name="Leanne Small (Public Health Wales - No. 2 Capital Quarter)" initials="LQ" userId="S::leanne.small@wales.nhs.uk::d76cf426-005f-434f-ac47-a5eb582e60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AD05FA-4D0A-449D-379C-0C1014C43F4D}" v="19" dt="2024-05-20T11:59:13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ce Lawson (Public Health Wales - No. 2 Capital Quarter)" userId="S::grace.lawson@wales.nhs.uk::88c6baf7-06f7-4e16-85cb-71260126bd16" providerId="AD" clId="Web-{AEAD05FA-4D0A-449D-379C-0C1014C43F4D}"/>
    <pc:docChg chg="modSld">
      <pc:chgData name="Grace Lawson (Public Health Wales - No. 2 Capital Quarter)" userId="S::grace.lawson@wales.nhs.uk::88c6baf7-06f7-4e16-85cb-71260126bd16" providerId="AD" clId="Web-{AEAD05FA-4D0A-449D-379C-0C1014C43F4D}" dt="2024-05-20T11:59:13.985" v="14"/>
      <pc:docMkLst>
        <pc:docMk/>
      </pc:docMkLst>
      <pc:sldChg chg="addSp delSp modSp">
        <pc:chgData name="Grace Lawson (Public Health Wales - No. 2 Capital Quarter)" userId="S::grace.lawson@wales.nhs.uk::88c6baf7-06f7-4e16-85cb-71260126bd16" providerId="AD" clId="Web-{AEAD05FA-4D0A-449D-379C-0C1014C43F4D}" dt="2024-05-20T11:58:39.108" v="4" actId="1076"/>
        <pc:sldMkLst>
          <pc:docMk/>
          <pc:sldMk cId="3971426344" sldId="265"/>
        </pc:sldMkLst>
        <pc:spChg chg="del">
          <ac:chgData name="Grace Lawson (Public Health Wales - No. 2 Capital Quarter)" userId="S::grace.lawson@wales.nhs.uk::88c6baf7-06f7-4e16-85cb-71260126bd16" providerId="AD" clId="Web-{AEAD05FA-4D0A-449D-379C-0C1014C43F4D}" dt="2024-05-20T11:57:30.575" v="0"/>
          <ac:spMkLst>
            <pc:docMk/>
            <pc:sldMk cId="3971426344" sldId="265"/>
            <ac:spMk id="2" creationId="{8B0052B1-8A32-DF36-8B4E-EEC6FE42B43D}"/>
          </ac:spMkLst>
        </pc:spChg>
        <pc:spChg chg="add del mod">
          <ac:chgData name="Grace Lawson (Public Health Wales - No. 2 Capital Quarter)" userId="S::grace.lawson@wales.nhs.uk::88c6baf7-06f7-4e16-85cb-71260126bd16" providerId="AD" clId="Web-{AEAD05FA-4D0A-449D-379C-0C1014C43F4D}" dt="2024-05-20T11:58:23.592" v="2"/>
          <ac:spMkLst>
            <pc:docMk/>
            <pc:sldMk cId="3971426344" sldId="265"/>
            <ac:spMk id="6" creationId="{83FEC08D-711B-8772-3322-AC68C54BC591}"/>
          </ac:spMkLst>
        </pc:spChg>
        <pc:picChg chg="add mod ord">
          <ac:chgData name="Grace Lawson (Public Health Wales - No. 2 Capital Quarter)" userId="S::grace.lawson@wales.nhs.uk::88c6baf7-06f7-4e16-85cb-71260126bd16" providerId="AD" clId="Web-{AEAD05FA-4D0A-449D-379C-0C1014C43F4D}" dt="2024-05-20T11:58:39.108" v="4" actId="1076"/>
          <ac:picMkLst>
            <pc:docMk/>
            <pc:sldMk cId="3971426344" sldId="265"/>
            <ac:picMk id="7" creationId="{3FC0B162-2A9E-8FBD-F4FD-71F15C91110F}"/>
          </ac:picMkLst>
        </pc:picChg>
        <pc:picChg chg="del">
          <ac:chgData name="Grace Lawson (Public Health Wales - No. 2 Capital Quarter)" userId="S::grace.lawson@wales.nhs.uk::88c6baf7-06f7-4e16-85cb-71260126bd16" providerId="AD" clId="Web-{AEAD05FA-4D0A-449D-379C-0C1014C43F4D}" dt="2024-05-20T11:58:14.998" v="1"/>
          <ac:picMkLst>
            <pc:docMk/>
            <pc:sldMk cId="3971426344" sldId="265"/>
            <ac:picMk id="17" creationId="{4F6852C8-C4B7-14E8-46B7-C3DC671E20F3}"/>
          </ac:picMkLst>
        </pc:picChg>
      </pc:sldChg>
      <pc:sldChg chg="delSp">
        <pc:chgData name="Grace Lawson (Public Health Wales - No. 2 Capital Quarter)" userId="S::grace.lawson@wales.nhs.uk::88c6baf7-06f7-4e16-85cb-71260126bd16" providerId="AD" clId="Web-{AEAD05FA-4D0A-449D-379C-0C1014C43F4D}" dt="2024-05-20T11:58:42.812" v="5"/>
        <pc:sldMkLst>
          <pc:docMk/>
          <pc:sldMk cId="1861795829" sldId="266"/>
        </pc:sldMkLst>
        <pc:spChg chg="del">
          <ac:chgData name="Grace Lawson (Public Health Wales - No. 2 Capital Quarter)" userId="S::grace.lawson@wales.nhs.uk::88c6baf7-06f7-4e16-85cb-71260126bd16" providerId="AD" clId="Web-{AEAD05FA-4D0A-449D-379C-0C1014C43F4D}" dt="2024-05-20T11:58:42.812" v="5"/>
          <ac:spMkLst>
            <pc:docMk/>
            <pc:sldMk cId="1861795829" sldId="266"/>
            <ac:spMk id="3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AEAD05FA-4D0A-449D-379C-0C1014C43F4D}" dt="2024-05-20T11:58:45.546" v="6"/>
        <pc:sldMkLst>
          <pc:docMk/>
          <pc:sldMk cId="2924781575" sldId="267"/>
        </pc:sldMkLst>
        <pc:spChg chg="del">
          <ac:chgData name="Grace Lawson (Public Health Wales - No. 2 Capital Quarter)" userId="S::grace.lawson@wales.nhs.uk::88c6baf7-06f7-4e16-85cb-71260126bd16" providerId="AD" clId="Web-{AEAD05FA-4D0A-449D-379C-0C1014C43F4D}" dt="2024-05-20T11:58:45.546" v="6"/>
          <ac:spMkLst>
            <pc:docMk/>
            <pc:sldMk cId="2924781575" sldId="267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AEAD05FA-4D0A-449D-379C-0C1014C43F4D}" dt="2024-05-20T11:58:48.296" v="7"/>
        <pc:sldMkLst>
          <pc:docMk/>
          <pc:sldMk cId="2193662638" sldId="268"/>
        </pc:sldMkLst>
        <pc:spChg chg="del">
          <ac:chgData name="Grace Lawson (Public Health Wales - No. 2 Capital Quarter)" userId="S::grace.lawson@wales.nhs.uk::88c6baf7-06f7-4e16-85cb-71260126bd16" providerId="AD" clId="Web-{AEAD05FA-4D0A-449D-379C-0C1014C43F4D}" dt="2024-05-20T11:58:48.296" v="7"/>
          <ac:spMkLst>
            <pc:docMk/>
            <pc:sldMk cId="2193662638" sldId="268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AEAD05FA-4D0A-449D-379C-0C1014C43F4D}" dt="2024-05-20T11:58:52.015" v="8"/>
        <pc:sldMkLst>
          <pc:docMk/>
          <pc:sldMk cId="199694712" sldId="269"/>
        </pc:sldMkLst>
        <pc:spChg chg="del">
          <ac:chgData name="Grace Lawson (Public Health Wales - No. 2 Capital Quarter)" userId="S::grace.lawson@wales.nhs.uk::88c6baf7-06f7-4e16-85cb-71260126bd16" providerId="AD" clId="Web-{AEAD05FA-4D0A-449D-379C-0C1014C43F4D}" dt="2024-05-20T11:58:52.015" v="8"/>
          <ac:spMkLst>
            <pc:docMk/>
            <pc:sldMk cId="199694712" sldId="269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AEAD05FA-4D0A-449D-379C-0C1014C43F4D}" dt="2024-05-20T11:58:56" v="9"/>
        <pc:sldMkLst>
          <pc:docMk/>
          <pc:sldMk cId="150005697" sldId="270"/>
        </pc:sldMkLst>
        <pc:spChg chg="del">
          <ac:chgData name="Grace Lawson (Public Health Wales - No. 2 Capital Quarter)" userId="S::grace.lawson@wales.nhs.uk::88c6baf7-06f7-4e16-85cb-71260126bd16" providerId="AD" clId="Web-{AEAD05FA-4D0A-449D-379C-0C1014C43F4D}" dt="2024-05-20T11:58:56" v="9"/>
          <ac:spMkLst>
            <pc:docMk/>
            <pc:sldMk cId="150005697" sldId="270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AEAD05FA-4D0A-449D-379C-0C1014C43F4D}" dt="2024-05-20T11:58:59.687" v="10"/>
        <pc:sldMkLst>
          <pc:docMk/>
          <pc:sldMk cId="1464374340" sldId="271"/>
        </pc:sldMkLst>
        <pc:spChg chg="del">
          <ac:chgData name="Grace Lawson (Public Health Wales - No. 2 Capital Quarter)" userId="S::grace.lawson@wales.nhs.uk::88c6baf7-06f7-4e16-85cb-71260126bd16" providerId="AD" clId="Web-{AEAD05FA-4D0A-449D-379C-0C1014C43F4D}" dt="2024-05-20T11:58:59.687" v="10"/>
          <ac:spMkLst>
            <pc:docMk/>
            <pc:sldMk cId="1464374340" sldId="271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AEAD05FA-4D0A-449D-379C-0C1014C43F4D}" dt="2024-05-20T11:59:03.766" v="11"/>
        <pc:sldMkLst>
          <pc:docMk/>
          <pc:sldMk cId="2725951221" sldId="272"/>
        </pc:sldMkLst>
        <pc:spChg chg="del">
          <ac:chgData name="Grace Lawson (Public Health Wales - No. 2 Capital Quarter)" userId="S::grace.lawson@wales.nhs.uk::88c6baf7-06f7-4e16-85cb-71260126bd16" providerId="AD" clId="Web-{AEAD05FA-4D0A-449D-379C-0C1014C43F4D}" dt="2024-05-20T11:59:03.766" v="11"/>
          <ac:spMkLst>
            <pc:docMk/>
            <pc:sldMk cId="2725951221" sldId="272"/>
            <ac:spMk id="2" creationId="{E90FC19B-0F87-6ADF-0D8D-98B48159BDDD}"/>
          </ac:spMkLst>
        </pc:spChg>
      </pc:sldChg>
      <pc:sldChg chg="delSp modSp">
        <pc:chgData name="Grace Lawson (Public Health Wales - No. 2 Capital Quarter)" userId="S::grace.lawson@wales.nhs.uk::88c6baf7-06f7-4e16-85cb-71260126bd16" providerId="AD" clId="Web-{AEAD05FA-4D0A-449D-379C-0C1014C43F4D}" dt="2024-05-20T11:59:13.985" v="14"/>
        <pc:sldMkLst>
          <pc:docMk/>
          <pc:sldMk cId="4071571290" sldId="273"/>
        </pc:sldMkLst>
        <pc:spChg chg="del mod">
          <ac:chgData name="Grace Lawson (Public Health Wales - No. 2 Capital Quarter)" userId="S::grace.lawson@wales.nhs.uk::88c6baf7-06f7-4e16-85cb-71260126bd16" providerId="AD" clId="Web-{AEAD05FA-4D0A-449D-379C-0C1014C43F4D}" dt="2024-05-20T11:59:13.985" v="14"/>
          <ac:spMkLst>
            <pc:docMk/>
            <pc:sldMk cId="4071571290" sldId="273"/>
            <ac:spMk id="2" creationId="{E90FC19B-0F87-6ADF-0D8D-98B48159BDDD}"/>
          </ac:spMkLst>
        </pc:spChg>
      </pc:sldChg>
      <pc:sldChg chg="delSp">
        <pc:chgData name="Grace Lawson (Public Health Wales - No. 2 Capital Quarter)" userId="S::grace.lawson@wales.nhs.uk::88c6baf7-06f7-4e16-85cb-71260126bd16" providerId="AD" clId="Web-{AEAD05FA-4D0A-449D-379C-0C1014C43F4D}" dt="2024-05-20T11:59:07.250" v="12"/>
        <pc:sldMkLst>
          <pc:docMk/>
          <pc:sldMk cId="1395107759" sldId="274"/>
        </pc:sldMkLst>
        <pc:spChg chg="del">
          <ac:chgData name="Grace Lawson (Public Health Wales - No. 2 Capital Quarter)" userId="S::grace.lawson@wales.nhs.uk::88c6baf7-06f7-4e16-85cb-71260126bd16" providerId="AD" clId="Web-{AEAD05FA-4D0A-449D-379C-0C1014C43F4D}" dt="2024-05-20T11:59:07.250" v="12"/>
          <ac:spMkLst>
            <pc:docMk/>
            <pc:sldMk cId="1395107759" sldId="274"/>
            <ac:spMk id="2" creationId="{E90FC19B-0F87-6ADF-0D8D-98B48159BDD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C5D82-122C-8E42-B3D6-67347C6BA68D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1F24-30D7-5740-9F64-AE7FBFFC8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5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E0ED43-A537-75F8-3B40-FACDD8904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8CC64B-142E-58F7-6B3F-B0517A3CF1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1899" y="0"/>
            <a:ext cx="84201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EEEC7A5-BEBE-218F-2CA7-7C15F21B0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543242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D23FB2A-DF5E-3AF2-38DF-C7DF865515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543242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CCB7028-9028-5AAA-F266-1BA4C1BB37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543242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2F69A33-999F-7261-9535-B2A9E2043E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952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04A0E-7116-D43A-EF7E-9E7B920E9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E1D216-83C4-383F-5127-29C1F1C984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2B3495-9D10-4CA2-AB77-C01FF170FF10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D15ADB2-ED3A-0348-BADB-D21C55C9FA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2ACCC9AE-D598-DAC1-8F65-F73D0EE594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3291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BD4023A-5511-58D4-11BC-1B17DA73A0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94579856-9FB6-8DA6-9886-277F1B8743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7480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A02B95-454C-436A-2495-4BD89899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E66055-0316-3311-FD19-CCA64B9377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43EDF-457C-1F18-EF76-CFD02BB19358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4047BBA-C9F9-8630-437C-D87D9ED7D9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FC7BFF3C-A959-AC30-52EA-3320FA2A05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4785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3AC217-C30D-89C1-4460-322363FEB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632777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6D54DB3-E380-84BD-93B3-8BA649F37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3832E92-EF7C-04E7-8DBD-C53D35568A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9524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8EFCF-C246-005C-498D-271681A0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9749" y="2620284"/>
            <a:ext cx="3527372" cy="3968293"/>
          </a:xfrm>
          <a:prstGeom prst="rect">
            <a:avLst/>
          </a:prstGeom>
        </p:spPr>
      </p:pic>
      <p:pic>
        <p:nvPicPr>
          <p:cNvPr id="4" name="Picture 3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4A6CD33D-CE15-C6EA-E9D7-A276F96458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5437" t="2543" r="5912" b="3059"/>
          <a:stretch>
            <a:fillRect/>
          </a:stretch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E5CFCF9-4FEA-684C-9249-6CB4258FF9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1D7A6BE0-A3A3-00EF-966D-ED9E9646A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DC193FF-EE37-7665-A88F-6D82E3E41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3874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en curved object on a black background&#10;&#10;Description automatically generated">
            <a:extLst>
              <a:ext uri="{FF2B5EF4-FFF2-40B4-BE49-F238E27FC236}">
                <a16:creationId xmlns:a16="http://schemas.microsoft.com/office/drawing/2014/main" id="{5BE47017-229C-E9B0-9136-346518C97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170" b="50222"/>
          <a:stretch>
            <a:fillRect/>
          </a:stretch>
        </p:blipFill>
        <p:spPr>
          <a:xfrm>
            <a:off x="8678735" y="4849885"/>
            <a:ext cx="3113591" cy="2008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8" name="Picture 7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FAC1D26-CC7D-E97A-3F21-2D75E28C94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1058" t="2107" r="2991" b="47971"/>
          <a:stretch>
            <a:fillRect/>
          </a:stretch>
        </p:blipFill>
        <p:spPr>
          <a:xfrm rot="10800000" flipH="1">
            <a:off x="4995863" y="0"/>
            <a:ext cx="3011357" cy="1967696"/>
          </a:xfrm>
          <a:prstGeom prst="rect">
            <a:avLst/>
          </a:prstGeom>
        </p:spPr>
      </p:pic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32C9CDA-6E98-BDBB-22CC-3331CBEB2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081" y="2925582"/>
            <a:ext cx="5020807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CB3808F5-2977-2430-671D-201C708FDA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31F4810-3655-6AC4-612B-0F5ED1F823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1E2E994-007A-4BF6-1A75-386E1DE02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66653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0377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FD7FFEF-DD76-C8F1-63F4-63C982059D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065689"/>
            <a:ext cx="6327775" cy="7266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689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7E004D3-DBCA-1C37-97A3-960F3197F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DEB40E7-645B-EFDF-08C9-EF3FCF11D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444B3-DCDC-AEAE-C9E4-7E25D26EE1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4365"/>
          <a:stretch>
            <a:fillRect/>
          </a:stretch>
        </p:blipFill>
        <p:spPr>
          <a:xfrm rot="10800000">
            <a:off x="5464465" y="-1"/>
            <a:ext cx="3010823" cy="2223164"/>
          </a:xfrm>
          <a:prstGeom prst="rect">
            <a:avLst/>
          </a:prstGeom>
        </p:spPr>
      </p:pic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D35E72E3-FB2A-CE9B-8A97-5095BD60FD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4FA1C60-516A-E812-0696-9110D645B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98BB7B6D-035A-422E-9B5C-4C0B73E961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79491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3820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</p:spTree>
    <p:extLst>
      <p:ext uri="{BB962C8B-B14F-4D97-AF65-F5344CB8AC3E}">
        <p14:creationId xmlns:p14="http://schemas.microsoft.com/office/powerpoint/2010/main" val="35204133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C966F-C3A2-10A4-74A3-25D0347C5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61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40293FF-3E51-2EB7-6DBB-A815093091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807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6317-7467-DE3F-6C0B-DD058A98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3CBCA-3BED-A47C-B4C8-D30F0AB6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CC687-9ECD-F6E3-5184-EFAF7E46F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4E63EC1-32C7-C148-9B23-6C189CE1C2B7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2B47E-A058-0DAF-B59E-CC2E267BD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73786-2D0C-15B4-1EB1-4F191CCD8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1A6076B7-25FF-134B-B2FE-8DDBCA4A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5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50" r:id="rId2"/>
    <p:sldLayoutId id="2147483655" r:id="rId3"/>
    <p:sldLayoutId id="2147483660" r:id="rId4"/>
    <p:sldLayoutId id="2147483670" r:id="rId5"/>
    <p:sldLayoutId id="2147483665" r:id="rId6"/>
    <p:sldLayoutId id="2147483698" r:id="rId7"/>
    <p:sldLayoutId id="2147483693" r:id="rId8"/>
    <p:sldLayoutId id="2147483694" r:id="rId9"/>
    <p:sldLayoutId id="2147483702" r:id="rId10"/>
    <p:sldLayoutId id="2147483703" r:id="rId11"/>
    <p:sldLayoutId id="2147483697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7190989-7CE0-F0A2-4972-BD05EF9949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852" y="2373489"/>
            <a:ext cx="5855148" cy="1224194"/>
          </a:xfrm>
        </p:spPr>
        <p:txBody>
          <a:bodyPr/>
          <a:lstStyle/>
          <a:p>
            <a:r>
              <a:rPr lang="cy-GB" sz="3600" b="1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Penbleth Modryb Ofidiau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4D84E20-02A1-FA3E-6382-4921CD448E5A}"/>
              </a:ext>
            </a:extLst>
          </p:cNvPr>
          <p:cNvSpPr>
            <a:spLocks noGrp="1"/>
          </p:cNvSpPr>
          <p:nvPr/>
        </p:nvSpPr>
        <p:spPr>
          <a:xfrm>
            <a:off x="236269" y="3635367"/>
            <a:ext cx="6327775" cy="453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Fepio</a:t>
            </a:r>
          </a:p>
        </p:txBody>
      </p:sp>
      <p:pic>
        <p:nvPicPr>
          <p:cNvPr id="7" name="Picture Placeholder 6" descr="A child with her hand on her chin&#10;&#10;Description automatically generated">
            <a:extLst>
              <a:ext uri="{FF2B5EF4-FFF2-40B4-BE49-F238E27FC236}">
                <a16:creationId xmlns:a16="http://schemas.microsoft.com/office/drawing/2014/main" id="{3FC0B162-2A9E-8FBD-F4FD-71F15C91110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214" r="19214"/>
          <a:stretch/>
        </p:blipFill>
        <p:spPr>
          <a:xfrm>
            <a:off x="6442364" y="630155"/>
            <a:ext cx="5173890" cy="5607587"/>
          </a:xfrm>
        </p:spPr>
      </p:pic>
    </p:spTree>
    <p:extLst>
      <p:ext uri="{BB962C8B-B14F-4D97-AF65-F5344CB8AC3E}">
        <p14:creationId xmlns:p14="http://schemas.microsoft.com/office/powerpoint/2010/main" val="397142634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57129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942" y="1826772"/>
            <a:ext cx="6811327" cy="23193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Pa gyngor fyddech chi'n ei roi i'r person ifanc yma? </a:t>
            </a:r>
            <a:endParaRPr lang="en-US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endParaRPr lang="en-GB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Ydych chi erioed wedi bod mewn sefyllfa lle roeddech</a:t>
            </a:r>
            <a:r>
              <a:rPr lang="cy-GB" sz="2400" b="0" i="0" strike="noStrike" cap="none" spc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 </a:t>
            </a:r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chi’n teimlo dan bwysau i wneud rhywbeth nad oeddech chi eisiau ei wneud? Beth wnaethoch chi? </a:t>
            </a:r>
            <a:endParaRPr lang="en-US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endParaRPr lang="en-GB" sz="2400" dirty="0">
              <a:solidFill>
                <a:schemeClr val="tx2"/>
              </a:solidFill>
              <a:latin typeface="Ubuntu"/>
              <a:cs typeface="Segoe UI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Sut rydych chi'n meddwl y dylai'r person ifanc yma ddweud wrth ei ffrindiau nad yw eisiau fepio? </a:t>
            </a:r>
            <a:endParaRPr lang="en-US" sz="2400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8" name="Picture 2" descr="A blue and white chat bubble&#10;&#10;Description automatically generated">
            <a:extLst>
              <a:ext uri="{FF2B5EF4-FFF2-40B4-BE49-F238E27FC236}">
                <a16:creationId xmlns:a16="http://schemas.microsoft.com/office/drawing/2014/main" id="{C17C9FD3-AB98-42EF-EFBA-982D4EA2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1246" y="1947678"/>
            <a:ext cx="4299401" cy="31577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B9F55E7-5DE1-BBA4-34CE-E04E661EE68A}"/>
              </a:ext>
            </a:extLst>
          </p:cNvPr>
          <p:cNvSpPr txBox="1"/>
          <p:nvPr/>
        </p:nvSpPr>
        <p:spPr>
          <a:xfrm rot="21125024">
            <a:off x="7527050" y="2469119"/>
            <a:ext cx="3815149" cy="12920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0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"Mae fy ffrindiau wedi dechrau fepio. Dw i’n poeni os na fydda i’n gwneud hynny hefyd, byddan nhw’n fy nghau fi allan o'r grŵp.'</a:t>
            </a:r>
            <a:r>
              <a:rPr lang="cy-GB" sz="18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1795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48" y="2102001"/>
            <a:ext cx="6182374" cy="23193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Ydych chi'n meddwl y dylai'r person ifanc yma brynu’r fêps? Pam/pam ddim? </a:t>
            </a:r>
            <a:endParaRPr lang="en-US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endParaRPr lang="en-GB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Pam ydych chi'n meddwl fod y person ifanc</a:t>
            </a:r>
            <a:r>
              <a:rPr lang="cy-GB" sz="2400" b="0" i="0" strike="noStrike" cap="none" spc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 yma’n credu na</a:t>
            </a:r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 ddylai eu prynu nhw? </a:t>
            </a:r>
            <a:endParaRPr lang="en-US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endParaRPr lang="en-GB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Sut y gallai ddweud wrth y merched nad</a:t>
            </a:r>
            <a:r>
              <a:rPr lang="cy-GB" sz="2400" b="0" i="0" strike="noStrike" cap="none" spc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 yw hi’n fodlon </a:t>
            </a:r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eu prynu? </a:t>
            </a:r>
            <a:endParaRPr lang="en-GB" sz="2400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8" name="Picture 2" descr="A blue and white chat bubble&#10;&#10;Description automatically generated">
            <a:extLst>
              <a:ext uri="{FF2B5EF4-FFF2-40B4-BE49-F238E27FC236}">
                <a16:creationId xmlns:a16="http://schemas.microsoft.com/office/drawing/2014/main" id="{C17C9FD3-AB98-42EF-EFBA-982D4EA2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4769" y="1924932"/>
            <a:ext cx="4265282" cy="31350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B9F55E7-5DE1-BBA4-34CE-E04E661EE68A}"/>
              </a:ext>
            </a:extLst>
          </p:cNvPr>
          <p:cNvSpPr txBox="1"/>
          <p:nvPr/>
        </p:nvSpPr>
        <p:spPr>
          <a:xfrm rot="21125024">
            <a:off x="7443300" y="2484357"/>
            <a:ext cx="3762682" cy="128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0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'Mae rhai o'r merched yn y flwyddyn is na </a:t>
            </a:r>
            <a:r>
              <a:rPr lang="cy-GB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fi wastad yn gofyn i mi </a:t>
            </a:r>
            <a:r>
              <a:rPr lang="cy-GB" sz="20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brynu fêps o'r siopau lleol iddyn nhw. ‘Dwi ddim yn credu y dylwn i wneud hynny. </a:t>
            </a:r>
            <a:endParaRPr lang="en-US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924781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48" y="2102001"/>
            <a:ext cx="6445839" cy="23193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I  ble y gall y person ifanc yma fynd i gael cyngor?  </a:t>
            </a:r>
            <a:endParaRPr lang="en-US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endParaRPr lang="en-GB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Ydych chi'n meddwl y dylai roi'r gorau i smygu a dechrau fepio yn lle hynny? Pam/pam ddim? </a:t>
            </a:r>
            <a:endParaRPr lang="en-US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endParaRPr lang="en-GB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Ydych chi erioed wedi cael cyngor gan ffrind am rywbeth y dylech neu na ddylech chi ei wneud? I bwy arall y gwnaethoch chi ofyn am gyngor a pham?</a:t>
            </a:r>
            <a:endParaRPr lang="en-GB" sz="2400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8" name="Picture 2" descr="A blue and white chat bubble&#10;&#10;Description automatically generated">
            <a:extLst>
              <a:ext uri="{FF2B5EF4-FFF2-40B4-BE49-F238E27FC236}">
                <a16:creationId xmlns:a16="http://schemas.microsoft.com/office/drawing/2014/main" id="{C17C9FD3-AB98-42EF-EFBA-982D4EA2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2023" y="1924932"/>
            <a:ext cx="4288028" cy="31577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EB1AF-F373-5EBF-9D39-5D785F907981}"/>
              </a:ext>
            </a:extLst>
          </p:cNvPr>
          <p:cNvSpPr txBox="1"/>
          <p:nvPr/>
        </p:nvSpPr>
        <p:spPr>
          <a:xfrm rot="21125024">
            <a:off x="7505778" y="2548263"/>
            <a:ext cx="3558297" cy="11817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19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“Dw i wir eisiau rhoi'r gorau i smygu. Mae fy ffrind yn dweud y byddai fepio</a:t>
            </a:r>
            <a:r>
              <a:rPr lang="cy-GB" sz="19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’n well.</a:t>
            </a:r>
            <a:r>
              <a:rPr lang="cy-GB" sz="19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Beth ddylwn i ei wneud?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3662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48" y="2102001"/>
            <a:ext cx="6203935" cy="23193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I ble y gall y person ifanc yma fynd i gael cyngor? Gyda phwy y dylai siarad? </a:t>
            </a:r>
            <a:endParaRPr lang="en-US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endParaRPr lang="en-GB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Ydych chi erioed wedi poeni am ffrind o'r blaen? Beth wnaethoch chi? </a:t>
            </a:r>
            <a:endParaRPr lang="en-US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endParaRPr lang="en-GB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Beth mae bod yn ‘gaeth’ yn ei olygu? </a:t>
            </a:r>
            <a:endParaRPr lang="en-GB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8" name="Picture 2" descr="A blue and white chat bubble&#10;&#10;Description automatically generated">
            <a:extLst>
              <a:ext uri="{FF2B5EF4-FFF2-40B4-BE49-F238E27FC236}">
                <a16:creationId xmlns:a16="http://schemas.microsoft.com/office/drawing/2014/main" id="{C17C9FD3-AB98-42EF-EFBA-982D4EA2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5934" y="1924932"/>
            <a:ext cx="4504117" cy="33056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7059F04-879E-9011-B37F-C65067E03440}"/>
              </a:ext>
            </a:extLst>
          </p:cNvPr>
          <p:cNvSpPr txBox="1"/>
          <p:nvPr/>
        </p:nvSpPr>
        <p:spPr>
          <a:xfrm rot="21125024">
            <a:off x="7177780" y="2416359"/>
            <a:ext cx="3940322" cy="15611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0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"Dw i'n poeni am fy ffrind. Y cyfan mae hi'n poeni amdano yw fepio. Dw i'n meddwl ei bod hi'n gaeth iddo. Dw i byth yn ei gweld hi heb fêp yn ei llaw."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947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48" y="2102001"/>
            <a:ext cx="6203935" cy="23193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Beth rydych chi'n meddwl y dylai'r person ifanc yma ei wneud nesaf?  </a:t>
            </a:r>
            <a:endParaRPr lang="en-US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endParaRPr lang="en-GB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r>
              <a:rPr lang="cy-GB" sz="2400" dirty="0">
                <a:solidFill>
                  <a:srgbClr val="285087"/>
                </a:solidFill>
                <a:latin typeface="Ubuntu"/>
                <a:ea typeface="Ubuntu"/>
                <a:cs typeface="Ubuntu"/>
              </a:rPr>
              <a:t>I b</a:t>
            </a:r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wy y dylai ofyn am gymorth? </a:t>
            </a:r>
            <a:endParaRPr lang="en-GB" sz="2400" dirty="0">
              <a:solidFill>
                <a:schemeClr val="tx2"/>
              </a:solidFill>
              <a:highlight>
                <a:srgbClr val="FFFF00"/>
              </a:highlight>
              <a:latin typeface="Ubuntu"/>
              <a:ea typeface="Calibri" panose="020F0502020204030204"/>
              <a:cs typeface="Calibri"/>
            </a:endParaRPr>
          </a:p>
          <a:p>
            <a:endParaRPr lang="en-GB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Pam rydych chi'n meddwl nad yw Dad eisiau rhoi'r gorau i smygu? </a:t>
            </a:r>
            <a:endParaRPr lang="en-GB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8" name="Picture 2" descr="A blue and white chat bubble&#10;&#10;Description automatically generated">
            <a:extLst>
              <a:ext uri="{FF2B5EF4-FFF2-40B4-BE49-F238E27FC236}">
                <a16:creationId xmlns:a16="http://schemas.microsoft.com/office/drawing/2014/main" id="{C17C9FD3-AB98-42EF-EFBA-982D4EA2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2411" y="1924932"/>
            <a:ext cx="4367640" cy="32146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DA384-0EAA-29CF-607E-5D137CC75971}"/>
              </a:ext>
            </a:extLst>
          </p:cNvPr>
          <p:cNvSpPr txBox="1"/>
          <p:nvPr/>
        </p:nvSpPr>
        <p:spPr>
          <a:xfrm rot="21125024">
            <a:off x="7273895" y="2351268"/>
            <a:ext cx="3724671" cy="15162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0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"Mae fy nhad wedi smygu erioed. Dywedais i wrtho y dylai fepio yn lle hynny, ond dywedodd e mai rhywbeth ffasiynol i blant yw</a:t>
            </a:r>
            <a:r>
              <a:rPr lang="cy-GB" sz="2000" b="0" i="0" strike="noStrike" cap="none" spc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hynny</a:t>
            </a:r>
            <a:r>
              <a:rPr lang="cy-GB" sz="20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. I bwy alla i ofyn am help?' </a:t>
            </a:r>
          </a:p>
        </p:txBody>
      </p:sp>
    </p:spTree>
    <p:extLst>
      <p:ext uri="{BB962C8B-B14F-4D97-AF65-F5344CB8AC3E}">
        <p14:creationId xmlns:p14="http://schemas.microsoft.com/office/powerpoint/2010/main" val="150005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473" y="1764722"/>
            <a:ext cx="6203935" cy="23193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Pa gyngor fyddech chi'n ei roi i'r person ifanc yma?  </a:t>
            </a:r>
            <a:endParaRPr lang="en-US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endParaRPr lang="en-GB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Ydych chi erioed wedi bod mewn sefyllfa lle rydych chi wedi teimlo'n euog am rywbeth rydych chi wedi'i wneud? Beth wnaethoch chi? </a:t>
            </a:r>
            <a:endParaRPr lang="en-US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endParaRPr lang="en-GB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Ydych chi'n meddwl y dylai'r person ifanc yma deimlo'n euog? Pam/pam ddim? </a:t>
            </a:r>
            <a:endParaRPr lang="en-GB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8" name="Picture 2" descr="A blue and white chat bubble&#10;&#10;Description automatically generated">
            <a:extLst>
              <a:ext uri="{FF2B5EF4-FFF2-40B4-BE49-F238E27FC236}">
                <a16:creationId xmlns:a16="http://schemas.microsoft.com/office/drawing/2014/main" id="{C17C9FD3-AB98-42EF-EFBA-982D4EA2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6919" y="1924932"/>
            <a:ext cx="4413132" cy="32373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142B4C6-BDED-DA96-2CE3-4191F7203E03}"/>
              </a:ext>
            </a:extLst>
          </p:cNvPr>
          <p:cNvSpPr txBox="1"/>
          <p:nvPr/>
        </p:nvSpPr>
        <p:spPr>
          <a:xfrm rot="21125024">
            <a:off x="7309501" y="2474568"/>
            <a:ext cx="3778332" cy="13631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19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“Wnes i roi cynnig ar fepio am y tro cyntaf yn yr ysgol. Dwi wir yn teimlo'n euog am hynny. Dw i’n gwybod y byddai fy mam mor siomedig. Beth alla</a:t>
            </a:r>
            <a:r>
              <a:rPr lang="cy-GB" sz="1900" b="0" i="0" strike="noStrike" cap="none" spc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 i ei wneud</a:t>
            </a:r>
            <a:r>
              <a:rPr lang="cy-GB" sz="19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?'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374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48" y="2102001"/>
            <a:ext cx="5961045" cy="23193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Pam rydych chi'n meddwl mae ymddygiad ei</a:t>
            </a:r>
            <a:r>
              <a:rPr lang="cy-GB" sz="2400" b="0" i="0" strike="noStrike" cap="none" spc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 </a:t>
            </a:r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 brawd wedi newid? </a:t>
            </a:r>
            <a:endParaRPr lang="en-US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endParaRPr lang="en-GB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Beth ydych chi'n meddwl y dylai'r person ifanc yma ei wneud? </a:t>
            </a:r>
            <a:endParaRPr lang="en-US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endParaRPr lang="en-GB" sz="2400" dirty="0">
              <a:solidFill>
                <a:schemeClr val="tx2"/>
              </a:solidFill>
              <a:latin typeface="Ubuntu"/>
              <a:ea typeface="Calibri" panose="020F0502020204030204"/>
              <a:cs typeface="Calibri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At bwy y gallai fynd i gael cyngor a chefnogaeth? </a:t>
            </a:r>
            <a:endParaRPr lang="en-GB" dirty="0">
              <a:solidFill>
                <a:schemeClr val="tx2"/>
              </a:solidFill>
              <a:latin typeface="Ubuntu"/>
            </a:endParaRPr>
          </a:p>
        </p:txBody>
      </p:sp>
      <p:pic>
        <p:nvPicPr>
          <p:cNvPr id="8" name="Picture 2" descr="A blue and white chat bubble&#10;&#10;Description automatically generated">
            <a:extLst>
              <a:ext uri="{FF2B5EF4-FFF2-40B4-BE49-F238E27FC236}">
                <a16:creationId xmlns:a16="http://schemas.microsoft.com/office/drawing/2014/main" id="{C17C9FD3-AB98-42EF-EFBA-982D4EA2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1993" y="1924932"/>
            <a:ext cx="4868058" cy="35785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69445-09A6-BEFD-EDB5-E1B53EE027C3}"/>
              </a:ext>
            </a:extLst>
          </p:cNvPr>
          <p:cNvSpPr txBox="1"/>
          <p:nvPr/>
        </p:nvSpPr>
        <p:spPr>
          <a:xfrm rot="21125024">
            <a:off x="6927552" y="2557814"/>
            <a:ext cx="3858129" cy="1631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19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"Mae fy mrawd yn defnyddio canabis yn ei </a:t>
            </a:r>
            <a:r>
              <a:rPr lang="cy-GB" sz="1900" b="0" i="0" strike="noStrike" cap="none" spc="0" baseline="0" dirty="0" err="1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fêp</a:t>
            </a:r>
            <a:r>
              <a:rPr lang="cy-GB" sz="19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. </a:t>
            </a:r>
            <a:r>
              <a:rPr lang="cy-GB" sz="19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‘Does ‘na neb yn gallu dweud</a:t>
            </a:r>
            <a:r>
              <a:rPr lang="cy-GB" sz="19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, ond dw i’n gwybod ei fod yn effeithio arno, mae wedi newid. Mae'n ymddwyn yn rhyfedd iawn, ac mae’n gâs ac yn gweiddi arnaf fi.'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951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DF373-AFDE-4509-9F4D-26203324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900" y="963257"/>
            <a:ext cx="10916594" cy="45204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Mae cael cyngor a chefnogaeth </a:t>
            </a:r>
            <a:r>
              <a:rPr lang="cy-GB" sz="2400" dirty="0">
                <a:solidFill>
                  <a:srgbClr val="285087"/>
                </a:solidFill>
                <a:latin typeface="Ubuntu"/>
                <a:ea typeface="Ubuntu"/>
                <a:cs typeface="Ubuntu"/>
              </a:rPr>
              <a:t>ar gael </a:t>
            </a: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yma:</a:t>
            </a:r>
            <a:endParaRPr lang="en-US" dirty="0">
              <a:solidFill>
                <a:schemeClr val="tx2"/>
              </a:solidFill>
              <a:ea typeface="Calibri" panose="020F0502020204030204"/>
              <a:cs typeface="Calibri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Gwasanaeth Nyrsio’r Ysgol: Lle mae sesiynau galw heibio ar gael yn eich ysgol, gall nyrsys ysgol roi cyngor a chefnogaeth i ddysgwyr. </a:t>
            </a:r>
            <a:endParaRPr lang="en-GB" sz="2400" dirty="0">
              <a:solidFill>
                <a:schemeClr val="tx2"/>
              </a:solidFill>
              <a:ea typeface="Calibri" panose="020F0502020204030204"/>
              <a:cs typeface="Calibri"/>
            </a:endParaRPr>
          </a:p>
          <a:p>
            <a:endParaRPr lang="en-GB" sz="2400" dirty="0">
              <a:solidFill>
                <a:schemeClr val="tx2"/>
              </a:solidFill>
              <a:ea typeface="Calibri" panose="020F0502020204030204"/>
              <a:cs typeface="Calibri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Helpa fi i stopio: Gall smygwyr a </a:t>
            </a:r>
            <a:r>
              <a:rPr lang="cy-GB" sz="2400" dirty="0">
                <a:solidFill>
                  <a:srgbClr val="285087"/>
                </a:solidFill>
                <a:latin typeface="Ubuntu"/>
                <a:ea typeface="Ubuntu"/>
                <a:cs typeface="Ubuntu"/>
              </a:rPr>
              <a:t>phobl sy’n fepio, ac sydd am </a:t>
            </a:r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roi'r gorau iddi, gael cyngor arbenigol dwyieithog am ddim gan y GIG. Ffoniwch 0800 085 2219, </a:t>
            </a:r>
            <a:r>
              <a:rPr lang="cy-GB" sz="2400" b="0" i="0" strike="noStrike" cap="none" spc="0" baseline="0" dirty="0" err="1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tecstiwch</a:t>
            </a:r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 HMQ i 80818 neu ewch i www.helpafiistopio.cymru</a:t>
            </a:r>
            <a:endParaRPr lang="en-GB" sz="2400" dirty="0">
              <a:solidFill>
                <a:schemeClr val="tx2"/>
              </a:solidFill>
              <a:ea typeface="Calibri" panose="020F0502020204030204"/>
              <a:cs typeface="Calibri"/>
            </a:endParaRPr>
          </a:p>
          <a:p>
            <a:endParaRPr lang="cy-GB" sz="2400" b="0" i="0" strike="noStrike" cap="none" spc="0" baseline="0" dirty="0">
              <a:solidFill>
                <a:srgbClr val="285087"/>
              </a:solidFill>
              <a:effectLst/>
              <a:latin typeface="Ubuntu"/>
              <a:ea typeface="Ubuntu"/>
              <a:cs typeface="Ubuntu"/>
            </a:endParaRPr>
          </a:p>
          <a:p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DAN 24/7: Llinell gymorth ddwyieithog sydd ar gael am ddim i unrhyw un yng Nghymru sy’n chwilio am wybodaeth a / neu help yn</a:t>
            </a:r>
            <a:r>
              <a:rPr lang="cy-GB" sz="2400" b="0" i="0" strike="noStrike" cap="none" spc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 ymwneud </a:t>
            </a:r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â chyffuriau a / neu alcohol. Ffoniwch 0808 808 2234, </a:t>
            </a:r>
            <a:r>
              <a:rPr lang="cy-GB" sz="2400" b="0" i="0" strike="noStrike" cap="none" spc="0" baseline="0" dirty="0" err="1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tecstiwch</a:t>
            </a:r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 DAN i 81066 neu ewch i www.</a:t>
            </a:r>
            <a:r>
              <a:rPr lang="nl-NL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dan247.org.uk/cy/hafan/</a:t>
            </a:r>
            <a:r>
              <a:rPr lang="cy-GB" sz="2400" b="0" i="0" strike="noStrike" cap="none" spc="0" baseline="0" dirty="0">
                <a:solidFill>
                  <a:srgbClr val="285087"/>
                </a:solidFill>
                <a:effectLst/>
                <a:latin typeface="Ubuntu"/>
                <a:ea typeface="Ubuntu"/>
                <a:cs typeface="Ubuntu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39510775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icrosoft Windows NT 10.0"/>
  <p:tag name="AS_RELEASE_DATE" val="2021.10.31"/>
  <p:tag name="AS_TITLE" val="Aspose.Slides for Java"/>
  <p:tag name="AS_VERSION" val="21.10"/>
</p:tagLst>
</file>

<file path=ppt/theme/theme1.xml><?xml version="1.0" encoding="utf-8"?>
<a:theme xmlns:a="http://schemas.openxmlformats.org/drawingml/2006/main" name="PHW - Master Deck - Green">
  <a:themeElements>
    <a:clrScheme name="PHW - Health &amp; Wellbeing Resources">
      <a:dk1>
        <a:srgbClr val="000000"/>
      </a:dk1>
      <a:lt1>
        <a:srgbClr val="FFFFFF"/>
      </a:lt1>
      <a:dk2>
        <a:srgbClr val="285087"/>
      </a:dk2>
      <a:lt2>
        <a:srgbClr val="E8E8E8"/>
      </a:lt2>
      <a:accent1>
        <a:srgbClr val="15518B"/>
      </a:accent1>
      <a:accent2>
        <a:srgbClr val="24FFC0"/>
      </a:accent2>
      <a:accent3>
        <a:srgbClr val="E8FF3E"/>
      </a:accent3>
      <a:accent4>
        <a:srgbClr val="FF5D0C"/>
      </a:accent4>
      <a:accent5>
        <a:srgbClr val="C288FF"/>
      </a:accent5>
      <a:accent6>
        <a:srgbClr val="E0E0E0"/>
      </a:accent6>
      <a:hlink>
        <a:srgbClr val="E8FF3E"/>
      </a:hlink>
      <a:folHlink>
        <a:srgbClr val="24FFC0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A702A496B7D7449F457C941AEC0CCB" ma:contentTypeVersion="11" ma:contentTypeDescription="Create a new document." ma:contentTypeScope="" ma:versionID="d4385b9f60eb4e1e028fd0e2d2ec7561">
  <xsd:schema xmlns:xsd="http://www.w3.org/2001/XMLSchema" xmlns:xs="http://www.w3.org/2001/XMLSchema" xmlns:p="http://schemas.microsoft.com/office/2006/metadata/properties" xmlns:ns1="http://schemas.microsoft.com/sharepoint/v3" xmlns:ns2="78b794fc-fa86-49b4-bf1d-df668ee03484" targetNamespace="http://schemas.microsoft.com/office/2006/metadata/properties" ma:root="true" ma:fieldsID="f0e7e002cbb8fc093e05c4b44b6ef271" ns1:_="" ns2:_="">
    <xsd:import namespace="http://schemas.microsoft.com/sharepoint/v3"/>
    <xsd:import namespace="78b794fc-fa86-49b4-bf1d-df668ee03484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WorkCategory" minOccurs="0"/>
                <xsd:element ref="ns2:DocumentType"/>
                <xsd:element ref="ns2:Meeting" minOccurs="0"/>
                <xsd:element ref="ns2:MeetingDate" minOccurs="0"/>
                <xsd:element ref="ns2:Topi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794fc-fa86-49b4-bf1d-df668ee03484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format="Dropdown" ma:internalName="Project">
      <xsd:simpleType>
        <xsd:restriction base="dms:Choice">
          <xsd:enumeration value="Gambling/Digital health"/>
          <xsd:enumeration value="Health Literacy"/>
          <xsd:enumeration value="Tobacco"/>
          <xsd:enumeration value="Sleep"/>
          <xsd:enumeration value="Healthy Relationships"/>
          <xsd:enumeration value="Food and Nutrition"/>
          <xsd:enumeration value="Vaping"/>
        </xsd:restriction>
      </xsd:simpleType>
    </xsd:element>
    <xsd:element name="WorkCategory" ma:index="9" nillable="true" ma:displayName="Work Category" ma:format="Dropdown" ma:internalName="WorkCategory">
      <xsd:simpleType>
        <xsd:restriction base="dms:Choice">
          <xsd:enumeration value="Data identification, collation or analysis"/>
          <xsd:enumeration value="Evidence synthesis"/>
          <xsd:enumeration value="Intervention Development"/>
          <xsd:enumeration value="Research or Evaluation"/>
          <xsd:enumeration value="Monitoring and reporting"/>
          <xsd:enumeration value="Communication"/>
          <xsd:enumeration value="Stakeholder engagement"/>
          <xsd:enumeration value="Planning"/>
          <xsd:enumeration value="Policy or service review"/>
          <xsd:enumeration value="Operational Delivery"/>
          <xsd:enumeration value="Programme or Project Management"/>
          <xsd:enumeration value="Social Marketing"/>
          <xsd:enumeration value="Training"/>
          <xsd:enumeration value="Meeting"/>
          <xsd:enumeration value="Finance"/>
          <xsd:enumeration value="Procurement"/>
          <xsd:enumeration value="Events"/>
          <xsd:enumeration value="Research"/>
        </xsd:restriction>
      </xsd:simpleType>
    </xsd:element>
    <xsd:element name="DocumentType" ma:index="10" ma:displayName="Document Type" ma:format="Dropdown" ma:internalName="DocumentType">
      <xsd:simpleType>
        <xsd:restriction base="dms:Choice">
          <xsd:enumeration value="Report"/>
          <xsd:enumeration value="Standards"/>
          <xsd:enumeration value="Data"/>
          <xsd:enumeration value="Project Plan"/>
          <xsd:enumeration value="Protocol"/>
          <xsd:enumeration value="Correspondence"/>
          <xsd:enumeration value="Minutes"/>
          <xsd:enumeration value="SOP"/>
          <xsd:enumeration value="Agenda"/>
          <xsd:enumeration value="Meeting Documentation"/>
          <xsd:enumeration value="Project Brief"/>
          <xsd:enumeration value="Business Case"/>
          <xsd:enumeration value="Performance Report"/>
          <xsd:enumeration value="Briefing"/>
          <xsd:enumeration value="Evidence"/>
          <xsd:enumeration value="Presentation"/>
        </xsd:restriction>
      </xsd:simpleType>
    </xsd:element>
    <xsd:element name="Meeting" ma:index="11" nillable="true" ma:displayName="Meeting" ma:format="Dropdown" ma:internalName="Meeting">
      <xsd:simpleType>
        <xsd:restriction base="dms:Text">
          <xsd:maxLength value="255"/>
        </xsd:restriction>
      </xsd:simpleType>
    </xsd:element>
    <xsd:element name="MeetingDate" ma:index="12" nillable="true" ma:displayName="Meeting Date" ma:format="DateOnly" ma:internalName="MeetingDate">
      <xsd:simpleType>
        <xsd:restriction base="dms:DateTime"/>
      </xsd:simpleType>
    </xsd:element>
    <xsd:element name="Topic" ma:index="13" ma:displayName="Topic" ma:format="Dropdown" ma:internalName="Topic">
      <xsd:simpleType>
        <xsd:restriction base="dms:Choice">
          <xsd:enumeration value="WNHWPS"/>
          <xsd:enumeration value="WSAEMWB"/>
          <xsd:enumeration value="Curriculum"/>
          <xsd:enumeration value="HSPSS"/>
          <xsd:enumeration value="JustB"/>
          <xsd:enumeration value="Cross-Programme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78b794fc-fa86-49b4-bf1d-df668ee03484">Presentation</DocumentType>
    <MeetingDate xmlns="78b794fc-fa86-49b4-bf1d-df668ee03484" xsi:nil="true"/>
    <Topic xmlns="78b794fc-fa86-49b4-bf1d-df668ee03484">Curriculum</Topic>
    <_ip_UnifiedCompliancePolicyProperties xmlns="http://schemas.microsoft.com/sharepoint/v3" xsi:nil="true"/>
    <Project xmlns="78b794fc-fa86-49b4-bf1d-df668ee03484">Vaping</Project>
    <Meeting xmlns="78b794fc-fa86-49b4-bf1d-df668ee03484" xsi:nil="true"/>
    <WorkCategory xmlns="78b794fc-fa86-49b4-bf1d-df668ee03484" xsi:nil="true"/>
  </documentManagement>
</p:properties>
</file>

<file path=customXml/itemProps1.xml><?xml version="1.0" encoding="utf-8"?>
<ds:datastoreItem xmlns:ds="http://schemas.openxmlformats.org/officeDocument/2006/customXml" ds:itemID="{3A7DB64B-0B8D-4EEF-9F1D-6371DCDF3364}"/>
</file>

<file path=customXml/itemProps2.xml><?xml version="1.0" encoding="utf-8"?>
<ds:datastoreItem xmlns:ds="http://schemas.openxmlformats.org/officeDocument/2006/customXml" ds:itemID="{0FC887AD-F699-4BAC-A2F2-71BA570DA6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39ABE9-D76A-4687-AB72-03C3AAE03A52}">
  <ds:schemaRefs>
    <ds:schemaRef ds:uri="http://purl.org/dc/terms/"/>
    <ds:schemaRef ds:uri="http://schemas.openxmlformats.org/package/2006/metadata/core-properties"/>
    <ds:schemaRef ds:uri="http://www.w3.org/XML/1998/namespace"/>
    <ds:schemaRef ds:uri="d6550f9a-f14e-418b-a53a-e888529f43ac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bbd7921a-042b-4eb0-b7a0-a3fc5587e9a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392</Words>
  <Application>Microsoft Office PowerPoint</Application>
  <PresentationFormat>Widescreen</PresentationFormat>
  <Paragraphs>61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PHW - Master Deck - Green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lastModifiedBy>Canna</cp:lastModifiedBy>
  <cp:revision>94</cp:revision>
  <dcterms:created xsi:type="dcterms:W3CDTF">2024-01-29T16:09:21Z</dcterms:created>
  <dcterms:modified xsi:type="dcterms:W3CDTF">2024-05-20T11:59:15Z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0x0101004DA702A496B7D7449F457C941AEC0CCB</vt:lpwstr>
  </property>
  <property fmtid="{D5CDD505-2E9C-101B-9397-08002B2CF9AE}" pid="3" name="Order">
    <vt:lpwstr>17400.0000000000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  <property fmtid="{D5CDD505-2E9C-101B-9397-08002B2CF9AE}" pid="12" name="SharedWithUsers">
    <vt:lpwstr>13;#Anthony Priest (Public Health Wales - No. 2 Capital Quarter)</vt:lpwstr>
  </property>
</Properties>
</file>