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4"/>
    <p:sldMasterId id="2147483661" r:id="rId5"/>
  </p:sldMasterIdLst>
  <p:notesMasterIdLst>
    <p:notesMasterId r:id="rId70"/>
  </p:notesMasterIdLst>
  <p:handoutMasterIdLst>
    <p:handoutMasterId r:id="rId71"/>
  </p:handoutMasterIdLst>
  <p:sldIdLst>
    <p:sldId id="2147375906" r:id="rId6"/>
    <p:sldId id="2147375916" r:id="rId7"/>
    <p:sldId id="321" r:id="rId8"/>
    <p:sldId id="2147375689" r:id="rId9"/>
    <p:sldId id="2147375672" r:id="rId10"/>
    <p:sldId id="2147375673" r:id="rId11"/>
    <p:sldId id="2147375917" r:id="rId12"/>
    <p:sldId id="2147375925" r:id="rId13"/>
    <p:sldId id="262" r:id="rId14"/>
    <p:sldId id="266" r:id="rId15"/>
    <p:sldId id="267" r:id="rId16"/>
    <p:sldId id="263" r:id="rId17"/>
    <p:sldId id="2147375924" r:id="rId18"/>
    <p:sldId id="320" r:id="rId19"/>
    <p:sldId id="265" r:id="rId20"/>
    <p:sldId id="2147375932" r:id="rId21"/>
    <p:sldId id="2147375933" r:id="rId22"/>
    <p:sldId id="2147375934" r:id="rId23"/>
    <p:sldId id="2147375935" r:id="rId24"/>
    <p:sldId id="2147375907" r:id="rId25"/>
    <p:sldId id="2147375930" r:id="rId26"/>
    <p:sldId id="2147375931" r:id="rId27"/>
    <p:sldId id="2147375926" r:id="rId28"/>
    <p:sldId id="274" r:id="rId29"/>
    <p:sldId id="275" r:id="rId30"/>
    <p:sldId id="276" r:id="rId31"/>
    <p:sldId id="2147375901" r:id="rId32"/>
    <p:sldId id="373" r:id="rId33"/>
    <p:sldId id="278" r:id="rId34"/>
    <p:sldId id="279" r:id="rId35"/>
    <p:sldId id="280" r:id="rId36"/>
    <p:sldId id="281" r:id="rId37"/>
    <p:sldId id="283" r:id="rId38"/>
    <p:sldId id="2147375900" r:id="rId39"/>
    <p:sldId id="258" r:id="rId40"/>
    <p:sldId id="338" r:id="rId41"/>
    <p:sldId id="2147375928" r:id="rId42"/>
    <p:sldId id="2147375927" r:id="rId43"/>
    <p:sldId id="292" r:id="rId44"/>
    <p:sldId id="293" r:id="rId45"/>
    <p:sldId id="313" r:id="rId46"/>
    <p:sldId id="295" r:id="rId47"/>
    <p:sldId id="296" r:id="rId48"/>
    <p:sldId id="286" r:id="rId49"/>
    <p:sldId id="287" r:id="rId50"/>
    <p:sldId id="2147375905" r:id="rId51"/>
    <p:sldId id="298" r:id="rId52"/>
    <p:sldId id="299" r:id="rId53"/>
    <p:sldId id="300" r:id="rId54"/>
    <p:sldId id="301" r:id="rId55"/>
    <p:sldId id="302" r:id="rId56"/>
    <p:sldId id="303" r:id="rId57"/>
    <p:sldId id="2147375912" r:id="rId58"/>
    <p:sldId id="2147375683" r:id="rId59"/>
    <p:sldId id="307" r:id="rId60"/>
    <p:sldId id="2147375929" r:id="rId61"/>
    <p:sldId id="311" r:id="rId62"/>
    <p:sldId id="2147375819" r:id="rId63"/>
    <p:sldId id="2147375910" r:id="rId64"/>
    <p:sldId id="2147375911" r:id="rId65"/>
    <p:sldId id="2147375908" r:id="rId66"/>
    <p:sldId id="2147375909" r:id="rId67"/>
    <p:sldId id="310" r:id="rId68"/>
    <p:sldId id="30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DFA91B-0C5E-2742-DA78-68813409AFB1}" name="Francesca Brugnoli-Edwards (Public Health Wales - CQ2)" initials="FB" userId="S::Francesca.Brugnoli-Edwards4@wales.nhs.uk::fe73d689-5a9e-427e-bfa8-5a40d2485247" providerId="AD"/>
  <p188:author id="{1519992A-3D09-C08D-DBF5-95040AB9B37F}" name="Ceriann Howard (Public Health Wales - No. 2 Capital Quarter)" initials="CH(HWN2CQ" userId="S::Ceriann.Howard2@wales.nhs.uk::21820608-678a-4a54-aec7-0e03d16ea59c" providerId="AD"/>
  <p188:author id="{A5CCCE2E-F254-443D-8D19-7CC115471B17}" name="Kate Lloyd (Public Health Wales - No. 2 Capital Quarter)" initials="KL(HWN2CQ" userId="S::Kate.Lloyd5@wales.nhs.uk::d2fef917-2188-4caf-afe2-dc2d6aa0f598" providerId="AD"/>
  <p188:author id="{389AFE47-C33C-6317-5D80-394894170595}" name="Clare Powell (Public Health Wales)" initials="CW" userId="S::clare.powell2@wales.nhs.uk::d7f25bbe-a553-4284-9dbf-a45ba97dae4b" providerId="AD"/>
  <p188:author id="{A6E0D65D-DB66-31CB-79F3-472F6277BE0D}" name="Malorie Perry (Public Health Wales - No. 2 Capital Quarter)" initials="" userId="S::Malorie.Perry@wales.nhs.uk::3f008b24-5763-40c0-8811-7eff5b10140f" providerId="AD"/>
  <p188:author id="{C66BEB7D-C036-CB4B-E0E9-DB09F4C9A572}" name="Carys Rees-Doyle (Public Health Wales - No. 2 Capital Quarter)" initials="CQ" userId="S::carys.rees-doyle8@wales.nhs.uk::b158f908-155c-451f-81aa-6b2e7effd62b" providerId="AD"/>
  <p188:author id="{61B49FA0-74B8-0DE4-8AD1-6D5180F0657F}" name="Ceriann Howard (Public Health Wales - No. 2 Capital Quarter)" initials="CQ" userId="S::ceriann.howard2@wales.nhs.uk::21820608-678a-4a54-aec7-0e03d16ea59c" providerId="AD"/>
  <p188:author id="{C11460A8-C1E2-2352-9CA8-9FFD42E0F657}" name="Clare Powell (Public Health Wales)" initials="CP(HW" userId="S::Clare.Powell2@wales.nhs.uk::d7f25bbe-a553-4284-9dbf-a45ba97dae4b" providerId="AD"/>
  <p188:author id="{7C80A3C3-6E61-BCDB-5564-869A5EF3248E}" name="Carys Rees (Public Health Wales - No. 2 Capital Quarter)" initials="CR" userId="S::Carys.Rees8@wales.nhs.uk::b158f908-155c-451f-81aa-6b2e7effd62b" providerId="AD"/>
  <p188:author id="{9606C2C5-DD1B-6A07-1FF9-E595B25E5BEA}" name="Malorie Perry (Public Health Wales - No. 2 Capital Quarter)" initials="MQ" userId="S::malorie.perry@wales.nhs.uk::3f008b24-5763-40c0-8811-7eff5b10140f" providerId="AD"/>
  <p188:author id="{8746E5C7-7D04-3168-181F-C184157DCD71}" name="Carys Rees (Public Health Wales - No. 2 Capital Quarter)" initials="CQ" userId="S::carys.rees8@wales.nhs.uk::b158f908-155c-451f-81aa-6b2e7effd62b" providerId="AD"/>
  <p188:author id="{7E7468D4-90F3-629A-FC72-77268836BECB}" name="Hawys Youlden (Public Health Wales - No.2 Capital Quarter)" initials="HQ" userId="S::hawys.youlden2@wales.nhs.uk::a640df3f-f1c5-4512-b62e-09302c969a5e" providerId="AD"/>
  <p188:author id="{D0CDD3DE-0E9D-DA87-1E47-D664423A5221}" name="Kate Lloyd (Public Health Wales - No. 2 Capital Quarter)" initials="KQ" userId="S::kate.lloyd5@wales.nhs.uk::d2fef917-2188-4caf-afe2-dc2d6aa0f598" providerId="AD"/>
  <p188:author id="{2B1B84EE-57B4-63E8-1F44-723F5233FCE3}" name="Hawys Youlden (Public Health Wales - No.2 Capital Quarter)" initials="HY(HWNCQ" userId="S::Hawys.Youlden2@wales.nhs.uk::a640df3f-f1c5-4512-b62e-09302c969a5e" providerId="AD"/>
  <p188:author id="{755782F0-D0BE-DDDC-1854-1A05E53344B3}" name="Francesca Brugnoli-Edwards (Public Health Wales - CQ2)" initials="FC" userId="S::francesca.brugnoli-edwards4@wales.nhs.uk::fe73d689-5a9e-427e-bfa8-5a40d248524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die Phillips (Public Health Wales - No. 2 Capital Quarter)" initials="JP(HW-N2CQ" lastIdx="12" clrIdx="0">
    <p:extLst>
      <p:ext uri="{19B8F6BF-5375-455C-9EA6-DF929625EA0E}">
        <p15:presenceInfo xmlns:p15="http://schemas.microsoft.com/office/powerpoint/2012/main" userId="S-1-5-21-978635462-3828570294-627434887-1192716" providerId="AD"/>
      </p:ext>
    </p:extLst>
  </p:cmAuthor>
  <p:cmAuthor id="2" name="Hannah Y. Lindsay (Public Health Wales - No. 2 Capital Quarter)" initials="HYL(HW-N2CQ" lastIdx="5" clrIdx="1">
    <p:extLst>
      <p:ext uri="{19B8F6BF-5375-455C-9EA6-DF929625EA0E}">
        <p15:presenceInfo xmlns:p15="http://schemas.microsoft.com/office/powerpoint/2012/main" userId="S-1-5-21-978635462-3828570294-627434887-1147744" providerId="AD"/>
      </p:ext>
    </p:extLst>
  </p:cmAuthor>
  <p:cmAuthor id="3" name="Lesley Lewis (Public Health Wales - No. 2 Capital Quarter)" initials="LL(HW-N2CQ" lastIdx="14" clrIdx="2">
    <p:extLst>
      <p:ext uri="{19B8F6BF-5375-455C-9EA6-DF929625EA0E}">
        <p15:presenceInfo xmlns:p15="http://schemas.microsoft.com/office/powerpoint/2012/main" userId="S-1-5-21-978635462-3828570294-627434887-913762" providerId="AD"/>
      </p:ext>
    </p:extLst>
  </p:cmAuthor>
  <p:cmAuthor id="4" name="Ashley Gould (Public Health Wales - No. 2 Capital Quarter)" initials="AG(HW-N2CQ" lastIdx="20" clrIdx="3">
    <p:extLst>
      <p:ext uri="{19B8F6BF-5375-455C-9EA6-DF929625EA0E}">
        <p15:presenceInfo xmlns:p15="http://schemas.microsoft.com/office/powerpoint/2012/main" userId="S-1-5-21-978635462-3828570294-627434887-274402" providerId="AD"/>
      </p:ext>
    </p:extLst>
  </p:cmAuthor>
  <p:cmAuthor id="5" name="James Field (Public Health Wales - No. 2 Capital Quarter)" initials="JQ" lastIdx="13" clrIdx="4">
    <p:extLst>
      <p:ext uri="{19B8F6BF-5375-455C-9EA6-DF929625EA0E}">
        <p15:presenceInfo xmlns:p15="http://schemas.microsoft.com/office/powerpoint/2012/main" userId="S::james.field@wales.nhs.uk::7456450a-a083-4289-9b33-e13e318a5e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A7"/>
    <a:srgbClr val="B2E7F0"/>
    <a:srgbClr val="212A73"/>
    <a:srgbClr val="29B8CE"/>
    <a:srgbClr val="FFD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FA87B8-A3AB-4DDF-A583-A6339C2C2EF5}" v="1" dt="2026-07-13T14:48:22.6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663" autoAdjust="0"/>
  </p:normalViewPr>
  <p:slideViewPr>
    <p:cSldViewPr snapToGrid="0">
      <p:cViewPr varScale="1">
        <p:scale>
          <a:sx n="71" d="100"/>
          <a:sy n="71" d="100"/>
        </p:scale>
        <p:origin x="12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BFEFFB-9D59-421A-A817-24758BCB8412}" type="datetimeFigureOut">
              <a:rPr lang="en-GB" smtClean="0"/>
              <a:t>20/07/2026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COVID-19 Vaccine Equity Committee Meeting </a:t>
            </a: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1BA053-F0AD-45AD-8A89-5960FC23B41D}" type="slidenum">
              <a:rPr lang="en-GB" smtClean="0"/>
              <a:t>‹#›</a:t>
            </a:fld>
            <a:endParaRPr lang="en-GB"/>
          </a:p>
        </p:txBody>
      </p:sp>
    </p:spTree>
    <p:extLst>
      <p:ext uri="{BB962C8B-B14F-4D97-AF65-F5344CB8AC3E}">
        <p14:creationId xmlns:p14="http://schemas.microsoft.com/office/powerpoint/2010/main" val="238088419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9E7099-F52E-4117-8D96-2AA360E78F7F}" type="datetimeFigureOut">
              <a:rPr lang="en-GB" smtClean="0"/>
              <a:t>20/07/2026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COVID-19 Vaccine Equity Committee Meeting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E9AB69-1183-4A53-8418-DBE90C92BBE7}" type="slidenum">
              <a:rPr lang="en-GB" smtClean="0"/>
              <a:t>‹#›</a:t>
            </a:fld>
            <a:endParaRPr lang="en-GB"/>
          </a:p>
        </p:txBody>
      </p:sp>
    </p:spTree>
    <p:extLst>
      <p:ext uri="{BB962C8B-B14F-4D97-AF65-F5344CB8AC3E}">
        <p14:creationId xmlns:p14="http://schemas.microsoft.com/office/powerpoint/2010/main" val="57785865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assets.publishing.service.gov.uk/media/686fbfcf2557debd867cbf9d/Green_Book_Chapter27a_RSV_14July2025.pdf" TargetMode="External"/><Relationship Id="rId3" Type="http://schemas.openxmlformats.org/officeDocument/2006/relationships/hyperlink" Target="https://www.gov.uk/government/publications/rsv-immunisation-programme-jcvi-advice-16-july-2025" TargetMode="External"/><Relationship Id="rId7" Type="http://schemas.openxmlformats.org/officeDocument/2006/relationships/hyperlink" Target="https://www2.nphs.wales.nhs.uk/Contacts.nsf/PublicHealthAlerts"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medicines.org.uk/emc/product/15309/smpc#gref" TargetMode="External"/><Relationship Id="rId11" Type="http://schemas.openxmlformats.org/officeDocument/2006/relationships/hyperlink" Target="https://www.gov.uk/government/publications/respiratory-syncytial-virus-the-green-book" TargetMode="External"/><Relationship Id="rId5" Type="http://schemas.openxmlformats.org/officeDocument/2006/relationships/hyperlink" Target="https://www.gov.uk/government/publications/respiratory-syncytial-virus-the-green-book-chapter-27a" TargetMode="External"/><Relationship Id="rId10" Type="http://schemas.openxmlformats.org/officeDocument/2006/relationships/hyperlink" Target="https://www.gov.uk/government/publications/rsv-immunisation-programme-jcvi-advice-18-march-2026/vaccination-in-adults-at-higher-risk-of-respiratory-syncytial-virus-rsv-disease-jcvi-advice-18-march-2026" TargetMode="External"/><Relationship Id="rId4" Type="http://schemas.openxmlformats.org/officeDocument/2006/relationships/hyperlink" Target="https://www.gov.wales/introduction-rsv-vaccination-programme-2024-whc2024032" TargetMode="External"/><Relationship Id="rId9" Type="http://schemas.openxmlformats.org/officeDocument/2006/relationships/hyperlink" Target="https://www.gov.wales/update-rsv-vaccination-programme-2026-whc2025053-htm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gov.uk/government/groups/joint-committee-on-vaccination-and-immunisation"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www.gov.wales/update-rsv-vaccination-programme-2026-whc2026020" TargetMode="External"/><Relationship Id="rId4" Type="http://schemas.openxmlformats.org/officeDocument/2006/relationships/hyperlink" Target="https://www.gov.wales/vaccination"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gov.uk/government/publications/respiratory-syncytial-virus-the-green-book"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gov.uk/government/publications/respiratory-syncytial-virus-the-green-book-chapter-27a"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medicines.org.uk/emc/product/15309/smpc"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thelancet.com/journals/lanepe/article/PIIS2666-7762(26)00032-3/fulltext"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gov.uk/government/publications/respiratory-syncytial-virus-the-green-book-chapter-27a"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assets.publishing.service.gov.uk/media/686fbfcf2557debd867cbf9d/Green_Book_Chapter27a_RSV_14July2025.pdf"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gov.uk/government/publications/respiratory-syncytial-virus-the-green-book-chapter-27a" TargetMode="External"/><Relationship Id="rId4" Type="http://schemas.openxmlformats.org/officeDocument/2006/relationships/hyperlink" Target="https://www.gov.uk/drug-safety-update/abrysvov-pfizer-rsv-vaccine-and-arexvyv-gsk-rsv-vaccine-be-alert-to-a-small-risk-of-guillain-barre-syndrome-following-vaccination-in-older-adult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gov.uk/government/publications/respiratory-syncytial-virus-the-green-book-chapter-27a"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gov.uk/government/publications/respiratory-syncytial-virus-rsv-programme-information-for-healthcare-professionals?utm_medium=email&amp;utm_campaign=govuk-notifications-topic&amp;utm_source=a48a3650-d463-41fa-a836-c6f3e7bc46be&amp;utm_content=immediately"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gov.uk/government/publications/respiratory-syncytial-virus-the-green-book-chapter-27a"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medicines.org.uk/emc/product/15309/smpc"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gov.uk/government/publications/respiratory-syncytial-virus-rsv-programme-information-for-healthcare-professionals/rsv-vaccination-of-older-adults-information-for-healthcare-practioners"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gov.uk/government/publications/respiratory-syncytial-virus-the-green-book-chapter-27a"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gov.uk/government/publications/respiratory-syncytial-virus-the-green-book-chapter-27a"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medicines.org.uk/emc/product/15309/smpc#gref" TargetMode="External"/><Relationship Id="rId2" Type="http://schemas.openxmlformats.org/officeDocument/2006/relationships/slide" Target="../slides/slide36.xml"/><Relationship Id="rId1" Type="http://schemas.openxmlformats.org/officeDocument/2006/relationships/notesMaster" Target="../notesMasters/notesMaster1.xml"/><Relationship Id="rId5" Type="http://schemas.openxmlformats.org/officeDocument/2006/relationships/hyperlink" Target="https://www.gov.uk/government/publications/storage-distribution-and-disposal-of-vaccines-the-green-book-chapter-3" TargetMode="External"/><Relationship Id="rId4" Type="http://schemas.openxmlformats.org/officeDocument/2006/relationships/hyperlink" Target="https://www.wmic.wales.nhs.uk/pgds-templates-advice/"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legislation.gov.uk/uksi/2012/1916/contents"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www.wmic.wales.nhs.uk/pgds-templates-advice/"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47915/Green-Book-Chapter-4.pdf"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medicines.org.uk/emc/product/15309/smpc"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gov.uk/government/publications/surveillance-and-monitoring-for-vaccine-safety-the-green-book-chapter-9"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ov.uk/government/publications/respiratory-syncytial-virus-the-green-book"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gov.uk/government/collections/respiratory-syncytial-virus-rsv-vaccination-programme"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v.uk/government/publications/respiratory-syncytial-virus-rsv-symptoms-transmission-prevention-treatment/respiratory-syncytial-virus-rsv-symptoms-transmission-prevention-treatmen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ur01.safelinks.protection.outlook.com/?url=https%3A%2F%2Fdoi.org%2F10.1111%2Fj.1750-2659.2012.00345.x&amp;data=05%7C02%7CLesley.McFarlane%40ukhsa.gov.uk%7C6afda09a5c0b4b47ab3708dc9b4cfea1%7Cee4e14994a354b2ead475f3cf9de8666%7C0%7C0%7C638556002192943339%7CUnknown%7CTWFpbGZsb3d8eyJWIjoiMC4wLjAwMDAiLCJQIjoiV2luMzIiLCJBTiI6Ik1haWwiLCJXVCI6Mn0%3D%7C0%7C%7C%7C&amp;sdata=n76EqxmwIGj6w7JxQnhsYCBmia7XcXV2fMuxR2QBhyQ%3D&amp;reserved=0"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gov.uk/government/publications/respiratory-syncytial-virus-rsv-programme-information-for-healthcare-professionals/rsv-vaccination-of-older-adults-information-for-healthcare-practioners" TargetMode="External"/><Relationship Id="rId4" Type="http://schemas.openxmlformats.org/officeDocument/2006/relationships/hyperlink" Target="https://pubmed.ncbi.nlm.nih.gov/2649775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defRPr/>
            </a:pPr>
            <a:r>
              <a:rPr lang="en-GB" sz="1200" kern="1200">
                <a:solidFill>
                  <a:schemeClr val="tx1"/>
                </a:solidFill>
                <a:latin typeface="Arial" charset="0"/>
                <a:ea typeface="ＭＳ Ｐゴシック" charset="-128"/>
                <a:cs typeface="+mn-cs"/>
              </a:rPr>
              <a:t>Material contained in this document may be reproduced without prior permission provided it is done so accurately and is not used in a misleading context.</a:t>
            </a:r>
          </a:p>
          <a:p>
            <a:pPr>
              <a:defRPr/>
            </a:pPr>
            <a:endParaRPr lang="en-GB" sz="1200" kern="1200">
              <a:solidFill>
                <a:schemeClr val="tx1"/>
              </a:solidFill>
              <a:latin typeface="Arial" charset="0"/>
              <a:ea typeface="ＭＳ Ｐゴシック" charset="-128"/>
              <a:cs typeface="+mn-cs"/>
            </a:endParaRPr>
          </a:p>
          <a:p>
            <a:pPr>
              <a:defRPr/>
            </a:pPr>
            <a:r>
              <a:rPr lang="en-GB" sz="1200" kern="1200">
                <a:solidFill>
                  <a:schemeClr val="tx1"/>
                </a:solidFill>
                <a:latin typeface="Arial"/>
                <a:ea typeface="ＭＳ Ｐゴシック"/>
                <a:cs typeface="Arial"/>
              </a:rPr>
              <a:t>Acknowledgement to Public Health Wales NHS Trust</a:t>
            </a:r>
            <a:r>
              <a:rPr lang="en-GB">
                <a:latin typeface="Arial"/>
                <a:ea typeface="ＭＳ Ｐゴシック"/>
                <a:cs typeface="Arial"/>
              </a:rPr>
              <a:t> to</a:t>
            </a:r>
            <a:r>
              <a:rPr lang="en-GB" sz="1200" kern="1200">
                <a:solidFill>
                  <a:schemeClr val="tx1"/>
                </a:solidFill>
                <a:latin typeface="Arial"/>
                <a:ea typeface="ＭＳ Ｐゴシック"/>
                <a:cs typeface="Arial"/>
              </a:rPr>
              <a:t> be stated.</a:t>
            </a:r>
          </a:p>
          <a:p>
            <a:pPr eaLnBrk="1" fontAlgn="auto" hangingPunct="1">
              <a:spcBef>
                <a:spcPts val="0"/>
              </a:spcBef>
              <a:spcAft>
                <a:spcPts val="0"/>
              </a:spcAft>
              <a:defRPr/>
            </a:pPr>
            <a:endParaRPr lang="en-GB" sz="1200" kern="1200">
              <a:solidFill>
                <a:schemeClr val="tx1"/>
              </a:solidFill>
              <a:latin typeface="Arial" charset="0"/>
              <a:ea typeface="ＭＳ Ｐゴシック" charset="-128"/>
              <a:cs typeface="+mn-cs"/>
            </a:endParaRPr>
          </a:p>
          <a:p>
            <a:pPr>
              <a:defRPr/>
            </a:pPr>
            <a:r>
              <a:rPr lang="en-GB" sz="1200" kern="1200">
                <a:solidFill>
                  <a:schemeClr val="tx1"/>
                </a:solidFill>
                <a:latin typeface="Arial"/>
                <a:ea typeface="ＭＳ Ｐゴシック"/>
                <a:cs typeface="Arial"/>
              </a:rPr>
              <a:t>© 2026 Public Health Wales NHS Trust.</a:t>
            </a:r>
            <a:br>
              <a:rPr lang="en-GB">
                <a:latin typeface="Arial"/>
                <a:ea typeface="ＭＳ Ｐゴシック"/>
                <a:cs typeface="Arial"/>
              </a:rPr>
            </a:br>
            <a:br>
              <a:rPr lang="en-GB">
                <a:latin typeface="Arial" pitchFamily="34" charset="0"/>
                <a:ea typeface="ＭＳ Ｐゴシック" pitchFamily="34" charset="-128"/>
                <a:cs typeface="Arial"/>
              </a:rPr>
            </a:br>
            <a:r>
              <a:rPr lang="en-GB" b="1">
                <a:latin typeface="Arial"/>
                <a:ea typeface="ＭＳ Ｐゴシック"/>
                <a:cs typeface="Arial"/>
              </a:rPr>
              <a:t>Change History:</a:t>
            </a:r>
          </a:p>
          <a:p>
            <a:pPr>
              <a:defRPr/>
            </a:pPr>
            <a:endParaRPr lang="en-GB">
              <a:latin typeface="Arial"/>
              <a:ea typeface="ＭＳ Ｐゴシック"/>
              <a:cs typeface="Arial"/>
            </a:endParaRPr>
          </a:p>
          <a:p>
            <a:pPr>
              <a:defRPr/>
            </a:pPr>
            <a:r>
              <a:rPr lang="en-GB" b="1">
                <a:latin typeface="Arial"/>
                <a:ea typeface="ＭＳ Ｐゴシック"/>
                <a:cs typeface="Arial"/>
              </a:rPr>
              <a:t>Version 2</a:t>
            </a:r>
          </a:p>
          <a:p>
            <a:pPr>
              <a:defRPr/>
            </a:pPr>
            <a:r>
              <a:rPr lang="en-GB">
                <a:latin typeface="Arial"/>
                <a:ea typeface="ＭＳ Ｐゴシック"/>
                <a:cs typeface="Arial"/>
              </a:rPr>
              <a:t>Slide 5: Updated links</a:t>
            </a:r>
          </a:p>
          <a:p>
            <a:pPr>
              <a:defRPr/>
            </a:pPr>
            <a:r>
              <a:rPr lang="en-GB">
                <a:latin typeface="Arial"/>
                <a:ea typeface="ＭＳ Ｐゴシック"/>
                <a:cs typeface="Arial"/>
              </a:rPr>
              <a:t>Slide 6: Content updated to reflect catch-up</a:t>
            </a:r>
          </a:p>
          <a:p>
            <a:pPr>
              <a:defRPr/>
            </a:pPr>
            <a:r>
              <a:rPr lang="en-GB">
                <a:latin typeface="Arial"/>
                <a:ea typeface="ＭＳ Ｐゴシック"/>
                <a:cs typeface="Arial"/>
              </a:rPr>
              <a:t>Slide 7: </a:t>
            </a:r>
            <a:r>
              <a:rPr lang="en-GB" sz="1800">
                <a:effectLst/>
                <a:latin typeface="Segoe UI"/>
                <a:cs typeface="Segoe UI"/>
              </a:rPr>
              <a:t>Added ®to the vaccine names and content updated based on JCVI advice (</a:t>
            </a:r>
            <a:r>
              <a:rPr lang="en-GB" sz="1800">
                <a:hlinkClick r:id="rId3"/>
              </a:rPr>
              <a:t>RSV immunisation programme: JCVI advice, 16 July 2025 - GOV.UK</a:t>
            </a:r>
            <a:r>
              <a:rPr lang="en-GB" sz="1800"/>
              <a:t>)</a:t>
            </a:r>
            <a:endParaRPr lang="en-GB" sz="1800">
              <a:effectLst/>
              <a:latin typeface="Segoe UI" panose="020B0502040204020203" pitchFamily="34" charset="0"/>
            </a:endParaRPr>
          </a:p>
          <a:p>
            <a:pPr>
              <a:defRPr/>
            </a:pPr>
            <a:r>
              <a:rPr lang="en-GB" sz="1800">
                <a:effectLst/>
                <a:latin typeface="Segoe UI" panose="020B0502040204020203" pitchFamily="34" charset="0"/>
                <a:ea typeface="ＭＳ Ｐゴシック"/>
                <a:cs typeface="Arial"/>
              </a:rPr>
              <a:t>Slide 8: Added Green Book reference and updated WHC</a:t>
            </a:r>
          </a:p>
          <a:p>
            <a:pPr>
              <a:defRPr/>
            </a:pPr>
            <a:r>
              <a:rPr lang="en-GB">
                <a:latin typeface="Arial"/>
                <a:ea typeface="ＭＳ Ｐゴシック"/>
                <a:cs typeface="Arial"/>
              </a:rPr>
              <a:t>Slide 11: Amended bullet point 4</a:t>
            </a:r>
          </a:p>
          <a:p>
            <a:pPr>
              <a:defRPr/>
            </a:pPr>
            <a:r>
              <a:rPr lang="en-GB">
                <a:latin typeface="Arial"/>
                <a:ea typeface="ＭＳ Ｐゴシック"/>
                <a:cs typeface="Arial"/>
              </a:rPr>
              <a:t>Slide 13: Symptoms updated in line with Green Book RSV Chapter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atin typeface="Arial"/>
                <a:ea typeface="ＭＳ Ｐゴシック"/>
                <a:cs typeface="Arial"/>
              </a:rPr>
              <a:t>Slide 14: The word ‘suitable’ has been removed from the first bullet point: </a:t>
            </a:r>
            <a:r>
              <a:rPr lang="en-GB" sz="1200" i="1">
                <a:cs typeface="Calibri"/>
              </a:rPr>
              <a:t>There is no specific treatment </a:t>
            </a:r>
            <a:r>
              <a:rPr lang="en-GB" sz="1200" b="1" i="0" u="sng">
                <a:cs typeface="Calibri"/>
              </a:rPr>
              <a:t>suitable</a:t>
            </a:r>
            <a:r>
              <a:rPr lang="en-GB" sz="1200" i="1">
                <a:cs typeface="Calibri"/>
              </a:rPr>
              <a:t> for RSV and treatment is therefore aimed at supporting the patient and relieving symptoms </a:t>
            </a:r>
            <a:endParaRPr lang="en-US" sz="1200" i="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i="0">
                <a:latin typeface="Arial"/>
                <a:ea typeface="ＭＳ Ｐゴシック"/>
                <a:cs typeface="Arial"/>
              </a:rPr>
              <a:t>Slide 15: Added: w</a:t>
            </a:r>
            <a:r>
              <a:rPr lang="en-GB" sz="1200" b="0" i="0">
                <a:solidFill>
                  <a:srgbClr val="002060"/>
                </a:solidFill>
                <a:effectLst/>
                <a:latin typeface="Arial"/>
                <a:cs typeface="Arial"/>
              </a:rPr>
              <a:t>ith a catch-up programme for those already past 28 weeks gestation, but that have not yet given birth. This information added to notes section:</a:t>
            </a:r>
            <a:r>
              <a:rPr lang="en-GB" b="0" i="0">
                <a:solidFill>
                  <a:srgbClr val="1F1F1F"/>
                </a:solidFill>
                <a:effectLst/>
                <a:latin typeface="Arial"/>
                <a:cs typeface="Arial"/>
              </a:rPr>
              <a:t>*Pregnant women will remain eligible until discharge from maternity services and should be actively offered vaccination at each opportunity.</a:t>
            </a:r>
            <a:r>
              <a:rPr lang="en-GB" sz="1200">
                <a:hlinkClick r:id="rId4"/>
              </a:rPr>
              <a:t> Introduction of RSV Vaccination Programme 2024 (WHC/2024/032)</a:t>
            </a:r>
            <a:r>
              <a:rPr lang="en-GB" sz="1200"/>
              <a:t>. Updated to reflected extended catch-up.</a:t>
            </a:r>
            <a:endParaRPr lang="en-GB">
              <a:ea typeface="Calibri"/>
              <a:cs typeface="Calibri"/>
            </a:endParaRPr>
          </a:p>
          <a:p>
            <a:pPr>
              <a:defRPr/>
            </a:pPr>
            <a:r>
              <a:rPr lang="en-GB"/>
              <a:t>Slide 18: Added following bullet point - </a:t>
            </a:r>
            <a:r>
              <a:rPr kumimoji="0" lang="en-GB" sz="1200" b="0" i="0" u="none" strike="noStrike" kern="1200" cap="none" spc="0" normalizeH="0" baseline="0" noProof="0">
                <a:ln>
                  <a:noFill/>
                </a:ln>
                <a:solidFill>
                  <a:srgbClr val="212A73"/>
                </a:solidFill>
                <a:effectLst/>
                <a:uLnTx/>
                <a:uFillTx/>
                <a:latin typeface="Arial"/>
                <a:ea typeface="+mn-ea"/>
                <a:cs typeface="+mn-cs"/>
              </a:rPr>
              <a:t>individuals should be invited within 12 weeks of their 75th birthday, moved generic content to notes field.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2A73"/>
                </a:solidFill>
                <a:effectLst/>
                <a:uLnTx/>
                <a:uFillTx/>
                <a:latin typeface="Arial"/>
                <a:ea typeface="+mn-ea"/>
                <a:cs typeface="+mn-cs"/>
              </a:rPr>
              <a:t>Slide 19: Amended bullet point 3. Information added to notes section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2A73"/>
                </a:solidFill>
                <a:effectLst/>
                <a:uLnTx/>
                <a:uFillTx/>
                <a:latin typeface="Arial"/>
                <a:ea typeface="+mn-ea"/>
                <a:cs typeface="+mn-cs"/>
              </a:rPr>
              <a:t>Slide 20: Updated to reflect extended catch-up including eligibility table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2A73"/>
                </a:solidFill>
                <a:effectLst/>
                <a:uLnTx/>
                <a:uFillTx/>
                <a:latin typeface="Arial"/>
                <a:ea typeface="+mn-ea"/>
                <a:cs typeface="+mn-cs"/>
              </a:rPr>
              <a:t>Slide 21: Content added to notes field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2A73"/>
                </a:solidFill>
                <a:effectLst/>
                <a:uLnTx/>
                <a:uFillTx/>
                <a:latin typeface="Arial"/>
                <a:ea typeface="+mn-ea"/>
                <a:cs typeface="+mn-cs"/>
              </a:rPr>
              <a:t>Slide 24: Content updated to reflect recent MHRA Drug Safety Alert on Guillain-Barre syndrome (GBS) and updated Green Book chapter content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2A73"/>
                </a:solidFill>
                <a:effectLst/>
                <a:uLnTx/>
                <a:uFillTx/>
                <a:latin typeface="Arial"/>
                <a:ea typeface="+mn-ea"/>
                <a:cs typeface="+mn-cs"/>
              </a:rPr>
              <a:t>Slide 25: Content updated to reflect recent MHRA Drug Safety Alert on Guillain-Barre syndrome (GBS) and updated Green Book chapter content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2A73"/>
                </a:solidFill>
                <a:effectLst/>
                <a:uLnTx/>
                <a:uFillTx/>
                <a:latin typeface="Arial"/>
                <a:ea typeface="+mn-ea"/>
                <a:cs typeface="+mn-cs"/>
              </a:rPr>
              <a:t>Slide 30: Added following text ‘</a:t>
            </a:r>
            <a:r>
              <a:rPr lang="en-GB" sz="1200" i="1"/>
              <a:t>As we get older, we all experience age related reduction in immune response to vaccination, this is a natural part of ageing and is called </a:t>
            </a:r>
            <a:r>
              <a:rPr lang="en-GB" sz="1200" i="1" err="1"/>
              <a:t>immunosenescence</a:t>
            </a:r>
            <a:r>
              <a:rPr lang="en-GB" sz="1200" i="1"/>
              <a:t>’. </a:t>
            </a:r>
            <a:endParaRPr lang="en-GB" sz="1200" i="1">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Slide 32: New slide added with co-administration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Slide 33: More detailed information added to this slide and image of vaccine pack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t>Slide 34: Added first 5 bullet points as additional information  </a:t>
            </a:r>
            <a:endParaRPr lang="en-GB" sz="1200" i="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2A73"/>
                </a:solidFill>
                <a:effectLst/>
                <a:uLnTx/>
                <a:uFillTx/>
                <a:latin typeface="Arial"/>
                <a:ea typeface="+mn-ea"/>
                <a:cs typeface="+mn-cs"/>
              </a:rPr>
              <a:t>Slide 41: Linked SmPC to EMC webpage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212A73"/>
                </a:solidFill>
                <a:effectLst/>
                <a:uLnTx/>
                <a:uFillTx/>
                <a:latin typeface="Arial"/>
                <a:ea typeface="+mn-ea"/>
                <a:cs typeface="+mn-cs"/>
              </a:rPr>
              <a:t>Slide 58: Removed link to recorded slide set </a:t>
            </a:r>
          </a:p>
          <a:p>
            <a:r>
              <a:rPr lang="en-GB"/>
              <a:t>Slide 59: New slide</a:t>
            </a:r>
          </a:p>
          <a:p>
            <a:endParaRPr lang="en-GB"/>
          </a:p>
          <a:p>
            <a:r>
              <a:rPr lang="en-GB" b="1"/>
              <a:t>Version 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Slide 5: redrafted the lay out, to ensure a consistent approach across the training slides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Slides 24 and 25: updated with the latest incidence data on </a:t>
            </a:r>
            <a:r>
              <a:rPr lang="en-GB" sz="1200"/>
              <a:t>Guillain-Barré syndrome (GBS) in surveillance trials of older adults. </a:t>
            </a:r>
            <a:r>
              <a:rPr lang="en-GB">
                <a:hlinkClick r:id="rId5"/>
              </a:rPr>
              <a:t>Respiratory syncytial virus: the green book, chapter 27a - GOV.UK</a:t>
            </a:r>
            <a:r>
              <a:rPr lang="en-GB"/>
              <a:t> </a:t>
            </a:r>
            <a:r>
              <a:rPr lang="en-GB" sz="1200"/>
              <a:t>[ updated 5 Feb 2025]</a:t>
            </a:r>
          </a:p>
          <a:p>
            <a:endParaRPr lang="en-GB" b="0"/>
          </a:p>
          <a:p>
            <a:r>
              <a:rPr lang="en-GB" b="1"/>
              <a:t>Version 4</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a:t>Slide 24: Text changed in last bullet point: </a:t>
            </a:r>
            <a:r>
              <a:rPr lang="en-GB" sz="1200"/>
              <a:t>This compares to a background rate of GBS which is 20 per million per year in those aged 70-79 years (Sejvar et al., 2011).</a:t>
            </a:r>
            <a:r>
              <a:rPr lang="en-GB">
                <a:hlinkClick r:id="rId5"/>
              </a:rPr>
              <a:t> Respiratory syncytial virus: the green book, chapter 27a - GOV.UK</a:t>
            </a:r>
            <a:r>
              <a:rPr lang="en-GB"/>
              <a:t> </a:t>
            </a:r>
            <a:r>
              <a:rPr lang="en-GB" sz="1200"/>
              <a:t>[ updated 25 Feb 2025]</a:t>
            </a:r>
            <a:endParaRPr lang="en-GB" sz="120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Version 5</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t>Slides </a:t>
            </a:r>
            <a:r>
              <a:rPr lang="en-GB"/>
              <a:t>43-44</a:t>
            </a:r>
            <a:r>
              <a:rPr lang="en-GB" sz="1200" b="0"/>
              <a:t>: New slides outlining the updated advice on vaccine preparation and use of the vial adapter: </a:t>
            </a:r>
            <a:r>
              <a:rPr lang="en-GB" err="1">
                <a:hlinkClick r:id="rId6"/>
              </a:rPr>
              <a:t>Abrysvo</a:t>
            </a:r>
            <a:r>
              <a:rPr lang="en-GB">
                <a:hlinkClick r:id="rId6"/>
              </a:rPr>
              <a:t> powder and solvent for solution for injection - Summary of Product Characteristics (SmPC) - (</a:t>
            </a:r>
            <a:r>
              <a:rPr lang="en-GB" err="1">
                <a:hlinkClick r:id="rId6"/>
              </a:rPr>
              <a:t>emc</a:t>
            </a:r>
            <a:r>
              <a:rPr lang="en-GB">
                <a:hlinkClick r:id="rId6"/>
              </a:rPr>
              <a:t>)</a:t>
            </a:r>
            <a:r>
              <a:rPr lang="en-GB"/>
              <a:t> [updated 27 February]</a:t>
            </a:r>
            <a:r>
              <a:rPr lang="en-GB" sz="1200" b="0"/>
              <a:t> </a:t>
            </a:r>
            <a:endParaRPr lang="en-GB" sz="1200" b="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Version 6</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t>Amendments made to the slide deck v5.0 inline with updated policy (CEM/CMO/2025/04 </a:t>
            </a:r>
            <a:r>
              <a:rPr lang="en-GB" u="none"/>
              <a:t>Respiratory Syncytial Virus (RSV) 2025: Amendment to WHC/2024/032</a:t>
            </a:r>
            <a:r>
              <a:rPr lang="en-GB" sz="1200" b="0"/>
              <a:t>) and updated Green Book RSV Chapter (Dated: 14/07/2025)</a:t>
            </a:r>
            <a:endParaRPr lang="en-GB" sz="1200" b="0">
              <a:ea typeface="Calibri" panose="020F0502020204030204"/>
              <a:cs typeface="Calibri" panose="020F0502020204030204"/>
            </a:endParaRPr>
          </a:p>
          <a:p>
            <a:pPr marL="0" marR="0" lvl="0" indent="0" algn="l" defTabSz="914400">
              <a:lnSpc>
                <a:spcPct val="100000"/>
              </a:lnSpc>
              <a:spcBef>
                <a:spcPts val="0"/>
              </a:spcBef>
              <a:spcAft>
                <a:spcPts val="0"/>
              </a:spcAft>
              <a:buClrTx/>
              <a:buSzTx/>
              <a:buFontTx/>
              <a:buNone/>
              <a:tabLst/>
              <a:defRPr/>
            </a:pPr>
            <a:endParaRPr lang="en-GB" sz="1200" b="0">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t>CEM/CMO/2025/04: </a:t>
            </a:r>
            <a:r>
              <a:rPr lang="en-GB">
                <a:hlinkClick r:id="rId7"/>
              </a:rPr>
              <a:t>Public Health Alerts</a:t>
            </a:r>
            <a:endParaRPr lang="en-GB" sz="12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t>Green Book RSV Chapter: </a:t>
            </a:r>
            <a:r>
              <a:rPr lang="en-GB" sz="1200" b="0">
                <a:hlinkClick r:id="rId8"/>
              </a:rPr>
              <a:t>https://assets.publishing.service.gov.uk/media/686fbfcf2557debd867cbf9d/Green_Book_Chapter27a_RSV_14July2025.pdf</a:t>
            </a:r>
            <a:endParaRPr lang="en-GB" sz="1200" b="0">
              <a:ea typeface="Calibri"/>
              <a:cs typeface="Calibri"/>
              <a:hlinkClick r:id="rId8"/>
            </a:endParaRPr>
          </a:p>
          <a:p>
            <a:endParaRPr lang="en-GB">
              <a:ea typeface="Calibri" panose="020F0502020204030204"/>
              <a:cs typeface="Calibri" panose="020F0502020204030204"/>
            </a:endParaRPr>
          </a:p>
          <a:p>
            <a:r>
              <a:rPr lang="en-GB" b="1"/>
              <a:t>Version 7</a:t>
            </a:r>
            <a:endParaRPr lang="en-US">
              <a:solidFill>
                <a:srgbClr val="444444"/>
              </a:solidFill>
            </a:endParaRPr>
          </a:p>
          <a:p>
            <a:r>
              <a:rPr lang="en-GB"/>
              <a:t>Amendments made to the slide deck v6.0 in line with updated policy (</a:t>
            </a:r>
            <a:r>
              <a:rPr lang="en-GB">
                <a:hlinkClick r:id="rId9"/>
              </a:rPr>
              <a:t>Update on RSV vaccination programme 2026 (WHC/2025/053) [HTML] | GOV.WALES</a:t>
            </a:r>
            <a:r>
              <a:rPr lang="en-GB"/>
              <a:t>) and updated Green Book RSV Chapter (Dated: 02/02/2026)</a:t>
            </a:r>
            <a:br>
              <a:rPr lang="en-GB">
                <a:ea typeface="Calibri"/>
                <a:cs typeface="+mn-lt"/>
              </a:rPr>
            </a:br>
            <a:r>
              <a:rPr lang="en-GB">
                <a:ea typeface="Calibri" panose="020F0502020204030204"/>
                <a:cs typeface="Calibri" panose="020F0502020204030204"/>
              </a:rPr>
              <a:t>WHC/2025/053: </a:t>
            </a:r>
            <a:r>
              <a:rPr lang="en-GB">
                <a:hlinkClick r:id="rId9"/>
              </a:rPr>
              <a:t>Update on RSV vaccination programme 2026 (WHC/2025/053) [HTML] | GOV.WALES</a:t>
            </a:r>
            <a:br>
              <a:rPr lang="en-GB">
                <a:ea typeface="Calibri"/>
                <a:cs typeface="+mn-lt"/>
              </a:rPr>
            </a:br>
            <a:r>
              <a:rPr lang="en-GB">
                <a:ea typeface="Calibri" panose="020F0502020204030204"/>
                <a:cs typeface="Calibri" panose="020F0502020204030204"/>
              </a:rPr>
              <a:t>Green Book RSV Chapter: </a:t>
            </a:r>
            <a:r>
              <a:rPr lang="en-GB">
                <a:hlinkClick r:id="rId5"/>
              </a:rPr>
              <a:t>Respiratory syncytial virus: the green book - GOV.UK</a:t>
            </a:r>
            <a:endParaRPr lang="en-GB">
              <a:ea typeface="Calibri"/>
              <a:cs typeface="Calibri"/>
              <a:hlinkClick r:id="rId5"/>
            </a:endParaRPr>
          </a:p>
          <a:p>
            <a:endParaRPr lang="en-GB">
              <a:solidFill>
                <a:srgbClr val="000000"/>
              </a:solidFill>
              <a:ea typeface="Calibri"/>
              <a:cs typeface="Calibri"/>
            </a:endParaRPr>
          </a:p>
          <a:p>
            <a:r>
              <a:rPr lang="en-GB" b="1">
                <a:ea typeface="Calibri" panose="020F0502020204030204"/>
                <a:cs typeface="Calibri" panose="020F0502020204030204"/>
              </a:rPr>
              <a:t>Version 8</a:t>
            </a:r>
          </a:p>
          <a:p>
            <a:r>
              <a:rPr lang="en-GB">
                <a:ea typeface="Calibri" panose="020F0502020204030204"/>
                <a:cs typeface="Calibri" panose="020F0502020204030204"/>
              </a:rPr>
              <a:t>Amendments made based on policy change to include an expansion to the RSV programme:</a:t>
            </a:r>
          </a:p>
          <a:p>
            <a:r>
              <a:rPr lang="en-GB">
                <a:ea typeface="Calibri" panose="020F0502020204030204"/>
                <a:cs typeface="Calibri" panose="020F0502020204030204"/>
              </a:rPr>
              <a:t>WHC </a:t>
            </a:r>
            <a:r>
              <a:rPr lang="en-GB">
                <a:hlinkClick r:id="rId10"/>
              </a:rPr>
              <a:t>Vaccination in adults at higher risk of respiratory syncytial virus (RSV) disease: JCVI advice, 18 March 2026 - GOV.UK</a:t>
            </a:r>
          </a:p>
          <a:p>
            <a:r>
              <a:rPr lang="en-GB">
                <a:ea typeface="Calibri" panose="020F0502020204030204"/>
                <a:cs typeface="Calibri" panose="020F0502020204030204"/>
              </a:rPr>
              <a:t>GB </a:t>
            </a:r>
            <a:r>
              <a:rPr lang="en-GB">
                <a:hlinkClick r:id="rId11"/>
              </a:rPr>
              <a:t>Respiratory syncytial virus: the green book - GOV.UK</a:t>
            </a:r>
            <a:r>
              <a:rPr lang="en-GB"/>
              <a:t> (3 June 2026)</a:t>
            </a:r>
            <a:endParaRPr lang="en-GB">
              <a:ea typeface="Calibri"/>
              <a:cs typeface="Calibri"/>
            </a:endParaRPr>
          </a:p>
          <a:p>
            <a:r>
              <a:rPr lang="en-GB">
                <a:ea typeface="Calibri"/>
                <a:cs typeface="Calibri"/>
              </a:rPr>
              <a:t>Epi slides updated with data from VPDP Epidemiology colleagues</a:t>
            </a:r>
          </a:p>
          <a:p>
            <a:endParaRPr lang="en-GB">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1</a:t>
            </a:fld>
            <a:endParaRPr lang="en-GB"/>
          </a:p>
        </p:txBody>
      </p:sp>
    </p:spTree>
    <p:extLst>
      <p:ext uri="{BB962C8B-B14F-4D97-AF65-F5344CB8AC3E}">
        <p14:creationId xmlns:p14="http://schemas.microsoft.com/office/powerpoint/2010/main" val="4074434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9547A-738B-7B7D-A7C9-1D5162D1F9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491631-E72C-8883-1E18-5D65C309AE7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C337F09-019B-D562-3DFE-163DA2F0EABD}"/>
              </a:ext>
            </a:extLst>
          </p:cNvPr>
          <p:cNvSpPr>
            <a:spLocks noGrp="1"/>
          </p:cNvSpPr>
          <p:nvPr>
            <p:ph type="body" idx="1"/>
          </p:nvPr>
        </p:nvSpPr>
        <p:spPr/>
        <p:txBody>
          <a:bodyPr/>
          <a:lstStyle/>
          <a:p>
            <a:pPr>
              <a:defRPr/>
            </a:pPr>
            <a:endParaRPr lang="en-US">
              <a:ea typeface="Calibri"/>
              <a:cs typeface="Calibri"/>
            </a:endParaRPr>
          </a:p>
        </p:txBody>
      </p:sp>
      <p:sp>
        <p:nvSpPr>
          <p:cNvPr id="4" name="Slide Number Placeholder 3">
            <a:extLst>
              <a:ext uri="{FF2B5EF4-FFF2-40B4-BE49-F238E27FC236}">
                <a16:creationId xmlns:a16="http://schemas.microsoft.com/office/drawing/2014/main" id="{31DFF9F7-928B-C3DF-530F-953D9B5667CE}"/>
              </a:ext>
            </a:extLst>
          </p:cNvPr>
          <p:cNvSpPr>
            <a:spLocks noGrp="1"/>
          </p:cNvSpPr>
          <p:nvPr>
            <p:ph type="sldNum" sz="quarter" idx="5"/>
          </p:nvPr>
        </p:nvSpPr>
        <p:spPr/>
        <p:txBody>
          <a:bodyPr/>
          <a:lstStyle/>
          <a:p>
            <a:fld id="{0C9349AD-43E2-A142-9B61-FBB06C64E86F}" type="slidenum">
              <a:rPr lang="en-US" smtClean="0"/>
              <a:t>16</a:t>
            </a:fld>
            <a:endParaRPr lang="en-US"/>
          </a:p>
        </p:txBody>
      </p:sp>
    </p:spTree>
    <p:extLst>
      <p:ext uri="{BB962C8B-B14F-4D97-AF65-F5344CB8AC3E}">
        <p14:creationId xmlns:p14="http://schemas.microsoft.com/office/powerpoint/2010/main" val="1857965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71ECC-B364-23F9-40E2-41357A4570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8CAD01-168D-5E27-F4E5-D679FA9E2EC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0D2C42F-BE14-ADC8-65D8-205E06D695E6}"/>
              </a:ext>
            </a:extLst>
          </p:cNvPr>
          <p:cNvSpPr>
            <a:spLocks noGrp="1"/>
          </p:cNvSpPr>
          <p:nvPr>
            <p:ph type="body" idx="1"/>
          </p:nvPr>
        </p:nvSpPr>
        <p:spPr/>
        <p:txBody>
          <a:bodyPr/>
          <a:lstStyle/>
          <a:p>
            <a:pPr>
              <a:defRPr/>
            </a:pPr>
            <a:endParaRPr lang="en-US">
              <a:ea typeface="Calibri"/>
              <a:cs typeface="Calibri"/>
            </a:endParaRPr>
          </a:p>
          <a:p>
            <a:pPr>
              <a:defRPr/>
            </a:pPr>
            <a:endParaRPr lang="en-GB">
              <a:ea typeface="Calibri"/>
              <a:cs typeface="Calibri"/>
            </a:endParaRPr>
          </a:p>
        </p:txBody>
      </p:sp>
      <p:sp>
        <p:nvSpPr>
          <p:cNvPr id="4" name="Slide Number Placeholder 3">
            <a:extLst>
              <a:ext uri="{FF2B5EF4-FFF2-40B4-BE49-F238E27FC236}">
                <a16:creationId xmlns:a16="http://schemas.microsoft.com/office/drawing/2014/main" id="{A4DC0FE3-22AF-D347-20AD-9F982B083F51}"/>
              </a:ext>
            </a:extLst>
          </p:cNvPr>
          <p:cNvSpPr>
            <a:spLocks noGrp="1"/>
          </p:cNvSpPr>
          <p:nvPr>
            <p:ph type="sldNum" sz="quarter" idx="5"/>
          </p:nvPr>
        </p:nvSpPr>
        <p:spPr/>
        <p:txBody>
          <a:bodyPr/>
          <a:lstStyle/>
          <a:p>
            <a:fld id="{0C9349AD-43E2-A142-9B61-FBB06C64E86F}" type="slidenum">
              <a:rPr lang="en-US" smtClean="0"/>
              <a:t>17</a:t>
            </a:fld>
            <a:endParaRPr lang="en-US"/>
          </a:p>
        </p:txBody>
      </p:sp>
    </p:spTree>
    <p:extLst>
      <p:ext uri="{BB962C8B-B14F-4D97-AF65-F5344CB8AC3E}">
        <p14:creationId xmlns:p14="http://schemas.microsoft.com/office/powerpoint/2010/main" val="1598977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D1B17-44D8-1D49-372F-9655630FF6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E96C95-382B-F730-BF51-E386D1B46A3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959DB24-AAE3-10EA-4B71-8B437C8EBA88}"/>
              </a:ext>
            </a:extLst>
          </p:cNvPr>
          <p:cNvSpPr>
            <a:spLocks noGrp="1"/>
          </p:cNvSpPr>
          <p:nvPr>
            <p:ph type="body" idx="1"/>
          </p:nvPr>
        </p:nvSpPr>
        <p:spPr/>
        <p:txBody>
          <a:bodyPr/>
          <a:lstStyle/>
          <a:p>
            <a:pPr>
              <a:defRPr/>
            </a:pPr>
            <a:endParaRPr lang="en-US">
              <a:ea typeface="Calibri"/>
              <a:cs typeface="Calibri"/>
            </a:endParaRPr>
          </a:p>
        </p:txBody>
      </p:sp>
      <p:sp>
        <p:nvSpPr>
          <p:cNvPr id="4" name="Slide Number Placeholder 3">
            <a:extLst>
              <a:ext uri="{FF2B5EF4-FFF2-40B4-BE49-F238E27FC236}">
                <a16:creationId xmlns:a16="http://schemas.microsoft.com/office/drawing/2014/main" id="{8D3D2569-A2ED-CB5B-F4FB-8E9C5D8E0579}"/>
              </a:ext>
            </a:extLst>
          </p:cNvPr>
          <p:cNvSpPr>
            <a:spLocks noGrp="1"/>
          </p:cNvSpPr>
          <p:nvPr>
            <p:ph type="sldNum" sz="quarter" idx="5"/>
          </p:nvPr>
        </p:nvSpPr>
        <p:spPr/>
        <p:txBody>
          <a:bodyPr/>
          <a:lstStyle/>
          <a:p>
            <a:fld id="{0C9349AD-43E2-A142-9B61-FBB06C64E86F}" type="slidenum">
              <a:rPr lang="en-US" smtClean="0"/>
              <a:t>18</a:t>
            </a:fld>
            <a:endParaRPr lang="en-US"/>
          </a:p>
        </p:txBody>
      </p:sp>
    </p:spTree>
    <p:extLst>
      <p:ext uri="{BB962C8B-B14F-4D97-AF65-F5344CB8AC3E}">
        <p14:creationId xmlns:p14="http://schemas.microsoft.com/office/powerpoint/2010/main" val="3258920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D1B17-44D8-1D49-372F-9655630FF6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E96C95-382B-F730-BF51-E386D1B46A3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959DB24-AAE3-10EA-4B71-8B437C8EBA88}"/>
              </a:ext>
            </a:extLst>
          </p:cNvPr>
          <p:cNvSpPr>
            <a:spLocks noGrp="1"/>
          </p:cNvSpPr>
          <p:nvPr>
            <p:ph type="body" idx="1"/>
          </p:nvPr>
        </p:nvSpPr>
        <p:spPr/>
        <p:txBody>
          <a:bodyPr/>
          <a:lstStyle/>
          <a:p>
            <a:pPr>
              <a:defRPr/>
            </a:pPr>
            <a:endParaRPr lang="en-US">
              <a:ea typeface="Calibri"/>
              <a:cs typeface="Calibri"/>
            </a:endParaRPr>
          </a:p>
          <a:p>
            <a:pPr>
              <a:defRPr/>
            </a:pPr>
            <a:endParaRPr lang="en-GB">
              <a:ea typeface="Calibri"/>
              <a:cs typeface="Calibri"/>
            </a:endParaRPr>
          </a:p>
          <a:p>
            <a:pPr>
              <a:defRPr/>
            </a:pPr>
            <a:endParaRPr lang="en-GB">
              <a:ea typeface="Calibri"/>
              <a:cs typeface="Calibri"/>
            </a:endParaRPr>
          </a:p>
        </p:txBody>
      </p:sp>
      <p:sp>
        <p:nvSpPr>
          <p:cNvPr id="4" name="Slide Number Placeholder 3">
            <a:extLst>
              <a:ext uri="{FF2B5EF4-FFF2-40B4-BE49-F238E27FC236}">
                <a16:creationId xmlns:a16="http://schemas.microsoft.com/office/drawing/2014/main" id="{8D3D2569-A2ED-CB5B-F4FB-8E9C5D8E0579}"/>
              </a:ext>
            </a:extLst>
          </p:cNvPr>
          <p:cNvSpPr>
            <a:spLocks noGrp="1"/>
          </p:cNvSpPr>
          <p:nvPr>
            <p:ph type="sldNum" sz="quarter" idx="5"/>
          </p:nvPr>
        </p:nvSpPr>
        <p:spPr/>
        <p:txBody>
          <a:bodyPr/>
          <a:lstStyle/>
          <a:p>
            <a:fld id="{0C9349AD-43E2-A142-9B61-FBB06C64E86F}" type="slidenum">
              <a:rPr lang="en-US" smtClean="0"/>
              <a:t>19</a:t>
            </a:fld>
            <a:endParaRPr lang="en-US"/>
          </a:p>
        </p:txBody>
      </p:sp>
    </p:spTree>
    <p:extLst>
      <p:ext uri="{BB962C8B-B14F-4D97-AF65-F5344CB8AC3E}">
        <p14:creationId xmlns:p14="http://schemas.microsoft.com/office/powerpoint/2010/main" val="3258920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dirty="0">
                <a:hlinkClick r:id="rId3"/>
              </a:rPr>
              <a:t>Joint Committee on Vaccination and Immunisation - GOV.UK</a:t>
            </a:r>
            <a:endParaRPr lang="en-US" dirty="0">
              <a:hlinkClick r:id="rId4"/>
            </a:endParaRPr>
          </a:p>
          <a:p>
            <a:r>
              <a:rPr lang="en-GB" dirty="0">
                <a:hlinkClick r:id="rId5"/>
              </a:rPr>
              <a:t>Update on RSV vaccination programme 2026 (WHC/2026/020) | GOV.WALES</a:t>
            </a:r>
            <a:r>
              <a:rPr lang="en-GB" dirty="0"/>
              <a:t> </a:t>
            </a:r>
            <a:endParaRPr lang="en-US" dirty="0">
              <a:hlinkClick r:id="rId4"/>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21</a:t>
            </a:fld>
            <a:endParaRPr lang="en-GB"/>
          </a:p>
        </p:txBody>
      </p:sp>
    </p:spTree>
    <p:extLst>
      <p:ext uri="{BB962C8B-B14F-4D97-AF65-F5344CB8AC3E}">
        <p14:creationId xmlns:p14="http://schemas.microsoft.com/office/powerpoint/2010/main" val="1231284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*Poorly controlled asthma is defined as: ≥2 courses of oral corticosteroids in the preceding 24 months, OR on maintenance oral corticosteroids, OR ≥1 hospital admission for asthma in the preceding 24 months</a:t>
            </a:r>
          </a:p>
          <a:p>
            <a:endParaRPr lang="en-GB"/>
          </a:p>
          <a:p>
            <a:r>
              <a:rPr lang="en-GB">
                <a:hlinkClick r:id="rId3"/>
              </a:rPr>
              <a:t>Respiratory syncytial virus: the green book - GOV.UK</a:t>
            </a:r>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22</a:t>
            </a:fld>
            <a:endParaRPr lang="en-GB"/>
          </a:p>
        </p:txBody>
      </p:sp>
    </p:spTree>
    <p:extLst>
      <p:ext uri="{BB962C8B-B14F-4D97-AF65-F5344CB8AC3E}">
        <p14:creationId xmlns:p14="http://schemas.microsoft.com/office/powerpoint/2010/main" val="2473078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cs typeface="Calibri"/>
              </a:rPr>
              <a:t>*</a:t>
            </a:r>
            <a:r>
              <a:rPr lang="en-GB" sz="1200">
                <a:cs typeface="Calibri"/>
              </a:rPr>
              <a:t>NB. Abrysvo® is also licensed </a:t>
            </a:r>
            <a:r>
              <a:rPr lang="en-GB" sz="1200" kern="1200">
                <a:solidFill>
                  <a:schemeClr val="tx1"/>
                </a:solidFill>
                <a:effectLst/>
                <a:latin typeface="+mn-lt"/>
                <a:ea typeface="+mn-ea"/>
                <a:cs typeface="+mn-cs"/>
              </a:rPr>
              <a:t>to protect infants from RSV LRTI through vaccination of pregnant women. The maternal indication is licensed by the Medical and Healthcare products Regulatory Agency (MHRA) as between 28 and 36 weeks gestation (see Green Book, Chapter 27a </a:t>
            </a:r>
            <a:r>
              <a:rPr lang="en-GB">
                <a:hlinkClick r:id="rId3"/>
              </a:rPr>
              <a:t>Respiratory syncytial virus: the green book, chapter 27a - GOV.UK</a:t>
            </a:r>
            <a:r>
              <a:rPr lang="en-GB" sz="1200" kern="1200">
                <a:solidFill>
                  <a:schemeClr val="tx1"/>
                </a:solidFill>
                <a:effectLst/>
                <a:latin typeface="+mn-lt"/>
                <a:ea typeface="+mn-ea"/>
                <a:cs typeface="+mn-cs"/>
              </a:rPr>
              <a:t> for off-label use).</a:t>
            </a:r>
          </a:p>
          <a:p>
            <a:endParaRPr lang="en-GB" sz="1200" kern="1200">
              <a:solidFill>
                <a:schemeClr val="tx1"/>
              </a:solidFill>
              <a:effectLst/>
              <a:latin typeface="+mn-lt"/>
              <a:ea typeface="+mn-ea"/>
              <a:cs typeface="+mn-cs"/>
            </a:endParaRPr>
          </a:p>
          <a:p>
            <a:r>
              <a:rPr lang="en-GB">
                <a:hlinkClick r:id="rId4"/>
              </a:rPr>
              <a:t>Abrysvo powder and solvent for solution for injection - Summary of Product Characteristics (SmPC) - (</a:t>
            </a:r>
            <a:r>
              <a:rPr lang="en-GB" err="1">
                <a:hlinkClick r:id="rId4"/>
              </a:rPr>
              <a:t>emc</a:t>
            </a:r>
            <a:r>
              <a:rPr lang="en-GB">
                <a:hlinkClick r:id="rId4"/>
              </a:rPr>
              <a:t>) | 15309</a:t>
            </a:r>
            <a:endParaRPr lang="en-GB"/>
          </a:p>
          <a:p>
            <a:endParaRPr lang="en-GB"/>
          </a:p>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24</a:t>
            </a:fld>
            <a:endParaRPr lang="en-US"/>
          </a:p>
        </p:txBody>
      </p:sp>
    </p:spTree>
    <p:extLst>
      <p:ext uri="{BB962C8B-B14F-4D97-AF65-F5344CB8AC3E}">
        <p14:creationId xmlns:p14="http://schemas.microsoft.com/office/powerpoint/2010/main" val="34839282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lnSpc>
                <a:spcPct val="90000"/>
              </a:lnSpc>
              <a:spcBef>
                <a:spcPts val="1000"/>
              </a:spcBef>
            </a:pPr>
            <a:r>
              <a:rPr lang="en-GB"/>
              <a:t>How RSV causes infection:</a:t>
            </a:r>
            <a:endParaRPr lang="en-US"/>
          </a:p>
          <a:p>
            <a:pPr marL="171450" indent="-171450">
              <a:lnSpc>
                <a:spcPct val="90000"/>
              </a:lnSpc>
              <a:spcBef>
                <a:spcPts val="1000"/>
              </a:spcBef>
              <a:buFont typeface="Arial,Sans-Serif"/>
              <a:buChar char="•"/>
            </a:pPr>
            <a:r>
              <a:rPr lang="en-GB"/>
              <a:t>any virus particle consists of a protein shell (capsid) inside which is the nucleic acid (DNA or RNA) – the genome or the genetic code for that virus; RSV is an RNA virus</a:t>
            </a:r>
            <a:endParaRPr lang="en-US"/>
          </a:p>
          <a:p>
            <a:pPr marL="171450" indent="-171450">
              <a:lnSpc>
                <a:spcPct val="90000"/>
              </a:lnSpc>
              <a:spcBef>
                <a:spcPts val="1000"/>
              </a:spcBef>
              <a:buFont typeface="Arial,Sans-Serif"/>
              <a:buChar char="•"/>
            </a:pPr>
            <a:r>
              <a:rPr lang="en-GB"/>
              <a:t>when a virus particle enters the host’s cells it is able to reproduce and release more virus particles which in turn infect other cells – establishing an infection</a:t>
            </a:r>
            <a:endParaRPr lang="en-US"/>
          </a:p>
          <a:p>
            <a:pPr marL="171450" indent="-171450">
              <a:lnSpc>
                <a:spcPct val="90000"/>
              </a:lnSpc>
              <a:spcBef>
                <a:spcPts val="1000"/>
              </a:spcBef>
              <a:buFont typeface="Arial,Sans-Serif"/>
              <a:buChar char="•"/>
            </a:pPr>
            <a:r>
              <a:rPr lang="en-GB"/>
              <a:t>RSV virus particles use a special type of protein on the surface of the virus called a fusion (F) glycoprotein to pass through the cell membrane</a:t>
            </a:r>
            <a:endParaRPr lang="en-US"/>
          </a:p>
          <a:p>
            <a:pPr marL="171450" indent="-171450">
              <a:lnSpc>
                <a:spcPct val="90000"/>
              </a:lnSpc>
              <a:spcBef>
                <a:spcPts val="1000"/>
              </a:spcBef>
              <a:buFont typeface="Arial,Sans-Serif"/>
              <a:buChar char="•"/>
            </a:pPr>
            <a:r>
              <a:rPr lang="en-GB"/>
              <a:t>the F protein</a:t>
            </a:r>
            <a:r>
              <a:rPr lang="en-GB" strike="sngStrike"/>
              <a:t>s</a:t>
            </a:r>
            <a:r>
              <a:rPr lang="en-GB"/>
              <a:t> does this by fusing the virus cell membrane and the host’s cell membrane together; this allows the virus to move through the host’s cell membrane and enter the cells </a:t>
            </a:r>
          </a:p>
          <a:p>
            <a:pPr marL="171450" indent="-171450">
              <a:lnSpc>
                <a:spcPct val="90000"/>
              </a:lnSpc>
              <a:spcBef>
                <a:spcPts val="1000"/>
              </a:spcBef>
              <a:buFont typeface="Arial,Sans-Serif"/>
              <a:buChar char="•"/>
            </a:pPr>
            <a:r>
              <a:rPr lang="en-GB"/>
              <a:t>the F protein changes shape as it fuses the RSV virus and human cell membranes together: while on the virus surface before infection, the protein is in a “prefusion” form, but as it interacts with the cell membrane it rearranges into an inactive, “</a:t>
            </a:r>
            <a:r>
              <a:rPr lang="en-GB" err="1"/>
              <a:t>postfusion</a:t>
            </a:r>
            <a:r>
              <a:rPr lang="en-GB"/>
              <a:t>” form</a:t>
            </a:r>
            <a:endParaRPr lang="en-US"/>
          </a:p>
          <a:p>
            <a:pPr marL="171450" indent="-171450">
              <a:lnSpc>
                <a:spcPct val="90000"/>
              </a:lnSpc>
              <a:spcBef>
                <a:spcPts val="1000"/>
              </a:spcBef>
              <a:buFont typeface="Arial,Sans-Serif"/>
              <a:buChar char="•"/>
            </a:pPr>
            <a:r>
              <a:rPr lang="en-GB"/>
              <a:t>the prefusion form is antigenic – it stimulates an immune response; the immune system is able to recognise and respond to the presence RSV virus particles with prefusion F proteins on their surface by producing antibodies to combat the infection; the </a:t>
            </a:r>
            <a:r>
              <a:rPr lang="en-GB" err="1"/>
              <a:t>postfusion</a:t>
            </a:r>
            <a:r>
              <a:rPr lang="en-GB"/>
              <a:t> form is not antigenic</a:t>
            </a:r>
            <a:endParaRPr lang="en-US"/>
          </a:p>
          <a:p>
            <a:pPr marL="171450" indent="-171450">
              <a:lnSpc>
                <a:spcPct val="90000"/>
              </a:lnSpc>
              <a:spcBef>
                <a:spcPts val="1000"/>
              </a:spcBef>
              <a:buFont typeface="Arial,Sans-Serif"/>
              <a:buChar char="•"/>
            </a:pPr>
            <a:r>
              <a:rPr lang="en-GB"/>
              <a:t>there are two subgroups of the prefusion form: A and B</a:t>
            </a:r>
            <a:endParaRPr lang="en-US"/>
          </a:p>
          <a:p>
            <a:pPr>
              <a:lnSpc>
                <a:spcPct val="90000"/>
              </a:lnSpc>
              <a:spcBef>
                <a:spcPts val="1000"/>
              </a:spcBef>
            </a:pPr>
            <a:r>
              <a:rPr lang="en-GB"/>
              <a:t>Recombinant vaccine technology</a:t>
            </a:r>
            <a:endParaRPr lang="en-GB">
              <a:ea typeface="Calibri"/>
              <a:cs typeface="Calibri"/>
            </a:endParaRPr>
          </a:p>
          <a:p>
            <a:pPr marL="342900" lvl="1" indent="-342900">
              <a:lnSpc>
                <a:spcPct val="90000"/>
              </a:lnSpc>
              <a:spcBef>
                <a:spcPts val="500"/>
              </a:spcBef>
              <a:buFont typeface="Arial,Sans-Serif"/>
              <a:buChar char="•"/>
            </a:pPr>
            <a:r>
              <a:rPr lang="en-GB"/>
              <a:t>different cells (for example bacteria, yeast, other established laboratory cell culture lines) are used to manufacture the vaccine </a:t>
            </a:r>
            <a:endParaRPr lang="en-US"/>
          </a:p>
          <a:p>
            <a:pPr marL="342900" lvl="1" indent="-342900">
              <a:lnSpc>
                <a:spcPct val="90000"/>
              </a:lnSpc>
              <a:spcBef>
                <a:spcPts val="500"/>
              </a:spcBef>
              <a:buFont typeface="Arial,Sans-Serif"/>
              <a:buChar char="•"/>
            </a:pPr>
            <a:r>
              <a:rPr lang="en-GB"/>
              <a:t>a small piece of genetic material (DNA) is taken from the microorganism (virus or bacterium) against which we want to protect and inserted into the manufacturing cells: this results in a “recombinant” version of those cells </a:t>
            </a:r>
            <a:endParaRPr lang="en-US"/>
          </a:p>
          <a:p>
            <a:pPr marL="342900" lvl="1" indent="-342900">
              <a:lnSpc>
                <a:spcPct val="90000"/>
              </a:lnSpc>
              <a:spcBef>
                <a:spcPts val="500"/>
              </a:spcBef>
              <a:buFont typeface="Arial,Sans-Serif"/>
              <a:buChar char="•"/>
            </a:pPr>
            <a:r>
              <a:rPr lang="en-GB"/>
              <a:t>the role of these recombinant cells is to help transport the DNA instructions for making the antigen into a host cell </a:t>
            </a:r>
            <a:endParaRPr lang="en-US"/>
          </a:p>
          <a:p>
            <a:pPr marL="342900" lvl="1" indent="-342900">
              <a:lnSpc>
                <a:spcPct val="90000"/>
              </a:lnSpc>
              <a:spcBef>
                <a:spcPts val="500"/>
              </a:spcBef>
              <a:buFont typeface="Arial,Sans-Serif"/>
              <a:buChar char="•"/>
            </a:pPr>
            <a:r>
              <a:rPr lang="en-GB"/>
              <a:t>once the recombinant cell enters the host cell line it instructs the host cells to rapidly produce the antigen  </a:t>
            </a:r>
            <a:endParaRPr lang="en-US"/>
          </a:p>
          <a:p>
            <a:pPr marL="342900" lvl="1" indent="-342900">
              <a:lnSpc>
                <a:spcPct val="90000"/>
              </a:lnSpc>
              <a:spcBef>
                <a:spcPts val="500"/>
              </a:spcBef>
              <a:buFont typeface="Arial,Sans-Serif"/>
              <a:buChar char="•"/>
            </a:pPr>
            <a:r>
              <a:rPr lang="en-GB"/>
              <a:t>this antigen is grown in bulk, collected, purified, and then packaged as recombinant vaccine (the cell line used to manufacture the cells is </a:t>
            </a:r>
            <a:r>
              <a:rPr lang="en-GB" u="sng"/>
              <a:t>not</a:t>
            </a:r>
            <a:r>
              <a:rPr lang="en-GB"/>
              <a:t> in the vaccine)</a:t>
            </a:r>
            <a:endParaRPr lang="en-US"/>
          </a:p>
          <a:p>
            <a:pPr marL="342900" lvl="1" indent="-342900">
              <a:lnSpc>
                <a:spcPct val="90000"/>
              </a:lnSpc>
              <a:spcBef>
                <a:spcPts val="500"/>
              </a:spcBef>
              <a:buFont typeface="Arial,Sans-Serif"/>
              <a:buChar char="•"/>
            </a:pPr>
            <a:r>
              <a:rPr lang="en-GB"/>
              <a:t>when the vaccine is injected, the antigen in it triggers the immune system to create antibodies that specifically target that antigen </a:t>
            </a:r>
            <a:endParaRPr lang="en-US"/>
          </a:p>
          <a:p>
            <a:pPr marL="342900" lvl="1" indent="-342900">
              <a:lnSpc>
                <a:spcPct val="90000"/>
              </a:lnSpc>
              <a:spcBef>
                <a:spcPts val="500"/>
              </a:spcBef>
              <a:buFont typeface="Arial,Sans-Serif"/>
              <a:buChar char="•"/>
            </a:pPr>
            <a:r>
              <a:rPr lang="en-GB"/>
              <a:t>recombinant vaccines are non-live so they cannot cause disease in the vaccine recipient</a:t>
            </a:r>
            <a:endParaRPr lang="en-GB">
              <a:ea typeface="Calibri"/>
              <a:cs typeface="Calibri"/>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25</a:t>
            </a:fld>
            <a:endParaRPr lang="en-US"/>
          </a:p>
        </p:txBody>
      </p:sp>
    </p:spTree>
    <p:extLst>
      <p:ext uri="{BB962C8B-B14F-4D97-AF65-F5344CB8AC3E}">
        <p14:creationId xmlns:p14="http://schemas.microsoft.com/office/powerpoint/2010/main" val="3228598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Lancet (2026) Bivalent RSV prefusion vaccine effectiveness against hospitalisation in older adults: meta-analysis of case–control studies in England, Wales, Scotland, and Northern Ireland: </a:t>
            </a:r>
            <a:r>
              <a:rPr lang="en-GB">
                <a:hlinkClick r:id="rId3"/>
              </a:rPr>
              <a:t>https://www.thelancet.com/journals/lanepe/article/PIIS2666-7762(26)00032-3/fulltext</a:t>
            </a:r>
            <a:endParaRPr lang="en-US"/>
          </a:p>
          <a:p>
            <a:endParaRPr lang="en-GB">
              <a:ea typeface="Calibri"/>
              <a:cs typeface="Calibri"/>
            </a:endParaRPr>
          </a:p>
          <a:p>
            <a:r>
              <a:rPr lang="en-GB"/>
              <a:t>Refer to the Green Book, RSV Chapter for further information: (</a:t>
            </a:r>
            <a:r>
              <a:rPr lang="en-GB">
                <a:hlinkClick r:id="rId4"/>
              </a:rPr>
              <a:t>https://www.gov.uk/government/publications/respiratory-syncytial-virus-the-green-book-chapter-27a</a:t>
            </a:r>
            <a:r>
              <a:rPr lang="en-GB"/>
              <a:t>)</a:t>
            </a:r>
            <a:endParaRPr lang="en-GB" strike="sngStrike">
              <a:ea typeface="Calibri" panose="020F0502020204030204"/>
              <a:cs typeface="Calibri"/>
            </a:endParaRPr>
          </a:p>
          <a:p>
            <a:endParaRPr lang="en-GB">
              <a:solidFill>
                <a:srgbClr val="0000EE"/>
              </a:solidFill>
              <a:highlight>
                <a:srgbClr val="FFFFFF"/>
              </a:highlight>
              <a:ea typeface="Calibri"/>
              <a:cs typeface="Calibri"/>
            </a:endParaRPr>
          </a:p>
        </p:txBody>
      </p:sp>
      <p:sp>
        <p:nvSpPr>
          <p:cNvPr id="4" name="Slide Number Placeholder 3"/>
          <p:cNvSpPr>
            <a:spLocks noGrp="1"/>
          </p:cNvSpPr>
          <p:nvPr>
            <p:ph type="sldNum" sz="quarter" idx="10"/>
          </p:nvPr>
        </p:nvSpPr>
        <p:spPr/>
        <p:txBody>
          <a:bodyPr/>
          <a:lstStyle/>
          <a:p>
            <a:fld id="{E3F8AA70-D14C-4B43-B2DB-D09A5DC98D55}" type="slidenum">
              <a:rPr lang="en-GB" smtClean="0"/>
              <a:t>26</a:t>
            </a:fld>
            <a:endParaRPr lang="en-GB"/>
          </a:p>
        </p:txBody>
      </p:sp>
    </p:spTree>
    <p:extLst>
      <p:ext uri="{BB962C8B-B14F-4D97-AF65-F5344CB8AC3E}">
        <p14:creationId xmlns:p14="http://schemas.microsoft.com/office/powerpoint/2010/main" val="2483598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hlinkClick r:id="rId3"/>
              </a:rPr>
              <a:t>Green Book Chapter 27a RSV</a:t>
            </a:r>
            <a:endParaRPr lang="en-GB">
              <a:hlinkClick r:id="rId4"/>
            </a:endParaRPr>
          </a:p>
          <a:p>
            <a:endParaRPr lang="en-GB">
              <a:hlinkClick r:id="rId4"/>
            </a:endParaRPr>
          </a:p>
          <a:p>
            <a:r>
              <a:rPr lang="en-GB">
                <a:hlinkClick r:id="rId4"/>
              </a:rPr>
              <a:t>Abrysvo▼ (Pfizer RSV vaccine) and </a:t>
            </a:r>
            <a:r>
              <a:rPr lang="en-GB" err="1">
                <a:hlinkClick r:id="rId4"/>
              </a:rPr>
              <a:t>Arexvy</a:t>
            </a:r>
            <a:r>
              <a:rPr lang="en-GB">
                <a:hlinkClick r:id="rId4"/>
              </a:rPr>
              <a:t>▼ (GSK RSV vaccine): be alert to a small risk of Guillain-Barré syndrome following vaccination in older adults - GOV.UK</a:t>
            </a:r>
            <a:endParaRPr lang="en-GB"/>
          </a:p>
          <a:p>
            <a:endParaRPr lang="en-GB"/>
          </a:p>
          <a:p>
            <a:r>
              <a:rPr lang="en-GB" sz="1200"/>
              <a:t>Bullet #1: Schwarz et al., 2023, Walsh et al., 2023, Lloyd et al., 2025 (Refer to </a:t>
            </a:r>
            <a:r>
              <a:rPr lang="en-GB">
                <a:hlinkClick r:id="rId5"/>
              </a:rPr>
              <a:t>Respiratory syncytial virus: the green book, chapter 27a - GOV.UK</a:t>
            </a:r>
            <a:r>
              <a:rPr lang="en-GB"/>
              <a:t>)</a:t>
            </a:r>
          </a:p>
          <a:p>
            <a:r>
              <a:rPr lang="en-GB" sz="1200"/>
              <a:t>Bullet #2: Lloyd et al., 2025, Stowe et al., 2025, Cullen et al., 2025 (Refer to </a:t>
            </a:r>
            <a:r>
              <a:rPr lang="en-GB">
                <a:hlinkClick r:id="rId5"/>
              </a:rPr>
              <a:t>Respiratory syncytial virus: the green book, chapter 27a - GOV.UK</a:t>
            </a:r>
            <a:r>
              <a:rPr lang="en-GB"/>
              <a:t>)</a:t>
            </a: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Bullet #3: </a:t>
            </a:r>
            <a:r>
              <a:rPr lang="en-GB" sz="1200" err="1"/>
              <a:t>Sejvar</a:t>
            </a:r>
            <a:r>
              <a:rPr lang="en-GB" sz="1200"/>
              <a:t> et al., 2011 (Refer to </a:t>
            </a:r>
            <a:r>
              <a:rPr lang="en-GB">
                <a:hlinkClick r:id="rId5"/>
              </a:rPr>
              <a:t>Respiratory syncytial virus: the green book, chapter 27a - GOV.UK</a:t>
            </a:r>
            <a:r>
              <a:rPr lang="en-GB"/>
              <a:t>)</a:t>
            </a: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27</a:t>
            </a:fld>
            <a:endParaRPr lang="en-GB"/>
          </a:p>
        </p:txBody>
      </p:sp>
    </p:spTree>
    <p:extLst>
      <p:ext uri="{BB962C8B-B14F-4D97-AF65-F5344CB8AC3E}">
        <p14:creationId xmlns:p14="http://schemas.microsoft.com/office/powerpoint/2010/main" val="2496454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a:t>
            </a:fld>
            <a:endParaRPr lang="en-GB"/>
          </a:p>
        </p:txBody>
      </p:sp>
    </p:spTree>
    <p:extLst>
      <p:ext uri="{BB962C8B-B14F-4D97-AF65-F5344CB8AC3E}">
        <p14:creationId xmlns:p14="http://schemas.microsoft.com/office/powerpoint/2010/main" val="1832379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Reference: </a:t>
            </a:r>
            <a:r>
              <a:rPr lang="en-GB">
                <a:hlinkClick r:id="rId3"/>
              </a:rPr>
              <a:t>Respiratory syncytial virus: the green book, chapter 27a - GOV.UK</a:t>
            </a:r>
            <a:endParaRPr lang="en-GB"/>
          </a:p>
          <a:p>
            <a:endParaRPr lang="en-GB"/>
          </a:p>
          <a:p>
            <a:r>
              <a:rPr lang="en-GB"/>
              <a:t>Reference: </a:t>
            </a:r>
            <a:r>
              <a:rPr lang="en-GB">
                <a:hlinkClick r:id="rId4"/>
              </a:rPr>
              <a:t>Respiratory syncytial virus (RSV) programme: information for healthcare professionals - GOV.UK</a:t>
            </a:r>
            <a:r>
              <a:rPr lang="en-GB"/>
              <a:t> (Older Adult HTML)</a:t>
            </a:r>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28</a:t>
            </a:fld>
            <a:endParaRPr lang="en-GB"/>
          </a:p>
        </p:txBody>
      </p:sp>
    </p:spTree>
    <p:extLst>
      <p:ext uri="{BB962C8B-B14F-4D97-AF65-F5344CB8AC3E}">
        <p14:creationId xmlns:p14="http://schemas.microsoft.com/office/powerpoint/2010/main" val="4315604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Bullet#5: Baxter et al 2012 </a:t>
            </a:r>
            <a:r>
              <a:rPr lang="en-GB" sz="1200" b="0" i="0" u="none" strike="noStrike" kern="1200">
                <a:solidFill>
                  <a:schemeClr val="tx1"/>
                </a:solidFill>
                <a:effectLst/>
                <a:latin typeface="+mn-lt"/>
                <a:ea typeface="+mn-ea"/>
                <a:cs typeface="+mn-cs"/>
              </a:rPr>
              <a:t>and </a:t>
            </a:r>
            <a:r>
              <a:rPr lang="en-GB" sz="1200" b="0" i="0" u="sng" strike="noStrike" kern="1200">
                <a:solidFill>
                  <a:schemeClr val="tx1"/>
                </a:solidFill>
                <a:effectLst/>
                <a:latin typeface="+mn-lt"/>
                <a:ea typeface="+mn-ea"/>
                <a:cs typeface="+mn-cs"/>
                <a:hlinkClick r:id="rId3"/>
              </a:rPr>
              <a:t>Respiratory syncytial virus: the green book - GOV.UK</a:t>
            </a:r>
            <a:r>
              <a:rPr lang="en-GB" sz="1200" b="0" i="0" kern="1200">
                <a:solidFill>
                  <a:schemeClr val="tx1"/>
                </a:solidFill>
                <a:effectLst/>
                <a:latin typeface="+mn-lt"/>
                <a:ea typeface="+mn-ea"/>
                <a:cs typeface="+mn-cs"/>
              </a:rPr>
              <a:t>​</a:t>
            </a:r>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8AA70-D14C-4B43-B2DB-D09A5DC98D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68653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fontAlgn="base">
              <a:lnSpc>
                <a:spcPts val="1680"/>
              </a:lnSpc>
              <a:spcAft>
                <a:spcPts val="800"/>
              </a:spcAft>
            </a:pPr>
            <a:r>
              <a:rPr lang="en-GB">
                <a:hlinkClick r:id="rId3"/>
              </a:rPr>
              <a:t>Abrysvo powder and solvent for solution for injection - Summary of Product Characteristics (SmPC) - (</a:t>
            </a:r>
            <a:r>
              <a:rPr lang="en-GB" err="1">
                <a:hlinkClick r:id="rId3"/>
              </a:rPr>
              <a:t>emc</a:t>
            </a:r>
            <a:r>
              <a:rPr lang="en-GB">
                <a:hlinkClick r:id="rId3"/>
              </a:rPr>
              <a:t>) | 15309</a:t>
            </a:r>
            <a:endParaRPr lang="en-GB"/>
          </a:p>
          <a:p>
            <a:pPr fontAlgn="base">
              <a:lnSpc>
                <a:spcPts val="1680"/>
              </a:lnSpc>
              <a:spcAft>
                <a:spcPts val="800"/>
              </a:spcAft>
            </a:pPr>
            <a:endParaRPr lang="en-GB"/>
          </a:p>
          <a:p>
            <a:pPr fontAlgn="base">
              <a:lnSpc>
                <a:spcPts val="1680"/>
              </a:lnSpc>
              <a:spcAft>
                <a:spcPts val="800"/>
              </a:spcAft>
            </a:pPr>
            <a:r>
              <a:rPr lang="en-GB">
                <a:hlinkClick r:id="rId4"/>
              </a:rPr>
              <a:t>RSV vaccination of older adults: information for healthcare practitioners - GOV.UK</a:t>
            </a:r>
            <a:endParaRPr lang="en-GB"/>
          </a:p>
        </p:txBody>
      </p:sp>
      <p:sp>
        <p:nvSpPr>
          <p:cNvPr id="4" name="Slide Number Placeholder 3"/>
          <p:cNvSpPr>
            <a:spLocks noGrp="1"/>
          </p:cNvSpPr>
          <p:nvPr>
            <p:ph type="sldNum" sz="quarter" idx="10"/>
          </p:nvPr>
        </p:nvSpPr>
        <p:spPr/>
        <p:txBody>
          <a:bodyPr/>
          <a:lstStyle/>
          <a:p>
            <a:fld id="{E3F8AA70-D14C-4B43-B2DB-D09A5DC98D55}" type="slidenum">
              <a:rPr lang="en-GB" smtClean="0"/>
              <a:t>30</a:t>
            </a:fld>
            <a:endParaRPr lang="en-GB"/>
          </a:p>
        </p:txBody>
      </p:sp>
    </p:spTree>
    <p:extLst>
      <p:ext uri="{BB962C8B-B14F-4D97-AF65-F5344CB8AC3E}">
        <p14:creationId xmlns:p14="http://schemas.microsoft.com/office/powerpoint/2010/main" val="2752056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Reactogenicity for co-administered vaccines is expected to be consistent with the profiles of the individual products.</a:t>
            </a:r>
            <a:endParaRPr lang="en-GB" sz="1200" strike="sngStrike"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strike="sngStrike" kern="1200">
              <a:solidFill>
                <a:schemeClr val="tx1"/>
              </a:solidFill>
              <a:effectLst/>
              <a:latin typeface="+mn-lt"/>
              <a:ea typeface="+mn-ea"/>
              <a:cs typeface="+mn-cs"/>
            </a:endParaRPr>
          </a:p>
          <a:p>
            <a:pPr>
              <a:defRPr/>
            </a:pPr>
            <a:r>
              <a:rPr lang="en-GB">
                <a:hlinkClick r:id="rId3"/>
              </a:rPr>
              <a:t>Green Book: Respiratory syncytial virus chapter - GOV.UK</a:t>
            </a:r>
            <a:endParaRPr lang="en-GB" sz="1200" kern="1200">
              <a:solidFill>
                <a:schemeClr val="tx1"/>
              </a:solidFill>
              <a:effectLst/>
              <a:latin typeface="+mn-lt"/>
              <a:ea typeface="+mn-ea"/>
              <a:cs typeface="+mn-cs"/>
            </a:endParaRPr>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32</a:t>
            </a:fld>
            <a:endParaRPr lang="en-GB"/>
          </a:p>
        </p:txBody>
      </p:sp>
    </p:spTree>
    <p:extLst>
      <p:ext uri="{BB962C8B-B14F-4D97-AF65-F5344CB8AC3E}">
        <p14:creationId xmlns:p14="http://schemas.microsoft.com/office/powerpoint/2010/main" val="11873033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Reactogenicity for co-administered vaccines is expected to be consistent with the profiles of the individual products.</a:t>
            </a:r>
            <a:endParaRPr lang="en-GB" sz="1200" strike="sngStrike" kern="1200">
              <a:solidFill>
                <a:schemeClr val="tx1"/>
              </a:solidFill>
              <a:effectLst/>
              <a:latin typeface="+mn-lt"/>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strike="sngStrike" kern="1200">
              <a:solidFill>
                <a:schemeClr val="tx1"/>
              </a:solidFill>
              <a:effectLst/>
              <a:latin typeface="+mn-lt"/>
              <a:ea typeface="+mn-ea"/>
              <a:cs typeface="+mn-cs"/>
            </a:endParaRPr>
          </a:p>
          <a:p>
            <a:pPr>
              <a:defRPr/>
            </a:pPr>
            <a:r>
              <a:rPr lang="en-GB">
                <a:hlinkClick r:id="rId3"/>
              </a:rPr>
              <a:t>Green Book: Respiratory syncytial virus Chapter - GOV.UK</a:t>
            </a:r>
            <a:endParaRPr lang="en-GB" sz="1200" kern="1200">
              <a:solidFill>
                <a:schemeClr val="tx1"/>
              </a:solidFill>
              <a:effectLst/>
              <a:latin typeface="+mn-lt"/>
              <a:ea typeface="+mn-ea"/>
              <a:cs typeface="+mn-cs"/>
            </a:endParaRPr>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33</a:t>
            </a:fld>
            <a:endParaRPr lang="en-GB"/>
          </a:p>
        </p:txBody>
      </p:sp>
    </p:spTree>
    <p:extLst>
      <p:ext uri="{BB962C8B-B14F-4D97-AF65-F5344CB8AC3E}">
        <p14:creationId xmlns:p14="http://schemas.microsoft.com/office/powerpoint/2010/main" val="1238683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34</a:t>
            </a:fld>
            <a:endParaRPr lang="en-GB"/>
          </a:p>
        </p:txBody>
      </p:sp>
    </p:spTree>
    <p:extLst>
      <p:ext uri="{BB962C8B-B14F-4D97-AF65-F5344CB8AC3E}">
        <p14:creationId xmlns:p14="http://schemas.microsoft.com/office/powerpoint/2010/main" val="26886094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cs typeface="Arial"/>
              </a:rPr>
              <a:t>Vaccines required for individuals who are not in the eligible cohort, for example where a clinician has decided that it is clinically appropriate to vaccinate the individual, but they are not within the eligible age cohorts for the national vaccination programme, would require the GP practice to purchase the vaccine directly from the manufacturer and then reclaim the cost of the vaccine</a:t>
            </a:r>
            <a:endParaRPr lang="en-US" sz="1200">
              <a:solidFill>
                <a:srgbClr val="D13438"/>
              </a:solidFill>
            </a:endParaRPr>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35</a:t>
            </a:fld>
            <a:endParaRPr lang="en-GB"/>
          </a:p>
        </p:txBody>
      </p:sp>
    </p:spTree>
    <p:extLst>
      <p:ext uri="{BB962C8B-B14F-4D97-AF65-F5344CB8AC3E}">
        <p14:creationId xmlns:p14="http://schemas.microsoft.com/office/powerpoint/2010/main" val="36342936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cs typeface="Arial"/>
              </a:rPr>
              <a:t>Further information on vaccine storage and stability is available in the </a:t>
            </a:r>
            <a:r>
              <a:rPr lang="en-GB" sz="1200" u="sng">
                <a:cs typeface="Arial"/>
                <a:hlinkClick r:id="rId3"/>
              </a:rPr>
              <a:t>Summary of Product Characteristics (SPC)</a:t>
            </a:r>
            <a:r>
              <a:rPr lang="en-GB" sz="1200">
                <a:cs typeface="Arial"/>
              </a:rPr>
              <a:t>, the </a:t>
            </a:r>
            <a:r>
              <a:rPr lang="en-GB" sz="1200">
                <a:cs typeface="Arial"/>
                <a:hlinkClick r:id="rId4"/>
              </a:rPr>
              <a:t>Patient Group Direction</a:t>
            </a:r>
            <a:r>
              <a:rPr lang="en-GB" sz="1200">
                <a:cs typeface="Arial"/>
              </a:rPr>
              <a:t> and from the manufacturer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highlight>
                <a:srgbClr val="FFFF00"/>
              </a:highlight>
              <a:cs typeface="Arial"/>
            </a:endParaRPr>
          </a:p>
          <a:p>
            <a:pPr>
              <a:defRPr/>
            </a:pPr>
            <a:r>
              <a:rPr lang="en-GB">
                <a:cs typeface="Calibri"/>
              </a:rPr>
              <a:t>Vaccines should be ordered, stored and monitored as described in the</a:t>
            </a:r>
            <a:r>
              <a:rPr lang="en-GB" sz="1200">
                <a:latin typeface="Arial"/>
                <a:ea typeface="Calibri"/>
                <a:cs typeface="Arial"/>
              </a:rPr>
              <a:t> </a:t>
            </a:r>
            <a:r>
              <a:rPr lang="en-GB" u="sng">
                <a:solidFill>
                  <a:schemeClr val="accent1"/>
                </a:solidFill>
                <a:cs typeface="Calibri"/>
                <a:hlinkClick r:id="rId5">
                  <a:extLst>
                    <a:ext uri="{A12FA001-AC4F-418D-AE19-62706E023703}">
                      <ahyp:hlinkClr xmlns:ahyp="http://schemas.microsoft.com/office/drawing/2018/hyperlinkcolor" val="tx"/>
                    </a:ext>
                  </a:extLst>
                </a:hlinkClick>
              </a:rPr>
              <a:t>Green Book: Storage, distribution and disposal of vaccines</a:t>
            </a:r>
            <a:r>
              <a:rPr lang="en-GB" u="sng">
                <a:solidFill>
                  <a:srgbClr val="5B9BD5"/>
                </a:solidFill>
                <a:latin typeface="Calibri"/>
                <a:ea typeface="Calibri"/>
                <a:cs typeface="Calibri"/>
                <a:hlinkClick r:id="rId5">
                  <a:extLst>
                    <a:ext uri="{A12FA001-AC4F-418D-AE19-62706E023703}">
                      <ahyp:hlinkClr xmlns:ahyp="http://schemas.microsoft.com/office/drawing/2018/hyperlinkcolor" val="tx"/>
                    </a:ext>
                  </a:extLst>
                </a:hlinkClick>
              </a:rPr>
              <a:t> chapter</a:t>
            </a:r>
            <a:r>
              <a:rPr lang="en-GB" sz="1200">
                <a:latin typeface="Arial"/>
                <a:ea typeface="Calibri"/>
                <a:cs typeface="Arial"/>
              </a:rPr>
              <a:t>. </a:t>
            </a:r>
            <a:r>
              <a:rPr lang="en-GB">
                <a:hlinkClick r:id="rId5"/>
              </a:rPr>
              <a:t>Storage, distribution and disposal of vaccines: the green book, chapter 3 - GOV.UK</a:t>
            </a:r>
            <a:endParaRPr lang="en-GB" sz="1200">
              <a:latin typeface="Arial"/>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highlight>
                <a:srgbClr val="FFFF00"/>
              </a:highlight>
              <a:cs typeface="Arial"/>
            </a:endParaRPr>
          </a:p>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36</a:t>
            </a:fld>
            <a:endParaRPr lang="en-GB"/>
          </a:p>
        </p:txBody>
      </p:sp>
    </p:spTree>
    <p:extLst>
      <p:ext uri="{BB962C8B-B14F-4D97-AF65-F5344CB8AC3E}">
        <p14:creationId xmlns:p14="http://schemas.microsoft.com/office/powerpoint/2010/main" val="8522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Segoe UI"/>
                <a:cs typeface="Segoe UI"/>
              </a:rPr>
              <a:t>*This should be either through a face-to-face taught course or a blended approach of both e-learning and a face-to-face taught course. New immunisers should also have a period of supervised practice and support with a registered healthcare practitioner who is experienced, up to date and competent in immunisation.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accent6"/>
              </a:solidFill>
              <a:latin typeface="Source Sans Pro" pitchFamily="34"/>
              <a:ea typeface="Source Sans Pro"/>
              <a:cs typeface="Arial" pitchFamily="34"/>
            </a:endParaRPr>
          </a:p>
          <a:p>
            <a:pPr>
              <a:defRPr/>
            </a:pPr>
            <a:r>
              <a:rPr lang="en-GB">
                <a:solidFill>
                  <a:schemeClr val="accent6"/>
                </a:solidFill>
              </a:rPr>
              <a:t>Practitioners should always ensure they are accessing the most up to date information and guidance.</a:t>
            </a:r>
            <a:endParaRPr lang="en-GB"/>
          </a:p>
          <a:p>
            <a:pPr>
              <a:defRPr/>
            </a:pPr>
            <a:endParaRPr lang="en-GB" sz="1200">
              <a:solidFill>
                <a:schemeClr val="accent6"/>
              </a:solidFill>
              <a:latin typeface="Source Sans Pro"/>
              <a:ea typeface="Source Sans Pro"/>
              <a:cs typeface="Arial" pitchFamily="34"/>
            </a:endParaRPr>
          </a:p>
          <a:p>
            <a:endParaRPr lang="en-GB"/>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38</a:t>
            </a:fld>
            <a:endParaRPr lang="en-GB"/>
          </a:p>
        </p:txBody>
      </p:sp>
    </p:spTree>
    <p:extLst>
      <p:ext uri="{BB962C8B-B14F-4D97-AF65-F5344CB8AC3E}">
        <p14:creationId xmlns:p14="http://schemas.microsoft.com/office/powerpoint/2010/main" val="1896803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39</a:t>
            </a:fld>
            <a:endParaRPr lang="en-US"/>
          </a:p>
        </p:txBody>
      </p:sp>
    </p:spTree>
    <p:extLst>
      <p:ext uri="{BB962C8B-B14F-4D97-AF65-F5344CB8AC3E}">
        <p14:creationId xmlns:p14="http://schemas.microsoft.com/office/powerpoint/2010/main" val="2756015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a:t>
            </a:fld>
            <a:endParaRPr lang="en-GB"/>
          </a:p>
        </p:txBody>
      </p:sp>
    </p:spTree>
    <p:extLst>
      <p:ext uri="{BB962C8B-B14F-4D97-AF65-F5344CB8AC3E}">
        <p14:creationId xmlns:p14="http://schemas.microsoft.com/office/powerpoint/2010/main" val="3414949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Before giving RSV vaccine , immunisers must ensure that they have obtained informed consent from the individual or that a best interest decision has been made if the individual does not have mental capacity at the time of vaccination. </a:t>
            </a:r>
            <a:r>
              <a:rPr lang="en-US"/>
              <a:t> </a:t>
            </a:r>
          </a:p>
          <a:p>
            <a:r>
              <a:rPr lang="en-GB"/>
              <a:t> </a:t>
            </a:r>
            <a:endParaRPr lang="en-GB">
              <a:ea typeface="Calibri"/>
              <a:cs typeface="Calibri"/>
            </a:endParaRPr>
          </a:p>
          <a:p>
            <a:r>
              <a:rPr lang="en-GB"/>
              <a:t>In order to be able to consent to vaccination, the vaccinee should receive an explanation of the treatment and its benefits and risks, either verbally from a clinician, or in the form of a leaflet and letter. </a:t>
            </a:r>
            <a:endParaRPr lang="en-GB">
              <a:ea typeface="Calibri"/>
              <a:cs typeface="Calibri"/>
            </a:endParaRPr>
          </a:p>
          <a:p>
            <a:r>
              <a:rPr lang="en-GB"/>
              <a:t> </a:t>
            </a:r>
            <a:endParaRPr lang="en-GB">
              <a:ea typeface="Calibri"/>
              <a:cs typeface="Calibri"/>
            </a:endParaRPr>
          </a:p>
          <a:p>
            <a:r>
              <a:rPr lang="en-GB"/>
              <a:t>When assessing capacity to consent, the immuniser should be guided by the principles of the Mental Capacity Act (2005). This Act applies to those aged 16 years and over and is designed to protect and empower people who may lack the mental capacity to make their own decisions about their care and treatment. </a:t>
            </a:r>
            <a:endParaRPr lang="en-GB" strike="sngStrike">
              <a:ea typeface="Calibri"/>
              <a:cs typeface="Calibri"/>
            </a:endParaRPr>
          </a:p>
        </p:txBody>
      </p:sp>
      <p:sp>
        <p:nvSpPr>
          <p:cNvPr id="4" name="Slide Number Placeholder 3"/>
          <p:cNvSpPr>
            <a:spLocks noGrp="1"/>
          </p:cNvSpPr>
          <p:nvPr>
            <p:ph type="sldNum" sz="quarter" idx="5"/>
          </p:nvPr>
        </p:nvSpPr>
        <p:spPr/>
        <p:txBody>
          <a:bodyPr/>
          <a:lstStyle/>
          <a:p>
            <a:fld id="{751F4298-B18E-4A8A-93A1-7FAD88BFE6F3}" type="slidenum">
              <a:rPr lang="en-US" smtClean="0"/>
              <a:t>40</a:t>
            </a:fld>
            <a:endParaRPr lang="en-US"/>
          </a:p>
        </p:txBody>
      </p:sp>
    </p:spTree>
    <p:extLst>
      <p:ext uri="{BB962C8B-B14F-4D97-AF65-F5344CB8AC3E}">
        <p14:creationId xmlns:p14="http://schemas.microsoft.com/office/powerpoint/2010/main" val="3099479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41</a:t>
            </a:fld>
            <a:endParaRPr lang="en-GB"/>
          </a:p>
        </p:txBody>
      </p:sp>
    </p:spTree>
    <p:extLst>
      <p:ext uri="{BB962C8B-B14F-4D97-AF65-F5344CB8AC3E}">
        <p14:creationId xmlns:p14="http://schemas.microsoft.com/office/powerpoint/2010/main" val="22648761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42</a:t>
            </a:fld>
            <a:endParaRPr lang="en-US"/>
          </a:p>
        </p:txBody>
      </p:sp>
    </p:spTree>
    <p:extLst>
      <p:ext uri="{BB962C8B-B14F-4D97-AF65-F5344CB8AC3E}">
        <p14:creationId xmlns:p14="http://schemas.microsoft.com/office/powerpoint/2010/main" val="18095806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lnSpc>
                <a:spcPct val="110000"/>
              </a:lnSpc>
            </a:pPr>
            <a:r>
              <a:rPr lang="en-GB">
                <a:solidFill>
                  <a:srgbClr val="212A73"/>
                </a:solidFill>
              </a:rPr>
              <a:t>PGDs set out the core requisites of those people who can have the medicine under the direction and those who should not:</a:t>
            </a:r>
            <a:endParaRPr lang="en-US">
              <a:solidFill>
                <a:srgbClr val="212A73"/>
              </a:solidFill>
            </a:endParaRPr>
          </a:p>
          <a:p>
            <a:pPr marL="285750" indent="-285750">
              <a:lnSpc>
                <a:spcPct val="110000"/>
              </a:lnSpc>
              <a:spcBef>
                <a:spcPts val="600"/>
              </a:spcBef>
              <a:buFont typeface="Arial"/>
              <a:buChar char="•"/>
            </a:pPr>
            <a:r>
              <a:rPr lang="en-GB">
                <a:solidFill>
                  <a:srgbClr val="212A73"/>
                </a:solidFill>
              </a:rPr>
              <a:t>The document will also include details of any additional training that should have been undertaken, actions to be taken if the individual is excluded or declines the medicine, a description of the medicine(s), route of administration, doses, frequency, reporting of adverse reactions, recording, storage and disposal </a:t>
            </a:r>
          </a:p>
          <a:p>
            <a:pPr marL="285750" indent="-285750">
              <a:lnSpc>
                <a:spcPct val="110000"/>
              </a:lnSpc>
              <a:spcBef>
                <a:spcPts val="600"/>
              </a:spcBef>
              <a:buFont typeface="Arial,Sans-Serif"/>
              <a:buChar char="•"/>
            </a:pPr>
            <a:r>
              <a:rPr lang="en-GB">
                <a:solidFill>
                  <a:srgbClr val="212A73"/>
                </a:solidFill>
              </a:rPr>
              <a:t>The Healthcare Practitioner working under a PGD is responsible for assessing that the individual fits the criteria set out in the PGD. The healthcare professional operating under the PGD may not delegate the role to others</a:t>
            </a:r>
            <a:endParaRPr lang="en-US">
              <a:solidFill>
                <a:srgbClr val="212A73"/>
              </a:solidFill>
            </a:endParaRPr>
          </a:p>
          <a:p>
            <a:pPr marL="171450" indent="-171450">
              <a:lnSpc>
                <a:spcPct val="110000"/>
              </a:lnSpc>
              <a:spcBef>
                <a:spcPts val="600"/>
              </a:spcBef>
              <a:buFont typeface="Arial,Sans-Serif"/>
              <a:buChar char="•"/>
            </a:pPr>
            <a:r>
              <a:rPr lang="en-GB">
                <a:solidFill>
                  <a:srgbClr val="212A73"/>
                </a:solidFill>
              </a:rPr>
              <a:t>Those using a PGD must ensure that it is authorised by the organisation in which they are operating and signed in section 2 by an appropriate authorising person, relating to the class of person by whom the product is to be supplied, in accordance with the </a:t>
            </a:r>
            <a:r>
              <a:rPr lang="en-GB">
                <a:solidFill>
                  <a:srgbClr val="212A73"/>
                </a:solidFill>
                <a:hlinkClick r:id="rId3"/>
              </a:rPr>
              <a:t>Human Medicines Regulations 2012 (HMR2012)</a:t>
            </a:r>
            <a:endParaRPr lang="en-GB">
              <a:solidFill>
                <a:srgbClr val="212A73"/>
              </a:solidFill>
            </a:endParaRPr>
          </a:p>
          <a:p>
            <a:pPr marL="171450" indent="-171450">
              <a:lnSpc>
                <a:spcPct val="110000"/>
              </a:lnSpc>
              <a:spcBef>
                <a:spcPts val="600"/>
              </a:spcBef>
              <a:buFont typeface="Arial,Sans-Serif"/>
              <a:buChar char="•"/>
            </a:pPr>
            <a:r>
              <a:rPr lang="en-GB">
                <a:solidFill>
                  <a:srgbClr val="212A73"/>
                </a:solidFill>
              </a:rPr>
              <a:t>There is a Wales PGD Template for the Older adult RSV programme. An updated version will be available to download for local authorisation and use from </a:t>
            </a:r>
            <a:r>
              <a:rPr lang="en-GB">
                <a:solidFill>
                  <a:srgbClr val="00A7A7"/>
                </a:solidFill>
                <a:hlinkClick r:id="rId4">
                  <a:extLst>
                    <a:ext uri="{A12FA001-AC4F-418D-AE19-62706E023703}">
                      <ahyp:hlinkClr xmlns:ahyp="http://schemas.microsoft.com/office/drawing/2018/hyperlinkcolor" val="tx"/>
                    </a:ext>
                  </a:extLst>
                </a:hlinkClick>
              </a:rPr>
              <a:t>PGD webpage</a:t>
            </a:r>
            <a:endParaRPr lang="en-GB">
              <a:solidFill>
                <a:srgbClr val="212A73"/>
              </a:solidFill>
            </a:endParaRPr>
          </a:p>
          <a:p>
            <a:pPr marL="171450" indent="-171450">
              <a:lnSpc>
                <a:spcPct val="110000"/>
              </a:lnSpc>
              <a:spcBef>
                <a:spcPts val="600"/>
              </a:spcBef>
              <a:buFont typeface="Arial,Sans-Serif"/>
              <a:buChar char="•"/>
            </a:pPr>
            <a:r>
              <a:rPr lang="en-GB">
                <a:solidFill>
                  <a:srgbClr val="212A73"/>
                </a:solidFill>
              </a:rPr>
              <a:t>Healthcare practitioners who will be using the PGD must be named and authorised before they use it to provide care </a:t>
            </a:r>
            <a:endParaRPr lang="en-US">
              <a:solidFill>
                <a:srgbClr val="212A73"/>
              </a:solidFill>
            </a:endParaRPr>
          </a:p>
        </p:txBody>
      </p:sp>
      <p:sp>
        <p:nvSpPr>
          <p:cNvPr id="4" name="Slide Number Placeholder 3"/>
          <p:cNvSpPr>
            <a:spLocks noGrp="1"/>
          </p:cNvSpPr>
          <p:nvPr>
            <p:ph type="sldNum" sz="quarter" idx="10"/>
          </p:nvPr>
        </p:nvSpPr>
        <p:spPr/>
        <p:txBody>
          <a:bodyPr/>
          <a:lstStyle/>
          <a:p>
            <a:fld id="{E3F8AA70-D14C-4B43-B2DB-D09A5DC98D55}" type="slidenum">
              <a:rPr lang="en-GB" smtClean="0"/>
              <a:t>43</a:t>
            </a:fld>
            <a:endParaRPr lang="en-GB"/>
          </a:p>
        </p:txBody>
      </p:sp>
    </p:spTree>
    <p:extLst>
      <p:ext uri="{BB962C8B-B14F-4D97-AF65-F5344CB8AC3E}">
        <p14:creationId xmlns:p14="http://schemas.microsoft.com/office/powerpoint/2010/main" val="9987757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44</a:t>
            </a:fld>
            <a:endParaRPr lang="en-GB"/>
          </a:p>
        </p:txBody>
      </p:sp>
    </p:spTree>
    <p:extLst>
      <p:ext uri="{BB962C8B-B14F-4D97-AF65-F5344CB8AC3E}">
        <p14:creationId xmlns:p14="http://schemas.microsoft.com/office/powerpoint/2010/main" val="36839175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 The UKHSA guidance for healthcare practitioners has a section on what do in the event of reconstitution errors</a:t>
            </a:r>
          </a:p>
          <a:p>
            <a:endParaRPr lang="en-GB">
              <a:ea typeface="Calibri"/>
              <a:cs typeface="Calibri"/>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46</a:t>
            </a:fld>
            <a:endParaRPr lang="en-GB"/>
          </a:p>
        </p:txBody>
      </p:sp>
    </p:spTree>
    <p:extLst>
      <p:ext uri="{BB962C8B-B14F-4D97-AF65-F5344CB8AC3E}">
        <p14:creationId xmlns:p14="http://schemas.microsoft.com/office/powerpoint/2010/main" val="1388293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47</a:t>
            </a:fld>
            <a:endParaRPr lang="en-US"/>
          </a:p>
        </p:txBody>
      </p:sp>
    </p:spTree>
    <p:extLst>
      <p:ext uri="{BB962C8B-B14F-4D97-AF65-F5344CB8AC3E}">
        <p14:creationId xmlns:p14="http://schemas.microsoft.com/office/powerpoint/2010/main" val="3718455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48</a:t>
            </a:fld>
            <a:endParaRPr lang="en-US"/>
          </a:p>
        </p:txBody>
      </p:sp>
    </p:spTree>
    <p:extLst>
      <p:ext uri="{BB962C8B-B14F-4D97-AF65-F5344CB8AC3E}">
        <p14:creationId xmlns:p14="http://schemas.microsoft.com/office/powerpoint/2010/main" val="8160965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49</a:t>
            </a:fld>
            <a:endParaRPr lang="en-US"/>
          </a:p>
        </p:txBody>
      </p:sp>
    </p:spTree>
    <p:extLst>
      <p:ext uri="{BB962C8B-B14F-4D97-AF65-F5344CB8AC3E}">
        <p14:creationId xmlns:p14="http://schemas.microsoft.com/office/powerpoint/2010/main" val="10461369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hlinkClick r:id="rId3"/>
              </a:rPr>
              <a:t>https://assets.publishing.service.gov.uk/government/uploads/system/uploads/attachment_data/file/147915/Green-Book-Chapter-4.pdf</a:t>
            </a:r>
            <a:endParaRPr lang="en-GB" sz="1200"/>
          </a:p>
        </p:txBody>
      </p:sp>
      <p:sp>
        <p:nvSpPr>
          <p:cNvPr id="4" name="Slide Number Placeholder 3"/>
          <p:cNvSpPr>
            <a:spLocks noGrp="1"/>
          </p:cNvSpPr>
          <p:nvPr>
            <p:ph type="sldNum" sz="quarter" idx="10"/>
          </p:nvPr>
        </p:nvSpPr>
        <p:spPr/>
        <p:txBody>
          <a:bodyPr/>
          <a:lstStyle/>
          <a:p>
            <a:fld id="{E3F8AA70-D14C-4B43-B2DB-D09A5DC98D55}" type="slidenum">
              <a:rPr lang="en-GB" smtClean="0"/>
              <a:t>50</a:t>
            </a:fld>
            <a:endParaRPr lang="en-GB"/>
          </a:p>
        </p:txBody>
      </p:sp>
    </p:spTree>
    <p:extLst>
      <p:ext uri="{BB962C8B-B14F-4D97-AF65-F5344CB8AC3E}">
        <p14:creationId xmlns:p14="http://schemas.microsoft.com/office/powerpoint/2010/main" val="966628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sz="1800" b="0" i="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9</a:t>
            </a:fld>
            <a:endParaRPr lang="en-US"/>
          </a:p>
        </p:txBody>
      </p:sp>
    </p:spTree>
    <p:extLst>
      <p:ext uri="{BB962C8B-B14F-4D97-AF65-F5344CB8AC3E}">
        <p14:creationId xmlns:p14="http://schemas.microsoft.com/office/powerpoint/2010/main" val="17677626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51</a:t>
            </a:fld>
            <a:endParaRPr lang="en-US"/>
          </a:p>
        </p:txBody>
      </p:sp>
    </p:spTree>
    <p:extLst>
      <p:ext uri="{BB962C8B-B14F-4D97-AF65-F5344CB8AC3E}">
        <p14:creationId xmlns:p14="http://schemas.microsoft.com/office/powerpoint/2010/main" val="3654649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ltLang="en-US">
              <a:solidFill>
                <a:srgbClr val="FF0000"/>
              </a:solidFill>
            </a:endParaRPr>
          </a:p>
          <a:p>
            <a:endParaRPr lang="en-GB" altLang="en-US"/>
          </a:p>
        </p:txBody>
      </p:sp>
      <p:sp>
        <p:nvSpPr>
          <p:cNvPr id="4" name="Slide Number Placeholder 3"/>
          <p:cNvSpPr>
            <a:spLocks noGrp="1"/>
          </p:cNvSpPr>
          <p:nvPr>
            <p:ph type="sldNum" sz="quarter" idx="10"/>
          </p:nvPr>
        </p:nvSpPr>
        <p:spPr/>
        <p:txBody>
          <a:bodyPr/>
          <a:lstStyle/>
          <a:p>
            <a:fld id="{E3F8AA70-D14C-4B43-B2DB-D09A5DC98D55}" type="slidenum">
              <a:rPr lang="en-GB" smtClean="0"/>
              <a:t>52</a:t>
            </a:fld>
            <a:endParaRPr lang="en-GB"/>
          </a:p>
        </p:txBody>
      </p:sp>
    </p:spTree>
    <p:extLst>
      <p:ext uri="{BB962C8B-B14F-4D97-AF65-F5344CB8AC3E}">
        <p14:creationId xmlns:p14="http://schemas.microsoft.com/office/powerpoint/2010/main" val="5956866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sz="1200" b="0" i="0" u="none" strike="noStrike" kern="1200" baseline="30000">
                <a:solidFill>
                  <a:schemeClr val="tx1"/>
                </a:solidFill>
                <a:effectLst/>
                <a:latin typeface="+mn-lt"/>
                <a:ea typeface="+mn-ea"/>
                <a:cs typeface="+mn-cs"/>
              </a:rPr>
              <a:t>1</a:t>
            </a:r>
            <a:r>
              <a:rPr lang="en-GB" sz="1200" b="0" i="0" u="none" strike="noStrike" kern="1200">
                <a:solidFill>
                  <a:schemeClr val="tx1"/>
                </a:solidFill>
                <a:effectLst/>
                <a:latin typeface="+mn-lt"/>
                <a:ea typeface="+mn-ea"/>
                <a:cs typeface="+mn-cs"/>
              </a:rPr>
              <a:t> Frequency reported in individuals 60 years of age and older</a:t>
            </a:r>
          </a:p>
          <a:p>
            <a:endParaRPr lang="en-GB" sz="1200" b="0" i="0" u="none" strike="noStrike" kern="1200">
              <a:solidFill>
                <a:schemeClr val="tx1"/>
              </a:solidFill>
              <a:effectLst/>
              <a:latin typeface="+mn-lt"/>
              <a:ea typeface="+mn-ea"/>
              <a:cs typeface="+mn-cs"/>
            </a:endParaRPr>
          </a:p>
          <a:p>
            <a:r>
              <a:rPr lang="en-GB" sz="1200" b="0" i="0" u="none" strike="noStrike" kern="1200">
                <a:solidFill>
                  <a:schemeClr val="tx1"/>
                </a:solidFill>
                <a:effectLst/>
                <a:latin typeface="+mn-lt"/>
                <a:ea typeface="+mn-ea"/>
                <a:cs typeface="+mn-cs"/>
              </a:rPr>
              <a:t>The full list of side effects can be found in the Abrysvo® summary of product characteristics:</a:t>
            </a:r>
            <a:r>
              <a:rPr lang="en-GB" sz="1200" b="0" i="0" kern="1200">
                <a:solidFill>
                  <a:schemeClr val="tx1"/>
                </a:solidFill>
                <a:effectLst/>
                <a:latin typeface="+mn-lt"/>
                <a:ea typeface="+mn-ea"/>
                <a:cs typeface="+mn-cs"/>
              </a:rPr>
              <a:t>​</a:t>
            </a:r>
          </a:p>
          <a:p>
            <a:r>
              <a:rPr lang="en-GB">
                <a:hlinkClick r:id="rId3"/>
              </a:rPr>
              <a:t>Abrysvo powder and solvent for solution for injection - Summary of Product Characteristics (SmPC) - (</a:t>
            </a:r>
            <a:r>
              <a:rPr lang="en-GB" err="1">
                <a:hlinkClick r:id="rId3"/>
              </a:rPr>
              <a:t>emc</a:t>
            </a:r>
            <a:r>
              <a:rPr lang="en-GB">
                <a:hlinkClick r:id="rId3"/>
              </a:rPr>
              <a:t>) | 15309</a:t>
            </a:r>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53</a:t>
            </a:fld>
            <a:endParaRPr lang="en-GB"/>
          </a:p>
        </p:txBody>
      </p:sp>
    </p:spTree>
    <p:extLst>
      <p:ext uri="{BB962C8B-B14F-4D97-AF65-F5344CB8AC3E}">
        <p14:creationId xmlns:p14="http://schemas.microsoft.com/office/powerpoint/2010/main" val="10439427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pitchFamily="34" charset="0"/>
                <a:ea typeface="+mn-ea"/>
                <a:cs typeface="+mn-cs"/>
              </a:rPr>
              <a:t>Healthcare professionals and patients are encouraged to report suspected adverse reactions to the Medicines and Healthcare Products Regulatory Agency (MHRA) using the yellow card reporting scheme</a:t>
            </a:r>
            <a:endParaRPr lang="en-GB"/>
          </a:p>
          <a:p>
            <a:r>
              <a:rPr lang="en-GB"/>
              <a:t>Green Book chapter</a:t>
            </a:r>
            <a:r>
              <a:rPr lang="en-GB" baseline="0"/>
              <a:t> 9: </a:t>
            </a:r>
            <a:r>
              <a:rPr lang="en-GB" sz="1800" u="sng"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https://www.gov.uk/government/publications/surveillance-and-monitoring-for-vaccine-safety-the-green-book-chapter-9</a:t>
            </a:r>
            <a:r>
              <a:rPr lang="en-GB" sz="1800" u="sng" kern="12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GB"/>
          </a:p>
        </p:txBody>
      </p:sp>
      <p:sp>
        <p:nvSpPr>
          <p:cNvPr id="4" name="Footer Placeholder 3"/>
          <p:cNvSpPr>
            <a:spLocks noGrp="1"/>
          </p:cNvSpPr>
          <p:nvPr>
            <p:ph type="ftr" sz="quarter" idx="10"/>
          </p:nvPr>
        </p:nvSpPr>
        <p:spPr/>
        <p:txBody>
          <a:bodyPr/>
          <a:lstStyle/>
          <a:p>
            <a:r>
              <a:rPr lang="en-GB"/>
              <a:t>COVID-19 Vaccine Equity Committee Meeting </a:t>
            </a:r>
          </a:p>
        </p:txBody>
      </p:sp>
      <p:sp>
        <p:nvSpPr>
          <p:cNvPr id="5" name="Slide Number Placeholder 4"/>
          <p:cNvSpPr>
            <a:spLocks noGrp="1"/>
          </p:cNvSpPr>
          <p:nvPr>
            <p:ph type="sldNum" sz="quarter" idx="11"/>
          </p:nvPr>
        </p:nvSpPr>
        <p:spPr/>
        <p:txBody>
          <a:bodyPr/>
          <a:lstStyle/>
          <a:p>
            <a:fld id="{50E9AB69-1183-4A53-8418-DBE90C92BBE7}" type="slidenum">
              <a:rPr lang="en-GB" smtClean="0"/>
              <a:t>54</a:t>
            </a:fld>
            <a:endParaRPr lang="en-GB"/>
          </a:p>
        </p:txBody>
      </p:sp>
    </p:spTree>
    <p:extLst>
      <p:ext uri="{BB962C8B-B14F-4D97-AF65-F5344CB8AC3E}">
        <p14:creationId xmlns:p14="http://schemas.microsoft.com/office/powerpoint/2010/main" val="36472575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t>*Also refer to the relevant PGD Section 5 Description of treatment: Records requirements to ensure these requirements in relation to record keeping are met.</a:t>
            </a:r>
          </a:p>
        </p:txBody>
      </p:sp>
      <p:sp>
        <p:nvSpPr>
          <p:cNvPr id="4" name="Slide Number Placeholder 3"/>
          <p:cNvSpPr>
            <a:spLocks noGrp="1"/>
          </p:cNvSpPr>
          <p:nvPr>
            <p:ph type="sldNum" sz="quarter" idx="5"/>
          </p:nvPr>
        </p:nvSpPr>
        <p:spPr/>
        <p:txBody>
          <a:bodyPr/>
          <a:lstStyle/>
          <a:p>
            <a:fld id="{0C9349AD-43E2-A142-9B61-FBB06C64E86F}" type="slidenum">
              <a:rPr lang="en-US" smtClean="0"/>
              <a:t>55</a:t>
            </a:fld>
            <a:endParaRPr lang="en-US"/>
          </a:p>
        </p:txBody>
      </p:sp>
    </p:spTree>
    <p:extLst>
      <p:ext uri="{BB962C8B-B14F-4D97-AF65-F5344CB8AC3E}">
        <p14:creationId xmlns:p14="http://schemas.microsoft.com/office/powerpoint/2010/main" val="1115780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C9349AD-43E2-A142-9B61-FBB06C64E86F}" type="slidenum">
              <a:rPr lang="en-US" smtClean="0"/>
              <a:t>57</a:t>
            </a:fld>
            <a:endParaRPr lang="en-US"/>
          </a:p>
        </p:txBody>
      </p:sp>
    </p:spTree>
    <p:extLst>
      <p:ext uri="{BB962C8B-B14F-4D97-AF65-F5344CB8AC3E}">
        <p14:creationId xmlns:p14="http://schemas.microsoft.com/office/powerpoint/2010/main" val="20020010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ea typeface="Calibri"/>
              <a:cs typeface="Calibri"/>
            </a:endParaRP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ea typeface="Calibri" panose="020F0502020204030204"/>
              <a:cs typeface="Calibri" panose="020F0502020204030204"/>
            </a:endParaRPr>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58</a:t>
            </a:fld>
            <a:endParaRPr lang="en-GB"/>
          </a:p>
        </p:txBody>
      </p:sp>
    </p:spTree>
    <p:extLst>
      <p:ext uri="{BB962C8B-B14F-4D97-AF65-F5344CB8AC3E}">
        <p14:creationId xmlns:p14="http://schemas.microsoft.com/office/powerpoint/2010/main" val="23148157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Footer Placeholder 3"/>
          <p:cNvSpPr>
            <a:spLocks noGrp="1"/>
          </p:cNvSpPr>
          <p:nvPr>
            <p:ph type="ftr" sz="quarter" idx="4"/>
          </p:nvPr>
        </p:nvSpPr>
        <p:spPr/>
        <p:txBody>
          <a:bodyPr/>
          <a:lstStyle/>
          <a:p>
            <a:r>
              <a:rPr lang="en-GB"/>
              <a:t>COVID-19 Vaccine Equity Committee Meeting </a:t>
            </a:r>
          </a:p>
        </p:txBody>
      </p:sp>
      <p:sp>
        <p:nvSpPr>
          <p:cNvPr id="5" name="Slide Number Placeholder 4"/>
          <p:cNvSpPr>
            <a:spLocks noGrp="1"/>
          </p:cNvSpPr>
          <p:nvPr>
            <p:ph type="sldNum" sz="quarter" idx="5"/>
          </p:nvPr>
        </p:nvSpPr>
        <p:spPr/>
        <p:txBody>
          <a:bodyPr/>
          <a:lstStyle/>
          <a:p>
            <a:fld id="{50E9AB69-1183-4A53-8418-DBE90C92BBE7}" type="slidenum">
              <a:rPr lang="en-GB" smtClean="0"/>
              <a:t>61</a:t>
            </a:fld>
            <a:endParaRPr lang="en-GB"/>
          </a:p>
        </p:txBody>
      </p:sp>
    </p:spTree>
    <p:extLst>
      <p:ext uri="{BB962C8B-B14F-4D97-AF65-F5344CB8AC3E}">
        <p14:creationId xmlns:p14="http://schemas.microsoft.com/office/powerpoint/2010/main" val="11649514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8AA70-D14C-4B43-B2DB-D09A5DC98D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750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t>A decreased appetite, croup and otitis media may also be symptoms in children. </a:t>
            </a:r>
          </a:p>
          <a:p>
            <a:pPr marL="0" indent="0">
              <a:buFont typeface="Arial" panose="020B0604020202020204" pitchFamily="34" charset="0"/>
              <a:buNone/>
            </a:pPr>
            <a:r>
              <a:rPr lang="en-GB"/>
              <a:t>RSV LRTI can include bronchiolitis in children.</a:t>
            </a:r>
          </a:p>
          <a:p>
            <a:pPr marL="0" indent="0">
              <a:buFont typeface="Arial" panose="020B0604020202020204" pitchFamily="34" charset="0"/>
              <a:buNone/>
            </a:pPr>
            <a:r>
              <a:rPr lang="en-GB" sz="1200"/>
              <a:t>Immunosenescence: age related reduction in immune response to vaccination.</a:t>
            </a:r>
          </a:p>
          <a:p>
            <a:pPr marL="0" indent="0">
              <a:buFont typeface="Arial" panose="020B0604020202020204" pitchFamily="34" charset="0"/>
              <a:buNone/>
            </a:pPr>
            <a:endParaRPr lang="en-GB" sz="1200"/>
          </a:p>
          <a:p>
            <a:pPr marL="0" indent="0">
              <a:buFont typeface="Arial" panose="020B0604020202020204" pitchFamily="34" charset="0"/>
              <a:buNone/>
            </a:pPr>
            <a:r>
              <a:rPr lang="en-GB">
                <a:hlinkClick r:id="rId3"/>
              </a:rPr>
              <a:t>Respiratory syncytial virus: the green book - GOV.UK</a:t>
            </a:r>
            <a:endParaRPr lang="en-GB" sz="1200"/>
          </a:p>
          <a:p>
            <a:pPr marL="0" indent="0">
              <a:buFont typeface="Arial" panose="020B0604020202020204" pitchFamily="34" charset="0"/>
              <a:buNone/>
            </a:pPr>
            <a:r>
              <a:rPr lang="en-GB">
                <a:hlinkClick r:id="rId4"/>
              </a:rPr>
              <a:t>Respiratory syncytial virus (RSV) vaccination programme - GOV.UK</a:t>
            </a:r>
            <a:r>
              <a:rPr lang="en-GB"/>
              <a:t> [Accessed 08/07/2026]</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10</a:t>
            </a:fld>
            <a:endParaRPr lang="en-US"/>
          </a:p>
        </p:txBody>
      </p:sp>
    </p:spTree>
    <p:extLst>
      <p:ext uri="{BB962C8B-B14F-4D97-AF65-F5344CB8AC3E}">
        <p14:creationId xmlns:p14="http://schemas.microsoft.com/office/powerpoint/2010/main" val="657562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lgn="l">
              <a:buFont typeface="Arial" panose="020B0604020202020204" pitchFamily="34" charset="0"/>
              <a:buNone/>
            </a:pPr>
            <a:r>
              <a:rPr lang="en-GB">
                <a:hlinkClick r:id="rId3"/>
              </a:rPr>
              <a:t>Respiratory syncytial virus (RSV): symptoms, transmission, prevention, treatment - GOV.UK</a:t>
            </a:r>
            <a:endParaRPr lang="en-GB" b="0" i="0">
              <a:solidFill>
                <a:srgbClr val="0B0C0C"/>
              </a:solidFill>
              <a:effectLst/>
              <a:latin typeface="GDS Transport"/>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11</a:t>
            </a:fld>
            <a:endParaRPr lang="en-US"/>
          </a:p>
        </p:txBody>
      </p:sp>
    </p:spTree>
    <p:extLst>
      <p:ext uri="{BB962C8B-B14F-4D97-AF65-F5344CB8AC3E}">
        <p14:creationId xmlns:p14="http://schemas.microsoft.com/office/powerpoint/2010/main" val="12660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kern="1200">
                <a:solidFill>
                  <a:schemeClr val="tx1"/>
                </a:solidFill>
                <a:effectLst/>
                <a:latin typeface="+mn-lt"/>
                <a:ea typeface="+mn-ea"/>
                <a:cs typeface="+mn-cs"/>
              </a:rPr>
              <a:t>https://www.gov.uk/government/publications/respiratory-syncytial-virus-rsv-symptoms-transmission-prevention-treatment/respiratory-syncytial-virus-rsv-symptoms-transmission-prevention-treatment </a:t>
            </a:r>
            <a:endParaRPr lang="en-GB"/>
          </a:p>
          <a:p>
            <a:pPr marL="0" indent="0">
              <a:buFont typeface="Arial" panose="020B0604020202020204" pitchFamily="34" charset="0"/>
              <a:buNone/>
            </a:pPr>
            <a:endParaRPr lang="en-GB"/>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12</a:t>
            </a:fld>
            <a:endParaRPr lang="en-US"/>
          </a:p>
        </p:txBody>
      </p:sp>
    </p:spTree>
    <p:extLst>
      <p:ext uri="{BB962C8B-B14F-4D97-AF65-F5344CB8AC3E}">
        <p14:creationId xmlns:p14="http://schemas.microsoft.com/office/powerpoint/2010/main" val="3290316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r>
              <a:rPr lang="en-GB">
                <a:solidFill>
                  <a:srgbClr val="0B0C0C"/>
                </a:solidFill>
              </a:rPr>
              <a:t>In recent years, the RSV season has been interrupted by control measures against the COVID-19 pandemic which has resulted in unseasonal RSV activity; this included significant rebound activity in summer 2021 and summer 2022 and a very prolonged period of virus activity in 2022.</a:t>
            </a:r>
            <a:endParaRPr lang="en-US">
              <a:solidFill>
                <a:srgbClr val="0B0C0C"/>
              </a:solidFill>
              <a:ea typeface="Calibri"/>
              <a:cs typeface="Calibri"/>
            </a:endParaRPr>
          </a:p>
          <a:p>
            <a:endParaRPr lang="en-GB">
              <a:solidFill>
                <a:srgbClr val="0B0C0C"/>
              </a:solidFill>
            </a:endParaRPr>
          </a:p>
          <a:p>
            <a:r>
              <a:rPr lang="en-GB">
                <a:solidFill>
                  <a:srgbClr val="0B0C0C"/>
                </a:solidFill>
              </a:rPr>
              <a:t>RSV is a leading cause of infant mortality globally, resulting in 20 to 30 deaths per year in the UK. RSV-related mortality in low-income countries is considerably higher, and in some analyses is the second most common cause of death (after malaria) in infancy. </a:t>
            </a:r>
            <a:endParaRPr lang="en-GB">
              <a:solidFill>
                <a:srgbClr val="0B0C0C"/>
              </a:solidFill>
              <a:ea typeface="Calibri"/>
              <a:cs typeface="Calibri"/>
            </a:endParaRPr>
          </a:p>
          <a:p>
            <a:endParaRPr lang="en-GB">
              <a:solidFill>
                <a:srgbClr val="0B0C0C"/>
              </a:solidFill>
            </a:endParaRPr>
          </a:p>
          <a:p>
            <a:r>
              <a:rPr lang="en-GB" sz="1200" kern="1200">
                <a:solidFill>
                  <a:schemeClr val="tx1"/>
                </a:solidFill>
                <a:effectLst/>
                <a:latin typeface="+mn-lt"/>
                <a:ea typeface="+mn-ea"/>
                <a:cs typeface="+mn-cs"/>
              </a:rPr>
              <a:t>https://www2.nphs.wales.nhs.uk/CommunitySurveillanceDocs.nsf/($All)/FAC3B97E96996B2C80258CE500606BCC/$File/Weekly%20Acute%20Respiratory%20Infection%20Summary.pdf</a:t>
            </a:r>
            <a:endParaRPr lang="en-GB">
              <a:solidFill>
                <a:srgbClr val="0B0C0C"/>
              </a:solidFill>
              <a:latin typeface="GDS Transport"/>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F8AA70-D14C-4B43-B2DB-D09A5DC98D5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972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a:defRPr/>
            </a:pPr>
            <a:r>
              <a:rPr lang="en-GB" err="1"/>
              <a:t>Hardelid</a:t>
            </a:r>
            <a:r>
              <a:rPr lang="en-GB"/>
              <a:t>, P., Pebody, R. and Andrews, N. (2013), Mortality caused by influenza and respiratory syncytial virus by age group in England and Wales 1999–2010. Influenza and Other Respiratory Viruses, 7: 35-45. </a:t>
            </a:r>
            <a:r>
              <a:rPr lang="en-GB">
                <a:hlinkClick r:id="rId3"/>
              </a:rPr>
              <a:t>https://doi.org/10.1111/j.1750-2659.2012.00345.x</a:t>
            </a:r>
            <a:r>
              <a:rPr lang="en-US"/>
              <a:t> (first published 09 March 2012)</a:t>
            </a:r>
            <a:endParaRPr lang="en-US">
              <a:ea typeface="Calibri"/>
              <a:cs typeface="Calibri"/>
            </a:endParaRPr>
          </a:p>
          <a:p>
            <a:pPr>
              <a:defRPr/>
            </a:pPr>
            <a:endParaRPr lang="en-US"/>
          </a:p>
          <a:p>
            <a:pPr>
              <a:defRPr/>
            </a:pPr>
            <a:r>
              <a:rPr lang="en-GB"/>
              <a:t>Fleming DM and others. </a:t>
            </a:r>
            <a:r>
              <a:rPr lang="en-GB">
                <a:hlinkClick r:id="rId4"/>
              </a:rPr>
              <a:t>Modelling estimates of the burden of respiratory syncytial virus infection in adults and the elderly in the United Kingdom</a:t>
            </a:r>
            <a:r>
              <a:rPr lang="en-GB"/>
              <a:t>. BMC Infectious Diseases 2015: 15, 443.</a:t>
            </a:r>
          </a:p>
          <a:p>
            <a:pPr>
              <a:defRPr/>
            </a:pPr>
            <a:endParaRPr lang="en-GB">
              <a:ea typeface="Calibri"/>
              <a:cs typeface="Calibri"/>
            </a:endParaRPr>
          </a:p>
          <a:p>
            <a:pPr>
              <a:defRPr/>
            </a:pPr>
            <a:r>
              <a:rPr lang="en-GB">
                <a:hlinkClick r:id="rId5"/>
              </a:rPr>
              <a:t>RSV vaccination of older adults: information for healthcare practitioners - GOV.UK</a:t>
            </a:r>
            <a:endParaRPr lang="en-GB"/>
          </a:p>
          <a:p>
            <a:pPr>
              <a:defRPr/>
            </a:pPr>
            <a:endParaRPr lang="en-GB">
              <a:ea typeface="Calibri"/>
              <a:cs typeface="Calibri"/>
            </a:endParaRPr>
          </a:p>
          <a:p>
            <a:pPr>
              <a:defRPr/>
            </a:pPr>
            <a:endParaRPr lang="en-GB">
              <a:ea typeface="Calibri"/>
              <a:cs typeface="Calibri"/>
            </a:endParaRPr>
          </a:p>
        </p:txBody>
      </p:sp>
      <p:sp>
        <p:nvSpPr>
          <p:cNvPr id="4" name="Slide Number Placeholder 3"/>
          <p:cNvSpPr>
            <a:spLocks noGrp="1"/>
          </p:cNvSpPr>
          <p:nvPr>
            <p:ph type="sldNum" sz="quarter" idx="5"/>
          </p:nvPr>
        </p:nvSpPr>
        <p:spPr/>
        <p:txBody>
          <a:bodyPr/>
          <a:lstStyle/>
          <a:p>
            <a:fld id="{0C9349AD-43E2-A142-9B61-FBB06C64E86F}" type="slidenum">
              <a:rPr lang="en-US" smtClean="0"/>
              <a:t>15</a:t>
            </a:fld>
            <a:endParaRPr lang="en-US"/>
          </a:p>
        </p:txBody>
      </p:sp>
    </p:spTree>
    <p:extLst>
      <p:ext uri="{BB962C8B-B14F-4D97-AF65-F5344CB8AC3E}">
        <p14:creationId xmlns:p14="http://schemas.microsoft.com/office/powerpoint/2010/main" val="34796542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3524738"/>
            <a:ext cx="12192000" cy="3333262"/>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742950" y="3751263"/>
            <a:ext cx="7040563" cy="719137"/>
          </a:xfrm>
          <a:prstGeom prst="rect">
            <a:avLst/>
          </a:prstGeom>
        </p:spPr>
        <p:txBody>
          <a:bodyPr>
            <a:normAutofit/>
          </a:bodyPr>
          <a:lstStyle>
            <a:lvl1pPr marL="0" indent="0">
              <a:buNone/>
              <a:defRPr sz="4400"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13" name="Content Placeholder 12"/>
          <p:cNvSpPr>
            <a:spLocks noGrp="1"/>
          </p:cNvSpPr>
          <p:nvPr>
            <p:ph sz="quarter" idx="11" hasCustomPrompt="1"/>
          </p:nvPr>
        </p:nvSpPr>
        <p:spPr>
          <a:xfrm>
            <a:off x="711200" y="4689475"/>
            <a:ext cx="5908675" cy="687388"/>
          </a:xfrm>
          <a:prstGeom prst="rect">
            <a:avLst/>
          </a:prstGeom>
        </p:spPr>
        <p:txBody>
          <a:bodyPr/>
          <a:lstStyle>
            <a:lvl1pPr marL="0" indent="0">
              <a:buNone/>
              <a:defRPr>
                <a:solidFill>
                  <a:srgbClr val="FFDC00"/>
                </a:solidFill>
                <a:latin typeface="Arial" panose="020B0604020202020204" pitchFamily="34" charset="0"/>
                <a:cs typeface="Arial" panose="020B0604020202020204" pitchFamily="34" charset="0"/>
              </a:defRPr>
            </a:lvl1pPr>
          </a:lstStyle>
          <a:p>
            <a:pPr lvl="0"/>
            <a:r>
              <a:rPr lang="en-GB"/>
              <a:t>Subtitle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950" y="1636469"/>
            <a:ext cx="7264228" cy="1361533"/>
          </a:xfrm>
          <a:prstGeom prst="rect">
            <a:avLst/>
          </a:prstGeom>
        </p:spPr>
      </p:pic>
    </p:spTree>
    <p:extLst>
      <p:ext uri="{BB962C8B-B14F-4D97-AF65-F5344CB8AC3E}">
        <p14:creationId xmlns:p14="http://schemas.microsoft.com/office/powerpoint/2010/main" val="2420445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0" y="3524738"/>
            <a:ext cx="12192000" cy="3333262"/>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742950" y="3751263"/>
            <a:ext cx="7040563" cy="719137"/>
          </a:xfrm>
          <a:prstGeom prst="rect">
            <a:avLst/>
          </a:prstGeom>
        </p:spPr>
        <p:txBody>
          <a:bodyPr>
            <a:normAutofit/>
          </a:bodyPr>
          <a:lstStyle>
            <a:lvl1pPr marL="0" indent="0">
              <a:buNone/>
              <a:defRPr sz="4400"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13" name="Content Placeholder 12"/>
          <p:cNvSpPr>
            <a:spLocks noGrp="1"/>
          </p:cNvSpPr>
          <p:nvPr>
            <p:ph sz="quarter" idx="11" hasCustomPrompt="1"/>
          </p:nvPr>
        </p:nvSpPr>
        <p:spPr>
          <a:xfrm>
            <a:off x="711200" y="4689475"/>
            <a:ext cx="5908675" cy="687388"/>
          </a:xfrm>
          <a:prstGeom prst="rect">
            <a:avLst/>
          </a:prstGeom>
        </p:spPr>
        <p:txBody>
          <a:bodyPr/>
          <a:lstStyle>
            <a:lvl1pPr marL="0" indent="0">
              <a:buNone/>
              <a:defRPr>
                <a:solidFill>
                  <a:srgbClr val="FFDC00"/>
                </a:solidFill>
                <a:latin typeface="Arial" panose="020B0604020202020204" pitchFamily="34" charset="0"/>
                <a:cs typeface="Arial" panose="020B0604020202020204" pitchFamily="34" charset="0"/>
              </a:defRPr>
            </a:lvl1pPr>
          </a:lstStyle>
          <a:p>
            <a:pPr lvl="0"/>
            <a:r>
              <a:rPr lang="en-GB"/>
              <a:t>Subtitle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950" y="1636469"/>
            <a:ext cx="7264228" cy="1361533"/>
          </a:xfrm>
          <a:prstGeom prst="rect">
            <a:avLst/>
          </a:prstGeom>
        </p:spPr>
      </p:pic>
    </p:spTree>
    <p:extLst>
      <p:ext uri="{BB962C8B-B14F-4D97-AF65-F5344CB8AC3E}">
        <p14:creationId xmlns:p14="http://schemas.microsoft.com/office/powerpoint/2010/main" val="1978130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lvl1pPr>
          </a:lstStyle>
          <a:p>
            <a:r>
              <a:rPr lang="en-US"/>
              <a:t>Click to edit Master title style</a:t>
            </a:r>
            <a:endParaRPr lang="en-GB"/>
          </a:p>
        </p:txBody>
      </p:sp>
    </p:spTree>
    <p:extLst>
      <p:ext uri="{BB962C8B-B14F-4D97-AF65-F5344CB8AC3E}">
        <p14:creationId xmlns:p14="http://schemas.microsoft.com/office/powerpoint/2010/main" val="1758984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4"/>
            <a:endParaRPr lang="en-GB"/>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4"/>
            <a:endParaRPr lang="en-GB"/>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sz="1400"/>
              <a:t>Respiratory syncytial virus (RSV) vaccination programme for older adults </a:t>
            </a:r>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3433804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7" name="Rectangle 6"/>
          <p:cNvSpPr/>
          <p:nvPr userDrawn="1"/>
        </p:nvSpPr>
        <p:spPr>
          <a:xfrm>
            <a:off x="0" y="1379497"/>
            <a:ext cx="12192000" cy="5478503"/>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73"/>
          </a:p>
        </p:txBody>
      </p:sp>
      <p:sp>
        <p:nvSpPr>
          <p:cNvPr id="11" name="Text Placeholder 10"/>
          <p:cNvSpPr>
            <a:spLocks noGrp="1"/>
          </p:cNvSpPr>
          <p:nvPr>
            <p:ph type="body" sz="quarter" idx="10" hasCustomPrompt="1"/>
          </p:nvPr>
        </p:nvSpPr>
        <p:spPr>
          <a:xfrm>
            <a:off x="623397" y="2992791"/>
            <a:ext cx="7040563" cy="719137"/>
          </a:xfrm>
          <a:prstGeom prst="rect">
            <a:avLst/>
          </a:prstGeom>
        </p:spPr>
        <p:txBody>
          <a:bodyPr>
            <a:normAutofit/>
          </a:bodyPr>
          <a:lstStyle>
            <a:lvl1pPr marL="0" indent="0">
              <a:buNone/>
              <a:defRPr sz="4108"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9" name="Text Placeholder 8">
            <a:extLst>
              <a:ext uri="{FF2B5EF4-FFF2-40B4-BE49-F238E27FC236}">
                <a16:creationId xmlns:a16="http://schemas.microsoft.com/office/drawing/2014/main" id="{48CDF416-7C47-74FB-B816-312A154FB231}"/>
              </a:ext>
            </a:extLst>
          </p:cNvPr>
          <p:cNvSpPr>
            <a:spLocks noGrp="1"/>
          </p:cNvSpPr>
          <p:nvPr>
            <p:ph type="body" sz="quarter" idx="11" hasCustomPrompt="1"/>
          </p:nvPr>
        </p:nvSpPr>
        <p:spPr>
          <a:xfrm>
            <a:off x="614018" y="4738781"/>
            <a:ext cx="11137194" cy="480937"/>
          </a:xfrm>
          <a:prstGeom prst="rect">
            <a:avLst/>
          </a:prstGeom>
        </p:spPr>
        <p:txBody>
          <a:bodyPr/>
          <a:lstStyle>
            <a:lvl1pPr marL="0" indent="0">
              <a:buNone/>
              <a:defRPr sz="2491">
                <a:solidFill>
                  <a:schemeClr val="bg1">
                    <a:lumMod val="95000"/>
                  </a:schemeClr>
                </a:solidFill>
              </a:defRPr>
            </a:lvl1pPr>
          </a:lstStyle>
          <a:p>
            <a:pPr lvl="0"/>
            <a:r>
              <a:rPr lang="en-US"/>
              <a:t>Name and Job Title of Presenter</a:t>
            </a:r>
            <a:endParaRPr lang="en-GB"/>
          </a:p>
        </p:txBody>
      </p:sp>
      <p:sp>
        <p:nvSpPr>
          <p:cNvPr id="12" name="Freeform 2">
            <a:extLst>
              <a:ext uri="{FF2B5EF4-FFF2-40B4-BE49-F238E27FC236}">
                <a16:creationId xmlns:a16="http://schemas.microsoft.com/office/drawing/2014/main" id="{EB393F6B-9FA7-4197-D100-C29505DE9F4F}"/>
              </a:ext>
            </a:extLst>
          </p:cNvPr>
          <p:cNvSpPr/>
          <p:nvPr userDrawn="1"/>
        </p:nvSpPr>
        <p:spPr>
          <a:xfrm>
            <a:off x="614019" y="163896"/>
            <a:ext cx="4526400" cy="1130621"/>
          </a:xfrm>
          <a:custGeom>
            <a:avLst/>
            <a:gdLst/>
            <a:ahLst/>
            <a:cxnLst/>
            <a:rect l="l" t="t" r="r" b="b"/>
            <a:pathLst>
              <a:path w="6790242" h="1706048">
                <a:moveTo>
                  <a:pt x="0" y="0"/>
                </a:moveTo>
                <a:lnTo>
                  <a:pt x="6790242" y="0"/>
                </a:lnTo>
                <a:lnTo>
                  <a:pt x="6790242" y="1706048"/>
                </a:lnTo>
                <a:lnTo>
                  <a:pt x="0" y="1706048"/>
                </a:lnTo>
                <a:lnTo>
                  <a:pt x="0" y="0"/>
                </a:lnTo>
                <a:close/>
              </a:path>
            </a:pathLst>
          </a:custGeom>
          <a:blipFill>
            <a:blip r:embed="rId2"/>
            <a:stretch>
              <a:fillRect/>
            </a:stretch>
          </a:blipFill>
        </p:spPr>
        <p:txBody>
          <a:bodyPr/>
          <a:lstStyle/>
          <a:p>
            <a:endParaRPr lang="en-GB" sz="2673"/>
          </a:p>
        </p:txBody>
      </p:sp>
      <p:sp>
        <p:nvSpPr>
          <p:cNvPr id="13" name="Freeform 3">
            <a:extLst>
              <a:ext uri="{FF2B5EF4-FFF2-40B4-BE49-F238E27FC236}">
                <a16:creationId xmlns:a16="http://schemas.microsoft.com/office/drawing/2014/main" id="{28B89880-880D-D351-E692-3A2EFDC28912}"/>
              </a:ext>
            </a:extLst>
          </p:cNvPr>
          <p:cNvSpPr/>
          <p:nvPr userDrawn="1"/>
        </p:nvSpPr>
        <p:spPr>
          <a:xfrm>
            <a:off x="8753845" y="324155"/>
            <a:ext cx="2685600" cy="746591"/>
          </a:xfrm>
          <a:custGeom>
            <a:avLst/>
            <a:gdLst/>
            <a:ahLst/>
            <a:cxnLst/>
            <a:rect l="l" t="t" r="r" b="b"/>
            <a:pathLst>
              <a:path w="4026993" h="1125825">
                <a:moveTo>
                  <a:pt x="0" y="0"/>
                </a:moveTo>
                <a:lnTo>
                  <a:pt x="4026993" y="0"/>
                </a:lnTo>
                <a:lnTo>
                  <a:pt x="4026993" y="1125825"/>
                </a:lnTo>
                <a:lnTo>
                  <a:pt x="0" y="1125825"/>
                </a:lnTo>
                <a:lnTo>
                  <a:pt x="0" y="0"/>
                </a:lnTo>
                <a:close/>
              </a:path>
            </a:pathLst>
          </a:custGeom>
          <a:blipFill>
            <a:blip r:embed="rId3"/>
            <a:stretch>
              <a:fillRect r="-19388"/>
            </a:stretch>
          </a:blipFill>
        </p:spPr>
        <p:txBody>
          <a:bodyPr/>
          <a:lstStyle/>
          <a:p>
            <a:endParaRPr lang="en-GB" sz="2673"/>
          </a:p>
        </p:txBody>
      </p:sp>
      <p:sp>
        <p:nvSpPr>
          <p:cNvPr id="22" name="Text Placeholder 21">
            <a:extLst>
              <a:ext uri="{FF2B5EF4-FFF2-40B4-BE49-F238E27FC236}">
                <a16:creationId xmlns:a16="http://schemas.microsoft.com/office/drawing/2014/main" id="{419A2497-1537-CF20-87F0-8B2956BA39CC}"/>
              </a:ext>
            </a:extLst>
          </p:cNvPr>
          <p:cNvSpPr>
            <a:spLocks noGrp="1"/>
          </p:cNvSpPr>
          <p:nvPr>
            <p:ph type="body" sz="quarter" idx="12" hasCustomPrompt="1"/>
          </p:nvPr>
        </p:nvSpPr>
        <p:spPr>
          <a:xfrm>
            <a:off x="623359" y="5477985"/>
            <a:ext cx="7041091" cy="934811"/>
          </a:xfrm>
          <a:prstGeom prst="rect">
            <a:avLst/>
          </a:prstGeom>
        </p:spPr>
        <p:txBody>
          <a:bodyPr/>
          <a:lstStyle>
            <a:lvl1pPr marL="0" indent="0">
              <a:buNone/>
              <a:defRPr>
                <a:solidFill>
                  <a:schemeClr val="bg1">
                    <a:lumMod val="95000"/>
                  </a:schemeClr>
                </a:solidFill>
              </a:defRPr>
            </a:lvl1pPr>
            <a:lvl2pPr marL="451639" indent="0">
              <a:buNone/>
              <a:defRPr>
                <a:solidFill>
                  <a:schemeClr val="bg1">
                    <a:lumMod val="95000"/>
                  </a:schemeClr>
                </a:solidFill>
              </a:defRPr>
            </a:lvl2pPr>
          </a:lstStyle>
          <a:p>
            <a:r>
              <a:rPr lang="en-GB" sz="2385">
                <a:solidFill>
                  <a:schemeClr val="bg1"/>
                </a:solidFill>
              </a:rPr>
              <a:t>Vaccine Preventable Disease Programme</a:t>
            </a:r>
          </a:p>
          <a:p>
            <a:r>
              <a:rPr lang="en-GB" sz="2385">
                <a:solidFill>
                  <a:schemeClr val="bg1"/>
                </a:solidFill>
              </a:rPr>
              <a:t>Public Health Wales</a:t>
            </a:r>
          </a:p>
          <a:p>
            <a:pPr marL="451639" marR="0" lvl="1" indent="0" algn="l" defTabSz="903278" rtl="0" eaLnBrk="1" fontAlgn="auto" latinLnBrk="0" hangingPunct="1">
              <a:lnSpc>
                <a:spcPct val="90000"/>
              </a:lnSpc>
              <a:spcBef>
                <a:spcPts val="494"/>
              </a:spcBef>
              <a:spcAft>
                <a:spcPts val="0"/>
              </a:spcAft>
              <a:buClrTx/>
              <a:buSzTx/>
              <a:buFont typeface="Arial" panose="020B0604020202020204" pitchFamily="34" charset="0"/>
              <a:buNone/>
              <a:tabLst/>
              <a:defRPr/>
            </a:pPr>
            <a:endParaRPr lang="en-GB"/>
          </a:p>
        </p:txBody>
      </p:sp>
    </p:spTree>
    <p:extLst>
      <p:ext uri="{BB962C8B-B14F-4D97-AF65-F5344CB8AC3E}">
        <p14:creationId xmlns:p14="http://schemas.microsoft.com/office/powerpoint/2010/main" val="585806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Divider Slide">
    <p:spTree>
      <p:nvGrpSpPr>
        <p:cNvPr id="1" name=""/>
        <p:cNvGrpSpPr/>
        <p:nvPr/>
      </p:nvGrpSpPr>
      <p:grpSpPr>
        <a:xfrm>
          <a:off x="0" y="0"/>
          <a:ext cx="0" cy="0"/>
          <a:chOff x="0" y="0"/>
          <a:chExt cx="0" cy="0"/>
        </a:xfrm>
      </p:grpSpPr>
      <p:sp>
        <p:nvSpPr>
          <p:cNvPr id="7" name="Rectangle 6"/>
          <p:cNvSpPr/>
          <p:nvPr userDrawn="1"/>
        </p:nvSpPr>
        <p:spPr>
          <a:xfrm>
            <a:off x="0" y="1407460"/>
            <a:ext cx="12192000" cy="5450540"/>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73"/>
          </a:p>
        </p:txBody>
      </p:sp>
      <p:sp>
        <p:nvSpPr>
          <p:cNvPr id="11" name="Text Placeholder 10"/>
          <p:cNvSpPr>
            <a:spLocks noGrp="1"/>
          </p:cNvSpPr>
          <p:nvPr>
            <p:ph type="body" sz="quarter" idx="10" hasCustomPrompt="1"/>
          </p:nvPr>
        </p:nvSpPr>
        <p:spPr>
          <a:xfrm>
            <a:off x="623397" y="2992791"/>
            <a:ext cx="7040563" cy="719137"/>
          </a:xfrm>
          <a:prstGeom prst="rect">
            <a:avLst/>
          </a:prstGeom>
        </p:spPr>
        <p:txBody>
          <a:bodyPr>
            <a:normAutofit/>
          </a:bodyPr>
          <a:lstStyle>
            <a:lvl1pPr marL="0" indent="0">
              <a:buNone/>
              <a:defRPr sz="4108"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Divider Slide Title</a:t>
            </a:r>
            <a:endParaRPr lang="en-GB"/>
          </a:p>
        </p:txBody>
      </p:sp>
      <p:sp>
        <p:nvSpPr>
          <p:cNvPr id="12" name="Freeform 2">
            <a:extLst>
              <a:ext uri="{FF2B5EF4-FFF2-40B4-BE49-F238E27FC236}">
                <a16:creationId xmlns:a16="http://schemas.microsoft.com/office/drawing/2014/main" id="{EB393F6B-9FA7-4197-D100-C29505DE9F4F}"/>
              </a:ext>
            </a:extLst>
          </p:cNvPr>
          <p:cNvSpPr/>
          <p:nvPr userDrawn="1"/>
        </p:nvSpPr>
        <p:spPr>
          <a:xfrm>
            <a:off x="614019" y="163896"/>
            <a:ext cx="4526400" cy="1130621"/>
          </a:xfrm>
          <a:custGeom>
            <a:avLst/>
            <a:gdLst/>
            <a:ahLst/>
            <a:cxnLst/>
            <a:rect l="l" t="t" r="r" b="b"/>
            <a:pathLst>
              <a:path w="6790242" h="1706048">
                <a:moveTo>
                  <a:pt x="0" y="0"/>
                </a:moveTo>
                <a:lnTo>
                  <a:pt x="6790242" y="0"/>
                </a:lnTo>
                <a:lnTo>
                  <a:pt x="6790242" y="1706048"/>
                </a:lnTo>
                <a:lnTo>
                  <a:pt x="0" y="1706048"/>
                </a:lnTo>
                <a:lnTo>
                  <a:pt x="0" y="0"/>
                </a:lnTo>
                <a:close/>
              </a:path>
            </a:pathLst>
          </a:custGeom>
          <a:blipFill>
            <a:blip r:embed="rId2"/>
            <a:stretch>
              <a:fillRect/>
            </a:stretch>
          </a:blipFill>
        </p:spPr>
        <p:txBody>
          <a:bodyPr/>
          <a:lstStyle/>
          <a:p>
            <a:endParaRPr lang="en-GB" sz="2673"/>
          </a:p>
        </p:txBody>
      </p:sp>
      <p:sp>
        <p:nvSpPr>
          <p:cNvPr id="13" name="Freeform 3">
            <a:extLst>
              <a:ext uri="{FF2B5EF4-FFF2-40B4-BE49-F238E27FC236}">
                <a16:creationId xmlns:a16="http://schemas.microsoft.com/office/drawing/2014/main" id="{28B89880-880D-D351-E692-3A2EFDC28912}"/>
              </a:ext>
            </a:extLst>
          </p:cNvPr>
          <p:cNvSpPr/>
          <p:nvPr userDrawn="1"/>
        </p:nvSpPr>
        <p:spPr>
          <a:xfrm>
            <a:off x="8753845" y="324155"/>
            <a:ext cx="2685600" cy="746591"/>
          </a:xfrm>
          <a:custGeom>
            <a:avLst/>
            <a:gdLst/>
            <a:ahLst/>
            <a:cxnLst/>
            <a:rect l="l" t="t" r="r" b="b"/>
            <a:pathLst>
              <a:path w="4026993" h="1125825">
                <a:moveTo>
                  <a:pt x="0" y="0"/>
                </a:moveTo>
                <a:lnTo>
                  <a:pt x="4026993" y="0"/>
                </a:lnTo>
                <a:lnTo>
                  <a:pt x="4026993" y="1125825"/>
                </a:lnTo>
                <a:lnTo>
                  <a:pt x="0" y="1125825"/>
                </a:lnTo>
                <a:lnTo>
                  <a:pt x="0" y="0"/>
                </a:lnTo>
                <a:close/>
              </a:path>
            </a:pathLst>
          </a:custGeom>
          <a:blipFill>
            <a:blip r:embed="rId3"/>
            <a:stretch>
              <a:fillRect r="-19388"/>
            </a:stretch>
          </a:blipFill>
        </p:spPr>
        <p:txBody>
          <a:bodyPr/>
          <a:lstStyle/>
          <a:p>
            <a:endParaRPr lang="en-GB" sz="2673"/>
          </a:p>
        </p:txBody>
      </p:sp>
      <p:sp>
        <p:nvSpPr>
          <p:cNvPr id="8" name="Text Placeholder 7">
            <a:extLst>
              <a:ext uri="{FF2B5EF4-FFF2-40B4-BE49-F238E27FC236}">
                <a16:creationId xmlns:a16="http://schemas.microsoft.com/office/drawing/2014/main" id="{D7B9AB21-65E7-4C53-F2A8-92E3562B9A25}"/>
              </a:ext>
            </a:extLst>
          </p:cNvPr>
          <p:cNvSpPr>
            <a:spLocks noGrp="1"/>
          </p:cNvSpPr>
          <p:nvPr>
            <p:ph type="body" sz="quarter" idx="11" hasCustomPrompt="1"/>
          </p:nvPr>
        </p:nvSpPr>
        <p:spPr>
          <a:xfrm>
            <a:off x="623359" y="3896018"/>
            <a:ext cx="7041091" cy="1286401"/>
          </a:xfrm>
          <a:prstGeom prst="rect">
            <a:avLst/>
          </a:prstGeom>
        </p:spPr>
        <p:txBody>
          <a:bodyPr/>
          <a:lstStyle>
            <a:lvl1pPr marL="0" indent="0">
              <a:buNone/>
              <a:defRPr>
                <a:solidFill>
                  <a:schemeClr val="bg1">
                    <a:lumMod val="95000"/>
                  </a:schemeClr>
                </a:solidFill>
              </a:defRPr>
            </a:lvl1pPr>
          </a:lstStyle>
          <a:p>
            <a:pPr lvl="0"/>
            <a:r>
              <a:rPr lang="en-US"/>
              <a:t>Subtitle</a:t>
            </a:r>
          </a:p>
        </p:txBody>
      </p:sp>
    </p:spTree>
    <p:extLst>
      <p:ext uri="{BB962C8B-B14F-4D97-AF65-F5344CB8AC3E}">
        <p14:creationId xmlns:p14="http://schemas.microsoft.com/office/powerpoint/2010/main" val="2314446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838200" y="6356350"/>
            <a:ext cx="7315200" cy="365125"/>
          </a:xfrm>
          <a:prstGeom prst="rect">
            <a:avLst/>
          </a:prstGeom>
        </p:spPr>
        <p:txBody>
          <a:bodyPr/>
          <a:lstStyle>
            <a:lvl1pPr>
              <a:defRPr b="1">
                <a:solidFill>
                  <a:schemeClr val="bg1"/>
                </a:solidFill>
              </a:defRPr>
            </a:lvl1pPr>
          </a:lstStyle>
          <a:p>
            <a:r>
              <a:rPr lang="en-GB"/>
              <a:t>Respiratory syncytial virus (RSV) vaccination programme for older adults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b="1">
                <a:solidFill>
                  <a:schemeClr val="bg1"/>
                </a:solidFill>
              </a:defRPr>
            </a:lvl1pPr>
          </a:lstStyle>
          <a:p>
            <a:fld id="{561D0CCE-8DCC-44DC-A653-AE62B1D84A52}" type="slidenum">
              <a:rPr lang="en-GB" smtClean="0"/>
              <a:pPr/>
              <a:t>‹#›</a:t>
            </a:fld>
            <a:endParaRPr lang="en-GB"/>
          </a:p>
        </p:txBody>
      </p:sp>
    </p:spTree>
    <p:extLst>
      <p:ext uri="{BB962C8B-B14F-4D97-AF65-F5344CB8AC3E}">
        <p14:creationId xmlns:p14="http://schemas.microsoft.com/office/powerpoint/2010/main" val="3205307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196" y="290985"/>
            <a:ext cx="10704000" cy="648072"/>
          </a:xfrm>
        </p:spPr>
        <p:txBody>
          <a:bodyPr anchor="t" anchorCtr="0"/>
          <a:lstStyle>
            <a:lvl1pPr>
              <a:defRPr sz="4000" baseline="0">
                <a:solidFill>
                  <a:srgbClr val="00AE9E"/>
                </a:solidFill>
                <a:latin typeface="Arial" pitchFamily="34" charset="0"/>
              </a:defRPr>
            </a:lvl1pPr>
          </a:lstStyle>
          <a:p>
            <a:r>
              <a:rPr lang="en-US"/>
              <a:t>Click to edit Master title style</a:t>
            </a:r>
          </a:p>
        </p:txBody>
      </p:sp>
      <p:sp>
        <p:nvSpPr>
          <p:cNvPr id="3" name="Content Placeholder 2"/>
          <p:cNvSpPr>
            <a:spLocks noGrp="1"/>
          </p:cNvSpPr>
          <p:nvPr>
            <p:ph idx="1" hasCustomPrompt="1"/>
          </p:nvPr>
        </p:nvSpPr>
        <p:spPr>
          <a:xfrm>
            <a:off x="744000" y="1412777"/>
            <a:ext cx="10704000" cy="4739679"/>
          </a:xfrm>
        </p:spPr>
        <p:txBody>
          <a:bodyPr/>
          <a:lstStyle>
            <a:lvl1pPr marL="4763" indent="-4763">
              <a:lnSpc>
                <a:spcPct val="114000"/>
              </a:lnSpc>
              <a:spcBef>
                <a:spcPts val="0"/>
              </a:spcBef>
              <a:defRPr sz="1800" b="0" baseline="0">
                <a:solidFill>
                  <a:schemeClr val="tx1"/>
                </a:solidFill>
              </a:defRPr>
            </a:lvl1pPr>
          </a:lstStyle>
          <a:p>
            <a:pPr lvl="0"/>
            <a:r>
              <a:rPr lang="en-US"/>
              <a:t>Text should be 12-18pt Arial. Do not use other fonts.</a:t>
            </a:r>
          </a:p>
          <a:p>
            <a:pPr lvl="0"/>
            <a:endParaRPr lang="en-US" b="1">
              <a:latin typeface="Arial" pitchFamily="84" charset="0"/>
            </a:endParaRPr>
          </a:p>
          <a:p>
            <a:pPr lvl="0"/>
            <a:r>
              <a:rPr lang="en-US" b="1">
                <a:latin typeface="Arial" pitchFamily="84" charset="0"/>
              </a:rPr>
              <a:t>Note</a:t>
            </a:r>
          </a:p>
          <a:p>
            <a:pPr lvl="0"/>
            <a:r>
              <a:rPr lang="en-US">
                <a:latin typeface="Arial" pitchFamily="84" charset="0"/>
              </a:rPr>
              <a:t>This template should NOT be used to create publications, as this may mean</a:t>
            </a:r>
          </a:p>
          <a:p>
            <a:pPr lvl="0"/>
            <a:r>
              <a:rPr lang="en-US">
                <a:latin typeface="Arial" pitchFamily="84" charset="0"/>
              </a:rPr>
              <a:t>publication on GOV.UK will not be possible. </a:t>
            </a:r>
          </a:p>
          <a:p>
            <a:pPr lvl="0"/>
            <a:endParaRPr lang="en-US">
              <a:latin typeface="Arial" pitchFamily="84" charset="0"/>
            </a:endParaRPr>
          </a:p>
          <a:p>
            <a:pPr lvl="0"/>
            <a:r>
              <a:rPr lang="en-US">
                <a:latin typeface="Arial" pitchFamily="84" charset="0"/>
              </a:rPr>
              <a:t>Please contact </a:t>
            </a:r>
            <a:r>
              <a:rPr lang="en-US">
                <a:latin typeface="Arial" pitchFamily="84" charset="0"/>
                <a:hlinkClick r:id="rId2"/>
              </a:rPr>
              <a:t>publications@phe.gov.uk</a:t>
            </a:r>
            <a:r>
              <a:rPr lang="en-US">
                <a:latin typeface="Arial" pitchFamily="84" charset="0"/>
              </a:rPr>
              <a:t> for more details</a:t>
            </a:r>
          </a:p>
          <a:p>
            <a:pPr lvl="0"/>
            <a:endParaRPr lang="en-US"/>
          </a:p>
        </p:txBody>
      </p:sp>
      <p:sp>
        <p:nvSpPr>
          <p:cNvPr id="5" name="Slide Number Placeholder 5"/>
          <p:cNvSpPr>
            <a:spLocks noGrp="1"/>
          </p:cNvSpPr>
          <p:nvPr>
            <p:ph type="sldNum" sz="quarter" idx="10"/>
          </p:nvPr>
        </p:nvSpPr>
        <p:spPr>
          <a:xfrm>
            <a:off x="0" y="6308726"/>
            <a:ext cx="12192000" cy="549275"/>
          </a:xfrm>
        </p:spPr>
        <p:txBody>
          <a:bodyPr/>
          <a:lstStyle>
            <a:lvl1pPr>
              <a:defRPr/>
            </a:lvl1pPr>
          </a:lstStyle>
          <a:p>
            <a:pPr marL="531813">
              <a:defRPr/>
            </a:pPr>
            <a:r>
              <a:rPr lang="en-US"/>
              <a:t>  </a:t>
            </a:r>
            <a:fld id="{2565FA6D-D4C8-4C4C-AC4B-3269734D34D8}" type="slidenum">
              <a:rPr lang="en-US" smtClean="0"/>
              <a:pPr marL="531813">
                <a:defRPr/>
              </a:pPr>
              <a:t>‹#›</a:t>
            </a:fld>
            <a:endParaRPr lang="en-US"/>
          </a:p>
        </p:txBody>
      </p:sp>
      <p:sp>
        <p:nvSpPr>
          <p:cNvPr id="9" name="Footer Placeholder 8">
            <a:extLst>
              <a:ext uri="{FF2B5EF4-FFF2-40B4-BE49-F238E27FC236}">
                <a16:creationId xmlns:a16="http://schemas.microsoft.com/office/drawing/2014/main" id="{F9E5532D-DA05-4E0E-B4BB-41D6CDB30E83}"/>
              </a:ext>
            </a:extLst>
          </p:cNvPr>
          <p:cNvSpPr>
            <a:spLocks noGrp="1"/>
          </p:cNvSpPr>
          <p:nvPr>
            <p:ph type="ftr" sz="quarter" idx="11"/>
          </p:nvPr>
        </p:nvSpPr>
        <p:spPr>
          <a:xfrm>
            <a:off x="838200" y="6438850"/>
            <a:ext cx="10007606" cy="363600"/>
          </a:xfrm>
        </p:spPr>
        <p:txBody>
          <a:bodyPr/>
          <a:lstStyle/>
          <a:p>
            <a:r>
              <a:rPr lang="en-GB" sz="1400"/>
              <a:t>Respiratory syncytial virus (RSV) vaccination programme for older adults </a:t>
            </a:r>
          </a:p>
        </p:txBody>
      </p:sp>
    </p:spTree>
    <p:extLst>
      <p:ext uri="{BB962C8B-B14F-4D97-AF65-F5344CB8AC3E}">
        <p14:creationId xmlns:p14="http://schemas.microsoft.com/office/powerpoint/2010/main" val="3492622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13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0" y="3524738"/>
            <a:ext cx="12192000" cy="3333262"/>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 Placeholder 10"/>
          <p:cNvSpPr>
            <a:spLocks noGrp="1"/>
          </p:cNvSpPr>
          <p:nvPr>
            <p:ph type="body" sz="quarter" idx="10" hasCustomPrompt="1"/>
          </p:nvPr>
        </p:nvSpPr>
        <p:spPr>
          <a:xfrm>
            <a:off x="742950" y="3751263"/>
            <a:ext cx="7040563" cy="719137"/>
          </a:xfrm>
          <a:prstGeom prst="rect">
            <a:avLst/>
          </a:prstGeom>
        </p:spPr>
        <p:txBody>
          <a:bodyPr>
            <a:normAutofit/>
          </a:bodyPr>
          <a:lstStyle>
            <a:lvl1pPr marL="0" indent="0">
              <a:buNone/>
              <a:defRPr sz="4400"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13" name="Content Placeholder 12"/>
          <p:cNvSpPr>
            <a:spLocks noGrp="1"/>
          </p:cNvSpPr>
          <p:nvPr>
            <p:ph sz="quarter" idx="11" hasCustomPrompt="1"/>
          </p:nvPr>
        </p:nvSpPr>
        <p:spPr>
          <a:xfrm>
            <a:off x="711200" y="4689475"/>
            <a:ext cx="5908675" cy="687388"/>
          </a:xfrm>
          <a:prstGeom prst="rect">
            <a:avLst/>
          </a:prstGeom>
        </p:spPr>
        <p:txBody>
          <a:bodyPr/>
          <a:lstStyle>
            <a:lvl1pPr marL="0" indent="0">
              <a:buNone/>
              <a:defRPr>
                <a:solidFill>
                  <a:srgbClr val="FFDC00"/>
                </a:solidFill>
                <a:latin typeface="Arial" panose="020B0604020202020204" pitchFamily="34" charset="0"/>
                <a:cs typeface="Arial" panose="020B0604020202020204" pitchFamily="34" charset="0"/>
              </a:defRPr>
            </a:lvl1pPr>
          </a:lstStyle>
          <a:p>
            <a:pPr lvl="0"/>
            <a:r>
              <a:rPr lang="en-GB"/>
              <a:t>Subtitle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950" y="1636469"/>
            <a:ext cx="7264228" cy="1361533"/>
          </a:xfrm>
          <a:prstGeom prst="rect">
            <a:avLst/>
          </a:prstGeom>
        </p:spPr>
      </p:pic>
      <p:sp>
        <p:nvSpPr>
          <p:cNvPr id="3" name="Rectangle 2">
            <a:extLst>
              <a:ext uri="{FF2B5EF4-FFF2-40B4-BE49-F238E27FC236}">
                <a16:creationId xmlns:a16="http://schemas.microsoft.com/office/drawing/2014/main" id="{A462E7AD-4C1E-0D97-9AE8-0778A415533D}"/>
              </a:ext>
            </a:extLst>
          </p:cNvPr>
          <p:cNvSpPr/>
          <p:nvPr userDrawn="1"/>
        </p:nvSpPr>
        <p:spPr>
          <a:xfrm>
            <a:off x="0" y="3524738"/>
            <a:ext cx="12192000" cy="3333262"/>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143E7B6-8803-2390-0AC0-44497755E03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2950" y="1636469"/>
            <a:ext cx="7264228" cy="1361533"/>
          </a:xfrm>
          <a:prstGeom prst="rect">
            <a:avLst/>
          </a:prstGeom>
        </p:spPr>
      </p:pic>
    </p:spTree>
    <p:extLst>
      <p:ext uri="{BB962C8B-B14F-4D97-AF65-F5344CB8AC3E}">
        <p14:creationId xmlns:p14="http://schemas.microsoft.com/office/powerpoint/2010/main" val="1238883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838200" y="6356350"/>
            <a:ext cx="7315200" cy="365125"/>
          </a:xfrm>
          <a:prstGeom prst="rect">
            <a:avLst/>
          </a:prstGeom>
        </p:spPr>
        <p:txBody>
          <a:bodyPr/>
          <a:lstStyle>
            <a:lvl1pPr>
              <a:defRPr b="1">
                <a:solidFill>
                  <a:schemeClr val="bg1"/>
                </a:solidFill>
              </a:defRPr>
            </a:lvl1pPr>
          </a:lstStyle>
          <a:p>
            <a:r>
              <a:rPr lang="en-GB"/>
              <a:t>Respiratory syncytial virus (RSV) vaccination programme for older adults </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b="1">
                <a:solidFill>
                  <a:schemeClr val="bg1"/>
                </a:solidFill>
              </a:defRPr>
            </a:lvl1pPr>
          </a:lstStyle>
          <a:p>
            <a:fld id="{561D0CCE-8DCC-44DC-A653-AE62B1D84A52}" type="slidenum">
              <a:rPr lang="en-GB" smtClean="0"/>
              <a:pPr/>
              <a:t>‹#›</a:t>
            </a:fld>
            <a:endParaRPr lang="en-GB"/>
          </a:p>
        </p:txBody>
      </p:sp>
    </p:spTree>
    <p:extLst>
      <p:ext uri="{BB962C8B-B14F-4D97-AF65-F5344CB8AC3E}">
        <p14:creationId xmlns:p14="http://schemas.microsoft.com/office/powerpoint/2010/main" val="2388779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7" name="Rectangle 6"/>
          <p:cNvSpPr/>
          <p:nvPr/>
        </p:nvSpPr>
        <p:spPr>
          <a:xfrm>
            <a:off x="0" y="1407460"/>
            <a:ext cx="12192000" cy="5450540"/>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73"/>
          </a:p>
        </p:txBody>
      </p:sp>
      <p:sp>
        <p:nvSpPr>
          <p:cNvPr id="11" name="Text Placeholder 10"/>
          <p:cNvSpPr>
            <a:spLocks noGrp="1"/>
          </p:cNvSpPr>
          <p:nvPr>
            <p:ph type="body" sz="quarter" idx="10" hasCustomPrompt="1"/>
          </p:nvPr>
        </p:nvSpPr>
        <p:spPr>
          <a:xfrm>
            <a:off x="623397" y="2992791"/>
            <a:ext cx="7040563" cy="719137"/>
          </a:xfrm>
          <a:prstGeom prst="rect">
            <a:avLst/>
          </a:prstGeom>
        </p:spPr>
        <p:txBody>
          <a:bodyPr>
            <a:normAutofit/>
          </a:bodyPr>
          <a:lstStyle>
            <a:lvl1pPr marL="0" indent="0">
              <a:buNone/>
              <a:defRPr sz="4108"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Divider Slide Title</a:t>
            </a:r>
            <a:endParaRPr lang="en-GB"/>
          </a:p>
        </p:txBody>
      </p:sp>
      <p:sp>
        <p:nvSpPr>
          <p:cNvPr id="12" name="Freeform 2">
            <a:extLst>
              <a:ext uri="{FF2B5EF4-FFF2-40B4-BE49-F238E27FC236}">
                <a16:creationId xmlns:a16="http://schemas.microsoft.com/office/drawing/2014/main" id="{EB393F6B-9FA7-4197-D100-C29505DE9F4F}"/>
              </a:ext>
            </a:extLst>
          </p:cNvPr>
          <p:cNvSpPr/>
          <p:nvPr/>
        </p:nvSpPr>
        <p:spPr>
          <a:xfrm>
            <a:off x="614019" y="163896"/>
            <a:ext cx="4526400" cy="1130621"/>
          </a:xfrm>
          <a:custGeom>
            <a:avLst/>
            <a:gdLst/>
            <a:ahLst/>
            <a:cxnLst/>
            <a:rect l="l" t="t" r="r" b="b"/>
            <a:pathLst>
              <a:path w="6790242" h="1706048">
                <a:moveTo>
                  <a:pt x="0" y="0"/>
                </a:moveTo>
                <a:lnTo>
                  <a:pt x="6790242" y="0"/>
                </a:lnTo>
                <a:lnTo>
                  <a:pt x="6790242" y="1706048"/>
                </a:lnTo>
                <a:lnTo>
                  <a:pt x="0" y="1706048"/>
                </a:lnTo>
                <a:lnTo>
                  <a:pt x="0" y="0"/>
                </a:lnTo>
                <a:close/>
              </a:path>
            </a:pathLst>
          </a:custGeom>
          <a:blipFill>
            <a:blip r:embed="rId2"/>
            <a:stretch>
              <a:fillRect/>
            </a:stretch>
          </a:blipFill>
        </p:spPr>
        <p:txBody>
          <a:bodyPr/>
          <a:lstStyle/>
          <a:p>
            <a:endParaRPr lang="en-GB" sz="2673"/>
          </a:p>
        </p:txBody>
      </p:sp>
      <p:sp>
        <p:nvSpPr>
          <p:cNvPr id="13" name="Freeform 3">
            <a:extLst>
              <a:ext uri="{FF2B5EF4-FFF2-40B4-BE49-F238E27FC236}">
                <a16:creationId xmlns:a16="http://schemas.microsoft.com/office/drawing/2014/main" id="{28B89880-880D-D351-E692-3A2EFDC28912}"/>
              </a:ext>
            </a:extLst>
          </p:cNvPr>
          <p:cNvSpPr/>
          <p:nvPr/>
        </p:nvSpPr>
        <p:spPr>
          <a:xfrm>
            <a:off x="8753845" y="324155"/>
            <a:ext cx="2685600" cy="746591"/>
          </a:xfrm>
          <a:custGeom>
            <a:avLst/>
            <a:gdLst/>
            <a:ahLst/>
            <a:cxnLst/>
            <a:rect l="l" t="t" r="r" b="b"/>
            <a:pathLst>
              <a:path w="4026993" h="1125825">
                <a:moveTo>
                  <a:pt x="0" y="0"/>
                </a:moveTo>
                <a:lnTo>
                  <a:pt x="4026993" y="0"/>
                </a:lnTo>
                <a:lnTo>
                  <a:pt x="4026993" y="1125825"/>
                </a:lnTo>
                <a:lnTo>
                  <a:pt x="0" y="1125825"/>
                </a:lnTo>
                <a:lnTo>
                  <a:pt x="0" y="0"/>
                </a:lnTo>
                <a:close/>
              </a:path>
            </a:pathLst>
          </a:custGeom>
          <a:blipFill>
            <a:blip r:embed="rId3"/>
            <a:stretch>
              <a:fillRect r="-19388"/>
            </a:stretch>
          </a:blipFill>
        </p:spPr>
        <p:txBody>
          <a:bodyPr/>
          <a:lstStyle/>
          <a:p>
            <a:endParaRPr lang="en-GB" sz="2673"/>
          </a:p>
        </p:txBody>
      </p:sp>
      <p:sp>
        <p:nvSpPr>
          <p:cNvPr id="8" name="Text Placeholder 7">
            <a:extLst>
              <a:ext uri="{FF2B5EF4-FFF2-40B4-BE49-F238E27FC236}">
                <a16:creationId xmlns:a16="http://schemas.microsoft.com/office/drawing/2014/main" id="{D7B9AB21-65E7-4C53-F2A8-92E3562B9A25}"/>
              </a:ext>
            </a:extLst>
          </p:cNvPr>
          <p:cNvSpPr>
            <a:spLocks noGrp="1"/>
          </p:cNvSpPr>
          <p:nvPr>
            <p:ph type="body" sz="quarter" idx="11" hasCustomPrompt="1"/>
          </p:nvPr>
        </p:nvSpPr>
        <p:spPr>
          <a:xfrm>
            <a:off x="623359" y="3896018"/>
            <a:ext cx="7041091" cy="1286401"/>
          </a:xfrm>
          <a:prstGeom prst="rect">
            <a:avLst/>
          </a:prstGeom>
        </p:spPr>
        <p:txBody>
          <a:bodyPr/>
          <a:lstStyle>
            <a:lvl1pPr marL="0" indent="0">
              <a:buNone/>
              <a:defRPr>
                <a:solidFill>
                  <a:schemeClr val="bg1">
                    <a:lumMod val="95000"/>
                  </a:schemeClr>
                </a:solidFill>
              </a:defRPr>
            </a:lvl1pPr>
          </a:lstStyle>
          <a:p>
            <a:pPr lvl="0"/>
            <a:r>
              <a:rPr lang="en-US"/>
              <a:t>Subtitle</a:t>
            </a:r>
          </a:p>
        </p:txBody>
      </p:sp>
      <p:sp>
        <p:nvSpPr>
          <p:cNvPr id="2" name="Rectangle 1">
            <a:extLst>
              <a:ext uri="{FF2B5EF4-FFF2-40B4-BE49-F238E27FC236}">
                <a16:creationId xmlns:a16="http://schemas.microsoft.com/office/drawing/2014/main" id="{076EF708-655D-34AC-9208-4C2F0DF1D11F}"/>
              </a:ext>
            </a:extLst>
          </p:cNvPr>
          <p:cNvSpPr/>
          <p:nvPr userDrawn="1"/>
        </p:nvSpPr>
        <p:spPr>
          <a:xfrm>
            <a:off x="0" y="1407460"/>
            <a:ext cx="12192000" cy="5450540"/>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73"/>
          </a:p>
        </p:txBody>
      </p:sp>
      <p:sp>
        <p:nvSpPr>
          <p:cNvPr id="3" name="Freeform 2">
            <a:extLst>
              <a:ext uri="{FF2B5EF4-FFF2-40B4-BE49-F238E27FC236}">
                <a16:creationId xmlns:a16="http://schemas.microsoft.com/office/drawing/2014/main" id="{1FD38B84-7043-ABD3-B73F-C6F9BD117A03}"/>
              </a:ext>
            </a:extLst>
          </p:cNvPr>
          <p:cNvSpPr/>
          <p:nvPr userDrawn="1"/>
        </p:nvSpPr>
        <p:spPr>
          <a:xfrm>
            <a:off x="614019" y="163896"/>
            <a:ext cx="4526400" cy="1130621"/>
          </a:xfrm>
          <a:custGeom>
            <a:avLst/>
            <a:gdLst/>
            <a:ahLst/>
            <a:cxnLst/>
            <a:rect l="l" t="t" r="r" b="b"/>
            <a:pathLst>
              <a:path w="6790242" h="1706048">
                <a:moveTo>
                  <a:pt x="0" y="0"/>
                </a:moveTo>
                <a:lnTo>
                  <a:pt x="6790242" y="0"/>
                </a:lnTo>
                <a:lnTo>
                  <a:pt x="6790242" y="1706048"/>
                </a:lnTo>
                <a:lnTo>
                  <a:pt x="0" y="1706048"/>
                </a:lnTo>
                <a:lnTo>
                  <a:pt x="0" y="0"/>
                </a:lnTo>
                <a:close/>
              </a:path>
            </a:pathLst>
          </a:custGeom>
          <a:blipFill>
            <a:blip r:embed="rId2"/>
            <a:stretch>
              <a:fillRect/>
            </a:stretch>
          </a:blipFill>
        </p:spPr>
        <p:txBody>
          <a:bodyPr/>
          <a:lstStyle/>
          <a:p>
            <a:endParaRPr lang="en-GB" sz="2673"/>
          </a:p>
        </p:txBody>
      </p:sp>
      <p:sp>
        <p:nvSpPr>
          <p:cNvPr id="4" name="Freeform 3">
            <a:extLst>
              <a:ext uri="{FF2B5EF4-FFF2-40B4-BE49-F238E27FC236}">
                <a16:creationId xmlns:a16="http://schemas.microsoft.com/office/drawing/2014/main" id="{469D3763-B6C8-1E41-453C-6B4B5216CE07}"/>
              </a:ext>
            </a:extLst>
          </p:cNvPr>
          <p:cNvSpPr/>
          <p:nvPr userDrawn="1"/>
        </p:nvSpPr>
        <p:spPr>
          <a:xfrm>
            <a:off x="8753845" y="324155"/>
            <a:ext cx="2685600" cy="746591"/>
          </a:xfrm>
          <a:custGeom>
            <a:avLst/>
            <a:gdLst/>
            <a:ahLst/>
            <a:cxnLst/>
            <a:rect l="l" t="t" r="r" b="b"/>
            <a:pathLst>
              <a:path w="4026993" h="1125825">
                <a:moveTo>
                  <a:pt x="0" y="0"/>
                </a:moveTo>
                <a:lnTo>
                  <a:pt x="4026993" y="0"/>
                </a:lnTo>
                <a:lnTo>
                  <a:pt x="4026993" y="1125825"/>
                </a:lnTo>
                <a:lnTo>
                  <a:pt x="0" y="1125825"/>
                </a:lnTo>
                <a:lnTo>
                  <a:pt x="0" y="0"/>
                </a:lnTo>
                <a:close/>
              </a:path>
            </a:pathLst>
          </a:custGeom>
          <a:blipFill>
            <a:blip r:embed="rId3"/>
            <a:stretch>
              <a:fillRect r="-19388"/>
            </a:stretch>
          </a:blipFill>
        </p:spPr>
        <p:txBody>
          <a:bodyPr/>
          <a:lstStyle/>
          <a:p>
            <a:endParaRPr lang="en-GB" sz="2673"/>
          </a:p>
        </p:txBody>
      </p:sp>
    </p:spTree>
    <p:extLst>
      <p:ext uri="{BB962C8B-B14F-4D97-AF65-F5344CB8AC3E}">
        <p14:creationId xmlns:p14="http://schemas.microsoft.com/office/powerpoint/2010/main" val="139339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7" name="Rectangle 6"/>
          <p:cNvSpPr/>
          <p:nvPr/>
        </p:nvSpPr>
        <p:spPr>
          <a:xfrm>
            <a:off x="0" y="1379497"/>
            <a:ext cx="12192000" cy="5478503"/>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73"/>
          </a:p>
        </p:txBody>
      </p:sp>
      <p:sp>
        <p:nvSpPr>
          <p:cNvPr id="11" name="Text Placeholder 10"/>
          <p:cNvSpPr>
            <a:spLocks noGrp="1"/>
          </p:cNvSpPr>
          <p:nvPr>
            <p:ph type="body" sz="quarter" idx="10" hasCustomPrompt="1"/>
          </p:nvPr>
        </p:nvSpPr>
        <p:spPr>
          <a:xfrm>
            <a:off x="623397" y="2992791"/>
            <a:ext cx="7040563" cy="719137"/>
          </a:xfrm>
          <a:prstGeom prst="rect">
            <a:avLst/>
          </a:prstGeom>
        </p:spPr>
        <p:txBody>
          <a:bodyPr>
            <a:normAutofit/>
          </a:bodyPr>
          <a:lstStyle>
            <a:lvl1pPr marL="0" indent="0">
              <a:buNone/>
              <a:defRPr sz="4108" b="1" u="none" baseline="0">
                <a:solidFill>
                  <a:schemeClr val="bg1"/>
                </a:solidFill>
                <a:latin typeface="Arial" panose="020B0604020202020204" pitchFamily="34" charset="0"/>
                <a:cs typeface="Arial" panose="020B0604020202020204" pitchFamily="34" charset="0"/>
              </a:defRPr>
            </a:lvl1pPr>
          </a:lstStyle>
          <a:p>
            <a:pPr lvl="0"/>
            <a:r>
              <a:rPr lang="en-GB" b="1" u="none">
                <a:latin typeface="Arial" panose="020B0604020202020204" pitchFamily="34" charset="0"/>
                <a:cs typeface="Arial" panose="020B0604020202020204" pitchFamily="34" charset="0"/>
              </a:rPr>
              <a:t>Title of presentation</a:t>
            </a:r>
            <a:endParaRPr lang="en-GB"/>
          </a:p>
        </p:txBody>
      </p:sp>
      <p:sp>
        <p:nvSpPr>
          <p:cNvPr id="9" name="Text Placeholder 8">
            <a:extLst>
              <a:ext uri="{FF2B5EF4-FFF2-40B4-BE49-F238E27FC236}">
                <a16:creationId xmlns:a16="http://schemas.microsoft.com/office/drawing/2014/main" id="{48CDF416-7C47-74FB-B816-312A154FB231}"/>
              </a:ext>
            </a:extLst>
          </p:cNvPr>
          <p:cNvSpPr>
            <a:spLocks noGrp="1"/>
          </p:cNvSpPr>
          <p:nvPr>
            <p:ph type="body" sz="quarter" idx="11" hasCustomPrompt="1"/>
          </p:nvPr>
        </p:nvSpPr>
        <p:spPr>
          <a:xfrm>
            <a:off x="614018" y="4738781"/>
            <a:ext cx="11137194" cy="480937"/>
          </a:xfrm>
          <a:prstGeom prst="rect">
            <a:avLst/>
          </a:prstGeom>
        </p:spPr>
        <p:txBody>
          <a:bodyPr/>
          <a:lstStyle>
            <a:lvl1pPr marL="0" indent="0">
              <a:buNone/>
              <a:defRPr sz="2491">
                <a:solidFill>
                  <a:schemeClr val="bg1">
                    <a:lumMod val="95000"/>
                  </a:schemeClr>
                </a:solidFill>
              </a:defRPr>
            </a:lvl1pPr>
          </a:lstStyle>
          <a:p>
            <a:pPr lvl="0"/>
            <a:r>
              <a:rPr lang="en-US"/>
              <a:t>Name and Job Title of Presenter</a:t>
            </a:r>
            <a:endParaRPr lang="en-GB"/>
          </a:p>
        </p:txBody>
      </p:sp>
      <p:sp>
        <p:nvSpPr>
          <p:cNvPr id="12" name="Freeform 2">
            <a:extLst>
              <a:ext uri="{FF2B5EF4-FFF2-40B4-BE49-F238E27FC236}">
                <a16:creationId xmlns:a16="http://schemas.microsoft.com/office/drawing/2014/main" id="{EB393F6B-9FA7-4197-D100-C29505DE9F4F}"/>
              </a:ext>
            </a:extLst>
          </p:cNvPr>
          <p:cNvSpPr/>
          <p:nvPr/>
        </p:nvSpPr>
        <p:spPr>
          <a:xfrm>
            <a:off x="614019" y="163896"/>
            <a:ext cx="4526400" cy="1130621"/>
          </a:xfrm>
          <a:custGeom>
            <a:avLst/>
            <a:gdLst/>
            <a:ahLst/>
            <a:cxnLst/>
            <a:rect l="l" t="t" r="r" b="b"/>
            <a:pathLst>
              <a:path w="6790242" h="1706048">
                <a:moveTo>
                  <a:pt x="0" y="0"/>
                </a:moveTo>
                <a:lnTo>
                  <a:pt x="6790242" y="0"/>
                </a:lnTo>
                <a:lnTo>
                  <a:pt x="6790242" y="1706048"/>
                </a:lnTo>
                <a:lnTo>
                  <a:pt x="0" y="1706048"/>
                </a:lnTo>
                <a:lnTo>
                  <a:pt x="0" y="0"/>
                </a:lnTo>
                <a:close/>
              </a:path>
            </a:pathLst>
          </a:custGeom>
          <a:blipFill>
            <a:blip r:embed="rId2"/>
            <a:stretch>
              <a:fillRect/>
            </a:stretch>
          </a:blipFill>
        </p:spPr>
        <p:txBody>
          <a:bodyPr/>
          <a:lstStyle/>
          <a:p>
            <a:endParaRPr lang="en-GB" sz="2673"/>
          </a:p>
        </p:txBody>
      </p:sp>
      <p:sp>
        <p:nvSpPr>
          <p:cNvPr id="13" name="Freeform 3">
            <a:extLst>
              <a:ext uri="{FF2B5EF4-FFF2-40B4-BE49-F238E27FC236}">
                <a16:creationId xmlns:a16="http://schemas.microsoft.com/office/drawing/2014/main" id="{28B89880-880D-D351-E692-3A2EFDC28912}"/>
              </a:ext>
            </a:extLst>
          </p:cNvPr>
          <p:cNvSpPr/>
          <p:nvPr/>
        </p:nvSpPr>
        <p:spPr>
          <a:xfrm>
            <a:off x="8753845" y="324155"/>
            <a:ext cx="2685600" cy="746591"/>
          </a:xfrm>
          <a:custGeom>
            <a:avLst/>
            <a:gdLst/>
            <a:ahLst/>
            <a:cxnLst/>
            <a:rect l="l" t="t" r="r" b="b"/>
            <a:pathLst>
              <a:path w="4026993" h="1125825">
                <a:moveTo>
                  <a:pt x="0" y="0"/>
                </a:moveTo>
                <a:lnTo>
                  <a:pt x="4026993" y="0"/>
                </a:lnTo>
                <a:lnTo>
                  <a:pt x="4026993" y="1125825"/>
                </a:lnTo>
                <a:lnTo>
                  <a:pt x="0" y="1125825"/>
                </a:lnTo>
                <a:lnTo>
                  <a:pt x="0" y="0"/>
                </a:lnTo>
                <a:close/>
              </a:path>
            </a:pathLst>
          </a:custGeom>
          <a:blipFill>
            <a:blip r:embed="rId3"/>
            <a:stretch>
              <a:fillRect r="-19388"/>
            </a:stretch>
          </a:blipFill>
        </p:spPr>
        <p:txBody>
          <a:bodyPr/>
          <a:lstStyle/>
          <a:p>
            <a:endParaRPr lang="en-GB" sz="2673"/>
          </a:p>
        </p:txBody>
      </p:sp>
      <p:sp>
        <p:nvSpPr>
          <p:cNvPr id="22" name="Text Placeholder 21">
            <a:extLst>
              <a:ext uri="{FF2B5EF4-FFF2-40B4-BE49-F238E27FC236}">
                <a16:creationId xmlns:a16="http://schemas.microsoft.com/office/drawing/2014/main" id="{419A2497-1537-CF20-87F0-8B2956BA39CC}"/>
              </a:ext>
            </a:extLst>
          </p:cNvPr>
          <p:cNvSpPr>
            <a:spLocks noGrp="1"/>
          </p:cNvSpPr>
          <p:nvPr>
            <p:ph type="body" sz="quarter" idx="12" hasCustomPrompt="1"/>
          </p:nvPr>
        </p:nvSpPr>
        <p:spPr>
          <a:xfrm>
            <a:off x="623359" y="5477985"/>
            <a:ext cx="7041091" cy="934811"/>
          </a:xfrm>
          <a:prstGeom prst="rect">
            <a:avLst/>
          </a:prstGeom>
        </p:spPr>
        <p:txBody>
          <a:bodyPr/>
          <a:lstStyle>
            <a:lvl1pPr marL="0" indent="0">
              <a:buNone/>
              <a:defRPr>
                <a:solidFill>
                  <a:schemeClr val="bg1">
                    <a:lumMod val="95000"/>
                  </a:schemeClr>
                </a:solidFill>
              </a:defRPr>
            </a:lvl1pPr>
            <a:lvl2pPr marL="451639" indent="0">
              <a:buNone/>
              <a:defRPr>
                <a:solidFill>
                  <a:schemeClr val="bg1">
                    <a:lumMod val="95000"/>
                  </a:schemeClr>
                </a:solidFill>
              </a:defRPr>
            </a:lvl2pPr>
          </a:lstStyle>
          <a:p>
            <a:r>
              <a:rPr lang="en-GB" sz="2385">
                <a:solidFill>
                  <a:schemeClr val="bg1"/>
                </a:solidFill>
              </a:rPr>
              <a:t>Vaccine Preventable Disease Programme</a:t>
            </a:r>
          </a:p>
          <a:p>
            <a:r>
              <a:rPr lang="en-GB" sz="2385">
                <a:solidFill>
                  <a:schemeClr val="bg1"/>
                </a:solidFill>
              </a:rPr>
              <a:t>Public Health Wales</a:t>
            </a:r>
          </a:p>
          <a:p>
            <a:pPr marL="451639" marR="0" lvl="1" indent="0" algn="l" defTabSz="903278" rtl="0" eaLnBrk="1" fontAlgn="auto" latinLnBrk="0" hangingPunct="1">
              <a:lnSpc>
                <a:spcPct val="90000"/>
              </a:lnSpc>
              <a:spcBef>
                <a:spcPts val="494"/>
              </a:spcBef>
              <a:spcAft>
                <a:spcPts val="0"/>
              </a:spcAft>
              <a:buClrTx/>
              <a:buSzTx/>
              <a:buFont typeface="Arial" panose="020B0604020202020204" pitchFamily="34" charset="0"/>
              <a:buNone/>
              <a:tabLst/>
              <a:defRPr/>
            </a:pPr>
            <a:endParaRPr lang="en-GB"/>
          </a:p>
        </p:txBody>
      </p:sp>
      <p:sp>
        <p:nvSpPr>
          <p:cNvPr id="2" name="Rectangle 1">
            <a:extLst>
              <a:ext uri="{FF2B5EF4-FFF2-40B4-BE49-F238E27FC236}">
                <a16:creationId xmlns:a16="http://schemas.microsoft.com/office/drawing/2014/main" id="{8CCDDF8D-099A-F86F-F43C-D8AD2305919D}"/>
              </a:ext>
            </a:extLst>
          </p:cNvPr>
          <p:cNvSpPr/>
          <p:nvPr userDrawn="1"/>
        </p:nvSpPr>
        <p:spPr>
          <a:xfrm>
            <a:off x="0" y="1379497"/>
            <a:ext cx="12192000" cy="5478503"/>
          </a:xfrm>
          <a:prstGeom prst="rect">
            <a:avLst/>
          </a:prstGeom>
          <a:solidFill>
            <a:srgbClr val="212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673"/>
          </a:p>
        </p:txBody>
      </p:sp>
      <p:sp>
        <p:nvSpPr>
          <p:cNvPr id="3" name="Freeform 2">
            <a:extLst>
              <a:ext uri="{FF2B5EF4-FFF2-40B4-BE49-F238E27FC236}">
                <a16:creationId xmlns:a16="http://schemas.microsoft.com/office/drawing/2014/main" id="{287BC949-7964-B2E4-8703-AA0B994D21B5}"/>
              </a:ext>
            </a:extLst>
          </p:cNvPr>
          <p:cNvSpPr/>
          <p:nvPr userDrawn="1"/>
        </p:nvSpPr>
        <p:spPr>
          <a:xfrm>
            <a:off x="614019" y="163896"/>
            <a:ext cx="4526400" cy="1130621"/>
          </a:xfrm>
          <a:custGeom>
            <a:avLst/>
            <a:gdLst/>
            <a:ahLst/>
            <a:cxnLst/>
            <a:rect l="l" t="t" r="r" b="b"/>
            <a:pathLst>
              <a:path w="6790242" h="1706048">
                <a:moveTo>
                  <a:pt x="0" y="0"/>
                </a:moveTo>
                <a:lnTo>
                  <a:pt x="6790242" y="0"/>
                </a:lnTo>
                <a:lnTo>
                  <a:pt x="6790242" y="1706048"/>
                </a:lnTo>
                <a:lnTo>
                  <a:pt x="0" y="1706048"/>
                </a:lnTo>
                <a:lnTo>
                  <a:pt x="0" y="0"/>
                </a:lnTo>
                <a:close/>
              </a:path>
            </a:pathLst>
          </a:custGeom>
          <a:blipFill>
            <a:blip r:embed="rId2"/>
            <a:stretch>
              <a:fillRect/>
            </a:stretch>
          </a:blipFill>
        </p:spPr>
        <p:txBody>
          <a:bodyPr/>
          <a:lstStyle/>
          <a:p>
            <a:endParaRPr lang="en-GB" sz="2673"/>
          </a:p>
        </p:txBody>
      </p:sp>
      <p:sp>
        <p:nvSpPr>
          <p:cNvPr id="4" name="Freeform 3">
            <a:extLst>
              <a:ext uri="{FF2B5EF4-FFF2-40B4-BE49-F238E27FC236}">
                <a16:creationId xmlns:a16="http://schemas.microsoft.com/office/drawing/2014/main" id="{0D8ECB9A-AD21-D2C1-40A5-F06B25F9D64D}"/>
              </a:ext>
            </a:extLst>
          </p:cNvPr>
          <p:cNvSpPr/>
          <p:nvPr userDrawn="1"/>
        </p:nvSpPr>
        <p:spPr>
          <a:xfrm>
            <a:off x="8753845" y="324155"/>
            <a:ext cx="2685600" cy="746591"/>
          </a:xfrm>
          <a:custGeom>
            <a:avLst/>
            <a:gdLst/>
            <a:ahLst/>
            <a:cxnLst/>
            <a:rect l="l" t="t" r="r" b="b"/>
            <a:pathLst>
              <a:path w="4026993" h="1125825">
                <a:moveTo>
                  <a:pt x="0" y="0"/>
                </a:moveTo>
                <a:lnTo>
                  <a:pt x="4026993" y="0"/>
                </a:lnTo>
                <a:lnTo>
                  <a:pt x="4026993" y="1125825"/>
                </a:lnTo>
                <a:lnTo>
                  <a:pt x="0" y="1125825"/>
                </a:lnTo>
                <a:lnTo>
                  <a:pt x="0" y="0"/>
                </a:lnTo>
                <a:close/>
              </a:path>
            </a:pathLst>
          </a:custGeom>
          <a:blipFill>
            <a:blip r:embed="rId3"/>
            <a:stretch>
              <a:fillRect r="-19388"/>
            </a:stretch>
          </a:blipFill>
        </p:spPr>
        <p:txBody>
          <a:bodyPr/>
          <a:lstStyle/>
          <a:p>
            <a:endParaRPr lang="en-GB" sz="2673"/>
          </a:p>
        </p:txBody>
      </p:sp>
    </p:spTree>
    <p:extLst>
      <p:ext uri="{BB962C8B-B14F-4D97-AF65-F5344CB8AC3E}">
        <p14:creationId xmlns:p14="http://schemas.microsoft.com/office/powerpoint/2010/main" val="3047640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6196" y="290985"/>
            <a:ext cx="10704000" cy="648072"/>
          </a:xfrm>
        </p:spPr>
        <p:txBody>
          <a:bodyPr anchor="t" anchorCtr="0"/>
          <a:lstStyle>
            <a:lvl1pPr>
              <a:defRPr sz="4000" baseline="0">
                <a:solidFill>
                  <a:srgbClr val="00AE9E"/>
                </a:solidFill>
                <a:latin typeface="Arial" pitchFamily="34" charset="0"/>
              </a:defRPr>
            </a:lvl1pPr>
          </a:lstStyle>
          <a:p>
            <a:r>
              <a:rPr lang="en-US"/>
              <a:t>Click to edit Master title style</a:t>
            </a:r>
          </a:p>
        </p:txBody>
      </p:sp>
      <p:sp>
        <p:nvSpPr>
          <p:cNvPr id="3" name="Content Placeholder 2"/>
          <p:cNvSpPr>
            <a:spLocks noGrp="1"/>
          </p:cNvSpPr>
          <p:nvPr>
            <p:ph idx="1" hasCustomPrompt="1"/>
          </p:nvPr>
        </p:nvSpPr>
        <p:spPr>
          <a:xfrm>
            <a:off x="744000" y="1412777"/>
            <a:ext cx="10704000" cy="4739679"/>
          </a:xfrm>
        </p:spPr>
        <p:txBody>
          <a:bodyPr/>
          <a:lstStyle>
            <a:lvl1pPr marL="4763" indent="-4763">
              <a:lnSpc>
                <a:spcPct val="114000"/>
              </a:lnSpc>
              <a:spcBef>
                <a:spcPts val="0"/>
              </a:spcBef>
              <a:defRPr sz="1800" b="0" baseline="0">
                <a:solidFill>
                  <a:schemeClr val="tx1"/>
                </a:solidFill>
              </a:defRPr>
            </a:lvl1pPr>
          </a:lstStyle>
          <a:p>
            <a:pPr lvl="0"/>
            <a:r>
              <a:rPr lang="en-US"/>
              <a:t>Text should be 12-18pt Arial. Do not use other fonts.</a:t>
            </a:r>
          </a:p>
          <a:p>
            <a:pPr lvl="0"/>
            <a:endParaRPr lang="en-US" b="1">
              <a:latin typeface="Arial" pitchFamily="84" charset="0"/>
            </a:endParaRPr>
          </a:p>
          <a:p>
            <a:pPr lvl="0"/>
            <a:r>
              <a:rPr lang="en-US" b="1">
                <a:latin typeface="Arial" pitchFamily="84" charset="0"/>
              </a:rPr>
              <a:t>Note</a:t>
            </a:r>
          </a:p>
          <a:p>
            <a:pPr lvl="0"/>
            <a:r>
              <a:rPr lang="en-US">
                <a:latin typeface="Arial" pitchFamily="84" charset="0"/>
              </a:rPr>
              <a:t>This template should NOT be used to create publications, as this may mean</a:t>
            </a:r>
          </a:p>
          <a:p>
            <a:pPr lvl="0"/>
            <a:r>
              <a:rPr lang="en-US">
                <a:latin typeface="Arial" pitchFamily="84" charset="0"/>
              </a:rPr>
              <a:t>publication on GOV.UK will not be possible. </a:t>
            </a:r>
          </a:p>
          <a:p>
            <a:pPr lvl="0"/>
            <a:endParaRPr lang="en-US">
              <a:latin typeface="Arial" pitchFamily="84" charset="0"/>
            </a:endParaRPr>
          </a:p>
          <a:p>
            <a:pPr lvl="0"/>
            <a:r>
              <a:rPr lang="en-US">
                <a:latin typeface="Arial" pitchFamily="84" charset="0"/>
              </a:rPr>
              <a:t>Please contact </a:t>
            </a:r>
            <a:r>
              <a:rPr lang="en-US">
                <a:latin typeface="Arial" pitchFamily="84" charset="0"/>
                <a:hlinkClick r:id="rId2"/>
              </a:rPr>
              <a:t>publications@phe.gov.uk</a:t>
            </a:r>
            <a:r>
              <a:rPr lang="en-US">
                <a:latin typeface="Arial" pitchFamily="84" charset="0"/>
              </a:rPr>
              <a:t> for more details</a:t>
            </a:r>
          </a:p>
          <a:p>
            <a:pPr lvl="0"/>
            <a:endParaRPr lang="en-US"/>
          </a:p>
        </p:txBody>
      </p:sp>
      <p:sp>
        <p:nvSpPr>
          <p:cNvPr id="5" name="Slide Number Placeholder 5"/>
          <p:cNvSpPr>
            <a:spLocks noGrp="1"/>
          </p:cNvSpPr>
          <p:nvPr>
            <p:ph type="sldNum" sz="quarter" idx="10"/>
          </p:nvPr>
        </p:nvSpPr>
        <p:spPr>
          <a:xfrm>
            <a:off x="0" y="6308726"/>
            <a:ext cx="12192000" cy="549275"/>
          </a:xfrm>
        </p:spPr>
        <p:txBody>
          <a:bodyPr/>
          <a:lstStyle>
            <a:lvl1pPr>
              <a:defRPr/>
            </a:lvl1pPr>
          </a:lstStyle>
          <a:p>
            <a:pPr marL="531813">
              <a:defRPr/>
            </a:pPr>
            <a:r>
              <a:rPr lang="en-US"/>
              <a:t>  </a:t>
            </a:r>
            <a:fld id="{2565FA6D-D4C8-4C4C-AC4B-3269734D34D8}" type="slidenum">
              <a:rPr lang="en-US" smtClean="0"/>
              <a:pPr marL="531813">
                <a:defRPr/>
              </a:pPr>
              <a:t>‹#›</a:t>
            </a:fld>
            <a:endParaRPr lang="en-US"/>
          </a:p>
        </p:txBody>
      </p:sp>
      <p:sp>
        <p:nvSpPr>
          <p:cNvPr id="9" name="Footer Placeholder 8">
            <a:extLst>
              <a:ext uri="{FF2B5EF4-FFF2-40B4-BE49-F238E27FC236}">
                <a16:creationId xmlns:a16="http://schemas.microsoft.com/office/drawing/2014/main" id="{F9E5532D-DA05-4E0E-B4BB-41D6CDB30E83}"/>
              </a:ext>
            </a:extLst>
          </p:cNvPr>
          <p:cNvSpPr>
            <a:spLocks noGrp="1"/>
          </p:cNvSpPr>
          <p:nvPr>
            <p:ph type="ftr" sz="quarter" idx="11"/>
          </p:nvPr>
        </p:nvSpPr>
        <p:spPr>
          <a:xfrm>
            <a:off x="838200" y="6438850"/>
            <a:ext cx="10007606" cy="363600"/>
          </a:xfrm>
        </p:spPr>
        <p:txBody>
          <a:bodyPr/>
          <a:lstStyle/>
          <a:p>
            <a:r>
              <a:rPr lang="en-GB" sz="1400"/>
              <a:t>Respiratory syncytial virus (RSV) vaccination programme for older adults </a:t>
            </a:r>
          </a:p>
        </p:txBody>
      </p:sp>
    </p:spTree>
    <p:extLst>
      <p:ext uri="{BB962C8B-B14F-4D97-AF65-F5344CB8AC3E}">
        <p14:creationId xmlns:p14="http://schemas.microsoft.com/office/powerpoint/2010/main" val="3310008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189786"/>
            <a:ext cx="12192000" cy="668214"/>
          </a:xfrm>
          <a:prstGeom prst="rect">
            <a:avLst/>
          </a:prstGeom>
          <a:solidFill>
            <a:srgbClr val="212A73"/>
          </a:solidFill>
          <a:ln>
            <a:solidFill>
              <a:srgbClr val="212A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5296404"/>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189786"/>
            <a:ext cx="12192000" cy="668214"/>
          </a:xfrm>
          <a:prstGeom prst="rect">
            <a:avLst/>
          </a:prstGeom>
          <a:solidFill>
            <a:srgbClr val="212A73"/>
          </a:solidFill>
          <a:ln>
            <a:solidFill>
              <a:srgbClr val="212A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D4AC07DC-8AEA-DA9B-5629-6582472F0D85}"/>
              </a:ext>
            </a:extLst>
          </p:cNvPr>
          <p:cNvSpPr/>
          <p:nvPr userDrawn="1"/>
        </p:nvSpPr>
        <p:spPr>
          <a:xfrm>
            <a:off x="0" y="6189786"/>
            <a:ext cx="12192000" cy="668214"/>
          </a:xfrm>
          <a:prstGeom prst="rect">
            <a:avLst/>
          </a:prstGeom>
          <a:solidFill>
            <a:srgbClr val="212A73"/>
          </a:solidFill>
          <a:ln>
            <a:solidFill>
              <a:srgbClr val="212A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581388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49" r:id="rId6"/>
    <p:sldLayoutId id="2147483651" r:id="rId7"/>
    <p:sldLayoutId id="2147483653" r:id="rId8"/>
    <p:sldLayoutId id="2147483659" r:id="rId9"/>
    <p:sldLayoutId id="2147483660" r:id="rId1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phw.nhs.wales/topics/immunisation-and-vaccines/fluvaccine/weekly-influenza-and-acute-respiratory-infection-report/"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nhswales365.sharepoint.com/sites/PHW_VPDPComms/SitePages/Surveillance.asp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nhswales365.sharepoint.com/sites/PHW_VPDPComms/SitePages/Surveillance.aspx"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hyperlink" Target="https://nhswales365.sharepoint.com/sites/PHW_VPDPComms/SitePages/Surveillance.aspx"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hyperlink" Target="https://nhswales365.sharepoint.com/sites/PHW_VPDPComms/SitePages/Surveillance.aspx"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respiratory-syncytial-virus-the-green-book-chapter-27a" TargetMode="External"/><Relationship Id="rId7" Type="http://schemas.openxmlformats.org/officeDocument/2006/relationships/hyperlink" Target="https://phw.nhs.wales/topics/immunisation-and-vaccines/respiratory-syncytial-virus-rsv-vaccination-information/information-for-health-professionals/"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www.gov.uk/government/publications/rsv-immunisation-programme-jcvi-advice-18-march-2026/vaccination-in-adults-at-higher-risk-of-respiratory-syncytial-virus-rsv-disease-jcvi-advice-18-march-2026" TargetMode="External"/><Relationship Id="rId5" Type="http://schemas.openxmlformats.org/officeDocument/2006/relationships/hyperlink" Target="https://www.gov.wales/update-rsv-vaccination-programme-2026-whc2026020-html" TargetMode="External"/><Relationship Id="rId4" Type="http://schemas.openxmlformats.org/officeDocument/2006/relationships/hyperlink" Target="https://www.gov.uk/government/publications/respiratory-syncytial-virus-rsv-programme-information-for-healthcare-professional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v.wales/update-rsv-vaccination-programme-2026-whc2026020"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www.gov.uk/government/publications/respiratory-syncytial-virus-the-green-book-chapter-27a"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www.gov.uk/government/publications/respiratory-syncytial-virus-the-green-book-chapter-27a"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hyperlink" Target="https://www.medicines.org.uk/emc" TargetMode="External"/><Relationship Id="rId4" Type="http://schemas.openxmlformats.org/officeDocument/2006/relationships/hyperlink" Target="https://www.wmic.wales.nhs.uk/pgds-templates-advic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gov.uk/government/topics/public-health" TargetMode="External"/><Relationship Id="rId2" Type="http://schemas.openxmlformats.org/officeDocument/2006/relationships/hyperlink" Target="https://phw.nhs.wales/topics/immunisation-and-vaccines/" TargetMode="Externa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www.medicines.org.uk/emc/product/15309/smpc" TargetMode="Externa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hyperlink" Target="https://www.gov.uk/government/publications/respiratory-syncytial-virus-the-green-book-chapter-27a"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hyperlink" Target="https://www.gov.uk/government/publications/respiratory-syncytial-virus-the-green-book-chapter-27a" TargetMode="External"/><Relationship Id="rId3" Type="http://schemas.openxmlformats.org/officeDocument/2006/relationships/hyperlink" Target="https://www.gov.uk/government/publications/national-minimum-standards-and-core-curriculum-for-immunisation-training-for-registered-healthcare-practitioners" TargetMode="External"/><Relationship Id="rId7" Type="http://schemas.openxmlformats.org/officeDocument/2006/relationships/hyperlink" Target="https://www.gov.uk/government/publications/consent-the-green-book-chapter-2"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hyperlink" Target="https://www.wmic.wales.nhs.uk/pgds-templates-advice/" TargetMode="External"/><Relationship Id="rId5" Type="http://schemas.openxmlformats.org/officeDocument/2006/relationships/hyperlink" Target="https://www.resus.org.uk/about-us/news-and-events/rcuk-publishes-anaphylaxis-guidance-vaccination-settings" TargetMode="External"/><Relationship Id="rId10" Type="http://schemas.openxmlformats.org/officeDocument/2006/relationships/hyperlink" Target="https://www.medicines.org.uk/emc/product/15309/smpc#gref" TargetMode="External"/><Relationship Id="rId4" Type="http://schemas.openxmlformats.org/officeDocument/2006/relationships/hyperlink" Target="https://phw.nhs.wales/topics/immunisation-and-vaccines/immunisation-elearning/" TargetMode="External"/><Relationship Id="rId9" Type="http://schemas.openxmlformats.org/officeDocument/2006/relationships/hyperlink" Target="https://www.gov.uk/government/publications/respiratory-syncytial-virus-rsv-programme-information-for-healthcare-professional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medicines.org.uk/emc/product/15309/smpc"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www.gov.uk/government/publications/consent-the-green-book-chapter-2"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s://www.gov.uk/government/publications/consent-the-green-book-chapter-2"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hyperlink" Target="https://www.legislation.gov.uk/ukpga/2005/9/contents"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legislation.gov.uk/uksi/2012/1916/contents"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hyperlink" Target="https://phw.nhs.wales/topics/immunisation-and-vaccines/immunisation-elearning/"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https://www.medicines.org.uk/emc/product/15309/smpc#gref"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pfizerpro.co.uk/medicine/abrysvo/dosing/preparation" TargetMode="External"/><Relationship Id="rId2" Type="http://schemas.openxmlformats.org/officeDocument/2006/relationships/hyperlink" Target="https://www.medicines.org.uk/emc/product/15309/smpc#gref" TargetMode="Externa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hyperlink" Target="https://www.medicines.org.uk/emc/product/15309/smpc#gref"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hyperlink" Target="https://www.gov.uk/government/publications/respiratory-syncytial-virus-rsv-programme-information-for-healthcare-professionals" TargetMode="External"/><Relationship Id="rId4" Type="http://schemas.openxmlformats.org/officeDocument/2006/relationships/image" Target="../media/image14.jpe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hyperlink" Target="https://www.medicines.org.uk/emc/product/15309/smpc" TargetMode="External"/><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hyperlink" Target="https://www.gov.uk/government/publications/surveillance-and-monitoring-for-vaccine-safety-the-green-book-chapter-9" TargetMode="External"/><Relationship Id="rId5" Type="http://schemas.openxmlformats.org/officeDocument/2006/relationships/hyperlink" Target="http://www.mhra.gov.uk/yellowcard" TargetMode="External"/><Relationship Id="rId4" Type="http://schemas.openxmlformats.org/officeDocument/2006/relationships/hyperlink" Target="https://yellowcard.mhra.gov.uk/"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gov.wales/update-rsv-vaccination-programme-2026-whc2026020-html" TargetMode="External"/><Relationship Id="rId7" Type="http://schemas.openxmlformats.org/officeDocument/2006/relationships/image" Target="../media/image20.pn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hyperlink" Target="https://www.gov.wales/vaccination" TargetMode="External"/><Relationship Id="rId5" Type="http://schemas.openxmlformats.org/officeDocument/2006/relationships/hyperlink" Target="https://www.gov.uk/government/publications/respiratory-syncytial-virus-rsv-programme-information-for-healthcare-professionals" TargetMode="External"/><Relationship Id="rId4" Type="http://schemas.openxmlformats.org/officeDocument/2006/relationships/hyperlink" Target="https://www.gov.uk/government/publications/respiratory-syncytial-virus-the-green-book-chapter-27a" TargetMode="External"/></Relationships>
</file>

<file path=ppt/slides/_rels/slide5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hyperlink" Target="https://icc.gig.cymru/pynciau/imiwneiddio-a-brechlynnau/taflenni/oedolion/brechiad-feirws-syncytial-anadlol-rsv-ar-gyfer-oedolion-hyn-pdf/" TargetMode="External"/><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hyperlink" Target="https://phw.nhs.wales/topics/immunisation-and-vaccines/leaflets/adults/respiratory-syncytial-virus-rsv-vaccination-for-older-adults/" TargetMode="External"/><Relationship Id="rId1" Type="http://schemas.openxmlformats.org/officeDocument/2006/relationships/slideLayout" Target="../slideLayouts/slideLayout6.xml"/><Relationship Id="rId6" Type="http://schemas.openxmlformats.org/officeDocument/2006/relationships/hyperlink" Target="https://phw.nhs.wales/topics/immunisation-and-vaccines/vaccination-information-in-accessible-formats/adults/" TargetMode="External"/><Relationship Id="rId11" Type="http://schemas.openxmlformats.org/officeDocument/2006/relationships/image" Target="../media/image25.png"/><Relationship Id="rId5" Type="http://schemas.openxmlformats.org/officeDocument/2006/relationships/hyperlink" Target="mailto:phw.vaccines@wales.nhs.uk" TargetMode="External"/><Relationship Id="rId10" Type="http://schemas.openxmlformats.org/officeDocument/2006/relationships/image" Target="../media/image24.png"/><Relationship Id="rId4" Type="http://schemas.openxmlformats.org/officeDocument/2006/relationships/hyperlink" Target="https://phw.nhs.wales/services-and-teams/health-information-resources/" TargetMode="External"/><Relationship Id="rId9" Type="http://schemas.openxmlformats.org/officeDocument/2006/relationships/image" Target="../media/image23.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beta-icc.gig.cymru/gwybodaeth-erthygl/brechlyn-firws-syncytial-anadlol-rsv/brechlyn-rsv-ar-gyfer-oedolion-hyn/" TargetMode="Externa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phw.nhs.wales/services-and-teams/health-information-resources/" TargetMode="External"/><Relationship Id="rId7"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hyperlink" Target="https://phw.nhs.wales/topics/immunisation-and-vaccines/respiratory-syncytial-virus-rsv-vaccination-information/information-for-health-professionals/#resource" TargetMode="External"/><Relationship Id="rId9" Type="http://schemas.openxmlformats.org/officeDocument/2006/relationships/image" Target="../media/image35.png"/></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phwassets.nhs.wales/login" TargetMode="Externa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63.xml.rels><?xml version="1.0" encoding="UTF-8" standalone="yes"?>
<Relationships xmlns="http://schemas.openxmlformats.org/package/2006/relationships"><Relationship Id="rId2" Type="http://schemas.openxmlformats.org/officeDocument/2006/relationships/hyperlink" Target="https://www.gov.uk/government/publications/respiratory-syncytial-virus-rsv-programme-information-for-healthcare-professionals" TargetMode="Externa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8" Type="http://schemas.openxmlformats.org/officeDocument/2006/relationships/hyperlink" Target="https://phw.nhs.wales/topics/immunisation-and-vaccines/vaccines-professionals/immunisation-training-resources-and-events/" TargetMode="External"/><Relationship Id="rId3" Type="http://schemas.openxmlformats.org/officeDocument/2006/relationships/hyperlink" Target="https://www.medicines.org.uk/emc/product/15309/smpc#gref" TargetMode="External"/><Relationship Id="rId7" Type="http://schemas.openxmlformats.org/officeDocument/2006/relationships/hyperlink" Target="https://phw.nhs.wales/topics/immunisation-and-vaccines/respiratory-syncytial-virus-rsv-vaccination-information/" TargetMode="External"/><Relationship Id="rId2" Type="http://schemas.openxmlformats.org/officeDocument/2006/relationships/notesSlide" Target="../notesSlides/notesSlide48.xml"/><Relationship Id="rId1" Type="http://schemas.openxmlformats.org/officeDocument/2006/relationships/slideLayout" Target="../slideLayouts/slideLayout6.xml"/><Relationship Id="rId6" Type="http://schemas.openxmlformats.org/officeDocument/2006/relationships/hyperlink" Target="https://www.pfizerpro.co.uk/medicine/abrysvo/dosing/preparation" TargetMode="External"/><Relationship Id="rId5" Type="http://schemas.openxmlformats.org/officeDocument/2006/relationships/hyperlink" Target="https://www.wmic.wales.nhs.uk/pgds-templates-advice/" TargetMode="External"/><Relationship Id="rId4" Type="http://schemas.openxmlformats.org/officeDocument/2006/relationships/hyperlink" Target="https://www.gov.uk/report-problem-medicine-medical-device" TargetMode="External"/><Relationship Id="rId9" Type="http://schemas.openxmlformats.org/officeDocument/2006/relationships/hyperlink" Target="https://www.gov.uk/government/publications/respiratory-syncytial-virus-rsv-programme-information-for-healthcare-professionals/rsv-vaccination-of-pregnant-women-for-infant-protection-information-for-healthcare-practitioner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s://phil.cdc.gov/Details.aspx?pid=217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B334AAC-32DC-A563-FA96-6355F75835D0}"/>
              </a:ext>
            </a:extLst>
          </p:cNvPr>
          <p:cNvSpPr>
            <a:spLocks noGrp="1"/>
          </p:cNvSpPr>
          <p:nvPr>
            <p:ph type="body" sz="quarter" idx="10"/>
          </p:nvPr>
        </p:nvSpPr>
        <p:spPr>
          <a:xfrm>
            <a:off x="419100" y="2400300"/>
            <a:ext cx="11325226" cy="1108954"/>
          </a:xfrm>
        </p:spPr>
        <p:txBody>
          <a:bodyPr lIns="91440" tIns="45720" rIns="91440" bIns="45720" anchor="t">
            <a:normAutofit fontScale="62500" lnSpcReduction="20000"/>
          </a:bodyPr>
          <a:lstStyle/>
          <a:p>
            <a:pPr algn="ctr"/>
            <a:r>
              <a:rPr lang="en-GB" sz="4700">
                <a:latin typeface="Arial"/>
                <a:cs typeface="Arial"/>
              </a:rPr>
              <a:t>Respiratory syncytial virus (RSV) </a:t>
            </a:r>
          </a:p>
          <a:p>
            <a:pPr algn="ctr"/>
            <a:r>
              <a:rPr lang="en-GB" sz="4700">
                <a:latin typeface="Arial"/>
                <a:cs typeface="Arial"/>
              </a:rPr>
              <a:t>vaccination programme for older adults and people at risk</a:t>
            </a:r>
            <a:endParaRPr lang="en-GB" sz="4700"/>
          </a:p>
          <a:p>
            <a:pPr algn="ctr"/>
            <a:endParaRPr lang="en-GB" sz="4700"/>
          </a:p>
          <a:p>
            <a:pPr algn="ctr"/>
            <a:endParaRPr lang="en-GB"/>
          </a:p>
        </p:txBody>
      </p:sp>
      <p:sp>
        <p:nvSpPr>
          <p:cNvPr id="7" name="Text Placeholder 6">
            <a:extLst>
              <a:ext uri="{FF2B5EF4-FFF2-40B4-BE49-F238E27FC236}">
                <a16:creationId xmlns:a16="http://schemas.microsoft.com/office/drawing/2014/main" id="{1CA7EE42-D684-84E5-7AF8-82ABBB9F05CA}"/>
              </a:ext>
            </a:extLst>
          </p:cNvPr>
          <p:cNvSpPr>
            <a:spLocks noGrp="1"/>
          </p:cNvSpPr>
          <p:nvPr>
            <p:ph type="body" sz="quarter" idx="11"/>
          </p:nvPr>
        </p:nvSpPr>
        <p:spPr>
          <a:xfrm>
            <a:off x="622869" y="4814105"/>
            <a:ext cx="7041091" cy="1511539"/>
          </a:xfrm>
        </p:spPr>
        <p:txBody>
          <a:bodyPr lIns="91440" tIns="45720" rIns="91440" bIns="45720" anchor="t"/>
          <a:lstStyle/>
          <a:p>
            <a:r>
              <a:rPr lang="en-GB" sz="2450">
                <a:solidFill>
                  <a:schemeClr val="bg1"/>
                </a:solidFill>
              </a:rPr>
              <a:t>Vaccine Preventable Disease Programme</a:t>
            </a:r>
          </a:p>
          <a:p>
            <a:r>
              <a:rPr lang="en-GB" sz="2450">
                <a:solidFill>
                  <a:schemeClr val="bg1"/>
                </a:solidFill>
              </a:rPr>
              <a:t>Public Health Wales</a:t>
            </a:r>
            <a:endParaRPr lang="en-GB" sz="2450">
              <a:solidFill>
                <a:schemeClr val="bg1"/>
              </a:solidFill>
              <a:cs typeface="Arial"/>
            </a:endParaRPr>
          </a:p>
          <a:p>
            <a:r>
              <a:rPr lang="en-GB" sz="2450">
                <a:solidFill>
                  <a:schemeClr val="bg1"/>
                </a:solidFill>
                <a:latin typeface="Arial"/>
                <a:cs typeface="Arial"/>
              </a:rPr>
              <a:t>Version 8: July 2026</a:t>
            </a:r>
            <a:endParaRPr lang="en-GB" sz="2450">
              <a:solidFill>
                <a:schemeClr val="bg1"/>
              </a:solidFill>
              <a:highlight>
                <a:srgbClr val="00FFFF"/>
              </a:highlight>
              <a:cs typeface="Arial"/>
            </a:endParaRPr>
          </a:p>
          <a:p>
            <a:endParaRPr lang="en-GB" sz="2432">
              <a:solidFill>
                <a:schemeClr val="bg1"/>
              </a:solidFill>
            </a:endParaRPr>
          </a:p>
        </p:txBody>
      </p:sp>
      <p:sp>
        <p:nvSpPr>
          <p:cNvPr id="2" name="TextBox 1">
            <a:extLst>
              <a:ext uri="{FF2B5EF4-FFF2-40B4-BE49-F238E27FC236}">
                <a16:creationId xmlns:a16="http://schemas.microsoft.com/office/drawing/2014/main" id="{C4F83E5D-63FD-56F7-8F36-7BA1AFB02BD8}"/>
              </a:ext>
            </a:extLst>
          </p:cNvPr>
          <p:cNvSpPr txBox="1"/>
          <p:nvPr/>
        </p:nvSpPr>
        <p:spPr>
          <a:xfrm>
            <a:off x="1223962" y="3962986"/>
            <a:ext cx="9744075" cy="369332"/>
          </a:xfrm>
          <a:prstGeom prst="rect">
            <a:avLst/>
          </a:prstGeom>
          <a:noFill/>
        </p:spPr>
        <p:txBody>
          <a:bodyPr wrap="square" rtlCol="0">
            <a:spAutoFit/>
          </a:bodyPr>
          <a:lstStyle/>
          <a:p>
            <a:pPr algn="ctr"/>
            <a:r>
              <a:rPr lang="en-GB">
                <a:solidFill>
                  <a:schemeClr val="bg1"/>
                </a:solidFill>
              </a:rPr>
              <a:t>These slides are version controlled and subject to revision </a:t>
            </a:r>
          </a:p>
        </p:txBody>
      </p:sp>
    </p:spTree>
    <p:extLst>
      <p:ext uri="{BB962C8B-B14F-4D97-AF65-F5344CB8AC3E}">
        <p14:creationId xmlns:p14="http://schemas.microsoft.com/office/powerpoint/2010/main" val="583039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D715-00C7-443F-A7EE-D4618F795917}"/>
              </a:ext>
            </a:extLst>
          </p:cNvPr>
          <p:cNvSpPr>
            <a:spLocks noGrp="1"/>
          </p:cNvSpPr>
          <p:nvPr>
            <p:ph type="title"/>
          </p:nvPr>
        </p:nvSpPr>
        <p:spPr>
          <a:xfrm>
            <a:off x="241014" y="136525"/>
            <a:ext cx="10704000" cy="648072"/>
          </a:xfrm>
        </p:spPr>
        <p:txBody>
          <a:bodyPr lIns="91440" tIns="45720" rIns="91440" bIns="45720" anchor="t"/>
          <a:lstStyle/>
          <a:p>
            <a:r>
              <a:rPr lang="en-GB" b="1"/>
              <a:t>Clinical presentation</a:t>
            </a:r>
            <a:endParaRPr lang="en-GB" b="1">
              <a:solidFill>
                <a:srgbClr val="FF0000"/>
              </a:solidFill>
            </a:endParaRPr>
          </a:p>
        </p:txBody>
      </p:sp>
      <p:sp>
        <p:nvSpPr>
          <p:cNvPr id="3" name="Content Placeholder 2">
            <a:extLst>
              <a:ext uri="{FF2B5EF4-FFF2-40B4-BE49-F238E27FC236}">
                <a16:creationId xmlns:a16="http://schemas.microsoft.com/office/drawing/2014/main" id="{1769A3B7-D368-4CF6-AAEB-6AA81B2C0A29}"/>
              </a:ext>
            </a:extLst>
          </p:cNvPr>
          <p:cNvSpPr>
            <a:spLocks noGrp="1"/>
          </p:cNvSpPr>
          <p:nvPr>
            <p:ph idx="1"/>
          </p:nvPr>
        </p:nvSpPr>
        <p:spPr>
          <a:xfrm>
            <a:off x="241014" y="1085705"/>
            <a:ext cx="11709972" cy="4961935"/>
          </a:xfrm>
        </p:spPr>
        <p:txBody>
          <a:bodyPr vert="horz" lIns="91440" tIns="45720" rIns="91440" bIns="45720" rtlCol="0" anchor="t">
            <a:noAutofit/>
          </a:bodyPr>
          <a:lstStyle/>
          <a:p>
            <a:pPr marL="342900" indent="-342900">
              <a:defRPr/>
            </a:pPr>
            <a:r>
              <a:rPr lang="en-GB" sz="2400">
                <a:solidFill>
                  <a:srgbClr val="002060"/>
                </a:solidFill>
                <a:latin typeface="Arial"/>
                <a:cs typeface="Arial"/>
              </a:rPr>
              <a:t>For most people RSV infection causes a mild respiratory illness</a:t>
            </a:r>
            <a:endParaRPr lang="en-US" sz="2400">
              <a:solidFill>
                <a:srgbClr val="002060"/>
              </a:solidFill>
              <a:latin typeface="Arial"/>
              <a:cs typeface="Arial"/>
            </a:endParaRPr>
          </a:p>
          <a:p>
            <a:pPr marL="342900" indent="-342900">
              <a:defRPr/>
            </a:pPr>
            <a:r>
              <a:rPr lang="en-GB" sz="2400">
                <a:solidFill>
                  <a:srgbClr val="002060"/>
                </a:solidFill>
                <a:latin typeface="Arial"/>
                <a:cs typeface="Arial"/>
              </a:rPr>
              <a:t>RSV can cause a range of symptoms such as rhinitis (runny nose, sneezing or nasal congestion), cough, shortness of breath, wheeze, lethargy and sometimes fever</a:t>
            </a:r>
            <a:endParaRPr lang="en-GB" sz="2400" strike="sngStrike">
              <a:solidFill>
                <a:srgbClr val="002060"/>
              </a:solidFill>
              <a:cs typeface="Arial"/>
            </a:endParaRPr>
          </a:p>
          <a:p>
            <a:pPr marL="342900" indent="-342900">
              <a:defRPr/>
            </a:pPr>
            <a:r>
              <a:rPr lang="en-GB" sz="2400">
                <a:solidFill>
                  <a:srgbClr val="002060"/>
                </a:solidFill>
                <a:latin typeface="Arial"/>
                <a:cs typeface="Arial"/>
              </a:rPr>
              <a:t>Symptoms can progress to acute lower respiratory tract infection </a:t>
            </a:r>
          </a:p>
          <a:p>
            <a:pPr marL="342900" marR="0" lvl="0" indent="-342900" algn="l" defTabSz="914400" rtl="0" eaLnBrk="1" fontAlgn="auto" latinLnBrk="0" hangingPunct="1">
              <a:lnSpc>
                <a:spcPct val="90000"/>
              </a:lnSpc>
              <a:spcBef>
                <a:spcPts val="1000"/>
              </a:spcBef>
              <a:spcAft>
                <a:spcPts val="0"/>
              </a:spcAft>
              <a:buClr>
                <a:srgbClr val="007C91"/>
              </a:buClr>
              <a:buSzTx/>
              <a:tabLst/>
              <a:defRPr/>
            </a:pPr>
            <a:r>
              <a:rPr lang="en-GB" sz="2400">
                <a:solidFill>
                  <a:srgbClr val="002060"/>
                </a:solidFill>
                <a:latin typeface="Arial"/>
                <a:cs typeface="Arial"/>
              </a:rPr>
              <a:t>Short or long-term complications may include respiratory complications (e.g. pneumonia)</a:t>
            </a:r>
          </a:p>
          <a:p>
            <a:pPr marL="342900" indent="-342900">
              <a:defRPr/>
            </a:pPr>
            <a:r>
              <a:rPr lang="en-GB" sz="2400">
                <a:solidFill>
                  <a:srgbClr val="002060"/>
                </a:solidFill>
                <a:latin typeface="Arial"/>
                <a:cs typeface="Arial"/>
              </a:rPr>
              <a:t>RSV may manifest as exacerbations of underlying COPD or cardiovascular disease</a:t>
            </a:r>
          </a:p>
          <a:p>
            <a:pPr marL="342900" indent="-342900">
              <a:defRPr/>
            </a:pPr>
            <a:r>
              <a:rPr lang="en-GB" sz="2400"/>
              <a:t>In immunocompromised patients, RSV can cause severe infections with mortality rates as high as 80%. </a:t>
            </a:r>
            <a:r>
              <a:rPr lang="en-GB" sz="2400" err="1"/>
              <a:t>Immunosenescence</a:t>
            </a:r>
            <a:r>
              <a:rPr lang="en-GB" sz="2400"/>
              <a:t> of T-cell responses may be a factor in vulnerability to severe RSV infection in older adults</a:t>
            </a:r>
            <a:endParaRPr lang="en-GB" sz="1800">
              <a:latin typeface="Calibri"/>
              <a:ea typeface="Calibri" panose="020F0502020204030204" pitchFamily="34" charset="0"/>
              <a:cs typeface="Times New Roman"/>
            </a:endParaRPr>
          </a:p>
        </p:txBody>
      </p:sp>
      <p:sp>
        <p:nvSpPr>
          <p:cNvPr id="12" name="Slide Number Placeholder 11">
            <a:extLst>
              <a:ext uri="{FF2B5EF4-FFF2-40B4-BE49-F238E27FC236}">
                <a16:creationId xmlns:a16="http://schemas.microsoft.com/office/drawing/2014/main" id="{6DDFB82A-3C88-40EE-B5BB-429A68490F75}"/>
              </a:ext>
            </a:extLst>
          </p:cNvPr>
          <p:cNvSpPr>
            <a:spLocks noGrp="1"/>
          </p:cNvSpPr>
          <p:nvPr>
            <p:ph type="sldNum" sz="quarter" idx="12"/>
          </p:nvPr>
        </p:nvSpPr>
        <p:spPr>
          <a:xfrm>
            <a:off x="11340791" y="6334202"/>
            <a:ext cx="754404" cy="359879"/>
          </a:xfrm>
        </p:spPr>
        <p:txBody>
          <a:bodyPr/>
          <a:lstStyle/>
          <a:p>
            <a:fld id="{344369E4-5DE7-46E5-874E-4FD437973785}" type="slidenum">
              <a:rPr lang="en-GB" smtClean="0"/>
              <a:pPr/>
              <a:t>10</a:t>
            </a:fld>
            <a:endParaRPr lang="en-GB" sz="1400"/>
          </a:p>
        </p:txBody>
      </p:sp>
      <p:sp>
        <p:nvSpPr>
          <p:cNvPr id="6" name="Footer Placeholder 3">
            <a:extLst>
              <a:ext uri="{FF2B5EF4-FFF2-40B4-BE49-F238E27FC236}">
                <a16:creationId xmlns:a16="http://schemas.microsoft.com/office/drawing/2014/main" id="{3999F7BE-6B5F-BE21-04F4-D8632F94E581}"/>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Tree>
    <p:extLst>
      <p:ext uri="{BB962C8B-B14F-4D97-AF65-F5344CB8AC3E}">
        <p14:creationId xmlns:p14="http://schemas.microsoft.com/office/powerpoint/2010/main" val="2708238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4C71-5613-8CEF-202D-C628900396BC}"/>
              </a:ext>
            </a:extLst>
          </p:cNvPr>
          <p:cNvSpPr>
            <a:spLocks noGrp="1"/>
          </p:cNvSpPr>
          <p:nvPr>
            <p:ph type="title"/>
          </p:nvPr>
        </p:nvSpPr>
        <p:spPr>
          <a:xfrm>
            <a:off x="320040" y="395605"/>
            <a:ext cx="10515600" cy="1325563"/>
          </a:xfrm>
        </p:spPr>
        <p:txBody>
          <a:bodyPr lIns="91440" tIns="45720" rIns="91440" bIns="45720" anchor="t"/>
          <a:lstStyle/>
          <a:p>
            <a:r>
              <a:rPr lang="en-GB" sz="4000" b="1">
                <a:solidFill>
                  <a:srgbClr val="002060"/>
                </a:solidFill>
              </a:rPr>
              <a:t>Carriage, transmission, and infection (1)</a:t>
            </a:r>
            <a:endParaRPr lang="en-GB" b="1"/>
          </a:p>
        </p:txBody>
      </p:sp>
      <p:sp>
        <p:nvSpPr>
          <p:cNvPr id="3" name="Content Placeholder 2">
            <a:extLst>
              <a:ext uri="{FF2B5EF4-FFF2-40B4-BE49-F238E27FC236}">
                <a16:creationId xmlns:a16="http://schemas.microsoft.com/office/drawing/2014/main" id="{05F9D867-2F62-4941-AB8D-E16B1C909319}"/>
              </a:ext>
            </a:extLst>
          </p:cNvPr>
          <p:cNvSpPr>
            <a:spLocks noGrp="1"/>
          </p:cNvSpPr>
          <p:nvPr>
            <p:ph idx="1"/>
          </p:nvPr>
        </p:nvSpPr>
        <p:spPr>
          <a:xfrm>
            <a:off x="330205" y="1774826"/>
            <a:ext cx="11043811" cy="3639655"/>
          </a:xfrm>
        </p:spPr>
        <p:txBody>
          <a:bodyPr vert="horz" lIns="91440" tIns="45720" rIns="91440" bIns="45720" rtlCol="0" anchor="t">
            <a:normAutofit/>
          </a:bodyPr>
          <a:lstStyle/>
          <a:p>
            <a:pPr>
              <a:lnSpc>
                <a:spcPct val="100000"/>
              </a:lnSpc>
            </a:pPr>
            <a:r>
              <a:rPr lang="en-GB" sz="2400">
                <a:cs typeface="Arial"/>
              </a:rPr>
              <a:t>There is no specific treatment for RSV and treatment is therefore aimed at supporting the patient and relieving symptoms </a:t>
            </a:r>
            <a:endParaRPr lang="en-US" sz="2400"/>
          </a:p>
          <a:p>
            <a:pPr>
              <a:lnSpc>
                <a:spcPct val="100000"/>
              </a:lnSpc>
            </a:pPr>
            <a:r>
              <a:rPr lang="en-GB" sz="2400">
                <a:cs typeface="Arial"/>
              </a:rPr>
              <a:t>Transmission can be reduced through standard infection control practices such as respiratory hygiene, hand washing with soap and warm water, and cleaning of surfaces </a:t>
            </a:r>
            <a:endParaRPr lang="en-GB" sz="2400"/>
          </a:p>
          <a:p>
            <a:pPr>
              <a:lnSpc>
                <a:spcPct val="100000"/>
              </a:lnSpc>
            </a:pPr>
            <a:r>
              <a:rPr lang="en-GB" sz="2400">
                <a:cs typeface="Arial"/>
              </a:rPr>
              <a:t>Ideally, people with colds should avoid close contact with individuals with weakened immune systems, newborn babies, premature infants (before 37 weeks) and children under 2 born with heart or lung conditions</a:t>
            </a:r>
          </a:p>
          <a:p>
            <a:endParaRPr lang="en-GB"/>
          </a:p>
        </p:txBody>
      </p:sp>
      <p:sp>
        <p:nvSpPr>
          <p:cNvPr id="5" name="Slide Number Placeholder 4">
            <a:extLst>
              <a:ext uri="{FF2B5EF4-FFF2-40B4-BE49-F238E27FC236}">
                <a16:creationId xmlns:a16="http://schemas.microsoft.com/office/drawing/2014/main" id="{618D537D-5DDA-ED02-376F-8301EB77E263}"/>
              </a:ext>
            </a:extLst>
          </p:cNvPr>
          <p:cNvSpPr>
            <a:spLocks noGrp="1"/>
          </p:cNvSpPr>
          <p:nvPr>
            <p:ph type="sldNum" sz="quarter" idx="12"/>
          </p:nvPr>
        </p:nvSpPr>
        <p:spPr>
          <a:xfrm>
            <a:off x="11374016" y="6357564"/>
            <a:ext cx="641963" cy="359878"/>
          </a:xfrm>
        </p:spPr>
        <p:txBody>
          <a:bodyPr/>
          <a:lstStyle/>
          <a:p>
            <a:fld id="{344369E4-5DE7-46E5-874E-4FD437973785}" type="slidenum">
              <a:rPr lang="en-GB" smtClean="0"/>
              <a:pPr/>
              <a:t>11</a:t>
            </a:fld>
            <a:endParaRPr lang="en-GB" sz="1400"/>
          </a:p>
        </p:txBody>
      </p:sp>
      <p:sp>
        <p:nvSpPr>
          <p:cNvPr id="7" name="Footer Placeholder 3">
            <a:extLst>
              <a:ext uri="{FF2B5EF4-FFF2-40B4-BE49-F238E27FC236}">
                <a16:creationId xmlns:a16="http://schemas.microsoft.com/office/drawing/2014/main" id="{5198CFE3-9E2B-6803-8912-2BA566FA6A30}"/>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Tree>
    <p:extLst>
      <p:ext uri="{BB962C8B-B14F-4D97-AF65-F5344CB8AC3E}">
        <p14:creationId xmlns:p14="http://schemas.microsoft.com/office/powerpoint/2010/main" val="3918384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AD715-00C7-443F-A7EE-D4618F795917}"/>
              </a:ext>
            </a:extLst>
          </p:cNvPr>
          <p:cNvSpPr>
            <a:spLocks noGrp="1"/>
          </p:cNvSpPr>
          <p:nvPr>
            <p:ph type="title"/>
          </p:nvPr>
        </p:nvSpPr>
        <p:spPr>
          <a:xfrm>
            <a:off x="457795" y="415751"/>
            <a:ext cx="11451622" cy="648072"/>
          </a:xfrm>
        </p:spPr>
        <p:txBody>
          <a:bodyPr lIns="91440" tIns="45720" rIns="91440" bIns="45720" anchor="t"/>
          <a:lstStyle/>
          <a:p>
            <a:r>
              <a:rPr lang="en-GB" sz="4000" b="1">
                <a:solidFill>
                  <a:srgbClr val="002060"/>
                </a:solidFill>
              </a:rPr>
              <a:t>Carriage, transmission, and infection (2)</a:t>
            </a:r>
            <a:endParaRPr lang="en-GB" b="1" strike="sngStrike">
              <a:solidFill>
                <a:srgbClr val="FF0000"/>
              </a:solidFill>
            </a:endParaRPr>
          </a:p>
        </p:txBody>
      </p:sp>
      <p:sp>
        <p:nvSpPr>
          <p:cNvPr id="3" name="Content Placeholder 2">
            <a:extLst>
              <a:ext uri="{FF2B5EF4-FFF2-40B4-BE49-F238E27FC236}">
                <a16:creationId xmlns:a16="http://schemas.microsoft.com/office/drawing/2014/main" id="{1769A3B7-D368-4CF6-AAEB-6AA81B2C0A29}"/>
              </a:ext>
            </a:extLst>
          </p:cNvPr>
          <p:cNvSpPr>
            <a:spLocks noGrp="1"/>
          </p:cNvSpPr>
          <p:nvPr>
            <p:ph idx="1"/>
          </p:nvPr>
        </p:nvSpPr>
        <p:spPr>
          <a:xfrm>
            <a:off x="464905" y="1858218"/>
            <a:ext cx="10630829" cy="3134862"/>
          </a:xfrm>
        </p:spPr>
        <p:txBody>
          <a:bodyPr vert="horz" lIns="91440" tIns="45720" rIns="91440" bIns="45720" rtlCol="0" anchor="t">
            <a:normAutofit/>
          </a:bodyPr>
          <a:lstStyle/>
          <a:p>
            <a:pPr marL="285750" indent="-285750"/>
            <a:r>
              <a:rPr lang="en-GB" sz="2000">
                <a:cs typeface="Arial"/>
              </a:rPr>
              <a:t>RSV is highly communicable, but humans are the only known reservoir</a:t>
            </a:r>
          </a:p>
          <a:p>
            <a:pPr marL="285750" indent="-285750"/>
            <a:r>
              <a:rPr lang="en-GB" sz="2000">
                <a:cs typeface="Arial"/>
              </a:rPr>
              <a:t>The incubation period (time between infection and appearance of symptoms) varies from 2 to 8 days and the infectious period from 3 to 8 days </a:t>
            </a:r>
          </a:p>
          <a:p>
            <a:pPr marL="285750" indent="-285750"/>
            <a:r>
              <a:rPr lang="en-GB" sz="2000">
                <a:cs typeface="Arial"/>
              </a:rPr>
              <a:t>The virus is spread from respiratory secretions following close contact with an infected person via respiratory droplets or contact with contaminated surfaces or objects </a:t>
            </a:r>
            <a:endParaRPr lang="en-GB"/>
          </a:p>
          <a:p>
            <a:pPr marL="285750" indent="-285750">
              <a:buFont typeface="Arial" panose="020B0604020202020204" pitchFamily="34" charset="0"/>
              <a:buChar char="•"/>
            </a:pPr>
            <a:r>
              <a:rPr lang="en-GB" sz="2000">
                <a:cs typeface="Arial"/>
              </a:rPr>
              <a:t>The virus can survive on surfaces or objects for about 4 to 7 hours</a:t>
            </a:r>
          </a:p>
          <a:p>
            <a:pPr marL="285750" marR="0" lvl="0" indent="-285750" algn="l" defTabSz="914400">
              <a:lnSpc>
                <a:spcPct val="90000"/>
              </a:lnSpc>
              <a:spcBef>
                <a:spcPts val="1000"/>
              </a:spcBef>
              <a:spcAft>
                <a:spcPts val="0"/>
              </a:spcAft>
              <a:buClr>
                <a:srgbClr val="007C91"/>
              </a:buClr>
              <a:buSzTx/>
              <a:buFont typeface="Arial" panose="020B0604020202020204" pitchFamily="34" charset="0"/>
              <a:buChar char="•"/>
              <a:tabLst/>
              <a:defRPr/>
            </a:pPr>
            <a:endParaRPr lang="en-GB" sz="28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R="0" lvl="0" algn="l" defTabSz="914400" rtl="0" eaLnBrk="1" fontAlgn="auto" latinLnBrk="0" hangingPunct="1">
              <a:lnSpc>
                <a:spcPct val="90000"/>
              </a:lnSpc>
              <a:spcBef>
                <a:spcPts val="1000"/>
              </a:spcBef>
              <a:spcAft>
                <a:spcPts val="0"/>
              </a:spcAft>
              <a:buClr>
                <a:srgbClr val="007C91"/>
              </a:buClr>
              <a:buSzTx/>
              <a:tabLst/>
              <a:defRPr/>
            </a:pPr>
            <a:endParaRPr lang="en-GB" sz="1500">
              <a:effectLst/>
              <a:ea typeface="Calibri" panose="020F0502020204030204" pitchFamily="34" charset="0"/>
            </a:endParaRPr>
          </a:p>
          <a:p>
            <a:pPr marL="0" indent="0">
              <a:buNone/>
            </a:pPr>
            <a:endParaRPr lang="en-GB" sz="4800">
              <a:effectLst/>
              <a:latin typeface="+mn-lt"/>
              <a:ea typeface="Calibri" panose="020F0502020204030204" pitchFamily="34" charset="0"/>
              <a:cs typeface="Times New Roman" panose="02020603050405020304" pitchFamily="18" charset="0"/>
            </a:endParaRPr>
          </a:p>
          <a:p>
            <a:pPr marL="0" indent="0">
              <a:lnSpc>
                <a:spcPct val="120000"/>
              </a:lnSpc>
              <a:buNone/>
            </a:pPr>
            <a:endParaRPr lang="en-GB" sz="4800">
              <a:effectLst/>
              <a:latin typeface="Arial" panose="020B0604020202020204"/>
              <a:ea typeface="Calibri" panose="020F0502020204030204" pitchFamily="34" charset="0"/>
              <a:cs typeface="Times New Roman" panose="02020603050405020304" pitchFamily="18" charset="0"/>
            </a:endParaRPr>
          </a:p>
          <a:p>
            <a:endParaRPr lang="en-GB" sz="1800">
              <a:latin typeface="Calibri" panose="020F0502020204030204" pitchFamily="34" charset="0"/>
              <a:ea typeface="Calibri" panose="020F0502020204030204" pitchFamily="34" charset="0"/>
              <a:cs typeface="Times New Roman" panose="02020603050405020304" pitchFamily="18" charset="0"/>
            </a:endParaRPr>
          </a:p>
        </p:txBody>
      </p:sp>
      <p:sp>
        <p:nvSpPr>
          <p:cNvPr id="12" name="Slide Number Placeholder 11">
            <a:extLst>
              <a:ext uri="{FF2B5EF4-FFF2-40B4-BE49-F238E27FC236}">
                <a16:creationId xmlns:a16="http://schemas.microsoft.com/office/drawing/2014/main" id="{6DDFB82A-3C88-40EE-B5BB-429A68490F75}"/>
              </a:ext>
            </a:extLst>
          </p:cNvPr>
          <p:cNvSpPr>
            <a:spLocks noGrp="1"/>
          </p:cNvSpPr>
          <p:nvPr>
            <p:ph type="sldNum" sz="quarter" idx="12"/>
          </p:nvPr>
        </p:nvSpPr>
        <p:spPr/>
        <p:txBody>
          <a:bodyPr/>
          <a:lstStyle/>
          <a:p>
            <a:r>
              <a:rPr lang="en-GB"/>
              <a:t>  </a:t>
            </a:r>
            <a:endParaRPr lang="en-GB" sz="1400"/>
          </a:p>
        </p:txBody>
      </p:sp>
      <p:sp>
        <p:nvSpPr>
          <p:cNvPr id="5" name="Slide Number Placeholder 10">
            <a:extLst>
              <a:ext uri="{FF2B5EF4-FFF2-40B4-BE49-F238E27FC236}">
                <a16:creationId xmlns:a16="http://schemas.microsoft.com/office/drawing/2014/main" id="{1139B535-BA8C-B091-80F1-74B6CD15A492}"/>
              </a:ext>
            </a:extLst>
          </p:cNvPr>
          <p:cNvSpPr txBox="1">
            <a:spLocks/>
          </p:cNvSpPr>
          <p:nvPr/>
        </p:nvSpPr>
        <p:spPr>
          <a:xfrm>
            <a:off x="11427817" y="6361596"/>
            <a:ext cx="786244" cy="248525"/>
          </a:xfrm>
          <a:prstGeom prst="rect">
            <a:avLst/>
          </a:prstGeom>
        </p:spPr>
        <p:txBody>
          <a:bodyPr/>
          <a:lstStyle>
            <a:defPPr>
              <a:defRPr lang="en-US"/>
            </a:defPPr>
            <a:lvl1pPr marL="0" algn="l" defTabSz="914400" rtl="0" eaLnBrk="1" latinLnBrk="0" hangingPunct="1">
              <a:defRPr sz="1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44369E4-5DE7-46E5-874E-4FD437973785}" type="slidenum">
              <a:rPr lang="en-GB" smtClean="0"/>
              <a:pPr/>
              <a:t>12</a:t>
            </a:fld>
            <a:endParaRPr lang="en-GB" sz="1400"/>
          </a:p>
        </p:txBody>
      </p:sp>
      <p:sp>
        <p:nvSpPr>
          <p:cNvPr id="7" name="Footer Placeholder 3">
            <a:extLst>
              <a:ext uri="{FF2B5EF4-FFF2-40B4-BE49-F238E27FC236}">
                <a16:creationId xmlns:a16="http://schemas.microsoft.com/office/drawing/2014/main" id="{27A14C12-8D2C-4D12-B338-DDA9D15305A0}"/>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Tree>
    <p:extLst>
      <p:ext uri="{BB962C8B-B14F-4D97-AF65-F5344CB8AC3E}">
        <p14:creationId xmlns:p14="http://schemas.microsoft.com/office/powerpoint/2010/main" val="3454627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710C7-94BE-5D98-2805-A694A7D924B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0DBF16-649F-94E2-0858-4219968BFAEA}"/>
              </a:ext>
            </a:extLst>
          </p:cNvPr>
          <p:cNvSpPr>
            <a:spLocks noGrp="1"/>
          </p:cNvSpPr>
          <p:nvPr>
            <p:ph type="sldNum" sz="quarter" idx="4294967295"/>
          </p:nvPr>
        </p:nvSpPr>
        <p:spPr>
          <a:xfrm>
            <a:off x="11637095" y="6347858"/>
            <a:ext cx="517506" cy="364988"/>
          </a:xfrm>
          <a:prstGeom prst="rect">
            <a:avLst/>
          </a:prstGeom>
        </p:spPr>
        <p:txBody>
          <a:bodyPr/>
          <a:lstStyle>
            <a:defPPr>
              <a:defRPr lang="en-US"/>
            </a:defPPr>
            <a:lvl1pPr marL="0" algn="l" defTabSz="605787" rtl="0" eaLnBrk="1" latinLnBrk="0" hangingPunct="1">
              <a:defRPr sz="1193" kern="1200">
                <a:solidFill>
                  <a:schemeClr val="tx1"/>
                </a:solidFill>
                <a:latin typeface="+mn-lt"/>
                <a:ea typeface="+mn-ea"/>
                <a:cs typeface="+mn-cs"/>
              </a:defRPr>
            </a:lvl1pPr>
            <a:lvl2pPr marL="302894" algn="l" defTabSz="605787" rtl="0" eaLnBrk="1" latinLnBrk="0" hangingPunct="1">
              <a:defRPr sz="1193" kern="1200">
                <a:solidFill>
                  <a:schemeClr val="tx1"/>
                </a:solidFill>
                <a:latin typeface="+mn-lt"/>
                <a:ea typeface="+mn-ea"/>
                <a:cs typeface="+mn-cs"/>
              </a:defRPr>
            </a:lvl2pPr>
            <a:lvl3pPr marL="605787" algn="l" defTabSz="605787" rtl="0" eaLnBrk="1" latinLnBrk="0" hangingPunct="1">
              <a:defRPr sz="1193" kern="1200">
                <a:solidFill>
                  <a:schemeClr val="tx1"/>
                </a:solidFill>
                <a:latin typeface="+mn-lt"/>
                <a:ea typeface="+mn-ea"/>
                <a:cs typeface="+mn-cs"/>
              </a:defRPr>
            </a:lvl3pPr>
            <a:lvl4pPr marL="908681" algn="l" defTabSz="605787" rtl="0" eaLnBrk="1" latinLnBrk="0" hangingPunct="1">
              <a:defRPr sz="1193" kern="1200">
                <a:solidFill>
                  <a:schemeClr val="tx1"/>
                </a:solidFill>
                <a:latin typeface="+mn-lt"/>
                <a:ea typeface="+mn-ea"/>
                <a:cs typeface="+mn-cs"/>
              </a:defRPr>
            </a:lvl4pPr>
            <a:lvl5pPr marL="1211575" algn="l" defTabSz="605787" rtl="0" eaLnBrk="1" latinLnBrk="0" hangingPunct="1">
              <a:defRPr sz="1193" kern="1200">
                <a:solidFill>
                  <a:schemeClr val="tx1"/>
                </a:solidFill>
                <a:latin typeface="+mn-lt"/>
                <a:ea typeface="+mn-ea"/>
                <a:cs typeface="+mn-cs"/>
              </a:defRPr>
            </a:lvl5pPr>
            <a:lvl6pPr marL="1514468" algn="l" defTabSz="605787" rtl="0" eaLnBrk="1" latinLnBrk="0" hangingPunct="1">
              <a:defRPr sz="1193" kern="1200">
                <a:solidFill>
                  <a:schemeClr val="tx1"/>
                </a:solidFill>
                <a:latin typeface="+mn-lt"/>
                <a:ea typeface="+mn-ea"/>
                <a:cs typeface="+mn-cs"/>
              </a:defRPr>
            </a:lvl6pPr>
            <a:lvl7pPr marL="1817363" algn="l" defTabSz="605787" rtl="0" eaLnBrk="1" latinLnBrk="0" hangingPunct="1">
              <a:defRPr sz="1193" kern="1200">
                <a:solidFill>
                  <a:schemeClr val="tx1"/>
                </a:solidFill>
                <a:latin typeface="+mn-lt"/>
                <a:ea typeface="+mn-ea"/>
                <a:cs typeface="+mn-cs"/>
              </a:defRPr>
            </a:lvl7pPr>
            <a:lvl8pPr marL="2120256" algn="l" defTabSz="605787" rtl="0" eaLnBrk="1" latinLnBrk="0" hangingPunct="1">
              <a:defRPr sz="1193" kern="1200">
                <a:solidFill>
                  <a:schemeClr val="tx1"/>
                </a:solidFill>
                <a:latin typeface="+mn-lt"/>
                <a:ea typeface="+mn-ea"/>
                <a:cs typeface="+mn-cs"/>
              </a:defRPr>
            </a:lvl8pPr>
            <a:lvl9pPr marL="2423149" algn="l" defTabSz="605787" rtl="0" eaLnBrk="1" latinLnBrk="0" hangingPunct="1">
              <a:defRPr sz="1193" kern="1200">
                <a:solidFill>
                  <a:schemeClr val="tx1"/>
                </a:solidFill>
                <a:latin typeface="+mn-lt"/>
                <a:ea typeface="+mn-ea"/>
                <a:cs typeface="+mn-cs"/>
              </a:defRPr>
            </a:lvl9pPr>
          </a:lstStyle>
          <a:p>
            <a:fld id="{561D0CCE-8DCC-44DC-A653-AE62B1D84A52}" type="slidenum">
              <a:rPr lang="en-GB" smtClean="0"/>
              <a:pPr/>
              <a:t>13</a:t>
            </a:fld>
            <a:endParaRPr lang="en-GB"/>
          </a:p>
        </p:txBody>
      </p:sp>
      <p:sp>
        <p:nvSpPr>
          <p:cNvPr id="3" name="Title 1">
            <a:extLst>
              <a:ext uri="{FF2B5EF4-FFF2-40B4-BE49-F238E27FC236}">
                <a16:creationId xmlns:a16="http://schemas.microsoft.com/office/drawing/2014/main" id="{516C9236-9F21-FAE6-3D37-9078F97EFC7E}"/>
              </a:ext>
            </a:extLst>
          </p:cNvPr>
          <p:cNvSpPr txBox="1">
            <a:spLocks/>
          </p:cNvSpPr>
          <p:nvPr/>
        </p:nvSpPr>
        <p:spPr>
          <a:xfrm>
            <a:off x="838200" y="3423534"/>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a:solidFill>
                  <a:srgbClr val="212A73"/>
                </a:solidFill>
                <a:latin typeface="Arial"/>
              </a:rPr>
              <a:t>Influenza </a:t>
            </a:r>
            <a:endParaRPr lang="en-US"/>
          </a:p>
        </p:txBody>
      </p:sp>
      <p:sp>
        <p:nvSpPr>
          <p:cNvPr id="7" name="TextBox 6">
            <a:extLst>
              <a:ext uri="{FF2B5EF4-FFF2-40B4-BE49-F238E27FC236}">
                <a16:creationId xmlns:a16="http://schemas.microsoft.com/office/drawing/2014/main" id="{222C6A15-FF33-BCAA-E671-6C42C002E24B}"/>
              </a:ext>
            </a:extLst>
          </p:cNvPr>
          <p:cNvSpPr txBox="1"/>
          <p:nvPr/>
        </p:nvSpPr>
        <p:spPr>
          <a:xfrm>
            <a:off x="3686563" y="3259015"/>
            <a:ext cx="480818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a:solidFill>
                  <a:schemeClr val="bg1"/>
                </a:solidFill>
                <a:cs typeface="Arial"/>
              </a:rPr>
              <a:t>Epidemiology</a:t>
            </a:r>
          </a:p>
        </p:txBody>
      </p:sp>
    </p:spTree>
    <p:extLst>
      <p:ext uri="{BB962C8B-B14F-4D97-AF65-F5344CB8AC3E}">
        <p14:creationId xmlns:p14="http://schemas.microsoft.com/office/powerpoint/2010/main" val="972355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F1838-BA06-4302-8A05-9FEC637A713F}"/>
              </a:ext>
            </a:extLst>
          </p:cNvPr>
          <p:cNvSpPr>
            <a:spLocks noGrp="1"/>
          </p:cNvSpPr>
          <p:nvPr>
            <p:ph type="title"/>
          </p:nvPr>
        </p:nvSpPr>
        <p:spPr>
          <a:xfrm>
            <a:off x="449344" y="204963"/>
            <a:ext cx="10515600" cy="766320"/>
          </a:xfrm>
        </p:spPr>
        <p:txBody>
          <a:bodyPr lIns="91440" tIns="45720" rIns="91440" bIns="45720" anchor="t"/>
          <a:lstStyle/>
          <a:p>
            <a:r>
              <a:rPr lang="en-GB" b="1"/>
              <a:t>RSV epidemiology</a:t>
            </a:r>
          </a:p>
        </p:txBody>
      </p:sp>
      <p:sp>
        <p:nvSpPr>
          <p:cNvPr id="3" name="Content Placeholder 2">
            <a:extLst>
              <a:ext uri="{FF2B5EF4-FFF2-40B4-BE49-F238E27FC236}">
                <a16:creationId xmlns:a16="http://schemas.microsoft.com/office/drawing/2014/main" id="{23225B5D-85E8-446D-86EB-27C2E4A6675D}"/>
              </a:ext>
            </a:extLst>
          </p:cNvPr>
          <p:cNvSpPr>
            <a:spLocks noGrp="1"/>
          </p:cNvSpPr>
          <p:nvPr>
            <p:ph idx="1"/>
          </p:nvPr>
        </p:nvSpPr>
        <p:spPr>
          <a:xfrm>
            <a:off x="93251" y="992399"/>
            <a:ext cx="4857580" cy="4880994"/>
          </a:xfrm>
        </p:spPr>
        <p:txBody>
          <a:bodyPr vert="horz" lIns="91440" tIns="45720" rIns="91440" bIns="45720" rtlCol="0" anchor="t">
            <a:noAutofit/>
          </a:bodyPr>
          <a:lstStyle/>
          <a:p>
            <a:pPr marL="285750" indent="-285750"/>
            <a:r>
              <a:rPr lang="en-GB" sz="1600">
                <a:cs typeface="Arial"/>
              </a:rPr>
              <a:t>Activity is highest in autumn and winter, with RSV season in the UK usually starting from October and declining by March </a:t>
            </a:r>
          </a:p>
          <a:p>
            <a:pPr marL="285750" indent="-285750"/>
            <a:r>
              <a:rPr lang="en-GB" sz="1600">
                <a:cs typeface="Arial"/>
              </a:rPr>
              <a:t>The peak of the RSV season varies from year to year </a:t>
            </a:r>
          </a:p>
          <a:p>
            <a:pPr marL="285750" indent="-285750"/>
            <a:r>
              <a:rPr lang="en-GB" sz="1600">
                <a:solidFill>
                  <a:srgbClr val="212A73"/>
                </a:solidFill>
                <a:latin typeface="Arial"/>
                <a:cs typeface="Arial"/>
              </a:rPr>
              <a:t>At least half of children experience an RSV infection in the first year of life and almost all will by the age of two. It frequently reinfects older children and adults</a:t>
            </a:r>
          </a:p>
          <a:p>
            <a:pPr marL="285750" indent="-285750"/>
            <a:r>
              <a:rPr lang="en-GB" sz="1600">
                <a:effectLst/>
                <a:ea typeface="Calibri"/>
              </a:rPr>
              <a:t>Confirmed case burden is highest in children aged up to 5y. In Wales, there are more than 1,000 babies (&lt;1y) in hospital with RSV annually</a:t>
            </a:r>
            <a:r>
              <a:rPr lang="en-GB" sz="1600">
                <a:ea typeface="Calibri"/>
              </a:rPr>
              <a:t>.</a:t>
            </a:r>
            <a:endParaRPr lang="en-GB" sz="1600">
              <a:ea typeface="Calibri"/>
              <a:cs typeface="Arial"/>
            </a:endParaRPr>
          </a:p>
          <a:p>
            <a:pPr marL="285750" indent="-285750"/>
            <a:r>
              <a:rPr lang="en-GB" sz="1600">
                <a:cs typeface="Arial"/>
              </a:rPr>
              <a:t>It is a leading cause of infant mortality globally, and results in 20 to 30 deaths per year in the UK</a:t>
            </a:r>
          </a:p>
          <a:p>
            <a:pPr marL="285750" indent="-285750"/>
            <a:r>
              <a:rPr lang="en-GB" sz="1600">
                <a:cs typeface="Arial"/>
              </a:rPr>
              <a:t>For further information on RSV in Wales please go to </a:t>
            </a:r>
            <a:r>
              <a:rPr lang="en-GB" sz="1600">
                <a:ea typeface="+mn-lt"/>
                <a:cs typeface="+mn-lt"/>
              </a:rPr>
              <a:t>Public Health Wales Weekly </a:t>
            </a:r>
            <a:r>
              <a:rPr lang="en-GB" sz="1600">
                <a:ea typeface="+mn-lt"/>
                <a:cs typeface="+mn-lt"/>
                <a:hlinkClick r:id="rId3"/>
              </a:rPr>
              <a:t>Influenza and Acute Respiratory Infection Surveillance Report</a:t>
            </a:r>
            <a:r>
              <a:rPr lang="en-GB" sz="1600">
                <a:cs typeface="Arial"/>
              </a:rPr>
              <a:t>  </a:t>
            </a:r>
            <a:endParaRPr lang="en-GB" sz="1600">
              <a:ea typeface="+mn-lt"/>
              <a:cs typeface="+mn-lt"/>
            </a:endParaRPr>
          </a:p>
        </p:txBody>
      </p:sp>
      <p:sp>
        <p:nvSpPr>
          <p:cNvPr id="11" name="Slide Number Placeholder 10">
            <a:extLst>
              <a:ext uri="{FF2B5EF4-FFF2-40B4-BE49-F238E27FC236}">
                <a16:creationId xmlns:a16="http://schemas.microsoft.com/office/drawing/2014/main" id="{85EC59C1-D0C4-4AFA-96A0-7FE1EAEEE6AD}"/>
              </a:ext>
            </a:extLst>
          </p:cNvPr>
          <p:cNvSpPr>
            <a:spLocks noGrp="1"/>
          </p:cNvSpPr>
          <p:nvPr>
            <p:ph type="sldNum" sz="quarter" idx="12"/>
          </p:nvPr>
        </p:nvSpPr>
        <p:spPr>
          <a:xfrm>
            <a:off x="11368459" y="6379479"/>
            <a:ext cx="607951" cy="365125"/>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344369E4-5DE7-46E5-874E-4FD437973785}" type="slidenum">
              <a:rPr lang="en-GB"/>
              <a:pPr marL="0" marR="0" lvl="0" indent="0" defTabSz="914400" rtl="0" eaLnBrk="1" fontAlgn="auto" latinLnBrk="0" hangingPunct="1">
                <a:lnSpc>
                  <a:spcPct val="100000"/>
                </a:lnSpc>
                <a:spcBef>
                  <a:spcPts val="0"/>
                </a:spcBef>
                <a:spcAft>
                  <a:spcPts val="0"/>
                </a:spcAft>
                <a:buClrTx/>
                <a:buSzTx/>
                <a:buFontTx/>
                <a:buNone/>
                <a:tabLst/>
                <a:defRPr/>
              </a:pPr>
              <a:t>14</a:t>
            </a:fld>
            <a:endParaRPr lang="en-GB"/>
          </a:p>
        </p:txBody>
      </p:sp>
      <p:sp>
        <p:nvSpPr>
          <p:cNvPr id="8" name="Footer Placeholder 3">
            <a:extLst>
              <a:ext uri="{FF2B5EF4-FFF2-40B4-BE49-F238E27FC236}">
                <a16:creationId xmlns:a16="http://schemas.microsoft.com/office/drawing/2014/main" id="{97EC3B7F-3D69-53EC-BEDC-8330EE437BC3}"/>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pic>
        <p:nvPicPr>
          <p:cNvPr id="5" name="Picture 4" descr="A graph of different colored lines&#10;&#10;AI-generated content may be incorrect.">
            <a:extLst>
              <a:ext uri="{FF2B5EF4-FFF2-40B4-BE49-F238E27FC236}">
                <a16:creationId xmlns:a16="http://schemas.microsoft.com/office/drawing/2014/main" id="{32570E1E-5534-A751-5F3B-5BC10074DFB4}"/>
              </a:ext>
            </a:extLst>
          </p:cNvPr>
          <p:cNvPicPr>
            <a:picLocks noChangeAspect="1"/>
          </p:cNvPicPr>
          <p:nvPr/>
        </p:nvPicPr>
        <p:blipFill>
          <a:blip r:embed="rId4"/>
          <a:stretch>
            <a:fillRect/>
          </a:stretch>
        </p:blipFill>
        <p:spPr>
          <a:xfrm>
            <a:off x="5189482" y="1972566"/>
            <a:ext cx="6792311" cy="2912868"/>
          </a:xfrm>
          <a:prstGeom prst="rect">
            <a:avLst/>
          </a:prstGeom>
        </p:spPr>
      </p:pic>
    </p:spTree>
    <p:extLst>
      <p:ext uri="{BB962C8B-B14F-4D97-AF65-F5344CB8AC3E}">
        <p14:creationId xmlns:p14="http://schemas.microsoft.com/office/powerpoint/2010/main" val="5707914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80106-55CD-20DB-8857-4B82816A31D1}"/>
              </a:ext>
            </a:extLst>
          </p:cNvPr>
          <p:cNvSpPr>
            <a:spLocks noGrp="1"/>
          </p:cNvSpPr>
          <p:nvPr>
            <p:ph type="title"/>
          </p:nvPr>
        </p:nvSpPr>
        <p:spPr>
          <a:xfrm>
            <a:off x="716280" y="507366"/>
            <a:ext cx="10515600" cy="867206"/>
          </a:xfrm>
        </p:spPr>
        <p:txBody>
          <a:bodyPr lIns="91440" tIns="45720" rIns="91440" bIns="45720" anchor="t"/>
          <a:lstStyle/>
          <a:p>
            <a:r>
              <a:rPr lang="en-GB" b="1"/>
              <a:t>RSV epidemiology in adults</a:t>
            </a:r>
          </a:p>
        </p:txBody>
      </p:sp>
      <p:sp>
        <p:nvSpPr>
          <p:cNvPr id="3" name="Content Placeholder 2">
            <a:extLst>
              <a:ext uri="{FF2B5EF4-FFF2-40B4-BE49-F238E27FC236}">
                <a16:creationId xmlns:a16="http://schemas.microsoft.com/office/drawing/2014/main" id="{C1B555AD-1B4D-FC11-70B9-086B8A96AF8F}"/>
              </a:ext>
            </a:extLst>
          </p:cNvPr>
          <p:cNvSpPr>
            <a:spLocks noGrp="1"/>
          </p:cNvSpPr>
          <p:nvPr>
            <p:ph idx="1"/>
          </p:nvPr>
        </p:nvSpPr>
        <p:spPr>
          <a:xfrm>
            <a:off x="552185" y="1372255"/>
            <a:ext cx="10515600" cy="4647545"/>
          </a:xfrm>
        </p:spPr>
        <p:txBody>
          <a:bodyPr vert="horz" lIns="91440" tIns="45720" rIns="91440" bIns="45720" rtlCol="0" anchor="t">
            <a:noAutofit/>
          </a:bodyPr>
          <a:lstStyle/>
          <a:p>
            <a:r>
              <a:rPr lang="en-GB" sz="2400">
                <a:latin typeface="Arial"/>
                <a:cs typeface="Arial"/>
              </a:rPr>
              <a:t>Whilst the burden of RSV is well understood in infants and children, the burden of RSV in older adults is comparatively poorly understood and considered to be underestimated by existing routine surveillance</a:t>
            </a:r>
          </a:p>
          <a:p>
            <a:r>
              <a:rPr lang="en-GB" sz="2400">
                <a:latin typeface="Arial"/>
                <a:cs typeface="Arial"/>
              </a:rPr>
              <a:t>Only a minority of adult infections are diagnosed as RSV is not widely recognised as a cause of respiratory infections in adults</a:t>
            </a:r>
          </a:p>
          <a:p>
            <a:r>
              <a:rPr lang="en-GB" sz="2400">
                <a:latin typeface="Arial"/>
                <a:cs typeface="Arial"/>
              </a:rPr>
              <a:t>RSV can lead to serious health complications for adults aged over 75</a:t>
            </a:r>
          </a:p>
          <a:p>
            <a:r>
              <a:rPr lang="en-GB" sz="2400">
                <a:ea typeface="+mn-lt"/>
                <a:cs typeface="+mn-lt"/>
              </a:rPr>
              <a:t>Every winter in England and Wales, RSV is thought to cause 5,000 to 7,500 deaths in older adults </a:t>
            </a:r>
          </a:p>
          <a:p>
            <a:r>
              <a:rPr lang="en-GB" sz="2400">
                <a:ea typeface="+mn-lt"/>
                <a:cs typeface="+mn-lt"/>
              </a:rPr>
              <a:t>Most of these deaths are in adults over 75 years</a:t>
            </a:r>
            <a:endParaRPr lang="en-GB" sz="2400">
              <a:latin typeface="Arial"/>
              <a:cs typeface="Arial"/>
            </a:endParaRPr>
          </a:p>
        </p:txBody>
      </p:sp>
      <p:sp>
        <p:nvSpPr>
          <p:cNvPr id="5" name="Slide Number Placeholder 4">
            <a:extLst>
              <a:ext uri="{FF2B5EF4-FFF2-40B4-BE49-F238E27FC236}">
                <a16:creationId xmlns:a16="http://schemas.microsoft.com/office/drawing/2014/main" id="{C6B8259E-4B88-0CE3-EC98-0AA7967388D6}"/>
              </a:ext>
            </a:extLst>
          </p:cNvPr>
          <p:cNvSpPr>
            <a:spLocks noGrp="1"/>
          </p:cNvSpPr>
          <p:nvPr>
            <p:ph type="sldNum" sz="quarter" idx="12"/>
          </p:nvPr>
        </p:nvSpPr>
        <p:spPr>
          <a:xfrm>
            <a:off x="10974705" y="6340181"/>
            <a:ext cx="1039275" cy="419678"/>
          </a:xfrm>
        </p:spPr>
        <p:txBody>
          <a:bodyPr/>
          <a:lstStyle/>
          <a:p>
            <a:fld id="{344369E4-5DE7-46E5-874E-4FD437973785}" type="slidenum">
              <a:rPr lang="en-GB" smtClean="0"/>
              <a:pPr/>
              <a:t>15</a:t>
            </a:fld>
            <a:endParaRPr lang="en-GB" sz="1400"/>
          </a:p>
        </p:txBody>
      </p:sp>
      <p:sp>
        <p:nvSpPr>
          <p:cNvPr id="7" name="Footer Placeholder 3">
            <a:extLst>
              <a:ext uri="{FF2B5EF4-FFF2-40B4-BE49-F238E27FC236}">
                <a16:creationId xmlns:a16="http://schemas.microsoft.com/office/drawing/2014/main" id="{F79758AF-EA83-CFFB-44E1-8340BC883F2C}"/>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Tree>
    <p:extLst>
      <p:ext uri="{BB962C8B-B14F-4D97-AF65-F5344CB8AC3E}">
        <p14:creationId xmlns:p14="http://schemas.microsoft.com/office/powerpoint/2010/main" val="3549133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1EE43-D149-52EB-BCAB-6C760A8640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496F30-06FC-1EE0-2639-39343E3A6229}"/>
              </a:ext>
            </a:extLst>
          </p:cNvPr>
          <p:cNvSpPr>
            <a:spLocks noGrp="1"/>
          </p:cNvSpPr>
          <p:nvPr>
            <p:ph type="title"/>
          </p:nvPr>
        </p:nvSpPr>
        <p:spPr>
          <a:xfrm>
            <a:off x="716280" y="507366"/>
            <a:ext cx="10515600" cy="867206"/>
          </a:xfrm>
        </p:spPr>
        <p:txBody>
          <a:bodyPr lIns="91440" tIns="45720" rIns="91440" bIns="45720" anchor="t"/>
          <a:lstStyle/>
          <a:p>
            <a:r>
              <a:rPr lang="en-GB" b="1"/>
              <a:t>RSV vaccination coverage</a:t>
            </a:r>
          </a:p>
        </p:txBody>
      </p:sp>
      <p:pic>
        <p:nvPicPr>
          <p:cNvPr id="4" name="Content Placeholder 3" descr="A graph of a number of months&#10;&#10;AI-generated content may be incorrect.">
            <a:extLst>
              <a:ext uri="{FF2B5EF4-FFF2-40B4-BE49-F238E27FC236}">
                <a16:creationId xmlns:a16="http://schemas.microsoft.com/office/drawing/2014/main" id="{65E96B72-0B16-27FC-B500-3B676AF6E526}"/>
              </a:ext>
            </a:extLst>
          </p:cNvPr>
          <p:cNvPicPr>
            <a:picLocks noGrp="1" noChangeAspect="1"/>
          </p:cNvPicPr>
          <p:nvPr>
            <p:ph idx="1"/>
          </p:nvPr>
        </p:nvPicPr>
        <p:blipFill>
          <a:blip r:embed="rId3"/>
          <a:stretch>
            <a:fillRect/>
          </a:stretch>
        </p:blipFill>
        <p:spPr>
          <a:xfrm>
            <a:off x="406983" y="2290996"/>
            <a:ext cx="6326872" cy="3695045"/>
          </a:xfrm>
          <a:prstGeom prst="rect">
            <a:avLst/>
          </a:prstGeom>
        </p:spPr>
      </p:pic>
      <p:sp>
        <p:nvSpPr>
          <p:cNvPr id="5" name="Slide Number Placeholder 4">
            <a:extLst>
              <a:ext uri="{FF2B5EF4-FFF2-40B4-BE49-F238E27FC236}">
                <a16:creationId xmlns:a16="http://schemas.microsoft.com/office/drawing/2014/main" id="{7A8EA9E1-FC99-2133-5AC2-46B29807447C}"/>
              </a:ext>
            </a:extLst>
          </p:cNvPr>
          <p:cNvSpPr>
            <a:spLocks noGrp="1"/>
          </p:cNvSpPr>
          <p:nvPr>
            <p:ph type="sldNum" sz="quarter" idx="12"/>
          </p:nvPr>
        </p:nvSpPr>
        <p:spPr>
          <a:xfrm>
            <a:off x="10974705" y="6340181"/>
            <a:ext cx="1039275" cy="419678"/>
          </a:xfrm>
        </p:spPr>
        <p:txBody>
          <a:bodyPr/>
          <a:lstStyle/>
          <a:p>
            <a:fld id="{344369E4-5DE7-46E5-874E-4FD437973785}" type="slidenum">
              <a:rPr lang="en-GB" smtClean="0"/>
              <a:pPr/>
              <a:t>16</a:t>
            </a:fld>
            <a:endParaRPr lang="en-GB" sz="1400"/>
          </a:p>
        </p:txBody>
      </p:sp>
      <p:sp>
        <p:nvSpPr>
          <p:cNvPr id="7" name="Footer Placeholder 3">
            <a:extLst>
              <a:ext uri="{FF2B5EF4-FFF2-40B4-BE49-F238E27FC236}">
                <a16:creationId xmlns:a16="http://schemas.microsoft.com/office/drawing/2014/main" id="{437B8F73-C967-766D-195D-1D5543612FAA}"/>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
        <p:nvSpPr>
          <p:cNvPr id="6" name="TextBox 5">
            <a:extLst>
              <a:ext uri="{FF2B5EF4-FFF2-40B4-BE49-F238E27FC236}">
                <a16:creationId xmlns:a16="http://schemas.microsoft.com/office/drawing/2014/main" id="{E2FA4962-2DFC-0278-0EF0-0338DDC22A08}"/>
              </a:ext>
            </a:extLst>
          </p:cNvPr>
          <p:cNvSpPr txBox="1"/>
          <p:nvPr/>
        </p:nvSpPr>
        <p:spPr>
          <a:xfrm>
            <a:off x="634703" y="1248213"/>
            <a:ext cx="10262886"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Routine cohort (Adults reaching 75 years of age after 1st Sep 2024)</a:t>
            </a:r>
          </a:p>
          <a:p>
            <a:endParaRPr lang="en-US" b="1"/>
          </a:p>
          <a:p>
            <a:r>
              <a:rPr lang="en-US" b="1"/>
              <a:t>Uptake of RSV </a:t>
            </a:r>
            <a:r>
              <a:rPr lang="en-US" b="1" err="1"/>
              <a:t>immunisation</a:t>
            </a:r>
            <a:r>
              <a:rPr lang="en-US" b="1"/>
              <a:t> in resident population by month of birth.</a:t>
            </a:r>
            <a:endParaRPr lang="en-US" b="1">
              <a:cs typeface="Arial"/>
            </a:endParaRPr>
          </a:p>
          <a:p>
            <a:pPr algn="ctr"/>
            <a:endParaRPr lang="en-US"/>
          </a:p>
        </p:txBody>
      </p:sp>
      <p:sp>
        <p:nvSpPr>
          <p:cNvPr id="8" name="TextBox 7">
            <a:extLst>
              <a:ext uri="{FF2B5EF4-FFF2-40B4-BE49-F238E27FC236}">
                <a16:creationId xmlns:a16="http://schemas.microsoft.com/office/drawing/2014/main" id="{36B942B3-6A29-5DFC-EC89-786BAEB8DD4D}"/>
              </a:ext>
            </a:extLst>
          </p:cNvPr>
          <p:cNvSpPr txBox="1"/>
          <p:nvPr/>
        </p:nvSpPr>
        <p:spPr>
          <a:xfrm>
            <a:off x="7280500" y="4392668"/>
            <a:ext cx="462022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Latest uptake report can be found here (NHS Internal Site):</a:t>
            </a:r>
            <a:endParaRPr lang="en-US"/>
          </a:p>
          <a:p>
            <a:r>
              <a:rPr lang="en-US">
                <a:ea typeface="+mn-lt"/>
                <a:cs typeface="+mn-lt"/>
                <a:hlinkClick r:id="rId4"/>
              </a:rPr>
              <a:t>Surveillance of Vaccines, Vaccine Preventable Diseases and Respiratory Infections</a:t>
            </a:r>
            <a:endParaRPr lang="en-US"/>
          </a:p>
          <a:p>
            <a:pPr algn="ctr"/>
            <a:endParaRPr lang="en-US">
              <a:cs typeface="Arial"/>
            </a:endParaRPr>
          </a:p>
        </p:txBody>
      </p:sp>
    </p:spTree>
    <p:extLst>
      <p:ext uri="{BB962C8B-B14F-4D97-AF65-F5344CB8AC3E}">
        <p14:creationId xmlns:p14="http://schemas.microsoft.com/office/powerpoint/2010/main" val="25629396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B5C44-DE22-F7FB-74E5-2064DCA986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37715D-ADDE-AF89-D5AE-1B9EF00C02C3}"/>
              </a:ext>
            </a:extLst>
          </p:cNvPr>
          <p:cNvSpPr>
            <a:spLocks noGrp="1"/>
          </p:cNvSpPr>
          <p:nvPr>
            <p:ph type="title"/>
          </p:nvPr>
        </p:nvSpPr>
        <p:spPr>
          <a:xfrm>
            <a:off x="716280" y="507366"/>
            <a:ext cx="10515600" cy="867206"/>
          </a:xfrm>
        </p:spPr>
        <p:txBody>
          <a:bodyPr lIns="91440" tIns="45720" rIns="91440" bIns="45720" anchor="t"/>
          <a:lstStyle/>
          <a:p>
            <a:r>
              <a:rPr lang="en-GB" b="1"/>
              <a:t>RSV vaccination coverage</a:t>
            </a:r>
          </a:p>
        </p:txBody>
      </p:sp>
      <p:sp>
        <p:nvSpPr>
          <p:cNvPr id="5" name="Slide Number Placeholder 4">
            <a:extLst>
              <a:ext uri="{FF2B5EF4-FFF2-40B4-BE49-F238E27FC236}">
                <a16:creationId xmlns:a16="http://schemas.microsoft.com/office/drawing/2014/main" id="{92433912-9A58-E659-A9A4-6F62F7B473B5}"/>
              </a:ext>
            </a:extLst>
          </p:cNvPr>
          <p:cNvSpPr>
            <a:spLocks noGrp="1"/>
          </p:cNvSpPr>
          <p:nvPr>
            <p:ph type="sldNum" sz="quarter" idx="12"/>
          </p:nvPr>
        </p:nvSpPr>
        <p:spPr>
          <a:xfrm>
            <a:off x="10974705" y="6340181"/>
            <a:ext cx="1039275" cy="419678"/>
          </a:xfrm>
        </p:spPr>
        <p:txBody>
          <a:bodyPr/>
          <a:lstStyle/>
          <a:p>
            <a:fld id="{344369E4-5DE7-46E5-874E-4FD437973785}" type="slidenum">
              <a:rPr lang="en-GB" smtClean="0"/>
              <a:pPr/>
              <a:t>17</a:t>
            </a:fld>
            <a:endParaRPr lang="en-GB" sz="1400"/>
          </a:p>
        </p:txBody>
      </p:sp>
      <p:sp>
        <p:nvSpPr>
          <p:cNvPr id="7" name="Footer Placeholder 3">
            <a:extLst>
              <a:ext uri="{FF2B5EF4-FFF2-40B4-BE49-F238E27FC236}">
                <a16:creationId xmlns:a16="http://schemas.microsoft.com/office/drawing/2014/main" id="{5B097239-29CE-17B7-488F-F2F50D906E07}"/>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
        <p:nvSpPr>
          <p:cNvPr id="6" name="TextBox 5">
            <a:extLst>
              <a:ext uri="{FF2B5EF4-FFF2-40B4-BE49-F238E27FC236}">
                <a16:creationId xmlns:a16="http://schemas.microsoft.com/office/drawing/2014/main" id="{74568044-AEFD-E64E-5535-3340A14D6A22}"/>
              </a:ext>
            </a:extLst>
          </p:cNvPr>
          <p:cNvSpPr txBox="1"/>
          <p:nvPr/>
        </p:nvSpPr>
        <p:spPr>
          <a:xfrm>
            <a:off x="634703" y="1248213"/>
            <a:ext cx="102628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a:ea typeface="Calibri"/>
                <a:cs typeface="Arial"/>
              </a:rPr>
              <a:t>Catch-up cohort (aged 75 to 79 as at 1st September 2024)</a:t>
            </a:r>
            <a:r>
              <a:rPr lang="en-US" b="1">
                <a:latin typeface="Arial"/>
                <a:cs typeface="Arial"/>
              </a:rPr>
              <a:t> </a:t>
            </a:r>
          </a:p>
        </p:txBody>
      </p:sp>
      <p:sp>
        <p:nvSpPr>
          <p:cNvPr id="8" name="TextBox 7">
            <a:extLst>
              <a:ext uri="{FF2B5EF4-FFF2-40B4-BE49-F238E27FC236}">
                <a16:creationId xmlns:a16="http://schemas.microsoft.com/office/drawing/2014/main" id="{9388BDCC-FEC9-1E27-313F-772D65BE1410}"/>
              </a:ext>
            </a:extLst>
          </p:cNvPr>
          <p:cNvSpPr txBox="1"/>
          <p:nvPr/>
        </p:nvSpPr>
        <p:spPr>
          <a:xfrm>
            <a:off x="7289159" y="4228145"/>
            <a:ext cx="462022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Latest uptake report can be found here (NHS Internal Site):</a:t>
            </a:r>
            <a:endParaRPr lang="en-US"/>
          </a:p>
          <a:p>
            <a:r>
              <a:rPr lang="en-US">
                <a:ea typeface="+mn-lt"/>
                <a:cs typeface="+mn-lt"/>
                <a:hlinkClick r:id="rId3"/>
              </a:rPr>
              <a:t>Surveillance of Vaccines, Vaccine Preventable Diseases and Respiratory Infections</a:t>
            </a:r>
            <a:endParaRPr lang="en-US"/>
          </a:p>
          <a:p>
            <a:pPr algn="ctr"/>
            <a:endParaRPr lang="en-US">
              <a:cs typeface="Arial"/>
            </a:endParaRPr>
          </a:p>
        </p:txBody>
      </p:sp>
      <p:pic>
        <p:nvPicPr>
          <p:cNvPr id="10" name="Picture 9" descr="A graph with a line going up&#10;&#10;AI-generated content may be incorrect.">
            <a:extLst>
              <a:ext uri="{FF2B5EF4-FFF2-40B4-BE49-F238E27FC236}">
                <a16:creationId xmlns:a16="http://schemas.microsoft.com/office/drawing/2014/main" id="{A5963394-0EDF-187F-A207-287B2EA785B3}"/>
              </a:ext>
            </a:extLst>
          </p:cNvPr>
          <p:cNvPicPr>
            <a:picLocks noChangeAspect="1"/>
          </p:cNvPicPr>
          <p:nvPr/>
        </p:nvPicPr>
        <p:blipFill>
          <a:blip r:embed="rId4"/>
          <a:stretch>
            <a:fillRect/>
          </a:stretch>
        </p:blipFill>
        <p:spPr>
          <a:xfrm>
            <a:off x="544657" y="2379950"/>
            <a:ext cx="6582641" cy="3769302"/>
          </a:xfrm>
          <a:prstGeom prst="rect">
            <a:avLst/>
          </a:prstGeom>
        </p:spPr>
      </p:pic>
      <p:sp>
        <p:nvSpPr>
          <p:cNvPr id="11" name="TextBox 10">
            <a:extLst>
              <a:ext uri="{FF2B5EF4-FFF2-40B4-BE49-F238E27FC236}">
                <a16:creationId xmlns:a16="http://schemas.microsoft.com/office/drawing/2014/main" id="{FFC07E97-0F1A-4093-934A-09F2283CD0E9}"/>
              </a:ext>
            </a:extLst>
          </p:cNvPr>
          <p:cNvSpPr txBox="1"/>
          <p:nvPr/>
        </p:nvSpPr>
        <p:spPr>
          <a:xfrm>
            <a:off x="632114" y="1619250"/>
            <a:ext cx="1109229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a:ea typeface="Calibri"/>
                <a:cs typeface="Arial"/>
              </a:rPr>
              <a:t>Weekly trends in uptake of RSV immunisation in resident population aged 75 to 79y as at 1st September 2024.</a:t>
            </a:r>
            <a:r>
              <a:rPr lang="en-US" b="1">
                <a:latin typeface="Arial"/>
                <a:cs typeface="Arial"/>
              </a:rPr>
              <a:t> </a:t>
            </a:r>
          </a:p>
          <a:p>
            <a:pPr algn="ctr"/>
            <a:endParaRPr lang="en-US" b="1">
              <a:latin typeface="Arial"/>
              <a:cs typeface="Arial"/>
            </a:endParaRPr>
          </a:p>
        </p:txBody>
      </p:sp>
    </p:spTree>
    <p:extLst>
      <p:ext uri="{BB962C8B-B14F-4D97-AF65-F5344CB8AC3E}">
        <p14:creationId xmlns:p14="http://schemas.microsoft.com/office/powerpoint/2010/main" val="223823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02F32-B273-DFF4-F1CE-9AB1873703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C93CC-4A6A-63D4-6E0B-5D303E35F28E}"/>
              </a:ext>
            </a:extLst>
          </p:cNvPr>
          <p:cNvSpPr>
            <a:spLocks noGrp="1"/>
          </p:cNvSpPr>
          <p:nvPr>
            <p:ph type="title"/>
          </p:nvPr>
        </p:nvSpPr>
        <p:spPr>
          <a:xfrm>
            <a:off x="716280" y="507366"/>
            <a:ext cx="10515600" cy="867206"/>
          </a:xfrm>
        </p:spPr>
        <p:txBody>
          <a:bodyPr lIns="91440" tIns="45720" rIns="91440" bIns="45720" anchor="t"/>
          <a:lstStyle/>
          <a:p>
            <a:r>
              <a:rPr lang="en-GB" b="1"/>
              <a:t>RSV vaccination coverage</a:t>
            </a:r>
          </a:p>
        </p:txBody>
      </p:sp>
      <p:sp>
        <p:nvSpPr>
          <p:cNvPr id="5" name="Slide Number Placeholder 4">
            <a:extLst>
              <a:ext uri="{FF2B5EF4-FFF2-40B4-BE49-F238E27FC236}">
                <a16:creationId xmlns:a16="http://schemas.microsoft.com/office/drawing/2014/main" id="{B94EA164-21C6-1640-A4A3-42C0F5B5B1DB}"/>
              </a:ext>
            </a:extLst>
          </p:cNvPr>
          <p:cNvSpPr>
            <a:spLocks noGrp="1"/>
          </p:cNvSpPr>
          <p:nvPr>
            <p:ph type="sldNum" sz="quarter" idx="12"/>
          </p:nvPr>
        </p:nvSpPr>
        <p:spPr>
          <a:xfrm>
            <a:off x="10974705" y="6340181"/>
            <a:ext cx="1039275" cy="419678"/>
          </a:xfrm>
        </p:spPr>
        <p:txBody>
          <a:bodyPr/>
          <a:lstStyle/>
          <a:p>
            <a:fld id="{344369E4-5DE7-46E5-874E-4FD437973785}" type="slidenum">
              <a:rPr lang="en-GB" smtClean="0"/>
              <a:pPr/>
              <a:t>18</a:t>
            </a:fld>
            <a:endParaRPr lang="en-GB" sz="1400"/>
          </a:p>
        </p:txBody>
      </p:sp>
      <p:sp>
        <p:nvSpPr>
          <p:cNvPr id="7" name="Footer Placeholder 3">
            <a:extLst>
              <a:ext uri="{FF2B5EF4-FFF2-40B4-BE49-F238E27FC236}">
                <a16:creationId xmlns:a16="http://schemas.microsoft.com/office/drawing/2014/main" id="{CB57C8F3-E2C3-0D8C-3FF1-2FFC63A1C4C0}"/>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
        <p:nvSpPr>
          <p:cNvPr id="6" name="TextBox 5">
            <a:extLst>
              <a:ext uri="{FF2B5EF4-FFF2-40B4-BE49-F238E27FC236}">
                <a16:creationId xmlns:a16="http://schemas.microsoft.com/office/drawing/2014/main" id="{81C8002B-C27D-9F15-5C15-984642BC400F}"/>
              </a:ext>
            </a:extLst>
          </p:cNvPr>
          <p:cNvSpPr txBox="1"/>
          <p:nvPr/>
        </p:nvSpPr>
        <p:spPr>
          <a:xfrm>
            <a:off x="634703" y="1248213"/>
            <a:ext cx="102628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a:ea typeface="Calibri"/>
                <a:cs typeface="Arial"/>
              </a:rPr>
              <a:t>Older adults aged 80+ as at 1st September 2024</a:t>
            </a:r>
            <a:r>
              <a:rPr lang="en-US" b="1"/>
              <a:t> </a:t>
            </a:r>
            <a:endParaRPr lang="en-US" b="1">
              <a:latin typeface="Arial"/>
              <a:cs typeface="Arial"/>
            </a:endParaRPr>
          </a:p>
        </p:txBody>
      </p:sp>
      <p:sp>
        <p:nvSpPr>
          <p:cNvPr id="8" name="TextBox 7">
            <a:extLst>
              <a:ext uri="{FF2B5EF4-FFF2-40B4-BE49-F238E27FC236}">
                <a16:creationId xmlns:a16="http://schemas.microsoft.com/office/drawing/2014/main" id="{F398581D-A699-B02F-6B43-E420491AA79B}"/>
              </a:ext>
            </a:extLst>
          </p:cNvPr>
          <p:cNvSpPr txBox="1"/>
          <p:nvPr/>
        </p:nvSpPr>
        <p:spPr>
          <a:xfrm>
            <a:off x="7289159" y="4228145"/>
            <a:ext cx="462022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Latest uptake report can be found here (NHS Internal Site):</a:t>
            </a:r>
            <a:endParaRPr lang="en-US"/>
          </a:p>
          <a:p>
            <a:r>
              <a:rPr lang="en-US">
                <a:ea typeface="+mn-lt"/>
                <a:cs typeface="+mn-lt"/>
                <a:hlinkClick r:id="rId3"/>
              </a:rPr>
              <a:t>Surveillance of Vaccines, Vaccine Preventable Diseases and Respiratory Infections</a:t>
            </a:r>
            <a:endParaRPr lang="en-US"/>
          </a:p>
          <a:p>
            <a:pPr algn="ctr"/>
            <a:endParaRPr lang="en-US">
              <a:cs typeface="Arial"/>
            </a:endParaRPr>
          </a:p>
        </p:txBody>
      </p:sp>
      <p:pic>
        <p:nvPicPr>
          <p:cNvPr id="3" name="Picture 2" descr="A graph with numbers and a line&#10;&#10;AI-generated content may be incorrect.">
            <a:extLst>
              <a:ext uri="{FF2B5EF4-FFF2-40B4-BE49-F238E27FC236}">
                <a16:creationId xmlns:a16="http://schemas.microsoft.com/office/drawing/2014/main" id="{32695D0D-A471-B558-217F-AD77D834AD36}"/>
              </a:ext>
            </a:extLst>
          </p:cNvPr>
          <p:cNvPicPr>
            <a:picLocks noChangeAspect="1"/>
          </p:cNvPicPr>
          <p:nvPr/>
        </p:nvPicPr>
        <p:blipFill>
          <a:blip r:embed="rId4"/>
          <a:stretch>
            <a:fillRect/>
          </a:stretch>
        </p:blipFill>
        <p:spPr>
          <a:xfrm>
            <a:off x="419387" y="2455820"/>
            <a:ext cx="6357505" cy="3674053"/>
          </a:xfrm>
          <a:prstGeom prst="rect">
            <a:avLst/>
          </a:prstGeom>
        </p:spPr>
      </p:pic>
      <p:sp>
        <p:nvSpPr>
          <p:cNvPr id="4" name="TextBox 3">
            <a:extLst>
              <a:ext uri="{FF2B5EF4-FFF2-40B4-BE49-F238E27FC236}">
                <a16:creationId xmlns:a16="http://schemas.microsoft.com/office/drawing/2014/main" id="{0E43904E-AD11-264F-801D-C2500DC48AF7}"/>
              </a:ext>
            </a:extLst>
          </p:cNvPr>
          <p:cNvSpPr txBox="1"/>
          <p:nvPr/>
        </p:nvSpPr>
        <p:spPr>
          <a:xfrm>
            <a:off x="632113" y="1714499"/>
            <a:ext cx="1109229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a:ea typeface="Calibri"/>
                <a:cs typeface="Arial"/>
              </a:rPr>
              <a:t>Weekly trends in uptake of RSV </a:t>
            </a:r>
            <a:r>
              <a:rPr lang="en-US" b="1" err="1">
                <a:latin typeface="Arial"/>
                <a:ea typeface="Calibri"/>
                <a:cs typeface="Arial"/>
              </a:rPr>
              <a:t>immunisation</a:t>
            </a:r>
            <a:r>
              <a:rPr lang="en-US" b="1">
                <a:latin typeface="Arial"/>
                <a:ea typeface="Calibri"/>
                <a:cs typeface="Arial"/>
              </a:rPr>
              <a:t> in resident population aged 80y and older as at 1st September 2024.</a:t>
            </a:r>
            <a:r>
              <a:rPr lang="en-US" b="1">
                <a:latin typeface="Arial"/>
                <a:cs typeface="Arial"/>
              </a:rPr>
              <a:t> </a:t>
            </a:r>
          </a:p>
        </p:txBody>
      </p:sp>
    </p:spTree>
    <p:extLst>
      <p:ext uri="{BB962C8B-B14F-4D97-AF65-F5344CB8AC3E}">
        <p14:creationId xmlns:p14="http://schemas.microsoft.com/office/powerpoint/2010/main" val="152606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02F32-B273-DFF4-F1CE-9AB1873703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FC93CC-4A6A-63D4-6E0B-5D303E35F28E}"/>
              </a:ext>
            </a:extLst>
          </p:cNvPr>
          <p:cNvSpPr>
            <a:spLocks noGrp="1"/>
          </p:cNvSpPr>
          <p:nvPr>
            <p:ph type="title"/>
          </p:nvPr>
        </p:nvSpPr>
        <p:spPr>
          <a:xfrm>
            <a:off x="716280" y="507366"/>
            <a:ext cx="10515600" cy="867206"/>
          </a:xfrm>
        </p:spPr>
        <p:txBody>
          <a:bodyPr lIns="91440" tIns="45720" rIns="91440" bIns="45720" anchor="t"/>
          <a:lstStyle/>
          <a:p>
            <a:r>
              <a:rPr lang="en-GB" b="1"/>
              <a:t>RSV vaccination coverage</a:t>
            </a:r>
          </a:p>
        </p:txBody>
      </p:sp>
      <p:sp>
        <p:nvSpPr>
          <p:cNvPr id="5" name="Slide Number Placeholder 4">
            <a:extLst>
              <a:ext uri="{FF2B5EF4-FFF2-40B4-BE49-F238E27FC236}">
                <a16:creationId xmlns:a16="http://schemas.microsoft.com/office/drawing/2014/main" id="{B94EA164-21C6-1640-A4A3-42C0F5B5B1DB}"/>
              </a:ext>
            </a:extLst>
          </p:cNvPr>
          <p:cNvSpPr>
            <a:spLocks noGrp="1"/>
          </p:cNvSpPr>
          <p:nvPr>
            <p:ph type="sldNum" sz="quarter" idx="12"/>
          </p:nvPr>
        </p:nvSpPr>
        <p:spPr>
          <a:xfrm>
            <a:off x="10974705" y="6340181"/>
            <a:ext cx="1039275" cy="419678"/>
          </a:xfrm>
        </p:spPr>
        <p:txBody>
          <a:bodyPr/>
          <a:lstStyle/>
          <a:p>
            <a:fld id="{344369E4-5DE7-46E5-874E-4FD437973785}" type="slidenum">
              <a:rPr lang="en-GB" smtClean="0"/>
              <a:pPr/>
              <a:t>19</a:t>
            </a:fld>
            <a:endParaRPr lang="en-GB" sz="1400"/>
          </a:p>
        </p:txBody>
      </p:sp>
      <p:sp>
        <p:nvSpPr>
          <p:cNvPr id="7" name="Footer Placeholder 3">
            <a:extLst>
              <a:ext uri="{FF2B5EF4-FFF2-40B4-BE49-F238E27FC236}">
                <a16:creationId xmlns:a16="http://schemas.microsoft.com/office/drawing/2014/main" id="{CB57C8F3-E2C3-0D8C-3FF1-2FFC63A1C4C0}"/>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
        <p:nvSpPr>
          <p:cNvPr id="6" name="TextBox 5">
            <a:extLst>
              <a:ext uri="{FF2B5EF4-FFF2-40B4-BE49-F238E27FC236}">
                <a16:creationId xmlns:a16="http://schemas.microsoft.com/office/drawing/2014/main" id="{81C8002B-C27D-9F15-5C15-984642BC400F}"/>
              </a:ext>
            </a:extLst>
          </p:cNvPr>
          <p:cNvSpPr txBox="1"/>
          <p:nvPr/>
        </p:nvSpPr>
        <p:spPr>
          <a:xfrm>
            <a:off x="634703" y="1248213"/>
            <a:ext cx="1026288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a:ea typeface="Calibri"/>
                <a:cs typeface="Arial"/>
              </a:rPr>
              <a:t>Residents in a care home for older adults</a:t>
            </a:r>
            <a:r>
              <a:rPr lang="en-US" b="1"/>
              <a:t> </a:t>
            </a:r>
            <a:endParaRPr lang="en-US" b="1">
              <a:latin typeface="Arial"/>
              <a:cs typeface="Arial"/>
            </a:endParaRPr>
          </a:p>
        </p:txBody>
      </p:sp>
      <p:sp>
        <p:nvSpPr>
          <p:cNvPr id="8" name="TextBox 7">
            <a:extLst>
              <a:ext uri="{FF2B5EF4-FFF2-40B4-BE49-F238E27FC236}">
                <a16:creationId xmlns:a16="http://schemas.microsoft.com/office/drawing/2014/main" id="{F398581D-A699-B02F-6B43-E420491AA79B}"/>
              </a:ext>
            </a:extLst>
          </p:cNvPr>
          <p:cNvSpPr txBox="1"/>
          <p:nvPr/>
        </p:nvSpPr>
        <p:spPr>
          <a:xfrm>
            <a:off x="7289159" y="4228145"/>
            <a:ext cx="462022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t>Latest uptake report can be found here (NHS Internal Site):</a:t>
            </a:r>
            <a:endParaRPr lang="en-US"/>
          </a:p>
          <a:p>
            <a:r>
              <a:rPr lang="en-US">
                <a:ea typeface="+mn-lt"/>
                <a:cs typeface="+mn-lt"/>
                <a:hlinkClick r:id="rId3"/>
              </a:rPr>
              <a:t>Surveillance of Vaccines, Vaccine Preventable Diseases and Respiratory Infections</a:t>
            </a:r>
            <a:endParaRPr lang="en-US"/>
          </a:p>
          <a:p>
            <a:pPr algn="ctr"/>
            <a:endParaRPr lang="en-US">
              <a:cs typeface="Arial"/>
            </a:endParaRPr>
          </a:p>
        </p:txBody>
      </p:sp>
      <p:sp>
        <p:nvSpPr>
          <p:cNvPr id="4" name="TextBox 3">
            <a:extLst>
              <a:ext uri="{FF2B5EF4-FFF2-40B4-BE49-F238E27FC236}">
                <a16:creationId xmlns:a16="http://schemas.microsoft.com/office/drawing/2014/main" id="{0E43904E-AD11-264F-801D-C2500DC48AF7}"/>
              </a:ext>
            </a:extLst>
          </p:cNvPr>
          <p:cNvSpPr txBox="1"/>
          <p:nvPr/>
        </p:nvSpPr>
        <p:spPr>
          <a:xfrm>
            <a:off x="632113" y="1714499"/>
            <a:ext cx="1109229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Arial"/>
                <a:ea typeface="Calibri"/>
                <a:cs typeface="Arial"/>
              </a:rPr>
              <a:t>Weekly trends in uptake of RSV </a:t>
            </a:r>
            <a:r>
              <a:rPr lang="en-US" b="1" err="1">
                <a:latin typeface="Arial"/>
                <a:ea typeface="Calibri"/>
                <a:cs typeface="Arial"/>
              </a:rPr>
              <a:t>immunisation</a:t>
            </a:r>
            <a:r>
              <a:rPr lang="en-US" b="1">
                <a:latin typeface="Arial"/>
                <a:ea typeface="Calibri"/>
                <a:cs typeface="Arial"/>
              </a:rPr>
              <a:t> in those resident in a care home for older adults.</a:t>
            </a:r>
            <a:r>
              <a:rPr lang="en-US" b="1"/>
              <a:t> </a:t>
            </a:r>
            <a:endParaRPr lang="en-US" b="1">
              <a:latin typeface="Arial"/>
              <a:cs typeface="Arial"/>
            </a:endParaRPr>
          </a:p>
        </p:txBody>
      </p:sp>
      <p:pic>
        <p:nvPicPr>
          <p:cNvPr id="9" name="Picture 8" descr="A graph with numbers and a line&#10;&#10;AI-generated content may be incorrect.">
            <a:extLst>
              <a:ext uri="{FF2B5EF4-FFF2-40B4-BE49-F238E27FC236}">
                <a16:creationId xmlns:a16="http://schemas.microsoft.com/office/drawing/2014/main" id="{EFE49559-B99A-194F-D63C-5AA555A546A7}"/>
              </a:ext>
            </a:extLst>
          </p:cNvPr>
          <p:cNvPicPr>
            <a:picLocks noChangeAspect="1"/>
          </p:cNvPicPr>
          <p:nvPr/>
        </p:nvPicPr>
        <p:blipFill>
          <a:blip r:embed="rId4"/>
          <a:stretch>
            <a:fillRect/>
          </a:stretch>
        </p:blipFill>
        <p:spPr>
          <a:xfrm>
            <a:off x="631247" y="2327996"/>
            <a:ext cx="6651914" cy="3795280"/>
          </a:xfrm>
          <a:prstGeom prst="rect">
            <a:avLst/>
          </a:prstGeom>
        </p:spPr>
      </p:pic>
    </p:spTree>
    <p:extLst>
      <p:ext uri="{BB962C8B-B14F-4D97-AF65-F5344CB8AC3E}">
        <p14:creationId xmlns:p14="http://schemas.microsoft.com/office/powerpoint/2010/main" val="2311836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0" y="259175"/>
            <a:ext cx="11951970" cy="780281"/>
          </a:xfrm>
        </p:spPr>
        <p:txBody>
          <a:bodyPr lIns="91440" tIns="45720" rIns="91440" bIns="45720" anchor="t">
            <a:normAutofit fontScale="90000"/>
          </a:bodyPr>
          <a:lstStyle/>
          <a:p>
            <a:r>
              <a:rPr kumimoji="0" lang="en-GB" b="1" i="0" u="none" strike="noStrike" kern="1200" cap="none" spc="0" normalizeH="0" baseline="0" noProof="0">
                <a:ln>
                  <a:noFill/>
                </a:ln>
                <a:solidFill>
                  <a:srgbClr val="002060"/>
                </a:solidFill>
                <a:effectLst/>
                <a:uLnTx/>
                <a:uFillTx/>
                <a:latin typeface="Arial"/>
              </a:rPr>
              <a:t>Vaccination against </a:t>
            </a:r>
            <a:r>
              <a:rPr lang="en-GB" b="1">
                <a:solidFill>
                  <a:srgbClr val="002060"/>
                </a:solidFill>
                <a:latin typeface="Arial"/>
              </a:rPr>
              <a:t>RSV</a:t>
            </a:r>
            <a:br>
              <a:rPr lang="en-GB" sz="2400" b="1" i="0" u="none" strike="noStrike" kern="1200" cap="none" spc="0" normalizeH="0" noProof="0">
                <a:ln>
                  <a:noFill/>
                </a:ln>
                <a:effectLst/>
                <a:uLnTx/>
                <a:uFillTx/>
                <a:latin typeface="Arial"/>
              </a:rPr>
            </a:br>
            <a:endParaRPr lang="en-GB" sz="2400" strike="sngStrike"/>
          </a:p>
        </p:txBody>
      </p:sp>
      <p:sp>
        <p:nvSpPr>
          <p:cNvPr id="3" name="Content Placeholder 2"/>
          <p:cNvSpPr>
            <a:spLocks noGrp="1"/>
          </p:cNvSpPr>
          <p:nvPr>
            <p:ph idx="1"/>
          </p:nvPr>
        </p:nvSpPr>
        <p:spPr>
          <a:xfrm>
            <a:off x="389818" y="1121685"/>
            <a:ext cx="11412363" cy="5049002"/>
          </a:xfrm>
        </p:spPr>
        <p:txBody>
          <a:bodyPr lIns="91440" tIns="45720" rIns="91440" bIns="45720" anchor="t"/>
          <a:lstStyle/>
          <a:p>
            <a:pPr marL="0" indent="0" algn="just">
              <a:lnSpc>
                <a:spcPct val="100000"/>
              </a:lnSpc>
              <a:buNone/>
            </a:pPr>
            <a:r>
              <a:rPr lang="en-GB" sz="1600" dirty="0"/>
              <a:t>The information contained within this slide set is up to date as of July 2026.</a:t>
            </a:r>
            <a:endParaRPr lang="en-GB" sz="1600" dirty="0">
              <a:cs typeface="Arial"/>
            </a:endParaRPr>
          </a:p>
          <a:p>
            <a:pPr marL="0" indent="0" algn="just">
              <a:lnSpc>
                <a:spcPct val="100000"/>
              </a:lnSpc>
              <a:buNone/>
            </a:pPr>
            <a:r>
              <a:rPr lang="en-GB" sz="1600" dirty="0"/>
              <a:t>It is important that all immunisers delivering the RSV vaccination programme and/ or those who are providing immunisation advice familiarise themselves with the most up to date clinical evidence and guidance, this can be found in the following key documents:</a:t>
            </a:r>
            <a:endParaRPr lang="en-GB" sz="1600" dirty="0">
              <a:cs typeface="Arial"/>
            </a:endParaRPr>
          </a:p>
          <a:p>
            <a:pPr algn="just">
              <a:lnSpc>
                <a:spcPct val="100000"/>
              </a:lnSpc>
            </a:pPr>
            <a:r>
              <a:rPr lang="en-GB" sz="1600" dirty="0"/>
              <a:t>The Green Book: </a:t>
            </a:r>
            <a:r>
              <a:rPr lang="en-GB" sz="1600" dirty="0">
                <a:hlinkClick r:id="rId3"/>
              </a:rPr>
              <a:t>Green Book: Respiratory syncytial virus chapter - GOV.UK</a:t>
            </a:r>
            <a:endParaRPr lang="en-GB" sz="1600" dirty="0">
              <a:cs typeface="Arial"/>
            </a:endParaRPr>
          </a:p>
          <a:p>
            <a:pPr algn="just">
              <a:lnSpc>
                <a:spcPct val="100000"/>
              </a:lnSpc>
            </a:pPr>
            <a:r>
              <a:rPr lang="en-GB" sz="1600" dirty="0"/>
              <a:t>UKHSA Guidance for Healthcare Professionals: </a:t>
            </a:r>
            <a:r>
              <a:rPr lang="en-GB" sz="1600" dirty="0">
                <a:hlinkClick r:id="rId4"/>
              </a:rPr>
              <a:t>Respiratory syncytial virus (RSV) programme: information for healthcare professionals - GOV.UK</a:t>
            </a:r>
            <a:endParaRPr lang="en-GB" sz="1600" dirty="0">
              <a:cs typeface="Arial"/>
            </a:endParaRPr>
          </a:p>
          <a:p>
            <a:pPr algn="just">
              <a:lnSpc>
                <a:spcPct val="100000"/>
              </a:lnSpc>
            </a:pPr>
            <a:r>
              <a:rPr lang="en-GB" sz="1600" dirty="0"/>
              <a:t>Welsh Health Circular: </a:t>
            </a:r>
            <a:r>
              <a:rPr lang="en-GB" sz="1600" dirty="0">
                <a:ea typeface="+mn-lt"/>
                <a:cs typeface="+mn-lt"/>
                <a:hlinkClick r:id="rId5"/>
              </a:rPr>
              <a:t>Update on RSV vaccination programme 2026 (WHC/2026/020) [HTML] | GOV.WALES</a:t>
            </a:r>
            <a:endParaRPr lang="en-GB" sz="1600" dirty="0">
              <a:cs typeface="Arial"/>
            </a:endParaRPr>
          </a:p>
          <a:p>
            <a:pPr algn="just">
              <a:lnSpc>
                <a:spcPct val="100000"/>
              </a:lnSpc>
            </a:pPr>
            <a:r>
              <a:rPr lang="en-GB" sz="1600" dirty="0"/>
              <a:t>Joint Committee on Vaccination and Immunisation: </a:t>
            </a:r>
            <a:r>
              <a:rPr lang="en-GB" sz="1600" dirty="0">
                <a:ea typeface="+mn-lt"/>
                <a:cs typeface="+mn-lt"/>
                <a:hlinkClick r:id="rId6"/>
              </a:rPr>
              <a:t>Vaccination in adults at higher risk of respiratory syncytial virus (RSV) disease: JCVI advice, 18 March 2026 - GOV.UK</a:t>
            </a:r>
            <a:endParaRPr lang="en-GB" sz="1600" dirty="0">
              <a:cs typeface="Arial"/>
            </a:endParaRPr>
          </a:p>
          <a:p>
            <a:pPr algn="just">
              <a:lnSpc>
                <a:spcPct val="100000"/>
              </a:lnSpc>
            </a:pPr>
            <a:r>
              <a:rPr lang="en-GB" sz="1600" dirty="0">
                <a:cs typeface="Arial"/>
              </a:rPr>
              <a:t>VPDP Information for health professionals webpage will be available here: </a:t>
            </a:r>
            <a:r>
              <a:rPr lang="en-GB" sz="1600" dirty="0">
                <a:hlinkClick r:id="rId7"/>
              </a:rPr>
              <a:t>Respiratory syncytial virus (RSV) vaccination information - Public Health Wales</a:t>
            </a:r>
            <a:r>
              <a:rPr lang="en-GB" sz="1600" dirty="0"/>
              <a:t> (</a:t>
            </a:r>
            <a:r>
              <a:rPr lang="en-GB" sz="1600" i="1" dirty="0"/>
              <a:t>currently being updated</a:t>
            </a:r>
            <a:r>
              <a:rPr lang="en-GB" sz="1600" dirty="0"/>
              <a:t>)</a:t>
            </a:r>
            <a:endParaRPr lang="en-GB" sz="1600" dirty="0">
              <a:cs typeface="Arial"/>
            </a:endParaRPr>
          </a:p>
          <a:p>
            <a:pPr marL="0" indent="0" algn="just">
              <a:lnSpc>
                <a:spcPct val="100000"/>
              </a:lnSpc>
              <a:buNone/>
            </a:pPr>
            <a:endParaRPr lang="en-GB" sz="1600" dirty="0"/>
          </a:p>
          <a:p>
            <a:pPr marL="0" indent="0" algn="ctr">
              <a:lnSpc>
                <a:spcPct val="100000"/>
              </a:lnSpc>
              <a:spcBef>
                <a:spcPts val="0"/>
              </a:spcBef>
              <a:buNone/>
            </a:pPr>
            <a:r>
              <a:rPr lang="en-GB" sz="1600" dirty="0"/>
              <a:t>The content of this training slide set is subject to review. This resource will be version controlled.</a:t>
            </a:r>
          </a:p>
          <a:p>
            <a:pPr marL="0" indent="0" algn="ctr">
              <a:lnSpc>
                <a:spcPct val="100000"/>
              </a:lnSpc>
              <a:spcBef>
                <a:spcPts val="0"/>
              </a:spcBef>
              <a:buNone/>
            </a:pPr>
            <a:r>
              <a:rPr lang="en-GB" sz="1600" dirty="0"/>
              <a:t> This is version 8 (July, 2026)</a:t>
            </a:r>
            <a:endParaRPr lang="en-GB" sz="1600" dirty="0">
              <a:highlight>
                <a:srgbClr val="00FFFF"/>
              </a:highlight>
              <a:cs typeface="Arial"/>
            </a:endParaRPr>
          </a:p>
        </p:txBody>
      </p:sp>
      <p:sp>
        <p:nvSpPr>
          <p:cNvPr id="4" name="Footer Placeholder 3"/>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
        <p:nvSpPr>
          <p:cNvPr id="5" name="Slide Number Placeholder 4"/>
          <p:cNvSpPr>
            <a:spLocks noGrp="1"/>
          </p:cNvSpPr>
          <p:nvPr>
            <p:ph type="sldNum" sz="quarter" idx="12"/>
          </p:nvPr>
        </p:nvSpPr>
        <p:spPr>
          <a:xfrm>
            <a:off x="11420475" y="6357564"/>
            <a:ext cx="514350" cy="365125"/>
          </a:xfrm>
        </p:spPr>
        <p:txBody>
          <a:bodyPr/>
          <a:lstStyle/>
          <a:p>
            <a:fld id="{561D0CCE-8DCC-44DC-A653-AE62B1D84A52}" type="slidenum">
              <a:rPr lang="en-GB" smtClean="0"/>
              <a:pPr/>
              <a:t>2</a:t>
            </a:fld>
            <a:endParaRPr lang="en-GB"/>
          </a:p>
        </p:txBody>
      </p:sp>
    </p:spTree>
    <p:extLst>
      <p:ext uri="{BB962C8B-B14F-4D97-AF65-F5344CB8AC3E}">
        <p14:creationId xmlns:p14="http://schemas.microsoft.com/office/powerpoint/2010/main" val="422929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299FE71-DFE1-DA0C-4D84-921A5AE2B05E}"/>
              </a:ext>
            </a:extLst>
          </p:cNvPr>
          <p:cNvSpPr>
            <a:spLocks noGrp="1"/>
          </p:cNvSpPr>
          <p:nvPr>
            <p:ph type="body" sz="quarter" idx="10"/>
          </p:nvPr>
        </p:nvSpPr>
        <p:spPr>
          <a:xfrm>
            <a:off x="623397" y="2992791"/>
            <a:ext cx="11426641" cy="719137"/>
          </a:xfrm>
        </p:spPr>
        <p:txBody>
          <a:bodyPr lIns="91440" tIns="45720" rIns="91440" bIns="45720" anchor="t">
            <a:noAutofit/>
          </a:bodyPr>
          <a:lstStyle/>
          <a:p>
            <a:pPr algn="ctr"/>
            <a:r>
              <a:rPr lang="en-GB" sz="4800">
                <a:latin typeface="Arial"/>
                <a:cs typeface="Arial"/>
              </a:rPr>
              <a:t>Eligibility</a:t>
            </a:r>
            <a:endParaRPr lang="en-US" sz="4800"/>
          </a:p>
          <a:p>
            <a:endParaRPr lang="en-GB"/>
          </a:p>
        </p:txBody>
      </p:sp>
      <p:sp>
        <p:nvSpPr>
          <p:cNvPr id="4" name="Slide Number Placeholder 3">
            <a:extLst>
              <a:ext uri="{FF2B5EF4-FFF2-40B4-BE49-F238E27FC236}">
                <a16:creationId xmlns:a16="http://schemas.microsoft.com/office/drawing/2014/main" id="{B4A3CBAC-E3D1-C560-4A49-B175B4E31CE1}"/>
              </a:ext>
            </a:extLst>
          </p:cNvPr>
          <p:cNvSpPr>
            <a:spLocks noGrp="1"/>
          </p:cNvSpPr>
          <p:nvPr>
            <p:ph type="sldNum" sz="quarter" idx="4294967295"/>
          </p:nvPr>
        </p:nvSpPr>
        <p:spPr>
          <a:xfrm>
            <a:off x="11674475" y="6348413"/>
            <a:ext cx="517525" cy="365125"/>
          </a:xfrm>
          <a:prstGeom prst="rect">
            <a:avLst/>
          </a:prstGeom>
        </p:spPr>
        <p:txBody>
          <a:bodyPr/>
          <a:lstStyle/>
          <a:p>
            <a:fld id="{561D0CCE-8DCC-44DC-A653-AE62B1D84A52}" type="slidenum">
              <a:rPr lang="en-GB" smtClean="0"/>
              <a:pPr/>
              <a:t>20</a:t>
            </a:fld>
            <a:endParaRPr lang="en-GB"/>
          </a:p>
        </p:txBody>
      </p:sp>
    </p:spTree>
    <p:extLst>
      <p:ext uri="{BB962C8B-B14F-4D97-AF65-F5344CB8AC3E}">
        <p14:creationId xmlns:p14="http://schemas.microsoft.com/office/powerpoint/2010/main" val="4175178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3EE91-E9F3-3E72-7B51-A65B8C4051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13D231-B644-E513-192A-0CBCAA1CD84F}"/>
              </a:ext>
            </a:extLst>
          </p:cNvPr>
          <p:cNvSpPr>
            <a:spLocks noGrp="1"/>
          </p:cNvSpPr>
          <p:nvPr>
            <p:ph type="title"/>
          </p:nvPr>
        </p:nvSpPr>
        <p:spPr/>
        <p:txBody>
          <a:bodyPr lIns="91440" tIns="45720" rIns="91440" bIns="45720" anchor="t"/>
          <a:lstStyle/>
          <a:p>
            <a:r>
              <a:rPr lang="en-US" b="1">
                <a:cs typeface="Arial"/>
              </a:rPr>
              <a:t>Background</a:t>
            </a:r>
          </a:p>
        </p:txBody>
      </p:sp>
      <p:sp>
        <p:nvSpPr>
          <p:cNvPr id="3" name="Content Placeholder 2">
            <a:extLst>
              <a:ext uri="{FF2B5EF4-FFF2-40B4-BE49-F238E27FC236}">
                <a16:creationId xmlns:a16="http://schemas.microsoft.com/office/drawing/2014/main" id="{38AAA3EC-1B6E-19DB-CAEB-D317CDA2660A}"/>
              </a:ext>
            </a:extLst>
          </p:cNvPr>
          <p:cNvSpPr>
            <a:spLocks noGrp="1"/>
          </p:cNvSpPr>
          <p:nvPr>
            <p:ph idx="1"/>
          </p:nvPr>
        </p:nvSpPr>
        <p:spPr>
          <a:xfrm>
            <a:off x="838200" y="1185827"/>
            <a:ext cx="10354918" cy="4058272"/>
          </a:xfrm>
        </p:spPr>
        <p:txBody>
          <a:bodyPr vert="horz" lIns="91440" tIns="45720" rIns="91440" bIns="45720" rtlCol="0" anchor="t">
            <a:noAutofit/>
          </a:bodyPr>
          <a:lstStyle/>
          <a:p>
            <a:pPr>
              <a:buNone/>
            </a:pPr>
            <a:r>
              <a:rPr lang="en-GB" sz="2400">
                <a:highlight>
                  <a:srgbClr val="FFFFFF"/>
                </a:highlight>
                <a:latin typeface="Arial"/>
                <a:cs typeface="Arial"/>
              </a:rPr>
              <a:t>The RSV programme is based on Joint Committee on Vaccination and Immunisation (JCVI) advice. Welsh Government issue vaccination policy for the public of Wales, based on advice from the JCVI.</a:t>
            </a:r>
            <a:endParaRPr lang="en-GB" sz="2400">
              <a:highlight>
                <a:srgbClr val="C6C6C6"/>
              </a:highlight>
              <a:latin typeface="Arial"/>
              <a:cs typeface="Arial"/>
            </a:endParaRPr>
          </a:p>
          <a:p>
            <a:pPr>
              <a:buNone/>
            </a:pPr>
            <a:endParaRPr lang="en-GB" sz="2400">
              <a:highlight>
                <a:srgbClr val="FFFFFF"/>
              </a:highlight>
              <a:latin typeface="Arial"/>
              <a:cs typeface="Arial"/>
            </a:endParaRPr>
          </a:p>
          <a:p>
            <a:pPr>
              <a:buNone/>
            </a:pPr>
            <a:r>
              <a:rPr lang="en-GB" sz="2400">
                <a:highlight>
                  <a:srgbClr val="FFFFFF"/>
                </a:highlight>
                <a:latin typeface="Arial"/>
                <a:cs typeface="Arial"/>
              </a:rPr>
              <a:t>Below is a summary of the RSV vaccination programme in Wales:</a:t>
            </a:r>
          </a:p>
          <a:p>
            <a:pPr>
              <a:buFont typeface="Arial"/>
              <a:buChar char="•"/>
            </a:pPr>
            <a:r>
              <a:rPr lang="en-GB" sz="2400">
                <a:highlight>
                  <a:srgbClr val="FFFFFF"/>
                </a:highlight>
                <a:latin typeface="Arial"/>
                <a:cs typeface="Arial"/>
              </a:rPr>
              <a:t>On </a:t>
            </a:r>
            <a:r>
              <a:rPr lang="en-GB" sz="2400" b="1">
                <a:highlight>
                  <a:srgbClr val="FFFFFF"/>
                </a:highlight>
                <a:latin typeface="Arial"/>
                <a:cs typeface="Arial"/>
              </a:rPr>
              <a:t>1 September 2024</a:t>
            </a:r>
            <a:r>
              <a:rPr lang="en-GB" sz="2400">
                <a:highlight>
                  <a:srgbClr val="FFFFFF"/>
                </a:highlight>
                <a:latin typeface="Arial"/>
                <a:cs typeface="Arial"/>
              </a:rPr>
              <a:t>, NHS Wales introduced a routine RSV vaccination programme for adults</a:t>
            </a:r>
            <a:r>
              <a:rPr lang="en-GB" sz="2400" b="1">
                <a:highlight>
                  <a:srgbClr val="FFFFFF"/>
                </a:highlight>
                <a:latin typeface="Arial"/>
                <a:cs typeface="Arial"/>
              </a:rPr>
              <a:t> </a:t>
            </a:r>
            <a:r>
              <a:rPr lang="en-GB" sz="2400">
                <a:highlight>
                  <a:srgbClr val="FFFFFF"/>
                </a:highlight>
                <a:latin typeface="Arial"/>
                <a:cs typeface="Arial"/>
              </a:rPr>
              <a:t>turning 75 years. An initial catch-up offer was also introduced for those aged 75-79. </a:t>
            </a:r>
            <a:endParaRPr lang="en-GB" sz="2400">
              <a:highlight>
                <a:srgbClr val="C6C6C6"/>
              </a:highlight>
              <a:latin typeface="Arial"/>
              <a:cs typeface="Arial"/>
            </a:endParaRPr>
          </a:p>
          <a:p>
            <a:pPr>
              <a:buFont typeface="Arial"/>
              <a:buChar char="•"/>
            </a:pPr>
            <a:r>
              <a:rPr lang="en-GB" sz="2400">
                <a:highlight>
                  <a:srgbClr val="FFFFFF"/>
                </a:highlight>
                <a:latin typeface="Arial"/>
                <a:cs typeface="Arial"/>
              </a:rPr>
              <a:t>From </a:t>
            </a:r>
            <a:r>
              <a:rPr lang="en-GB" sz="2400" b="1">
                <a:highlight>
                  <a:srgbClr val="FFFFFF"/>
                </a:highlight>
                <a:latin typeface="Arial"/>
                <a:cs typeface="Arial"/>
              </a:rPr>
              <a:t>1 April 2026</a:t>
            </a:r>
            <a:r>
              <a:rPr lang="en-GB" sz="2400">
                <a:highlight>
                  <a:srgbClr val="FFFFFF"/>
                </a:highlight>
                <a:latin typeface="Arial"/>
                <a:cs typeface="Arial"/>
              </a:rPr>
              <a:t>, the one-off catch-up offer expanded to include adults aged 80 years and over and residents in care homes for older adults.</a:t>
            </a:r>
            <a:endParaRPr lang="en-GB" sz="2400">
              <a:highlight>
                <a:srgbClr val="C6C6C6"/>
              </a:highlight>
              <a:latin typeface="Arial"/>
              <a:cs typeface="Arial"/>
            </a:endParaRPr>
          </a:p>
          <a:p>
            <a:pPr>
              <a:buFont typeface="Arial"/>
              <a:buChar char="•"/>
            </a:pPr>
            <a:r>
              <a:rPr lang="en-GB" sz="2400">
                <a:highlight>
                  <a:srgbClr val="FFFFFF"/>
                </a:highlight>
                <a:latin typeface="Arial"/>
                <a:cs typeface="Arial"/>
              </a:rPr>
              <a:t>From </a:t>
            </a:r>
            <a:r>
              <a:rPr lang="en-GB" sz="2400" b="1">
                <a:highlight>
                  <a:srgbClr val="FFFFFF"/>
                </a:highlight>
                <a:latin typeface="Arial"/>
                <a:cs typeface="Arial"/>
              </a:rPr>
              <a:t>1 September 2026</a:t>
            </a:r>
            <a:r>
              <a:rPr lang="en-GB" sz="2400">
                <a:highlight>
                  <a:srgbClr val="FFFFFF"/>
                </a:highlight>
                <a:latin typeface="Arial"/>
                <a:cs typeface="Arial"/>
              </a:rPr>
              <a:t>, </a:t>
            </a:r>
            <a:r>
              <a:rPr lang="en-GB" sz="2400">
                <a:solidFill>
                  <a:srgbClr val="212A73"/>
                </a:solidFill>
                <a:latin typeface="Arial"/>
                <a:cs typeface="Arial"/>
              </a:rPr>
              <a:t>t</a:t>
            </a:r>
            <a:r>
              <a:rPr lang="en-GB" sz="2400">
                <a:solidFill>
                  <a:srgbClr val="000000"/>
                </a:solidFill>
                <a:latin typeface="Arial"/>
                <a:cs typeface="Arial"/>
              </a:rPr>
              <a:t>he</a:t>
            </a:r>
            <a:r>
              <a:rPr lang="en-GB" sz="2400">
                <a:latin typeface="Arial"/>
                <a:cs typeface="Arial"/>
              </a:rPr>
              <a:t> </a:t>
            </a:r>
            <a:r>
              <a:rPr lang="en-GB" sz="2400">
                <a:highlight>
                  <a:srgbClr val="FFFFFF"/>
                </a:highlight>
                <a:latin typeface="Arial"/>
                <a:cs typeface="Arial"/>
              </a:rPr>
              <a:t>programme will </a:t>
            </a:r>
            <a:r>
              <a:rPr lang="en-GB" sz="2400">
                <a:latin typeface="Arial"/>
                <a:cs typeface="Arial"/>
              </a:rPr>
              <a:t>expand</a:t>
            </a:r>
            <a:r>
              <a:rPr lang="en-GB" sz="2400">
                <a:highlight>
                  <a:srgbClr val="FFFFFF"/>
                </a:highlight>
                <a:latin typeface="Arial"/>
                <a:cs typeface="Arial"/>
              </a:rPr>
              <a:t> to adults aged 65-74 years in specified clinical risk groups.</a:t>
            </a:r>
            <a:endParaRPr lang="en-GB" sz="2400">
              <a:highlight>
                <a:srgbClr val="C6C6C6"/>
              </a:highlight>
              <a:latin typeface="Arial"/>
              <a:cs typeface="Arial"/>
            </a:endParaRPr>
          </a:p>
          <a:p>
            <a:pPr marL="0" indent="0">
              <a:lnSpc>
                <a:spcPct val="100000"/>
              </a:lnSpc>
              <a:buNone/>
            </a:pPr>
            <a:endParaRPr lang="en-GB" sz="2000">
              <a:latin typeface="Arial"/>
              <a:cs typeface="Arial"/>
            </a:endParaRPr>
          </a:p>
        </p:txBody>
      </p:sp>
      <p:sp>
        <p:nvSpPr>
          <p:cNvPr id="5" name="Slide Number Placeholder 4">
            <a:extLst>
              <a:ext uri="{FF2B5EF4-FFF2-40B4-BE49-F238E27FC236}">
                <a16:creationId xmlns:a16="http://schemas.microsoft.com/office/drawing/2014/main" id="{AB935940-8B1C-CD09-49D5-771AD457B3F6}"/>
              </a:ext>
            </a:extLst>
          </p:cNvPr>
          <p:cNvSpPr>
            <a:spLocks noGrp="1"/>
          </p:cNvSpPr>
          <p:nvPr>
            <p:ph type="sldNum" sz="quarter" idx="11"/>
          </p:nvPr>
        </p:nvSpPr>
        <p:spPr>
          <a:xfrm>
            <a:off x="11344507" y="6395204"/>
            <a:ext cx="677154" cy="359878"/>
          </a:xfrm>
        </p:spPr>
        <p:txBody>
          <a:bodyPr/>
          <a:lstStyle/>
          <a:p>
            <a:fld id="{344369E4-5DE7-46E5-874E-4FD437973785}" type="slidenum">
              <a:rPr lang="en-GB" smtClean="0"/>
              <a:pPr/>
              <a:t>21</a:t>
            </a:fld>
            <a:endParaRPr lang="en-GB" sz="1400"/>
          </a:p>
        </p:txBody>
      </p:sp>
      <p:sp>
        <p:nvSpPr>
          <p:cNvPr id="6" name="Footer Placeholder 5">
            <a:extLst>
              <a:ext uri="{FF2B5EF4-FFF2-40B4-BE49-F238E27FC236}">
                <a16:creationId xmlns:a16="http://schemas.microsoft.com/office/drawing/2014/main" id="{5FD1D374-7693-645E-27FF-BE8032462027}"/>
              </a:ext>
            </a:extLst>
          </p:cNvPr>
          <p:cNvSpPr>
            <a:spLocks noGrp="1"/>
          </p:cNvSpPr>
          <p:nvPr>
            <p:ph type="ftr" sz="quarter" idx="11"/>
          </p:nvPr>
        </p:nvSpPr>
        <p:spPr>
          <a:xfrm>
            <a:off x="416959" y="6310312"/>
            <a:ext cx="10354917" cy="365125"/>
          </a:xfrm>
        </p:spPr>
        <p:txBody>
          <a:bodyPr/>
          <a:lstStyle/>
          <a:p>
            <a:r>
              <a:rPr lang="en-GB"/>
              <a:t>RSV vaccination programme for older adults: training slide set for healthcare practitioners</a:t>
            </a:r>
          </a:p>
        </p:txBody>
      </p:sp>
    </p:spTree>
    <p:extLst>
      <p:ext uri="{BB962C8B-B14F-4D97-AF65-F5344CB8AC3E}">
        <p14:creationId xmlns:p14="http://schemas.microsoft.com/office/powerpoint/2010/main" val="3227284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B8D8D-8501-899F-7357-DC7B7537A7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6A3E80-CE6E-7BC8-149B-309B9F9D001D}"/>
              </a:ext>
            </a:extLst>
          </p:cNvPr>
          <p:cNvSpPr>
            <a:spLocks noGrp="1"/>
          </p:cNvSpPr>
          <p:nvPr>
            <p:ph type="title"/>
          </p:nvPr>
        </p:nvSpPr>
        <p:spPr>
          <a:xfrm>
            <a:off x="508686" y="87097"/>
            <a:ext cx="10515600" cy="1325563"/>
          </a:xfrm>
        </p:spPr>
        <p:txBody>
          <a:bodyPr lIns="91440" tIns="45720" rIns="91440" bIns="45720" anchor="t"/>
          <a:lstStyle/>
          <a:p>
            <a:r>
              <a:rPr lang="en-US" b="1">
                <a:latin typeface="Arial"/>
                <a:cs typeface="Arial"/>
              </a:rPr>
              <a:t>Eligibility</a:t>
            </a:r>
            <a:endParaRPr lang="en-US" b="1">
              <a:cs typeface="Arial"/>
            </a:endParaRPr>
          </a:p>
        </p:txBody>
      </p:sp>
      <p:sp>
        <p:nvSpPr>
          <p:cNvPr id="3" name="Content Placeholder 2">
            <a:extLst>
              <a:ext uri="{FF2B5EF4-FFF2-40B4-BE49-F238E27FC236}">
                <a16:creationId xmlns:a16="http://schemas.microsoft.com/office/drawing/2014/main" id="{201C77C7-CFD7-02A7-595B-28CF3ACF6EC9}"/>
              </a:ext>
            </a:extLst>
          </p:cNvPr>
          <p:cNvSpPr>
            <a:spLocks noGrp="1"/>
          </p:cNvSpPr>
          <p:nvPr>
            <p:ph idx="1"/>
          </p:nvPr>
        </p:nvSpPr>
        <p:spPr>
          <a:xfrm>
            <a:off x="673443" y="928689"/>
            <a:ext cx="7699592" cy="5005946"/>
          </a:xfrm>
        </p:spPr>
        <p:txBody>
          <a:bodyPr vert="horz" lIns="91440" tIns="45720" rIns="91440" bIns="45720" rtlCol="0" anchor="t">
            <a:noAutofit/>
          </a:bodyPr>
          <a:lstStyle/>
          <a:p>
            <a:pPr marL="0" indent="0">
              <a:buNone/>
            </a:pPr>
            <a:r>
              <a:rPr lang="en-GB" sz="2000" dirty="0">
                <a:highlight>
                  <a:srgbClr val="FFFFFF"/>
                </a:highlight>
                <a:latin typeface="Aptos"/>
                <a:ea typeface="Calibri"/>
                <a:cs typeface="Calibri"/>
              </a:rPr>
              <a:t>The RSV vaccination programme for older adults and people at risk will be offered, </a:t>
            </a:r>
            <a:r>
              <a:rPr lang="en-GB" sz="2000" dirty="0">
                <a:latin typeface="Aptos"/>
                <a:ea typeface="Calibri"/>
                <a:cs typeface="Calibri"/>
              </a:rPr>
              <a:t>as per the </a:t>
            </a:r>
            <a:r>
              <a:rPr lang="en-GB" sz="2000" dirty="0">
                <a:latin typeface="Aptos"/>
                <a:ea typeface="Calibri"/>
                <a:cs typeface="Calibri"/>
                <a:hlinkClick r:id="rId3"/>
              </a:rPr>
              <a:t>WHC/2026/020</a:t>
            </a:r>
            <a:r>
              <a:rPr lang="en-GB" sz="2000" dirty="0">
                <a:latin typeface="Aptos"/>
                <a:ea typeface="Calibri"/>
                <a:cs typeface="Calibri"/>
              </a:rPr>
              <a:t>, to those who are:</a:t>
            </a:r>
          </a:p>
          <a:p>
            <a:pPr>
              <a:buFont typeface="Arial"/>
              <a:buChar char="•"/>
            </a:pPr>
            <a:r>
              <a:rPr lang="en-GB" sz="2000" dirty="0">
                <a:highlight>
                  <a:srgbClr val="FFFFFF"/>
                </a:highlight>
                <a:latin typeface="Aptos"/>
                <a:ea typeface="Calibri"/>
                <a:cs typeface="Calibri"/>
              </a:rPr>
              <a:t>aged 75 or over,</a:t>
            </a:r>
            <a:endParaRPr lang="en-GB" sz="2000" dirty="0">
              <a:latin typeface="Aptos"/>
            </a:endParaRPr>
          </a:p>
          <a:p>
            <a:pPr>
              <a:buFont typeface="Arial"/>
              <a:buChar char="•"/>
            </a:pPr>
            <a:r>
              <a:rPr lang="en-GB" sz="2000" dirty="0">
                <a:highlight>
                  <a:srgbClr val="FFFFFF"/>
                </a:highlight>
                <a:latin typeface="Aptos"/>
                <a:ea typeface="Calibri"/>
                <a:cs typeface="Calibri"/>
              </a:rPr>
              <a:t>resident in a care home for older adults, or</a:t>
            </a:r>
            <a:endParaRPr lang="en-GB" sz="2000" dirty="0">
              <a:highlight>
                <a:srgbClr val="C6C6C6"/>
              </a:highlight>
              <a:latin typeface="Aptos"/>
              <a:ea typeface="Calibri"/>
              <a:cs typeface="Calibri"/>
            </a:endParaRPr>
          </a:p>
          <a:p>
            <a:pPr>
              <a:buFont typeface="Arial"/>
              <a:buChar char="•"/>
            </a:pPr>
            <a:r>
              <a:rPr lang="en-GB" sz="2000" dirty="0">
                <a:highlight>
                  <a:srgbClr val="FFFFFF"/>
                </a:highlight>
                <a:latin typeface="Aptos"/>
                <a:ea typeface="Calibri"/>
                <a:cs typeface="Calibri"/>
              </a:rPr>
              <a:t>aged 65 to 74 years and have one of the health conditions listed below:</a:t>
            </a:r>
            <a:endParaRPr lang="en-GB" sz="2000" dirty="0">
              <a:highlight>
                <a:srgbClr val="C6C6C6"/>
              </a:highlight>
              <a:latin typeface="Aptos"/>
              <a:ea typeface="Calibri"/>
              <a:cs typeface="Calibri"/>
            </a:endParaRPr>
          </a:p>
          <a:p>
            <a:pPr>
              <a:buFont typeface="Arial"/>
              <a:buChar char="•"/>
            </a:pPr>
            <a:endParaRPr lang="en-GB" sz="2000" dirty="0">
              <a:highlight>
                <a:srgbClr val="FFFFFF"/>
              </a:highlight>
              <a:latin typeface="Aptos"/>
              <a:ea typeface="Calibri"/>
              <a:cs typeface="Calibri"/>
            </a:endParaRPr>
          </a:p>
          <a:p>
            <a:pPr lvl="1">
              <a:buFont typeface="Courier New"/>
              <a:buChar char="o"/>
            </a:pPr>
            <a:r>
              <a:rPr lang="en-GB" sz="1800" b="1" dirty="0">
                <a:highlight>
                  <a:srgbClr val="FFFFFF"/>
                </a:highlight>
                <a:latin typeface="Aptos"/>
                <a:ea typeface="Calibri"/>
                <a:cs typeface="Calibri"/>
              </a:rPr>
              <a:t>poorly controlled asthm</a:t>
            </a:r>
            <a:r>
              <a:rPr lang="en-GB" sz="1800" b="1" dirty="0">
                <a:latin typeface="Aptos"/>
                <a:ea typeface="Calibri"/>
                <a:cs typeface="Calibri"/>
              </a:rPr>
              <a:t>a*</a:t>
            </a:r>
            <a:endParaRPr lang="en-GB" sz="1800" strike="sngStrike" dirty="0">
              <a:latin typeface="Aptos"/>
              <a:ea typeface="Calibri"/>
              <a:cs typeface="Calibri"/>
            </a:endParaRPr>
          </a:p>
          <a:p>
            <a:pPr lvl="1">
              <a:buFont typeface="Courier New"/>
              <a:buChar char="o"/>
            </a:pPr>
            <a:r>
              <a:rPr lang="en-GB" sz="1800" b="1" dirty="0">
                <a:highlight>
                  <a:srgbClr val="FFFFFF"/>
                </a:highlight>
                <a:latin typeface="Aptos"/>
                <a:ea typeface="Calibri"/>
                <a:cs typeface="Calibri"/>
              </a:rPr>
              <a:t>chronic obstructive pulmonary disease (COPD)</a:t>
            </a:r>
            <a:r>
              <a:rPr lang="en-GB" sz="1800" dirty="0">
                <a:highlight>
                  <a:srgbClr val="FFFFFF"/>
                </a:highlight>
                <a:latin typeface="Aptos"/>
                <a:ea typeface="Calibri"/>
                <a:cs typeface="Calibri"/>
              </a:rPr>
              <a:t> </a:t>
            </a:r>
            <a:endParaRPr lang="en-GB" sz="1800" strike="sngStrike" dirty="0">
              <a:highlight>
                <a:srgbClr val="FFFFFF"/>
              </a:highlight>
              <a:latin typeface="Aptos"/>
              <a:ea typeface="Calibri"/>
              <a:cs typeface="Calibri"/>
            </a:endParaRPr>
          </a:p>
          <a:p>
            <a:pPr lvl="1">
              <a:buFont typeface="Courier New"/>
              <a:buChar char="o"/>
            </a:pPr>
            <a:r>
              <a:rPr lang="en-GB" sz="1800" b="1" dirty="0">
                <a:highlight>
                  <a:srgbClr val="FFFFFF"/>
                </a:highlight>
                <a:latin typeface="Aptos"/>
                <a:ea typeface="Calibri"/>
                <a:cs typeface="Calibri"/>
              </a:rPr>
              <a:t>bronchiectasis</a:t>
            </a:r>
            <a:r>
              <a:rPr lang="en-GB" sz="1800" dirty="0">
                <a:highlight>
                  <a:srgbClr val="FFFFFF"/>
                </a:highlight>
                <a:latin typeface="Aptos"/>
                <a:ea typeface="Calibri"/>
                <a:cs typeface="Calibri"/>
              </a:rPr>
              <a:t> </a:t>
            </a:r>
            <a:endParaRPr lang="en-GB" sz="1800" strike="sngStrike" dirty="0">
              <a:highlight>
                <a:srgbClr val="FFFFFF"/>
              </a:highlight>
              <a:latin typeface="Aptos"/>
              <a:ea typeface="Calibri"/>
              <a:cs typeface="Calibri"/>
            </a:endParaRPr>
          </a:p>
          <a:p>
            <a:pPr lvl="1">
              <a:buFont typeface="Courier New"/>
              <a:buChar char="o"/>
            </a:pPr>
            <a:r>
              <a:rPr lang="en-GB" sz="1800" b="1" dirty="0">
                <a:highlight>
                  <a:srgbClr val="FFFFFF"/>
                </a:highlight>
                <a:latin typeface="Aptos"/>
                <a:ea typeface="Calibri"/>
                <a:cs typeface="Calibri"/>
              </a:rPr>
              <a:t>cystic fibrosis</a:t>
            </a:r>
            <a:r>
              <a:rPr lang="en-GB" sz="1800" dirty="0">
                <a:highlight>
                  <a:srgbClr val="FFFFFF"/>
                </a:highlight>
                <a:latin typeface="Aptos"/>
                <a:ea typeface="Calibri"/>
                <a:cs typeface="Calibri"/>
              </a:rPr>
              <a:t> </a:t>
            </a:r>
            <a:endParaRPr lang="en-GB" sz="1800" strike="sngStrike" dirty="0">
              <a:highlight>
                <a:srgbClr val="FFFFFF"/>
              </a:highlight>
              <a:latin typeface="Aptos"/>
              <a:ea typeface="Calibri"/>
              <a:cs typeface="Calibri"/>
            </a:endParaRPr>
          </a:p>
          <a:p>
            <a:pPr lvl="1">
              <a:buFont typeface="Courier New"/>
              <a:buChar char="o"/>
            </a:pPr>
            <a:r>
              <a:rPr lang="en-GB" sz="1800" b="1" dirty="0">
                <a:highlight>
                  <a:srgbClr val="FFFFFF"/>
                </a:highlight>
                <a:latin typeface="Aptos"/>
                <a:ea typeface="Calibri"/>
                <a:cs typeface="Calibri"/>
              </a:rPr>
              <a:t>interstitial lung fibrosis</a:t>
            </a:r>
            <a:endParaRPr lang="en-GB" sz="1800" strike="sngStrike" dirty="0">
              <a:highlight>
                <a:srgbClr val="FFFFFF"/>
              </a:highlight>
              <a:latin typeface="Aptos"/>
              <a:ea typeface="Calibri"/>
              <a:cs typeface="Calibri"/>
            </a:endParaRPr>
          </a:p>
          <a:p>
            <a:pPr lvl="1">
              <a:buFont typeface="Courier New"/>
              <a:buChar char="o"/>
            </a:pPr>
            <a:r>
              <a:rPr lang="en-GB" sz="1800" b="1" dirty="0">
                <a:highlight>
                  <a:srgbClr val="FFFFFF"/>
                </a:highlight>
                <a:latin typeface="Aptos"/>
                <a:ea typeface="Calibri"/>
                <a:cs typeface="Calibri"/>
              </a:rPr>
              <a:t>pneumoconiosis</a:t>
            </a:r>
            <a:r>
              <a:rPr lang="en-GB" sz="1800" dirty="0">
                <a:highlight>
                  <a:srgbClr val="FFFFFF"/>
                </a:highlight>
                <a:latin typeface="Aptos"/>
                <a:ea typeface="Calibri"/>
                <a:cs typeface="Calibri"/>
              </a:rPr>
              <a:t> </a:t>
            </a:r>
            <a:endParaRPr lang="en-GB" sz="1800" strike="sngStrike" dirty="0">
              <a:highlight>
                <a:srgbClr val="FFFFFF"/>
              </a:highlight>
              <a:latin typeface="Aptos"/>
              <a:ea typeface="Calibri"/>
              <a:cs typeface="Calibri"/>
            </a:endParaRPr>
          </a:p>
          <a:p>
            <a:pPr lvl="1">
              <a:buFont typeface="Courier New"/>
              <a:buChar char="o"/>
            </a:pPr>
            <a:r>
              <a:rPr lang="en-GB" sz="1800" b="1" dirty="0">
                <a:highlight>
                  <a:srgbClr val="FFFFFF"/>
                </a:highlight>
                <a:latin typeface="Aptos"/>
                <a:ea typeface="Calibri"/>
                <a:cs typeface="Calibri"/>
              </a:rPr>
              <a:t>bronchopulmonary dysplasia</a:t>
            </a:r>
            <a:r>
              <a:rPr lang="en-GB" sz="1800" dirty="0">
                <a:highlight>
                  <a:srgbClr val="FFFFFF"/>
                </a:highlight>
                <a:latin typeface="Aptos"/>
                <a:ea typeface="Calibri"/>
                <a:cs typeface="Calibri"/>
              </a:rPr>
              <a:t> </a:t>
            </a:r>
            <a:endParaRPr lang="en-GB" sz="1800" strike="sngStrike" dirty="0">
              <a:highlight>
                <a:srgbClr val="FFFFFF"/>
              </a:highlight>
              <a:latin typeface="Aptos"/>
              <a:ea typeface="Calibri"/>
              <a:cs typeface="Calibri"/>
            </a:endParaRPr>
          </a:p>
          <a:p>
            <a:pPr lvl="1">
              <a:buFont typeface="Courier New"/>
              <a:buChar char="o"/>
            </a:pPr>
            <a:r>
              <a:rPr lang="en-GB" sz="1800" b="1" dirty="0">
                <a:highlight>
                  <a:srgbClr val="FFFFFF"/>
                </a:highlight>
                <a:latin typeface="Aptos"/>
                <a:ea typeface="Calibri"/>
                <a:cs typeface="Calibri"/>
              </a:rPr>
              <a:t>a weakened immune system</a:t>
            </a:r>
            <a:r>
              <a:rPr lang="en-GB" sz="1800" dirty="0">
                <a:highlight>
                  <a:srgbClr val="FFFFFF"/>
                </a:highlight>
                <a:latin typeface="Aptos"/>
                <a:ea typeface="Calibri"/>
                <a:cs typeface="Calibri"/>
              </a:rPr>
              <a:t> </a:t>
            </a:r>
            <a:endParaRPr lang="en-GB" sz="1800" strike="sngStrike" dirty="0">
              <a:highlight>
                <a:srgbClr val="FFFFFF"/>
              </a:highlight>
              <a:latin typeface="Aptos"/>
              <a:ea typeface="Calibri"/>
              <a:cs typeface="Calibri"/>
            </a:endParaRPr>
          </a:p>
          <a:p>
            <a:pPr>
              <a:buNone/>
            </a:pPr>
            <a:endParaRPr lang="en-GB" sz="2400" strike="sngStrike" dirty="0">
              <a:highlight>
                <a:srgbClr val="FFFFFF"/>
              </a:highlight>
              <a:latin typeface="Aptos"/>
              <a:cs typeface="Arial"/>
            </a:endParaRPr>
          </a:p>
          <a:p>
            <a:pPr marL="0" indent="0">
              <a:lnSpc>
                <a:spcPct val="100000"/>
              </a:lnSpc>
              <a:buNone/>
            </a:pPr>
            <a:endParaRPr lang="en-GB" sz="2000" dirty="0">
              <a:latin typeface="Arial"/>
              <a:cs typeface="Arial"/>
            </a:endParaRPr>
          </a:p>
        </p:txBody>
      </p:sp>
      <p:sp>
        <p:nvSpPr>
          <p:cNvPr id="5" name="Slide Number Placeholder 4">
            <a:extLst>
              <a:ext uri="{FF2B5EF4-FFF2-40B4-BE49-F238E27FC236}">
                <a16:creationId xmlns:a16="http://schemas.microsoft.com/office/drawing/2014/main" id="{460E22F2-C684-BD6B-C344-AD938FB17821}"/>
              </a:ext>
            </a:extLst>
          </p:cNvPr>
          <p:cNvSpPr>
            <a:spLocks noGrp="1"/>
          </p:cNvSpPr>
          <p:nvPr>
            <p:ph type="sldNum" sz="quarter" idx="11"/>
          </p:nvPr>
        </p:nvSpPr>
        <p:spPr>
          <a:xfrm>
            <a:off x="11344507" y="6395204"/>
            <a:ext cx="677154" cy="359878"/>
          </a:xfrm>
        </p:spPr>
        <p:txBody>
          <a:bodyPr/>
          <a:lstStyle/>
          <a:p>
            <a:fld id="{344369E4-5DE7-46E5-874E-4FD437973785}" type="slidenum">
              <a:rPr lang="en-GB" smtClean="0"/>
              <a:pPr/>
              <a:t>22</a:t>
            </a:fld>
            <a:endParaRPr lang="en-GB" sz="1400"/>
          </a:p>
        </p:txBody>
      </p:sp>
      <p:sp>
        <p:nvSpPr>
          <p:cNvPr id="6" name="Footer Placeholder 5">
            <a:extLst>
              <a:ext uri="{FF2B5EF4-FFF2-40B4-BE49-F238E27FC236}">
                <a16:creationId xmlns:a16="http://schemas.microsoft.com/office/drawing/2014/main" id="{E3AF38BD-06FC-67AE-6F77-ADBE316D9E0B}"/>
              </a:ext>
            </a:extLst>
          </p:cNvPr>
          <p:cNvSpPr>
            <a:spLocks noGrp="1"/>
          </p:cNvSpPr>
          <p:nvPr>
            <p:ph type="ftr" sz="quarter" idx="11"/>
          </p:nvPr>
        </p:nvSpPr>
        <p:spPr>
          <a:xfrm>
            <a:off x="416959" y="6310312"/>
            <a:ext cx="10354917" cy="365125"/>
          </a:xfrm>
        </p:spPr>
        <p:txBody>
          <a:bodyPr/>
          <a:lstStyle/>
          <a:p>
            <a:r>
              <a:rPr lang="en-GB"/>
              <a:t>RSV vaccination programme for older adults: training slide set for healthcare practitioners</a:t>
            </a:r>
          </a:p>
        </p:txBody>
      </p:sp>
      <p:pic>
        <p:nvPicPr>
          <p:cNvPr id="7" name="Picture 6">
            <a:extLst>
              <a:ext uri="{FF2B5EF4-FFF2-40B4-BE49-F238E27FC236}">
                <a16:creationId xmlns:a16="http://schemas.microsoft.com/office/drawing/2014/main" id="{7294D0B0-4AF1-5398-4EC9-83FB45D38599}"/>
              </a:ext>
            </a:extLst>
          </p:cNvPr>
          <p:cNvPicPr>
            <a:picLocks noChangeAspect="1"/>
          </p:cNvPicPr>
          <p:nvPr/>
        </p:nvPicPr>
        <p:blipFill>
          <a:blip r:embed="rId4"/>
          <a:stretch>
            <a:fillRect/>
          </a:stretch>
        </p:blipFill>
        <p:spPr>
          <a:xfrm>
            <a:off x="8994556" y="1367864"/>
            <a:ext cx="2524001" cy="4122272"/>
          </a:xfrm>
          <a:prstGeom prst="rect">
            <a:avLst/>
          </a:prstGeom>
          <a:ln w="28575">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749834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ED47B-E3E4-8340-7EA5-8B592A9D181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A8BF30-1D40-463C-ECED-FF8C43FE3DFA}"/>
              </a:ext>
            </a:extLst>
          </p:cNvPr>
          <p:cNvSpPr>
            <a:spLocks noGrp="1"/>
          </p:cNvSpPr>
          <p:nvPr>
            <p:ph type="sldNum" sz="quarter" idx="4294967295"/>
          </p:nvPr>
        </p:nvSpPr>
        <p:spPr>
          <a:xfrm>
            <a:off x="11637095" y="6347858"/>
            <a:ext cx="517506" cy="364988"/>
          </a:xfrm>
          <a:prstGeom prst="rect">
            <a:avLst/>
          </a:prstGeom>
        </p:spPr>
        <p:txBody>
          <a:bodyPr/>
          <a:lstStyle>
            <a:defPPr>
              <a:defRPr lang="en-US"/>
            </a:defPPr>
            <a:lvl1pPr marL="0" algn="l" defTabSz="605787" rtl="0" eaLnBrk="1" latinLnBrk="0" hangingPunct="1">
              <a:defRPr sz="1193" kern="1200">
                <a:solidFill>
                  <a:schemeClr val="tx1"/>
                </a:solidFill>
                <a:latin typeface="+mn-lt"/>
                <a:ea typeface="+mn-ea"/>
                <a:cs typeface="+mn-cs"/>
              </a:defRPr>
            </a:lvl1pPr>
            <a:lvl2pPr marL="302894" algn="l" defTabSz="605787" rtl="0" eaLnBrk="1" latinLnBrk="0" hangingPunct="1">
              <a:defRPr sz="1193" kern="1200">
                <a:solidFill>
                  <a:schemeClr val="tx1"/>
                </a:solidFill>
                <a:latin typeface="+mn-lt"/>
                <a:ea typeface="+mn-ea"/>
                <a:cs typeface="+mn-cs"/>
              </a:defRPr>
            </a:lvl2pPr>
            <a:lvl3pPr marL="605787" algn="l" defTabSz="605787" rtl="0" eaLnBrk="1" latinLnBrk="0" hangingPunct="1">
              <a:defRPr sz="1193" kern="1200">
                <a:solidFill>
                  <a:schemeClr val="tx1"/>
                </a:solidFill>
                <a:latin typeface="+mn-lt"/>
                <a:ea typeface="+mn-ea"/>
                <a:cs typeface="+mn-cs"/>
              </a:defRPr>
            </a:lvl3pPr>
            <a:lvl4pPr marL="908681" algn="l" defTabSz="605787" rtl="0" eaLnBrk="1" latinLnBrk="0" hangingPunct="1">
              <a:defRPr sz="1193" kern="1200">
                <a:solidFill>
                  <a:schemeClr val="tx1"/>
                </a:solidFill>
                <a:latin typeface="+mn-lt"/>
                <a:ea typeface="+mn-ea"/>
                <a:cs typeface="+mn-cs"/>
              </a:defRPr>
            </a:lvl4pPr>
            <a:lvl5pPr marL="1211575" algn="l" defTabSz="605787" rtl="0" eaLnBrk="1" latinLnBrk="0" hangingPunct="1">
              <a:defRPr sz="1193" kern="1200">
                <a:solidFill>
                  <a:schemeClr val="tx1"/>
                </a:solidFill>
                <a:latin typeface="+mn-lt"/>
                <a:ea typeface="+mn-ea"/>
                <a:cs typeface="+mn-cs"/>
              </a:defRPr>
            </a:lvl5pPr>
            <a:lvl6pPr marL="1514468" algn="l" defTabSz="605787" rtl="0" eaLnBrk="1" latinLnBrk="0" hangingPunct="1">
              <a:defRPr sz="1193" kern="1200">
                <a:solidFill>
                  <a:schemeClr val="tx1"/>
                </a:solidFill>
                <a:latin typeface="+mn-lt"/>
                <a:ea typeface="+mn-ea"/>
                <a:cs typeface="+mn-cs"/>
              </a:defRPr>
            </a:lvl6pPr>
            <a:lvl7pPr marL="1817363" algn="l" defTabSz="605787" rtl="0" eaLnBrk="1" latinLnBrk="0" hangingPunct="1">
              <a:defRPr sz="1193" kern="1200">
                <a:solidFill>
                  <a:schemeClr val="tx1"/>
                </a:solidFill>
                <a:latin typeface="+mn-lt"/>
                <a:ea typeface="+mn-ea"/>
                <a:cs typeface="+mn-cs"/>
              </a:defRPr>
            </a:lvl7pPr>
            <a:lvl8pPr marL="2120256" algn="l" defTabSz="605787" rtl="0" eaLnBrk="1" latinLnBrk="0" hangingPunct="1">
              <a:defRPr sz="1193" kern="1200">
                <a:solidFill>
                  <a:schemeClr val="tx1"/>
                </a:solidFill>
                <a:latin typeface="+mn-lt"/>
                <a:ea typeface="+mn-ea"/>
                <a:cs typeface="+mn-cs"/>
              </a:defRPr>
            </a:lvl8pPr>
            <a:lvl9pPr marL="2423149" algn="l" defTabSz="605787" rtl="0" eaLnBrk="1" latinLnBrk="0" hangingPunct="1">
              <a:defRPr sz="1193" kern="1200">
                <a:solidFill>
                  <a:schemeClr val="tx1"/>
                </a:solidFill>
                <a:latin typeface="+mn-lt"/>
                <a:ea typeface="+mn-ea"/>
                <a:cs typeface="+mn-cs"/>
              </a:defRPr>
            </a:lvl9pPr>
          </a:lstStyle>
          <a:p>
            <a:fld id="{561D0CCE-8DCC-44DC-A653-AE62B1D84A52}" type="slidenum">
              <a:rPr lang="en-GB" smtClean="0"/>
              <a:pPr/>
              <a:t>23</a:t>
            </a:fld>
            <a:endParaRPr lang="en-GB"/>
          </a:p>
        </p:txBody>
      </p:sp>
      <p:sp>
        <p:nvSpPr>
          <p:cNvPr id="3" name="Title 1">
            <a:extLst>
              <a:ext uri="{FF2B5EF4-FFF2-40B4-BE49-F238E27FC236}">
                <a16:creationId xmlns:a16="http://schemas.microsoft.com/office/drawing/2014/main" id="{2EBA8C54-20A1-F436-CE4F-A822E96D4496}"/>
              </a:ext>
            </a:extLst>
          </p:cNvPr>
          <p:cNvSpPr txBox="1">
            <a:spLocks/>
          </p:cNvSpPr>
          <p:nvPr/>
        </p:nvSpPr>
        <p:spPr>
          <a:xfrm>
            <a:off x="838200" y="3423534"/>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a:solidFill>
                  <a:srgbClr val="212A73"/>
                </a:solidFill>
                <a:latin typeface="Arial"/>
              </a:rPr>
              <a:t>Influenza </a:t>
            </a:r>
            <a:endParaRPr lang="en-US"/>
          </a:p>
        </p:txBody>
      </p:sp>
      <p:sp>
        <p:nvSpPr>
          <p:cNvPr id="7" name="TextBox 6">
            <a:extLst>
              <a:ext uri="{FF2B5EF4-FFF2-40B4-BE49-F238E27FC236}">
                <a16:creationId xmlns:a16="http://schemas.microsoft.com/office/drawing/2014/main" id="{24692849-151C-9AFC-AC0D-54D0E968AA0F}"/>
              </a:ext>
            </a:extLst>
          </p:cNvPr>
          <p:cNvSpPr txBox="1"/>
          <p:nvPr/>
        </p:nvSpPr>
        <p:spPr>
          <a:xfrm>
            <a:off x="3686563" y="3259015"/>
            <a:ext cx="528897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4800" b="1">
                <a:solidFill>
                  <a:schemeClr val="bg1"/>
                </a:solidFill>
                <a:cs typeface="Arial"/>
              </a:rPr>
              <a:t>The RSV vaccine</a:t>
            </a:r>
          </a:p>
        </p:txBody>
      </p:sp>
    </p:spTree>
    <p:extLst>
      <p:ext uri="{BB962C8B-B14F-4D97-AF65-F5344CB8AC3E}">
        <p14:creationId xmlns:p14="http://schemas.microsoft.com/office/powerpoint/2010/main" val="2971576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092B6-B19B-7753-E325-C7399E127C85}"/>
              </a:ext>
            </a:extLst>
          </p:cNvPr>
          <p:cNvSpPr>
            <a:spLocks noGrp="1"/>
          </p:cNvSpPr>
          <p:nvPr>
            <p:ph type="title"/>
          </p:nvPr>
        </p:nvSpPr>
        <p:spPr>
          <a:xfrm>
            <a:off x="409028" y="149472"/>
            <a:ext cx="11685860" cy="585245"/>
          </a:xfrm>
        </p:spPr>
        <p:txBody>
          <a:bodyPr lIns="91440" tIns="45720" rIns="91440" bIns="45720" anchor="t"/>
          <a:lstStyle/>
          <a:p>
            <a:r>
              <a:rPr lang="en-GB" sz="3600" b="1">
                <a:cs typeface="Arial"/>
              </a:rPr>
              <a:t>Abrysvo</a:t>
            </a:r>
            <a:r>
              <a:rPr lang="en-GB" sz="3600" b="1" baseline="30000">
                <a:cs typeface="Arial"/>
              </a:rPr>
              <a:t>®</a:t>
            </a:r>
            <a:r>
              <a:rPr lang="en-GB" sz="3600" b="1">
                <a:cs typeface="Arial"/>
              </a:rPr>
              <a:t> vaccine: pharmaceutical information</a:t>
            </a:r>
            <a:endParaRPr lang="en-GB" sz="3600" b="1" baseline="30000">
              <a:cs typeface="Arial"/>
            </a:endParaRPr>
          </a:p>
        </p:txBody>
      </p:sp>
      <p:sp>
        <p:nvSpPr>
          <p:cNvPr id="3" name="Content Placeholder 2">
            <a:extLst>
              <a:ext uri="{FF2B5EF4-FFF2-40B4-BE49-F238E27FC236}">
                <a16:creationId xmlns:a16="http://schemas.microsoft.com/office/drawing/2014/main" id="{7700BDA9-3FC7-1888-6FD4-0BA1867A2072}"/>
              </a:ext>
            </a:extLst>
          </p:cNvPr>
          <p:cNvSpPr>
            <a:spLocks noGrp="1"/>
          </p:cNvSpPr>
          <p:nvPr>
            <p:ph idx="1"/>
          </p:nvPr>
        </p:nvSpPr>
        <p:spPr>
          <a:xfrm>
            <a:off x="254752" y="797137"/>
            <a:ext cx="11682495" cy="4893592"/>
          </a:xfrm>
        </p:spPr>
        <p:txBody>
          <a:bodyPr vert="horz" lIns="91440" tIns="45720" rIns="91440" bIns="45720" rtlCol="0" anchor="t">
            <a:noAutofit/>
          </a:bodyPr>
          <a:lstStyle/>
          <a:p>
            <a:r>
              <a:rPr lang="en-GB" sz="2000" err="1">
                <a:cs typeface="Arial"/>
              </a:rPr>
              <a:t>Abrysvo</a:t>
            </a:r>
            <a:r>
              <a:rPr lang="en-GB" sz="2000" baseline="30000">
                <a:cs typeface="Arial"/>
              </a:rPr>
              <a:t>® </a:t>
            </a:r>
            <a:r>
              <a:rPr lang="en-GB" sz="2000">
                <a:cs typeface="Arial"/>
              </a:rPr>
              <a:t>is the recommended vaccine for RSV vaccination of older adults and is the only vaccine currently available for use within the national programme in the UK </a:t>
            </a:r>
          </a:p>
          <a:p>
            <a:r>
              <a:rPr lang="en-GB" sz="2000">
                <a:cs typeface="Arial"/>
              </a:rPr>
              <a:t>It is a non-live, bivalent recombinant vaccine</a:t>
            </a:r>
            <a:endParaRPr lang="en-GB" sz="2000"/>
          </a:p>
          <a:p>
            <a:r>
              <a:rPr lang="en-GB" sz="2000">
                <a:cs typeface="Arial"/>
              </a:rPr>
              <a:t>As it does not contain any live organisms, it cannot cause the disease against which it protects and can be given to immunosuppressed individuals</a:t>
            </a:r>
            <a:endParaRPr lang="en-GB" sz="2000"/>
          </a:p>
          <a:p>
            <a:r>
              <a:rPr lang="en-GB" sz="2000" err="1">
                <a:cs typeface="Arial"/>
              </a:rPr>
              <a:t>Abrysvo</a:t>
            </a:r>
            <a:r>
              <a:rPr lang="en-GB" sz="2000" baseline="30000">
                <a:cs typeface="Arial"/>
              </a:rPr>
              <a:t>®  </a:t>
            </a:r>
            <a:r>
              <a:rPr lang="en-GB" sz="2000">
                <a:cs typeface="Arial"/>
              </a:rPr>
              <a:t>requires reconstitution prior to administration </a:t>
            </a:r>
            <a:endParaRPr lang="en-GB" sz="2000"/>
          </a:p>
          <a:p>
            <a:r>
              <a:rPr lang="en-GB" sz="2000">
                <a:cs typeface="Arial"/>
              </a:rPr>
              <a:t>After reconstitution, one 0.5mL dose of </a:t>
            </a:r>
            <a:r>
              <a:rPr lang="en-GB" sz="2000" err="1">
                <a:cs typeface="Arial"/>
              </a:rPr>
              <a:t>Abrysvo</a:t>
            </a:r>
            <a:r>
              <a:rPr lang="en-GB" sz="2000" baseline="30000">
                <a:cs typeface="Arial"/>
              </a:rPr>
              <a:t>®</a:t>
            </a:r>
            <a:r>
              <a:rPr lang="en-GB" sz="2000">
                <a:cs typeface="Arial"/>
              </a:rPr>
              <a:t> contains:</a:t>
            </a:r>
          </a:p>
          <a:p>
            <a:pPr lvl="1">
              <a:buFont typeface="Courier New" panose="02070309020205020404" pitchFamily="49" charset="0"/>
              <a:buChar char="o"/>
            </a:pPr>
            <a:r>
              <a:rPr lang="en-GB" sz="2000">
                <a:cs typeface="Arial"/>
              </a:rPr>
              <a:t>RSV subgroup A stabilised prefusion F antigen 60 micrograms</a:t>
            </a:r>
          </a:p>
          <a:p>
            <a:pPr lvl="1">
              <a:buFont typeface="Courier New" panose="02070309020205020404" pitchFamily="49" charset="0"/>
              <a:buChar char="o"/>
            </a:pPr>
            <a:r>
              <a:rPr lang="en-GB" sz="2000">
                <a:cs typeface="Arial"/>
              </a:rPr>
              <a:t>RSV subgroup B stabilised prefusion F antigen 60 micrograms</a:t>
            </a:r>
          </a:p>
          <a:p>
            <a:pPr marL="229870" lvl="1"/>
            <a:r>
              <a:rPr lang="en-GB" sz="2000" err="1">
                <a:cs typeface="Arial"/>
              </a:rPr>
              <a:t>Abrysvo</a:t>
            </a:r>
            <a:r>
              <a:rPr lang="en-GB" sz="2000" baseline="30000">
                <a:cs typeface="Arial"/>
              </a:rPr>
              <a:t>®</a:t>
            </a:r>
            <a:r>
              <a:rPr lang="en-GB" sz="2000">
                <a:cs typeface="Arial"/>
              </a:rPr>
              <a:t> is licensed for active immunisation of individuals 60 years of age and older for the prevention of lower respiratory tract disease caused by RSV* and for</a:t>
            </a:r>
          </a:p>
          <a:p>
            <a:pPr marL="229870" lvl="1"/>
            <a:r>
              <a:rPr lang="en-GB" sz="2000">
                <a:cs typeface="Arial"/>
              </a:rPr>
              <a:t>the prevention of lower respiratory tract disease caused by RSV in individuals 18 through 59 years of age who are at increased risk for lower respiratory tract disease caused by RSVˆ.</a:t>
            </a:r>
          </a:p>
          <a:p>
            <a:pPr marL="1270" lvl="1" indent="0" algn="ctr">
              <a:buNone/>
            </a:pPr>
            <a:r>
              <a:rPr lang="en-GB" sz="1100">
                <a:cs typeface="Arial"/>
              </a:rPr>
              <a:t>  </a:t>
            </a:r>
            <a:endParaRPr lang="en-GB" sz="1100" b="1">
              <a:cs typeface="Arial"/>
            </a:endParaRPr>
          </a:p>
          <a:p>
            <a:pPr marL="1270" lvl="1" indent="0" algn="ctr">
              <a:buNone/>
            </a:pPr>
            <a:r>
              <a:rPr lang="en-GB" sz="1100">
                <a:cs typeface="Arial"/>
              </a:rPr>
              <a:t> (ˆ</a:t>
            </a:r>
            <a:r>
              <a:rPr lang="en-GB" sz="1100" b="1">
                <a:cs typeface="Arial"/>
              </a:rPr>
              <a:t>Note: individuals aged 18 to 64 are not included in the national routine programme for older adults (see slide 18 for further information)</a:t>
            </a:r>
          </a:p>
        </p:txBody>
      </p:sp>
      <p:sp>
        <p:nvSpPr>
          <p:cNvPr id="5" name="Slide Number Placeholder 4">
            <a:extLst>
              <a:ext uri="{FF2B5EF4-FFF2-40B4-BE49-F238E27FC236}">
                <a16:creationId xmlns:a16="http://schemas.microsoft.com/office/drawing/2014/main" id="{1DEE4CB4-82E8-987B-DE05-F0BAA411B8DA}"/>
              </a:ext>
            </a:extLst>
          </p:cNvPr>
          <p:cNvSpPr>
            <a:spLocks noGrp="1"/>
          </p:cNvSpPr>
          <p:nvPr>
            <p:ph type="sldNum" sz="quarter" idx="12"/>
          </p:nvPr>
        </p:nvSpPr>
        <p:spPr>
          <a:xfrm>
            <a:off x="11349283" y="6338648"/>
            <a:ext cx="745605" cy="365125"/>
          </a:xfrm>
        </p:spPr>
        <p:txBody>
          <a:bodyPr/>
          <a:lstStyle/>
          <a:p>
            <a:fld id="{344369E4-5DE7-46E5-874E-4FD437973785}" type="slidenum">
              <a:rPr lang="en-GB" smtClean="0"/>
              <a:pPr/>
              <a:t>24</a:t>
            </a:fld>
            <a:endParaRPr lang="en-GB" sz="1400"/>
          </a:p>
        </p:txBody>
      </p:sp>
      <p:pic>
        <p:nvPicPr>
          <p:cNvPr id="7" name="Picture 6" descr="A syringe and vials next to a box&#10;&#10;Description automatically generated">
            <a:extLst>
              <a:ext uri="{FF2B5EF4-FFF2-40B4-BE49-F238E27FC236}">
                <a16:creationId xmlns:a16="http://schemas.microsoft.com/office/drawing/2014/main" id="{F413A8BC-980A-E663-09CE-2EA619E01D7E}"/>
              </a:ext>
            </a:extLst>
          </p:cNvPr>
          <p:cNvPicPr>
            <a:picLocks noChangeAspect="1"/>
          </p:cNvPicPr>
          <p:nvPr/>
        </p:nvPicPr>
        <p:blipFill rotWithShape="1">
          <a:blip r:embed="rId3"/>
          <a:srcRect l="14697" t="9660" r="21984" b="7877"/>
          <a:stretch/>
        </p:blipFill>
        <p:spPr>
          <a:xfrm>
            <a:off x="8601635" y="2330471"/>
            <a:ext cx="2560475" cy="1644941"/>
          </a:xfrm>
          <a:prstGeom prst="rect">
            <a:avLst/>
          </a:prstGeom>
          <a:ln w="12700">
            <a:solidFill>
              <a:schemeClr val="accent6"/>
            </a:solidFill>
          </a:ln>
        </p:spPr>
      </p:pic>
      <p:sp>
        <p:nvSpPr>
          <p:cNvPr id="4" name="TextBox 3">
            <a:extLst>
              <a:ext uri="{FF2B5EF4-FFF2-40B4-BE49-F238E27FC236}">
                <a16:creationId xmlns:a16="http://schemas.microsoft.com/office/drawing/2014/main" id="{2F57BA1A-B607-C19F-6DE4-ECE2290A19EF}"/>
              </a:ext>
            </a:extLst>
          </p:cNvPr>
          <p:cNvSpPr txBox="1"/>
          <p:nvPr/>
        </p:nvSpPr>
        <p:spPr>
          <a:xfrm>
            <a:off x="8925934" y="2330471"/>
            <a:ext cx="191534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Image source: UKHSA</a:t>
            </a:r>
          </a:p>
        </p:txBody>
      </p:sp>
      <p:sp>
        <p:nvSpPr>
          <p:cNvPr id="9" name="Footer Placeholder 3">
            <a:extLst>
              <a:ext uri="{FF2B5EF4-FFF2-40B4-BE49-F238E27FC236}">
                <a16:creationId xmlns:a16="http://schemas.microsoft.com/office/drawing/2014/main" id="{89C7A00B-7307-D6EF-F7F2-183506513A89}"/>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Tree>
    <p:extLst>
      <p:ext uri="{BB962C8B-B14F-4D97-AF65-F5344CB8AC3E}">
        <p14:creationId xmlns:p14="http://schemas.microsoft.com/office/powerpoint/2010/main" val="26610685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7C187-E7E9-B743-F952-BD4D3541B4C7}"/>
              </a:ext>
            </a:extLst>
          </p:cNvPr>
          <p:cNvSpPr>
            <a:spLocks noGrp="1"/>
          </p:cNvSpPr>
          <p:nvPr>
            <p:ph type="title"/>
          </p:nvPr>
        </p:nvSpPr>
        <p:spPr>
          <a:xfrm>
            <a:off x="409575" y="355601"/>
            <a:ext cx="10515600" cy="708924"/>
          </a:xfrm>
        </p:spPr>
        <p:txBody>
          <a:bodyPr lIns="91440" tIns="45720" rIns="91440" bIns="45720" anchor="t"/>
          <a:lstStyle/>
          <a:p>
            <a:r>
              <a:rPr lang="en-GB" b="1">
                <a:latin typeface="Arial"/>
                <a:cs typeface="Arial"/>
              </a:rPr>
              <a:t>How Abrysvo</a:t>
            </a:r>
            <a:r>
              <a:rPr lang="en-GB" b="1" baseline="30000">
                <a:latin typeface="Arial"/>
                <a:cs typeface="Arial"/>
              </a:rPr>
              <a:t>®</a:t>
            </a:r>
            <a:r>
              <a:rPr lang="en-GB" b="1">
                <a:latin typeface="Arial"/>
                <a:cs typeface="Arial"/>
              </a:rPr>
              <a:t> vaccine works</a:t>
            </a:r>
          </a:p>
        </p:txBody>
      </p:sp>
      <p:sp>
        <p:nvSpPr>
          <p:cNvPr id="3" name="Content Placeholder 2">
            <a:extLst>
              <a:ext uri="{FF2B5EF4-FFF2-40B4-BE49-F238E27FC236}">
                <a16:creationId xmlns:a16="http://schemas.microsoft.com/office/drawing/2014/main" id="{981E012E-DA1B-A88C-7CE2-D05AB1FFAAC4}"/>
              </a:ext>
            </a:extLst>
          </p:cNvPr>
          <p:cNvSpPr>
            <a:spLocks noGrp="1"/>
          </p:cNvSpPr>
          <p:nvPr>
            <p:ph idx="1"/>
          </p:nvPr>
        </p:nvSpPr>
        <p:spPr>
          <a:xfrm>
            <a:off x="409575" y="1165175"/>
            <a:ext cx="11062473" cy="4880781"/>
          </a:xfrm>
        </p:spPr>
        <p:txBody>
          <a:bodyPr vert="horz" lIns="91440" tIns="45720" rIns="91440" bIns="45720" rtlCol="0" anchor="t">
            <a:noAutofit/>
          </a:bodyPr>
          <a:lstStyle/>
          <a:p>
            <a:pPr>
              <a:lnSpc>
                <a:spcPct val="100000"/>
              </a:lnSpc>
            </a:pPr>
            <a:r>
              <a:rPr lang="en-GB" sz="2000">
                <a:cs typeface="Arial"/>
              </a:rPr>
              <a:t>The</a:t>
            </a:r>
            <a:r>
              <a:rPr lang="en-GB" sz="2000">
                <a:latin typeface="+mn-lt"/>
                <a:cs typeface="Arial"/>
              </a:rPr>
              <a:t> RSV vaccine Abrysvo® is a non-live bivalent recombinant vaccine </a:t>
            </a:r>
            <a:endParaRPr lang="en-US" sz="2000">
              <a:latin typeface="+mn-lt"/>
              <a:cs typeface="Arial"/>
            </a:endParaRPr>
          </a:p>
          <a:p>
            <a:pPr>
              <a:lnSpc>
                <a:spcPct val="100000"/>
              </a:lnSpc>
            </a:pPr>
            <a:r>
              <a:rPr lang="en-GB" sz="2000">
                <a:cs typeface="Arial"/>
              </a:rPr>
              <a:t>Recombinant</a:t>
            </a:r>
            <a:r>
              <a:rPr lang="en-GB" sz="2000">
                <a:latin typeface="+mn-lt"/>
                <a:cs typeface="Arial"/>
              </a:rPr>
              <a:t> means a small piece of DNA from the protein of the virus is taken and inserted into a manufactured cell. As these cells grow the protein is made too. This protein is then purified and put into the vaccine which, when introduced into the body via IM injection, activates the immune system </a:t>
            </a:r>
            <a:endParaRPr lang="en-US" sz="2000">
              <a:latin typeface="+mn-lt"/>
              <a:cs typeface="Arial"/>
            </a:endParaRPr>
          </a:p>
          <a:p>
            <a:pPr>
              <a:lnSpc>
                <a:spcPct val="100000"/>
              </a:lnSpc>
            </a:pPr>
            <a:r>
              <a:rPr lang="en-GB" sz="2000">
                <a:cs typeface="Arial"/>
              </a:rPr>
              <a:t>It</a:t>
            </a:r>
            <a:r>
              <a:rPr lang="en-GB" sz="2000">
                <a:latin typeface="+mn-lt"/>
                <a:cs typeface="Arial"/>
              </a:rPr>
              <a:t> is referred to as bivalent because Abrysvo</a:t>
            </a:r>
            <a:r>
              <a:rPr lang="en-GB" sz="2000" baseline="30000">
                <a:latin typeface="+mn-lt"/>
                <a:cs typeface="Arial"/>
              </a:rPr>
              <a:t>®</a:t>
            </a:r>
            <a:r>
              <a:rPr lang="en-GB" sz="2000">
                <a:latin typeface="+mn-lt"/>
                <a:cs typeface="Arial"/>
              </a:rPr>
              <a:t> contains versions of two proteins found on the surface of the virus called ‘RSV subgroup A stabilised prefusion F’ and ‘RSV subgroup B stabilised prefusion F’ </a:t>
            </a:r>
            <a:endParaRPr lang="en-US" sz="2000">
              <a:latin typeface="+mn-lt"/>
              <a:cs typeface="Arial"/>
            </a:endParaRPr>
          </a:p>
          <a:p>
            <a:pPr>
              <a:lnSpc>
                <a:spcPct val="100000"/>
              </a:lnSpc>
            </a:pPr>
            <a:r>
              <a:rPr lang="en-GB" sz="2000">
                <a:cs typeface="Arial"/>
              </a:rPr>
              <a:t>The</a:t>
            </a:r>
            <a:r>
              <a:rPr lang="en-GB" sz="2000">
                <a:latin typeface="+mn-lt"/>
                <a:cs typeface="Arial"/>
              </a:rPr>
              <a:t> vaccine antigen (prefusion F proteins) stimulates the immune system to produce antibodies. When the individual encounters RSV virus, the antibodies neutralise the prefusion F proteins thus preventing the virus particle from fusing with and entering the host’s cells and causing an RSV infection</a:t>
            </a:r>
            <a:endParaRPr lang="en-US" sz="2000">
              <a:latin typeface="+mn-lt"/>
              <a:cs typeface="Arial"/>
            </a:endParaRPr>
          </a:p>
          <a:p>
            <a:pPr>
              <a:lnSpc>
                <a:spcPct val="100000"/>
              </a:lnSpc>
            </a:pPr>
            <a:r>
              <a:rPr lang="en-GB" sz="2000">
                <a:cs typeface="Arial"/>
              </a:rPr>
              <a:t>The</a:t>
            </a:r>
            <a:r>
              <a:rPr lang="en-GB" sz="2000">
                <a:latin typeface="+mn-lt"/>
                <a:cs typeface="Arial"/>
              </a:rPr>
              <a:t> vaccine is sometimes called pre-F because it is based on the prefusion form of the fusion (F) protein which the virus uses to invade human cells</a:t>
            </a:r>
            <a:endParaRPr lang="en-GB" sz="2000"/>
          </a:p>
        </p:txBody>
      </p:sp>
      <p:sp>
        <p:nvSpPr>
          <p:cNvPr id="5" name="Slide Number Placeholder 4">
            <a:extLst>
              <a:ext uri="{FF2B5EF4-FFF2-40B4-BE49-F238E27FC236}">
                <a16:creationId xmlns:a16="http://schemas.microsoft.com/office/drawing/2014/main" id="{430F83CB-97D6-C2FE-4473-B128C306F5EA}"/>
              </a:ext>
            </a:extLst>
          </p:cNvPr>
          <p:cNvSpPr>
            <a:spLocks noGrp="1"/>
          </p:cNvSpPr>
          <p:nvPr>
            <p:ph type="sldNum" sz="quarter" idx="12"/>
          </p:nvPr>
        </p:nvSpPr>
        <p:spPr>
          <a:xfrm>
            <a:off x="11451613" y="6378807"/>
            <a:ext cx="610246" cy="359879"/>
          </a:xfrm>
        </p:spPr>
        <p:txBody>
          <a:bodyPr/>
          <a:lstStyle/>
          <a:p>
            <a:fld id="{344369E4-5DE7-46E5-874E-4FD437973785}" type="slidenum">
              <a:rPr lang="en-GB" smtClean="0"/>
              <a:pPr/>
              <a:t>25</a:t>
            </a:fld>
            <a:endParaRPr lang="en-GB" sz="1400"/>
          </a:p>
        </p:txBody>
      </p:sp>
      <p:sp>
        <p:nvSpPr>
          <p:cNvPr id="7" name="Footer Placeholder 3">
            <a:extLst>
              <a:ext uri="{FF2B5EF4-FFF2-40B4-BE49-F238E27FC236}">
                <a16:creationId xmlns:a16="http://schemas.microsoft.com/office/drawing/2014/main" id="{A5135782-B014-A012-7D09-184EF0EC786C}"/>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Tree>
    <p:extLst>
      <p:ext uri="{BB962C8B-B14F-4D97-AF65-F5344CB8AC3E}">
        <p14:creationId xmlns:p14="http://schemas.microsoft.com/office/powerpoint/2010/main" val="3107500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124D0-040B-4D68-8664-411D7862424D}"/>
              </a:ext>
            </a:extLst>
          </p:cNvPr>
          <p:cNvSpPr>
            <a:spLocks noGrp="1"/>
          </p:cNvSpPr>
          <p:nvPr>
            <p:ph type="title"/>
          </p:nvPr>
        </p:nvSpPr>
        <p:spPr>
          <a:xfrm>
            <a:off x="376196" y="109185"/>
            <a:ext cx="10704000" cy="648072"/>
          </a:xfrm>
        </p:spPr>
        <p:txBody>
          <a:bodyPr lIns="91440" tIns="45720" rIns="91440" bIns="45720" anchor="t" anchorCtr="0"/>
          <a:lstStyle/>
          <a:p>
            <a:r>
              <a:rPr lang="en-GB" sz="4400" b="1" err="1">
                <a:solidFill>
                  <a:schemeClr val="tx1"/>
                </a:solidFill>
                <a:latin typeface="Arial"/>
                <a:cs typeface="Arial"/>
              </a:rPr>
              <a:t>Abrysvo</a:t>
            </a:r>
            <a:r>
              <a:rPr lang="en-GB" sz="4400" b="1" baseline="30000">
                <a:solidFill>
                  <a:schemeClr val="tx1"/>
                </a:solidFill>
                <a:latin typeface="Arial"/>
                <a:cs typeface="Arial"/>
              </a:rPr>
              <a:t>® </a:t>
            </a:r>
            <a:r>
              <a:rPr lang="en-GB" sz="4400" b="1">
                <a:solidFill>
                  <a:schemeClr val="tx1"/>
                </a:solidFill>
                <a:latin typeface="Arial"/>
                <a:cs typeface="Arial"/>
              </a:rPr>
              <a:t>vaccine: effectiveness</a:t>
            </a:r>
            <a:endParaRPr lang="en-GB" sz="4400" b="1">
              <a:solidFill>
                <a:schemeClr val="tx1"/>
              </a:solidFill>
            </a:endParaRPr>
          </a:p>
        </p:txBody>
      </p:sp>
      <p:sp>
        <p:nvSpPr>
          <p:cNvPr id="5" name="Content Placeholder 4">
            <a:extLst>
              <a:ext uri="{FF2B5EF4-FFF2-40B4-BE49-F238E27FC236}">
                <a16:creationId xmlns:a16="http://schemas.microsoft.com/office/drawing/2014/main" id="{19C7C45D-22BA-49E6-A8FF-1DFBDDED67CD}"/>
              </a:ext>
            </a:extLst>
          </p:cNvPr>
          <p:cNvSpPr>
            <a:spLocks noGrp="1"/>
          </p:cNvSpPr>
          <p:nvPr>
            <p:ph idx="1"/>
          </p:nvPr>
        </p:nvSpPr>
        <p:spPr>
          <a:xfrm>
            <a:off x="374160" y="1061880"/>
            <a:ext cx="10704000" cy="4739679"/>
          </a:xfrm>
        </p:spPr>
        <p:txBody>
          <a:bodyPr vert="horz" lIns="91440" tIns="45720" rIns="91440" bIns="45720" rtlCol="0" anchor="t">
            <a:noAutofit/>
          </a:bodyPr>
          <a:lstStyle/>
          <a:p>
            <a:pPr marL="4445" indent="-4445">
              <a:lnSpc>
                <a:spcPct val="113999"/>
              </a:lnSpc>
            </a:pPr>
            <a:r>
              <a:rPr lang="en-GB" sz="2400">
                <a:ea typeface="+mn-lt"/>
                <a:cs typeface="+mn-lt"/>
              </a:rPr>
              <a:t>In 2026 a meta-analysis of case-controlled studies across the four UK nations found that </a:t>
            </a:r>
            <a:r>
              <a:rPr lang="en-GB" sz="2400" err="1">
                <a:ea typeface="+mn-lt"/>
                <a:cs typeface="+mn-lt"/>
              </a:rPr>
              <a:t>RSVpreF</a:t>
            </a:r>
            <a:r>
              <a:rPr lang="en-GB" sz="2400">
                <a:ea typeface="+mn-lt"/>
                <a:cs typeface="+mn-lt"/>
              </a:rPr>
              <a:t> vaccination was associated with a significant reduction in the odds of RSV-related hospitalisation among older adults with a pooled fixed-effect estimate of 75%.</a:t>
            </a:r>
            <a:endParaRPr lang="en-US"/>
          </a:p>
          <a:p>
            <a:pPr marL="4445" indent="-4445">
              <a:lnSpc>
                <a:spcPct val="113999"/>
              </a:lnSpc>
            </a:pPr>
            <a:endParaRPr lang="en-GB" sz="2400">
              <a:ea typeface="+mn-lt"/>
              <a:cs typeface="+mn-lt"/>
            </a:endParaRPr>
          </a:p>
          <a:p>
            <a:pPr marL="4445" indent="-4445">
              <a:lnSpc>
                <a:spcPct val="113999"/>
              </a:lnSpc>
            </a:pPr>
            <a:r>
              <a:rPr lang="en-GB" sz="2400">
                <a:ea typeface="+mn-lt"/>
                <a:cs typeface="+mn-lt"/>
              </a:rPr>
              <a:t>Furthermore, adjusted vaccine effectiveness against RSV-related hospitalisation was 82% in Wales.</a:t>
            </a:r>
            <a:endParaRPr lang="en-GB"/>
          </a:p>
          <a:p>
            <a:pPr marL="4445" indent="-4445">
              <a:lnSpc>
                <a:spcPct val="113999"/>
              </a:lnSpc>
            </a:pPr>
            <a:endParaRPr lang="en-GB" sz="2400">
              <a:cs typeface="Arial"/>
            </a:endParaRPr>
          </a:p>
          <a:p>
            <a:pPr marL="4445" indent="-4445">
              <a:lnSpc>
                <a:spcPct val="113999"/>
              </a:lnSpc>
            </a:pPr>
            <a:r>
              <a:rPr lang="en-GB" sz="2400">
                <a:cs typeface="Arial"/>
              </a:rPr>
              <a:t>There is currently no data to support revaccination (second doses) of older adults after a first dose</a:t>
            </a:r>
          </a:p>
        </p:txBody>
      </p:sp>
      <p:sp>
        <p:nvSpPr>
          <p:cNvPr id="11" name="Slide Number Placeholder 10">
            <a:extLst>
              <a:ext uri="{FF2B5EF4-FFF2-40B4-BE49-F238E27FC236}">
                <a16:creationId xmlns:a16="http://schemas.microsoft.com/office/drawing/2014/main" id="{91BFB48E-5B63-4F0E-9C11-E6AEEACA9E26}"/>
              </a:ext>
            </a:extLst>
          </p:cNvPr>
          <p:cNvSpPr>
            <a:spLocks noGrp="1"/>
          </p:cNvSpPr>
          <p:nvPr>
            <p:ph type="sldNum" sz="quarter" idx="10"/>
          </p:nvPr>
        </p:nvSpPr>
        <p:spPr>
          <a:xfrm>
            <a:off x="10903652" y="6299481"/>
            <a:ext cx="1343570" cy="363600"/>
          </a:xfrm>
        </p:spPr>
        <p:txBody>
          <a:bodyPr/>
          <a:lstStyle/>
          <a:p>
            <a:pPr marL="531813" algn="l">
              <a:lnSpc>
                <a:spcPct val="150000"/>
              </a:lnSpc>
              <a:defRPr/>
            </a:pPr>
            <a:fld id="{344369E4-5DE7-46E5-874E-4FD437973785}" type="slidenum">
              <a:rPr lang="en-GB" b="1" smtClean="0">
                <a:solidFill>
                  <a:schemeClr val="bg1"/>
                </a:solidFill>
              </a:rPr>
              <a:pPr marL="531813" algn="l">
                <a:lnSpc>
                  <a:spcPct val="150000"/>
                </a:lnSpc>
                <a:defRPr/>
              </a:pPr>
              <a:t>26</a:t>
            </a:fld>
            <a:endParaRPr lang="en-US" b="1">
              <a:solidFill>
                <a:schemeClr val="bg1"/>
              </a:solidFill>
            </a:endParaRPr>
          </a:p>
        </p:txBody>
      </p:sp>
      <p:sp>
        <p:nvSpPr>
          <p:cNvPr id="4" name="Footer Placeholder 3">
            <a:extLst>
              <a:ext uri="{FF2B5EF4-FFF2-40B4-BE49-F238E27FC236}">
                <a16:creationId xmlns:a16="http://schemas.microsoft.com/office/drawing/2014/main" id="{AEB06537-FDE5-9001-D2C2-AA7168C165BE}"/>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6861603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A2E896E-4C61-722E-FF6A-64E8B9F83CB8}"/>
              </a:ext>
            </a:extLst>
          </p:cNvPr>
          <p:cNvSpPr>
            <a:spLocks noGrp="1"/>
          </p:cNvSpPr>
          <p:nvPr>
            <p:ph type="title"/>
          </p:nvPr>
        </p:nvSpPr>
        <p:spPr/>
        <p:txBody>
          <a:bodyPr lIns="91440" tIns="45720" rIns="91440" bIns="45720" anchor="t" anchorCtr="0"/>
          <a:lstStyle/>
          <a:p>
            <a:r>
              <a:rPr lang="en-GB" sz="4400" b="1">
                <a:solidFill>
                  <a:srgbClr val="002060"/>
                </a:solidFill>
                <a:latin typeface="Arial"/>
                <a:cs typeface="Arial"/>
              </a:rPr>
              <a:t>Abrysvo</a:t>
            </a:r>
            <a:r>
              <a:rPr lang="en-GB" sz="4400" b="1" baseline="30000">
                <a:solidFill>
                  <a:srgbClr val="002060"/>
                </a:solidFill>
                <a:latin typeface="Arial"/>
                <a:cs typeface="Arial"/>
              </a:rPr>
              <a:t>® </a:t>
            </a:r>
            <a:r>
              <a:rPr lang="en-GB" sz="4400" b="1">
                <a:solidFill>
                  <a:schemeClr val="tx1"/>
                </a:solidFill>
                <a:latin typeface="Arial"/>
                <a:cs typeface="Arial"/>
              </a:rPr>
              <a:t>Vaccine safety (1) </a:t>
            </a:r>
          </a:p>
        </p:txBody>
      </p:sp>
      <p:sp>
        <p:nvSpPr>
          <p:cNvPr id="3" name="Content Placeholder 2">
            <a:extLst>
              <a:ext uri="{FF2B5EF4-FFF2-40B4-BE49-F238E27FC236}">
                <a16:creationId xmlns:a16="http://schemas.microsoft.com/office/drawing/2014/main" id="{66D39703-7618-2D09-56EB-1BB073EB3802}"/>
              </a:ext>
            </a:extLst>
          </p:cNvPr>
          <p:cNvSpPr>
            <a:spLocks noGrp="1"/>
          </p:cNvSpPr>
          <p:nvPr>
            <p:ph idx="1"/>
          </p:nvPr>
        </p:nvSpPr>
        <p:spPr>
          <a:xfrm>
            <a:off x="548057" y="1059160"/>
            <a:ext cx="10704000" cy="4891264"/>
          </a:xfrm>
        </p:spPr>
        <p:txBody>
          <a:bodyPr lIns="91440" tIns="45720" rIns="91440" bIns="45720" anchor="t"/>
          <a:lstStyle/>
          <a:p>
            <a:pPr marL="0" indent="0">
              <a:buNone/>
            </a:pPr>
            <a:r>
              <a:rPr lang="en-GB" b="1"/>
              <a:t>Guillain-Barre syndrome </a:t>
            </a:r>
          </a:p>
          <a:p>
            <a:pPr marL="0" indent="0">
              <a:buNone/>
            </a:pPr>
            <a:endParaRPr lang="en-GB" b="1"/>
          </a:p>
          <a:p>
            <a:pPr lvl="1"/>
            <a:r>
              <a:rPr lang="en-GB" sz="1750"/>
              <a:t>A small number of cases of Guillain-Barré syndrome (GBS) were detected in phase 3 clinical trials and in post-marketing surveillance of older adults</a:t>
            </a:r>
          </a:p>
          <a:p>
            <a:pPr lvl="1"/>
            <a:r>
              <a:rPr lang="en-GB" sz="1750"/>
              <a:t>Surveillance studies over the first seasons of vaccination in the USA, England and Scotland suggested that RSV vaccines were associated with an increased risk of GBS in the six weeks following administration</a:t>
            </a:r>
          </a:p>
          <a:p>
            <a:pPr lvl="1"/>
            <a:r>
              <a:rPr lang="en-GB" sz="1750"/>
              <a:t>The risk is estimated at around 10 to 25 cases of GBS for every million doses of the vaccine administered to older people. This compares to a background rate of GBS which is 20 per million per year in those aged 70-79 years </a:t>
            </a:r>
          </a:p>
          <a:p>
            <a:pPr lvl="1"/>
            <a:r>
              <a:rPr lang="en-GB" sz="1750"/>
              <a:t>The MHRA have advised health professionals to be attentive to signs and symptoms of GBS in all recipients of Abrysvo</a:t>
            </a:r>
            <a:r>
              <a:rPr lang="en-GB" sz="1750" baseline="30000">
                <a:cs typeface="Arial"/>
              </a:rPr>
              <a:t>®</a:t>
            </a:r>
            <a:r>
              <a:rPr lang="en-GB" sz="1750"/>
              <a:t> and </a:t>
            </a:r>
            <a:r>
              <a:rPr lang="en-GB" sz="1750" err="1"/>
              <a:t>Arexvy</a:t>
            </a:r>
            <a:r>
              <a:rPr lang="en-GB" sz="1750" baseline="30000">
                <a:cs typeface="Arial"/>
              </a:rPr>
              <a:t>®</a:t>
            </a:r>
            <a:r>
              <a:rPr lang="en-GB" sz="1750"/>
              <a:t> to ensure early and correct diagnosis, and to initiate treatment and supportive care; noting that early medical care can reduce severity and improve outcomes </a:t>
            </a:r>
          </a:p>
          <a:p>
            <a:pPr lvl="1"/>
            <a:r>
              <a:rPr lang="en-GB" sz="1750"/>
              <a:t>The risk of experiencing Guillain-Barré syndrome following Abrysvo</a:t>
            </a:r>
            <a:r>
              <a:rPr lang="en-GB" sz="1750" baseline="30000">
                <a:cs typeface="Arial"/>
              </a:rPr>
              <a:t>®</a:t>
            </a:r>
            <a:r>
              <a:rPr lang="en-GB" sz="1750"/>
              <a:t> in older adults remains rare.</a:t>
            </a:r>
          </a:p>
          <a:p>
            <a:pPr marL="0" indent="0" algn="ctr">
              <a:buNone/>
            </a:pPr>
            <a:endParaRPr lang="en-GB" sz="1750">
              <a:hlinkClick r:id="rId3"/>
            </a:endParaRPr>
          </a:p>
          <a:p>
            <a:pPr marL="0" indent="0" algn="ctr">
              <a:buNone/>
            </a:pPr>
            <a:r>
              <a:rPr lang="en-GB" sz="1750">
                <a:hlinkClick r:id="rId3"/>
              </a:rPr>
              <a:t>Green Book: RSV Chapter</a:t>
            </a:r>
            <a:endParaRPr lang="en-GB" sz="1750"/>
          </a:p>
          <a:p>
            <a:endParaRPr lang="en-GB" sz="2400"/>
          </a:p>
        </p:txBody>
      </p:sp>
      <p:sp>
        <p:nvSpPr>
          <p:cNvPr id="4" name="Slide Number Placeholder 3">
            <a:extLst>
              <a:ext uri="{FF2B5EF4-FFF2-40B4-BE49-F238E27FC236}">
                <a16:creationId xmlns:a16="http://schemas.microsoft.com/office/drawing/2014/main" id="{CBEC8CC1-BFFE-0981-5B7A-21E41237FC53}"/>
              </a:ext>
            </a:extLst>
          </p:cNvPr>
          <p:cNvSpPr>
            <a:spLocks noGrp="1"/>
          </p:cNvSpPr>
          <p:nvPr>
            <p:ph type="sldNum" sz="quarter" idx="10"/>
          </p:nvPr>
        </p:nvSpPr>
        <p:spPr>
          <a:xfrm>
            <a:off x="10615961" y="6351476"/>
            <a:ext cx="12192000" cy="549275"/>
          </a:xfrm>
        </p:spPr>
        <p:txBody>
          <a:bodyPr/>
          <a:lstStyle/>
          <a:p>
            <a:pPr marL="531813">
              <a:defRPr/>
            </a:pPr>
            <a:r>
              <a:rPr lang="en-US"/>
              <a:t>  </a:t>
            </a:r>
            <a:fld id="{2565FA6D-D4C8-4C4C-AC4B-3269734D34D8}" type="slidenum">
              <a:rPr lang="en-US" smtClean="0"/>
              <a:pPr marL="531813">
                <a:defRPr/>
              </a:pPr>
              <a:t>27</a:t>
            </a:fld>
            <a:r>
              <a:rPr lang="en-US" b="1">
                <a:solidFill>
                  <a:schemeClr val="bg1"/>
                </a:solidFill>
              </a:rPr>
              <a:t> </a:t>
            </a:r>
            <a:fld id="{2565FA6D-D4C8-4C4C-AC4B-3269734D34D8}" type="slidenum">
              <a:rPr lang="en-US" b="1">
                <a:solidFill>
                  <a:schemeClr val="bg1"/>
                </a:solidFill>
              </a:rPr>
              <a:pPr marL="531813">
                <a:defRPr/>
              </a:pPr>
              <a:t>27</a:t>
            </a:fld>
            <a:endParaRPr lang="en-US"/>
          </a:p>
        </p:txBody>
      </p:sp>
      <p:sp>
        <p:nvSpPr>
          <p:cNvPr id="5" name="Footer Placeholder 4">
            <a:extLst>
              <a:ext uri="{FF2B5EF4-FFF2-40B4-BE49-F238E27FC236}">
                <a16:creationId xmlns:a16="http://schemas.microsoft.com/office/drawing/2014/main" id="{7AA3CA27-9090-E121-9344-26419BD71CBE}"/>
              </a:ext>
            </a:extLst>
          </p:cNvPr>
          <p:cNvSpPr>
            <a:spLocks noGrp="1"/>
          </p:cNvSpPr>
          <p:nvPr>
            <p:ph type="ftr" sz="quarter" idx="11"/>
          </p:nvPr>
        </p:nvSpPr>
        <p:spPr>
          <a:xfrm>
            <a:off x="250924" y="6379556"/>
            <a:ext cx="10007606" cy="363600"/>
          </a:xfrm>
        </p:spPr>
        <p:txBody>
          <a:bodyPr/>
          <a:lstStyle/>
          <a:p>
            <a:r>
              <a:rPr lang="en-GB" sz="1400"/>
              <a:t>Respiratory syncytial virus (RSV) vaccination programme for older adults </a:t>
            </a:r>
          </a:p>
        </p:txBody>
      </p:sp>
      <p:sp>
        <p:nvSpPr>
          <p:cNvPr id="2" name="Slide Number Placeholder 3">
            <a:extLst>
              <a:ext uri="{FF2B5EF4-FFF2-40B4-BE49-F238E27FC236}">
                <a16:creationId xmlns:a16="http://schemas.microsoft.com/office/drawing/2014/main" id="{C12D9499-04A5-CF96-43FF-D3D3F918E8F2}"/>
              </a:ext>
            </a:extLst>
          </p:cNvPr>
          <p:cNvSpPr txBox="1">
            <a:spLocks/>
          </p:cNvSpPr>
          <p:nvPr/>
        </p:nvSpPr>
        <p:spPr>
          <a:xfrm>
            <a:off x="133564" y="6308725"/>
            <a:ext cx="12274194" cy="85503"/>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defRPr/>
            </a:pPr>
            <a:r>
              <a:rPr lang="en-US">
                <a:solidFill>
                  <a:schemeClr val="bg1"/>
                </a:solidFill>
              </a:rPr>
              <a:t>  </a:t>
            </a:r>
            <a:endParaRPr lang="en-US" b="1">
              <a:solidFill>
                <a:schemeClr val="bg1"/>
              </a:solidFill>
            </a:endParaRPr>
          </a:p>
        </p:txBody>
      </p:sp>
      <p:sp>
        <p:nvSpPr>
          <p:cNvPr id="9" name="Footer Placeholder 3">
            <a:extLst>
              <a:ext uri="{FF2B5EF4-FFF2-40B4-BE49-F238E27FC236}">
                <a16:creationId xmlns:a16="http://schemas.microsoft.com/office/drawing/2014/main" id="{F96DA5B7-2D58-B0E8-7799-73A0D8108B6A}"/>
              </a:ext>
            </a:extLst>
          </p:cNvPr>
          <p:cNvSpPr txBox="1">
            <a:spLocks/>
          </p:cNvSpPr>
          <p:nvPr/>
        </p:nvSpPr>
        <p:spPr>
          <a:xfrm>
            <a:off x="89434" y="6357564"/>
            <a:ext cx="9424639" cy="402295"/>
          </a:xfr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3118583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27E64-18EF-8EA9-9562-C50EFB621F90}"/>
              </a:ext>
            </a:extLst>
          </p:cNvPr>
          <p:cNvSpPr>
            <a:spLocks noGrp="1"/>
          </p:cNvSpPr>
          <p:nvPr>
            <p:ph type="title"/>
          </p:nvPr>
        </p:nvSpPr>
        <p:spPr>
          <a:xfrm>
            <a:off x="247650" y="112996"/>
            <a:ext cx="10704000" cy="648072"/>
          </a:xfrm>
        </p:spPr>
        <p:txBody>
          <a:bodyPr/>
          <a:lstStyle/>
          <a:p>
            <a:r>
              <a:rPr lang="en-GB" sz="4000" b="1">
                <a:solidFill>
                  <a:srgbClr val="002060"/>
                </a:solidFill>
                <a:latin typeface="Arial"/>
                <a:cs typeface="Arial"/>
              </a:rPr>
              <a:t>Abrysvo</a:t>
            </a:r>
            <a:r>
              <a:rPr lang="en-GB" sz="4000" b="1" baseline="30000">
                <a:solidFill>
                  <a:srgbClr val="002060"/>
                </a:solidFill>
                <a:latin typeface="Arial"/>
                <a:cs typeface="Arial"/>
              </a:rPr>
              <a:t>® </a:t>
            </a:r>
            <a:r>
              <a:rPr lang="en-GB" sz="4000" b="1">
                <a:solidFill>
                  <a:schemeClr val="tx1"/>
                </a:solidFill>
                <a:latin typeface="Arial"/>
                <a:cs typeface="Arial"/>
              </a:rPr>
              <a:t>Vaccine safety (2) </a:t>
            </a:r>
            <a:endParaRPr lang="en-GB"/>
          </a:p>
        </p:txBody>
      </p:sp>
      <p:sp>
        <p:nvSpPr>
          <p:cNvPr id="3" name="Content Placeholder 2">
            <a:extLst>
              <a:ext uri="{FF2B5EF4-FFF2-40B4-BE49-F238E27FC236}">
                <a16:creationId xmlns:a16="http://schemas.microsoft.com/office/drawing/2014/main" id="{AA4B580D-C32B-D5BC-E7D1-0D42B1849ABB}"/>
              </a:ext>
            </a:extLst>
          </p:cNvPr>
          <p:cNvSpPr>
            <a:spLocks noGrp="1"/>
          </p:cNvSpPr>
          <p:nvPr>
            <p:ph idx="1"/>
          </p:nvPr>
        </p:nvSpPr>
        <p:spPr>
          <a:xfrm>
            <a:off x="247650" y="905448"/>
            <a:ext cx="11216747" cy="5047103"/>
          </a:xfrm>
        </p:spPr>
        <p:txBody>
          <a:bodyPr/>
          <a:lstStyle/>
          <a:p>
            <a:pPr marL="0" indent="0">
              <a:lnSpc>
                <a:spcPts val="2400"/>
              </a:lnSpc>
              <a:buNone/>
            </a:pPr>
            <a:r>
              <a:rPr lang="en-GB" sz="2000" b="1" dirty="0"/>
              <a:t>Guillain-Barre syndrome continued</a:t>
            </a:r>
          </a:p>
          <a:p>
            <a:pPr marL="0" indent="0">
              <a:lnSpc>
                <a:spcPts val="2400"/>
              </a:lnSpc>
              <a:buNone/>
            </a:pPr>
            <a:endParaRPr lang="en-GB" sz="2000" b="1" dirty="0"/>
          </a:p>
          <a:p>
            <a:pPr lvl="1">
              <a:lnSpc>
                <a:spcPct val="100000"/>
              </a:lnSpc>
              <a:spcBef>
                <a:spcPts val="0"/>
              </a:spcBef>
            </a:pPr>
            <a:r>
              <a:rPr lang="en-US" sz="1750" dirty="0">
                <a:cs typeface="Arial"/>
              </a:rPr>
              <a:t>The Commission on Human Medicines advises that overall, the benefit of vaccination in preventing hospitalisation and death from remains highly favorable relative to the risk of older adults developing GBS</a:t>
            </a:r>
            <a:endParaRPr lang="en-GB" sz="1750" strike="sngStrike" dirty="0">
              <a:cs typeface="Arial" panose="020B0604020202020204" pitchFamily="34" charset="0"/>
            </a:endParaRPr>
          </a:p>
          <a:p>
            <a:pPr marL="0" indent="0">
              <a:lnSpc>
                <a:spcPct val="100000"/>
              </a:lnSpc>
              <a:buNone/>
            </a:pPr>
            <a:endParaRPr lang="en-GB" sz="1750" dirty="0">
              <a:cs typeface="Arial"/>
            </a:endParaRPr>
          </a:p>
          <a:p>
            <a:pPr lvl="1">
              <a:lnSpc>
                <a:spcPct val="100000"/>
              </a:lnSpc>
              <a:spcBef>
                <a:spcPts val="600"/>
              </a:spcBef>
            </a:pPr>
            <a:r>
              <a:rPr lang="en-GB" sz="1750" dirty="0">
                <a:cs typeface="Arial"/>
              </a:rPr>
              <a:t>Healthcare professionals should advise all recipients of </a:t>
            </a:r>
            <a:r>
              <a:rPr lang="en-GB" sz="1750" dirty="0" err="1">
                <a:cs typeface="Arial"/>
              </a:rPr>
              <a:t>Abrysvo</a:t>
            </a:r>
            <a:r>
              <a:rPr lang="en-GB" sz="1750" dirty="0">
                <a:cs typeface="Arial"/>
              </a:rPr>
              <a:t>® and </a:t>
            </a:r>
            <a:r>
              <a:rPr lang="en-GB" sz="1750" dirty="0" err="1">
                <a:cs typeface="Arial"/>
              </a:rPr>
              <a:t>Arexvy</a:t>
            </a:r>
            <a:r>
              <a:rPr lang="en-GB" sz="1750" dirty="0">
                <a:cs typeface="Arial"/>
              </a:rPr>
              <a:t>® that they should be alert to signs and symptoms of Guillain-Barré syndrome and, if they occur, to seek immediate medical attention as it requires urgent treatment in hospital.</a:t>
            </a:r>
          </a:p>
          <a:p>
            <a:pPr>
              <a:lnSpc>
                <a:spcPct val="100000"/>
              </a:lnSpc>
              <a:spcBef>
                <a:spcPts val="600"/>
              </a:spcBef>
            </a:pPr>
            <a:endParaRPr lang="en-US" sz="1750" dirty="0">
              <a:cs typeface="Arial"/>
            </a:endParaRPr>
          </a:p>
          <a:p>
            <a:pPr marL="0" indent="0">
              <a:buNone/>
            </a:pPr>
            <a:endParaRPr lang="en-GB" dirty="0"/>
          </a:p>
        </p:txBody>
      </p:sp>
      <p:sp>
        <p:nvSpPr>
          <p:cNvPr id="4" name="Slide Number Placeholder 3">
            <a:extLst>
              <a:ext uri="{FF2B5EF4-FFF2-40B4-BE49-F238E27FC236}">
                <a16:creationId xmlns:a16="http://schemas.microsoft.com/office/drawing/2014/main" id="{BFB166DD-BFC4-0530-E603-1C7F0BDF46CD}"/>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28</a:t>
            </a:fld>
            <a:endParaRPr lang="en-US"/>
          </a:p>
        </p:txBody>
      </p:sp>
      <p:sp>
        <p:nvSpPr>
          <p:cNvPr id="5" name="Footer Placeholder 4">
            <a:extLst>
              <a:ext uri="{FF2B5EF4-FFF2-40B4-BE49-F238E27FC236}">
                <a16:creationId xmlns:a16="http://schemas.microsoft.com/office/drawing/2014/main" id="{447BA7C7-F00C-B0B3-053F-819CA0A8941F}"/>
              </a:ext>
            </a:extLst>
          </p:cNvPr>
          <p:cNvSpPr>
            <a:spLocks noGrp="1"/>
          </p:cNvSpPr>
          <p:nvPr>
            <p:ph type="ftr" sz="quarter" idx="11"/>
          </p:nvPr>
        </p:nvSpPr>
        <p:spPr>
          <a:xfrm>
            <a:off x="838200" y="6308726"/>
            <a:ext cx="10007606" cy="363600"/>
          </a:xfrm>
        </p:spPr>
        <p:txBody>
          <a:bodyPr/>
          <a:lstStyle/>
          <a:p>
            <a:r>
              <a:rPr lang="en-GB" sz="1400"/>
              <a:t>Respiratory syncytial virus (RSV) vaccination programme for older adults </a:t>
            </a:r>
          </a:p>
        </p:txBody>
      </p:sp>
      <p:sp>
        <p:nvSpPr>
          <p:cNvPr id="7" name="Slide Number Placeholder 10">
            <a:extLst>
              <a:ext uri="{FF2B5EF4-FFF2-40B4-BE49-F238E27FC236}">
                <a16:creationId xmlns:a16="http://schemas.microsoft.com/office/drawing/2014/main" id="{F6BA1DC7-7D84-793A-AB0B-E5FE6189201C}"/>
              </a:ext>
            </a:extLst>
          </p:cNvPr>
          <p:cNvSpPr txBox="1">
            <a:spLocks/>
          </p:cNvSpPr>
          <p:nvPr/>
        </p:nvSpPr>
        <p:spPr>
          <a:xfrm>
            <a:off x="10951650" y="6213087"/>
            <a:ext cx="10479640" cy="370276"/>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1813">
              <a:lnSpc>
                <a:spcPct val="150000"/>
              </a:lnSpc>
              <a:defRPr/>
            </a:pPr>
            <a:fld id="{344369E4-5DE7-46E5-874E-4FD437973785}" type="slidenum">
              <a:rPr lang="en-GB" b="1" smtClean="0">
                <a:solidFill>
                  <a:schemeClr val="bg1"/>
                </a:solidFill>
              </a:rPr>
              <a:pPr marL="531813">
                <a:lnSpc>
                  <a:spcPct val="150000"/>
                </a:lnSpc>
                <a:defRPr/>
              </a:pPr>
              <a:t>28</a:t>
            </a:fld>
            <a:endParaRPr lang="en-US" b="1">
              <a:solidFill>
                <a:schemeClr val="bg1"/>
              </a:solidFill>
            </a:endParaRPr>
          </a:p>
        </p:txBody>
      </p:sp>
      <p:sp>
        <p:nvSpPr>
          <p:cNvPr id="9" name="Footer Placeholder 3">
            <a:extLst>
              <a:ext uri="{FF2B5EF4-FFF2-40B4-BE49-F238E27FC236}">
                <a16:creationId xmlns:a16="http://schemas.microsoft.com/office/drawing/2014/main" id="{2E8B9C1A-C9BB-CAC7-337C-FD25035701F9}"/>
              </a:ext>
            </a:extLst>
          </p:cNvPr>
          <p:cNvSpPr txBox="1">
            <a:spLocks/>
          </p:cNvSpPr>
          <p:nvPr/>
        </p:nvSpPr>
        <p:spPr>
          <a:xfrm>
            <a:off x="89434" y="6357564"/>
            <a:ext cx="9424639" cy="402295"/>
          </a:xfrm>
        </p:spPr>
        <p:txBody>
          <a:bodyPr lIns="91440" tIns="45720" rIns="91440" bIns="4572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2241570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02C7-AEF0-44A0-9B2A-4ADBC00911F7}"/>
              </a:ext>
            </a:extLst>
          </p:cNvPr>
          <p:cNvSpPr>
            <a:spLocks noGrp="1"/>
          </p:cNvSpPr>
          <p:nvPr>
            <p:ph type="title"/>
          </p:nvPr>
        </p:nvSpPr>
        <p:spPr>
          <a:xfrm>
            <a:off x="320289" y="150153"/>
            <a:ext cx="11370794" cy="759404"/>
          </a:xfrm>
        </p:spPr>
        <p:txBody>
          <a:bodyPr lIns="91440" tIns="45720" rIns="91440" bIns="45720" anchor="t">
            <a:noAutofit/>
          </a:bodyPr>
          <a:lstStyle/>
          <a:p>
            <a:r>
              <a:rPr lang="en-GB" sz="4000" b="1">
                <a:latin typeface="Arial"/>
                <a:cs typeface="Arial"/>
              </a:rPr>
              <a:t>Abrysvo</a:t>
            </a:r>
            <a:r>
              <a:rPr lang="en-GB" sz="4000" b="1" baseline="30000">
                <a:latin typeface="Arial"/>
                <a:cs typeface="Arial"/>
              </a:rPr>
              <a:t>®</a:t>
            </a:r>
            <a:r>
              <a:rPr lang="en-GB" sz="4000" b="1">
                <a:latin typeface="Arial"/>
                <a:cs typeface="Arial"/>
              </a:rPr>
              <a:t> contraindications and precautions</a:t>
            </a:r>
            <a:endParaRPr lang="en-US" sz="4000" b="1">
              <a:latin typeface="Arial"/>
              <a:cs typeface="Arial"/>
            </a:endParaRPr>
          </a:p>
        </p:txBody>
      </p:sp>
      <p:sp>
        <p:nvSpPr>
          <p:cNvPr id="6" name="Content Placeholder 5">
            <a:extLst>
              <a:ext uri="{FF2B5EF4-FFF2-40B4-BE49-F238E27FC236}">
                <a16:creationId xmlns:a16="http://schemas.microsoft.com/office/drawing/2014/main" id="{A5290401-1F82-4632-8F9E-E28637C58ADC}"/>
              </a:ext>
            </a:extLst>
          </p:cNvPr>
          <p:cNvSpPr txBox="1">
            <a:spLocks noGrp="1"/>
          </p:cNvSpPr>
          <p:nvPr>
            <p:ph idx="1"/>
          </p:nvPr>
        </p:nvSpPr>
        <p:spPr>
          <a:xfrm>
            <a:off x="403627" y="909557"/>
            <a:ext cx="10847932" cy="4945969"/>
          </a:xfrm>
          <a:prstGeom prst="rect">
            <a:avLst/>
          </a:prstGeom>
          <a:noFill/>
        </p:spPr>
        <p:txBody>
          <a:bodyPr vert="horz" wrap="square" lIns="91440" tIns="45720" rIns="91440" bIns="45720" rtlCol="0" anchor="t">
            <a:spAutoFit/>
          </a:bodyPr>
          <a:lstStyle/>
          <a:p>
            <a:pPr marL="0" indent="0">
              <a:spcBef>
                <a:spcPts val="600"/>
              </a:spcBef>
              <a:buNone/>
            </a:pPr>
            <a:r>
              <a:rPr lang="en-GB" sz="1800">
                <a:latin typeface="Arial"/>
                <a:cs typeface="Arial"/>
              </a:rPr>
              <a:t>Abrysvo</a:t>
            </a:r>
            <a:r>
              <a:rPr lang="en-GB" sz="1800" baseline="30000">
                <a:latin typeface="Arial"/>
                <a:cs typeface="Arial"/>
              </a:rPr>
              <a:t>®</a:t>
            </a:r>
            <a:r>
              <a:rPr lang="en-GB" sz="1800">
                <a:latin typeface="Arial"/>
                <a:cs typeface="Arial"/>
              </a:rPr>
              <a:t> is contraindicated following:</a:t>
            </a:r>
            <a:endParaRPr lang="en-US" sz="2400">
              <a:cs typeface="Arial"/>
            </a:endParaRPr>
          </a:p>
          <a:p>
            <a:pPr>
              <a:spcBef>
                <a:spcPts val="600"/>
              </a:spcBef>
            </a:pPr>
            <a:r>
              <a:rPr lang="en-GB" sz="1800">
                <a:latin typeface="Arial"/>
                <a:cs typeface="Arial"/>
              </a:rPr>
              <a:t>confirmed anaphylactic reaction to a previous dose of an RSV vaccine or </a:t>
            </a:r>
            <a:endParaRPr lang="en-GB" sz="2400">
              <a:latin typeface="Arial"/>
              <a:cs typeface="Arial"/>
            </a:endParaRPr>
          </a:p>
          <a:p>
            <a:pPr>
              <a:spcBef>
                <a:spcPts val="600"/>
              </a:spcBef>
            </a:pPr>
            <a:r>
              <a:rPr lang="en-GB" sz="1800">
                <a:latin typeface="Arial"/>
                <a:cs typeface="Arial"/>
              </a:rPr>
              <a:t>confirmed anaphylactic reaction to any of the components excipients in the vaccine</a:t>
            </a:r>
            <a:endParaRPr lang="en-GB" sz="2400">
              <a:cs typeface="Arial"/>
            </a:endParaRPr>
          </a:p>
          <a:p>
            <a:pPr marL="0" indent="0">
              <a:spcBef>
                <a:spcPts val="600"/>
              </a:spcBef>
              <a:buNone/>
            </a:pPr>
            <a:endParaRPr lang="en-GB" sz="1800">
              <a:latin typeface="Arial"/>
              <a:cs typeface="Arial"/>
            </a:endParaRPr>
          </a:p>
          <a:p>
            <a:pPr marL="0" indent="0">
              <a:spcBef>
                <a:spcPts val="600"/>
              </a:spcBef>
              <a:buNone/>
            </a:pPr>
            <a:r>
              <a:rPr lang="en-GB" sz="1800">
                <a:latin typeface="Arial"/>
                <a:cs typeface="Arial"/>
              </a:rPr>
              <a:t>Precautions:</a:t>
            </a:r>
          </a:p>
          <a:p>
            <a:pPr>
              <a:spcBef>
                <a:spcPts val="600"/>
              </a:spcBef>
            </a:pPr>
            <a:r>
              <a:rPr lang="en-GB" sz="1800">
                <a:latin typeface="Arial"/>
                <a:cs typeface="Arial"/>
              </a:rPr>
              <a:t>immunisation of individuals who are acutely unwell with fever should be postponed until they have recovered fully to avoid confusing the diagnosis of any acute illness by wrongly attributing any sign or symptoms to the adverse effects of the vaccine</a:t>
            </a:r>
            <a:endParaRPr lang="en-GB" sz="2400">
              <a:latin typeface="Arial"/>
              <a:cs typeface="Arial"/>
            </a:endParaRPr>
          </a:p>
          <a:p>
            <a:pPr>
              <a:spcBef>
                <a:spcPts val="600"/>
              </a:spcBef>
            </a:pPr>
            <a:r>
              <a:rPr lang="en-GB" sz="1800">
                <a:latin typeface="Arial" panose="020B0604020202020204" pitchFamily="34" charset="0"/>
                <a:cs typeface="Arial" panose="020B0604020202020204" pitchFamily="34" charset="0"/>
              </a:rPr>
              <a:t>minor illness, such as a common cold, without fever or systemic upset are not valid reasons to postpone immunisation</a:t>
            </a:r>
          </a:p>
          <a:p>
            <a:pPr>
              <a:spcBef>
                <a:spcPts val="600"/>
              </a:spcBef>
            </a:pPr>
            <a:r>
              <a:rPr lang="en-US" sz="1800">
                <a:cs typeface="Arial"/>
              </a:rPr>
              <a:t>individuals with a history of GBS can be vaccinated as recommended for their age. There is evidence  to suggest that having had a prior diagnosis of GBS does not predispose an individual to further episodes of GBS when immunised with other vaccines. </a:t>
            </a:r>
            <a:r>
              <a:rPr lang="en-GB" sz="1800">
                <a:cs typeface="Arial"/>
              </a:rPr>
              <a:t>Although there is no current indication for revaccination, those who are diagnosed with GBS within six weeks of a dose of RSV vaccine, should be advised to seek medical advice before accepting a future offer of revaccination, on a precautionary basis.</a:t>
            </a:r>
            <a:endParaRPr lang="en-US" sz="1800">
              <a:cs typeface="Arial"/>
            </a:endParaRPr>
          </a:p>
          <a:p>
            <a:pPr marL="0" indent="0" algn="ctr">
              <a:spcBef>
                <a:spcPts val="600"/>
              </a:spcBef>
              <a:buNone/>
            </a:pPr>
            <a:r>
              <a:rPr lang="en-GB" sz="1600">
                <a:latin typeface="Arial"/>
                <a:cs typeface="Arial"/>
              </a:rPr>
              <a:t>Refer to the </a:t>
            </a:r>
            <a:r>
              <a:rPr lang="it-IT" sz="1600">
                <a:solidFill>
                  <a:schemeClr val="accent1">
                    <a:lumMod val="75000"/>
                  </a:schemeClr>
                </a:solidFill>
                <a:latin typeface="Arial"/>
                <a:cs typeface="Arial"/>
                <a:hlinkClick r:id="rId3">
                  <a:extLst>
                    <a:ext uri="{A12FA001-AC4F-418D-AE19-62706E023703}">
                      <ahyp:hlinkClr xmlns:ahyp="http://schemas.microsoft.com/office/drawing/2018/hyperlinkcolor" val="tx"/>
                    </a:ext>
                  </a:extLst>
                </a:hlinkClick>
              </a:rPr>
              <a:t>Green Book RSV Chapter</a:t>
            </a:r>
            <a:r>
              <a:rPr lang="it-IT" sz="1600">
                <a:solidFill>
                  <a:schemeClr val="accent1">
                    <a:lumMod val="75000"/>
                  </a:schemeClr>
                </a:solidFill>
                <a:latin typeface="Arial"/>
                <a:cs typeface="Arial"/>
              </a:rPr>
              <a:t>,</a:t>
            </a:r>
            <a:r>
              <a:rPr lang="it-IT" sz="1600">
                <a:solidFill>
                  <a:srgbClr val="212A73"/>
                </a:solidFill>
                <a:latin typeface="Arial"/>
                <a:cs typeface="Arial"/>
              </a:rPr>
              <a:t> </a:t>
            </a:r>
            <a:r>
              <a:rPr lang="en-GB" sz="1600">
                <a:latin typeface="Arial"/>
                <a:cs typeface="Arial"/>
                <a:hlinkClick r:id="rId4"/>
              </a:rPr>
              <a:t>Abrysvo® Patient Group Direction</a:t>
            </a:r>
            <a:r>
              <a:rPr lang="en-GB" sz="1600">
                <a:latin typeface="Arial"/>
                <a:cs typeface="Arial"/>
              </a:rPr>
              <a:t> (PGD) and Abrysvo</a:t>
            </a:r>
            <a:r>
              <a:rPr lang="en-GB" sz="1600" baseline="30000">
                <a:cs typeface="Arial"/>
              </a:rPr>
              <a:t>®</a:t>
            </a:r>
            <a:r>
              <a:rPr lang="en-GB" sz="1600">
                <a:latin typeface="Arial"/>
                <a:cs typeface="Arial"/>
              </a:rPr>
              <a:t> </a:t>
            </a:r>
            <a:r>
              <a:rPr lang="en-GB" sz="1600">
                <a:latin typeface="Arial"/>
                <a:cs typeface="Arial"/>
                <a:hlinkClick r:id="rId5"/>
              </a:rPr>
              <a:t>SmPC</a:t>
            </a:r>
            <a:r>
              <a:rPr lang="en-GB" sz="1600">
                <a:latin typeface="Arial"/>
                <a:cs typeface="Arial"/>
              </a:rPr>
              <a:t> for full details</a:t>
            </a:r>
          </a:p>
        </p:txBody>
      </p:sp>
      <p:sp>
        <p:nvSpPr>
          <p:cNvPr id="13" name="Slide Number Placeholder 12">
            <a:extLst>
              <a:ext uri="{FF2B5EF4-FFF2-40B4-BE49-F238E27FC236}">
                <a16:creationId xmlns:a16="http://schemas.microsoft.com/office/drawing/2014/main" id="{2961C4EC-90CC-4340-865D-7D33BEB107B8}"/>
              </a:ext>
            </a:extLst>
          </p:cNvPr>
          <p:cNvSpPr>
            <a:spLocks noGrp="1"/>
          </p:cNvSpPr>
          <p:nvPr>
            <p:ph type="sldNum" sz="quarter" idx="12"/>
          </p:nvPr>
        </p:nvSpPr>
        <p:spPr>
          <a:xfrm>
            <a:off x="11467245" y="6376148"/>
            <a:ext cx="447675" cy="365125"/>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fld id="{344369E4-5DE7-46E5-874E-4FD437973785}" type="slidenum">
              <a:rPr lang="en-GB"/>
              <a:pPr marL="0" marR="0" lvl="0" indent="0" defTabSz="914400" rtl="0" eaLnBrk="1" fontAlgn="auto" latinLnBrk="0" hangingPunct="1">
                <a:lnSpc>
                  <a:spcPct val="100000"/>
                </a:lnSpc>
                <a:spcBef>
                  <a:spcPts val="0"/>
                </a:spcBef>
                <a:spcAft>
                  <a:spcPts val="0"/>
                </a:spcAft>
                <a:buClrTx/>
                <a:buSzTx/>
                <a:buFontTx/>
                <a:buNone/>
                <a:tabLst/>
                <a:defRPr/>
              </a:pPr>
              <a:t>29</a:t>
            </a:fld>
            <a:endParaRPr lang="en-GB"/>
          </a:p>
        </p:txBody>
      </p:sp>
      <p:sp>
        <p:nvSpPr>
          <p:cNvPr id="5" name="Footer Placeholder 3">
            <a:extLst>
              <a:ext uri="{FF2B5EF4-FFF2-40B4-BE49-F238E27FC236}">
                <a16:creationId xmlns:a16="http://schemas.microsoft.com/office/drawing/2014/main" id="{8281EEA7-EE81-DBEC-1F65-DA3CFB0947CA}"/>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1017393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8206"/>
          </a:xfrm>
        </p:spPr>
        <p:txBody>
          <a:bodyPr/>
          <a:lstStyle/>
          <a:p>
            <a:r>
              <a:rPr kumimoji="0" lang="en-GB" sz="4000" b="1" i="0" u="none" strike="noStrike" kern="1200" cap="none" spc="0" normalizeH="0" baseline="0" noProof="0">
                <a:ln>
                  <a:noFill/>
                </a:ln>
                <a:solidFill>
                  <a:srgbClr val="002060"/>
                </a:solidFill>
                <a:effectLst/>
                <a:uLnTx/>
                <a:uFillTx/>
                <a:latin typeface="Arial"/>
                <a:ea typeface="+mj-ea"/>
                <a:cs typeface="+mj-cs"/>
              </a:rPr>
              <a:t>Acknowledgements</a:t>
            </a:r>
            <a:endParaRPr lang="en-GB" sz="4000">
              <a:solidFill>
                <a:srgbClr val="002060"/>
              </a:solidFill>
            </a:endParaRPr>
          </a:p>
        </p:txBody>
      </p:sp>
      <p:sp>
        <p:nvSpPr>
          <p:cNvPr id="7" name="Content Placeholder 6">
            <a:extLst>
              <a:ext uri="{FF2B5EF4-FFF2-40B4-BE49-F238E27FC236}">
                <a16:creationId xmlns:a16="http://schemas.microsoft.com/office/drawing/2014/main" id="{CAF437D5-AD1E-3FFD-048B-366259BEA642}"/>
              </a:ext>
            </a:extLst>
          </p:cNvPr>
          <p:cNvSpPr>
            <a:spLocks noGrp="1"/>
          </p:cNvSpPr>
          <p:nvPr>
            <p:ph idx="1"/>
          </p:nvPr>
        </p:nvSpPr>
        <p:spPr>
          <a:xfrm>
            <a:off x="838200" y="1609359"/>
            <a:ext cx="10515600" cy="4351338"/>
          </a:xfrm>
        </p:spPr>
        <p:txBody>
          <a:bodyPr lIns="91440" tIns="45720" rIns="91440" bIns="45720" anchor="t"/>
          <a:lstStyle/>
          <a:p>
            <a:pPr marL="285750" indent="-285750" algn="just">
              <a:lnSpc>
                <a:spcPct val="150000"/>
              </a:lnSpc>
              <a:buFont typeface="Arial" charset="0"/>
              <a:buChar char="•"/>
              <a:defRPr/>
            </a:pPr>
            <a:r>
              <a:rPr lang="en-GB" sz="1800">
                <a:ea typeface="Verdana"/>
                <a:cs typeface="Calibri"/>
              </a:rPr>
              <a:t>Vaccine Preventable Disease Programme (VPDP), Public Health Wales: </a:t>
            </a:r>
            <a:r>
              <a:rPr lang="en-GB" sz="1800">
                <a:hlinkClick r:id="rId2"/>
              </a:rPr>
              <a:t>Immunisation and Vaccines - Public Health Wales</a:t>
            </a:r>
            <a:endParaRPr lang="en-GB" sz="1800"/>
          </a:p>
          <a:p>
            <a:pPr marL="285750" indent="-285750" algn="just">
              <a:lnSpc>
                <a:spcPct val="150000"/>
              </a:lnSpc>
              <a:buFont typeface="Arial" charset="0"/>
              <a:buChar char="•"/>
              <a:defRPr/>
            </a:pPr>
            <a:r>
              <a:rPr lang="en-GB" sz="1800">
                <a:solidFill>
                  <a:srgbClr val="212A73"/>
                </a:solidFill>
                <a:ea typeface="Verdana"/>
              </a:rPr>
              <a:t>Vaccine Programme Wales (VPW)</a:t>
            </a:r>
            <a:endParaRPr lang="en-GB" sz="1800">
              <a:solidFill>
                <a:srgbClr val="212A73"/>
              </a:solidFill>
              <a:ea typeface="Verdana"/>
              <a:cs typeface="Arial"/>
            </a:endParaRPr>
          </a:p>
          <a:p>
            <a:pPr marL="285750" indent="-285750" algn="just">
              <a:lnSpc>
                <a:spcPct val="150000"/>
              </a:lnSpc>
              <a:buFont typeface="Arial" charset="0"/>
              <a:buChar char="•"/>
              <a:defRPr/>
            </a:pPr>
            <a:r>
              <a:rPr lang="en-GB" sz="1800">
                <a:ea typeface="Verdana"/>
                <a:cs typeface="Calibri"/>
              </a:rPr>
              <a:t>UK Health Security Agency: </a:t>
            </a:r>
            <a:r>
              <a:rPr lang="en-GB" sz="1800">
                <a:ea typeface="Verdana"/>
                <a:cs typeface="Calibri"/>
                <a:hlinkClick r:id="rId3"/>
              </a:rPr>
              <a:t>www.gov.uk/government/topics/public-health</a:t>
            </a:r>
            <a:endParaRPr lang="en-GB" sz="1800">
              <a:ea typeface="Verdana"/>
              <a:cs typeface="Calibri"/>
            </a:endParaRPr>
          </a:p>
          <a:p>
            <a:pPr marL="285750" indent="-285750" algn="just">
              <a:lnSpc>
                <a:spcPct val="150000"/>
              </a:lnSpc>
              <a:buFont typeface="Arial" charset="0"/>
              <a:buChar char="•"/>
              <a:defRPr/>
            </a:pPr>
            <a:r>
              <a:rPr lang="en-GB" sz="1800">
                <a:ea typeface="Verdana"/>
                <a:cs typeface="Calibri"/>
              </a:rPr>
              <a:t>Welsh Government </a:t>
            </a:r>
          </a:p>
          <a:p>
            <a:pPr marL="0" indent="0" algn="just">
              <a:lnSpc>
                <a:spcPct val="150000"/>
              </a:lnSpc>
              <a:buNone/>
              <a:defRPr/>
            </a:pPr>
            <a:endParaRPr lang="en-GB" sz="1800">
              <a:highlight>
                <a:srgbClr val="FFFF00"/>
              </a:highlight>
              <a:ea typeface="Verdana" panose="020B0604030504040204" pitchFamily="34" charset="0"/>
              <a:cs typeface="Calibri" panose="020F0502020204030204" pitchFamily="34" charset="0"/>
            </a:endParaRPr>
          </a:p>
          <a:p>
            <a:pPr marL="0" indent="0" algn="just">
              <a:lnSpc>
                <a:spcPct val="150000"/>
              </a:lnSpc>
              <a:buNone/>
              <a:defRPr/>
            </a:pPr>
            <a:endParaRPr lang="en-GB" sz="1800">
              <a:ea typeface="Verdana" panose="020B0604030504040204" pitchFamily="34" charset="0"/>
              <a:cs typeface="Calibri" panose="020F0502020204030204" pitchFamily="34" charset="0"/>
            </a:endParaRPr>
          </a:p>
          <a:p>
            <a:pPr marL="0" indent="0">
              <a:buNone/>
            </a:pPr>
            <a:endParaRPr lang="en-GB"/>
          </a:p>
        </p:txBody>
      </p:sp>
      <p:sp>
        <p:nvSpPr>
          <p:cNvPr id="5" name="Slide Number Placeholder 4"/>
          <p:cNvSpPr>
            <a:spLocks noGrp="1"/>
          </p:cNvSpPr>
          <p:nvPr>
            <p:ph type="sldNum" sz="quarter" idx="12"/>
          </p:nvPr>
        </p:nvSpPr>
        <p:spPr>
          <a:xfrm>
            <a:off x="11544299" y="6357564"/>
            <a:ext cx="447675" cy="365125"/>
          </a:xfrm>
        </p:spPr>
        <p:txBody>
          <a:bodyPr/>
          <a:lstStyle/>
          <a:p>
            <a:fld id="{561D0CCE-8DCC-44DC-A653-AE62B1D84A52}" type="slidenum">
              <a:rPr lang="en-GB" smtClean="0"/>
              <a:pPr/>
              <a:t>3</a:t>
            </a:fld>
            <a:endParaRPr lang="en-GB"/>
          </a:p>
        </p:txBody>
      </p:sp>
      <p:sp>
        <p:nvSpPr>
          <p:cNvPr id="6" name="Footer Placeholder 3">
            <a:extLst>
              <a:ext uri="{FF2B5EF4-FFF2-40B4-BE49-F238E27FC236}">
                <a16:creationId xmlns:a16="http://schemas.microsoft.com/office/drawing/2014/main" id="{1089DBF3-6CBF-5E96-0D87-7A53D41B6715}"/>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Tree>
    <p:extLst>
      <p:ext uri="{BB962C8B-B14F-4D97-AF65-F5344CB8AC3E}">
        <p14:creationId xmlns:p14="http://schemas.microsoft.com/office/powerpoint/2010/main" val="2990502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502C7-AEF0-44A0-9B2A-4ADBC00911F7}"/>
              </a:ext>
            </a:extLst>
          </p:cNvPr>
          <p:cNvSpPr>
            <a:spLocks noGrp="1"/>
          </p:cNvSpPr>
          <p:nvPr>
            <p:ph type="title"/>
          </p:nvPr>
        </p:nvSpPr>
        <p:spPr>
          <a:xfrm>
            <a:off x="353690" y="189724"/>
            <a:ext cx="10197204" cy="648072"/>
          </a:xfrm>
        </p:spPr>
        <p:txBody>
          <a:bodyPr lIns="91440" tIns="45720" rIns="91440" bIns="45720" anchor="t">
            <a:noAutofit/>
          </a:bodyPr>
          <a:lstStyle/>
          <a:p>
            <a:r>
              <a:rPr lang="en-GB" b="1">
                <a:latin typeface="Arial"/>
                <a:cs typeface="Arial"/>
              </a:rPr>
              <a:t>Abrysvo</a:t>
            </a:r>
            <a:r>
              <a:rPr lang="en-GB" b="1" baseline="30000">
                <a:latin typeface="Arial"/>
                <a:cs typeface="Arial"/>
              </a:rPr>
              <a:t>® </a:t>
            </a:r>
            <a:r>
              <a:rPr lang="en-GB" b="1">
                <a:latin typeface="Arial"/>
                <a:cs typeface="Arial"/>
              </a:rPr>
              <a:t>vaccine excipients</a:t>
            </a:r>
          </a:p>
        </p:txBody>
      </p:sp>
      <p:sp>
        <p:nvSpPr>
          <p:cNvPr id="6" name="Content Placeholder 5">
            <a:extLst>
              <a:ext uri="{FF2B5EF4-FFF2-40B4-BE49-F238E27FC236}">
                <a16:creationId xmlns:a16="http://schemas.microsoft.com/office/drawing/2014/main" id="{A5290401-1F82-4632-8F9E-E28637C58ADC}"/>
              </a:ext>
            </a:extLst>
          </p:cNvPr>
          <p:cNvSpPr txBox="1">
            <a:spLocks noGrp="1"/>
          </p:cNvSpPr>
          <p:nvPr>
            <p:ph idx="1"/>
          </p:nvPr>
        </p:nvSpPr>
        <p:spPr>
          <a:xfrm>
            <a:off x="550335" y="1452569"/>
            <a:ext cx="10007606" cy="746871"/>
          </a:xfrm>
          <a:prstGeom prst="rect">
            <a:avLst/>
          </a:prstGeom>
          <a:noFill/>
        </p:spPr>
        <p:txBody>
          <a:bodyPr wrap="square">
            <a:spAutoFit/>
          </a:bodyPr>
          <a:lstStyle/>
          <a:p>
            <a:pPr marL="0" indent="0" algn="ctr">
              <a:spcBef>
                <a:spcPts val="0"/>
              </a:spcBef>
              <a:buNone/>
            </a:pPr>
            <a:endParaRPr lang="en-GB" sz="1800" b="1"/>
          </a:p>
          <a:p>
            <a:pPr marL="0" indent="0">
              <a:defRPr/>
            </a:pPr>
            <a:endParaRPr lang="en-GB" sz="2000" b="1" u="sng"/>
          </a:p>
        </p:txBody>
      </p:sp>
      <p:sp>
        <p:nvSpPr>
          <p:cNvPr id="13" name="Slide Number Placeholder 12">
            <a:extLst>
              <a:ext uri="{FF2B5EF4-FFF2-40B4-BE49-F238E27FC236}">
                <a16:creationId xmlns:a16="http://schemas.microsoft.com/office/drawing/2014/main" id="{2961C4EC-90CC-4340-865D-7D33BEB107B8}"/>
              </a:ext>
            </a:extLst>
          </p:cNvPr>
          <p:cNvSpPr>
            <a:spLocks noGrp="1"/>
          </p:cNvSpPr>
          <p:nvPr>
            <p:ph type="sldNum" sz="quarter" idx="12"/>
          </p:nvPr>
        </p:nvSpPr>
        <p:spPr>
          <a:xfrm>
            <a:off x="11525249" y="6370548"/>
            <a:ext cx="510471" cy="365125"/>
          </a:xfrm>
        </p:spPr>
        <p:txBody>
          <a:bodyPr/>
          <a:lstStyle/>
          <a:p>
            <a:fld id="{344369E4-5DE7-46E5-874E-4FD437973785}" type="slidenum">
              <a:rPr lang="en-GB" smtClean="0"/>
              <a:pPr/>
              <a:t>30</a:t>
            </a:fld>
            <a:endParaRPr lang="en-GB" sz="1400"/>
          </a:p>
        </p:txBody>
      </p:sp>
      <p:sp>
        <p:nvSpPr>
          <p:cNvPr id="4" name="TextBox 3">
            <a:extLst>
              <a:ext uri="{FF2B5EF4-FFF2-40B4-BE49-F238E27FC236}">
                <a16:creationId xmlns:a16="http://schemas.microsoft.com/office/drawing/2014/main" id="{7A70BE98-6423-2173-5FBE-B1BB06EDAED3}"/>
              </a:ext>
            </a:extLst>
          </p:cNvPr>
          <p:cNvSpPr txBox="1"/>
          <p:nvPr/>
        </p:nvSpPr>
        <p:spPr>
          <a:xfrm>
            <a:off x="707301" y="1287774"/>
            <a:ext cx="3410760" cy="4276812"/>
          </a:xfrm>
          <a:prstGeom prst="rect">
            <a:avLst/>
          </a:prstGeom>
          <a:noFill/>
          <a:ln>
            <a:solidFill>
              <a:schemeClr val="accent6"/>
            </a:solidFill>
          </a:ln>
        </p:spPr>
        <p:txBody>
          <a:bodyPr wrap="square" lIns="91440" tIns="45720" rIns="91440" bIns="45720" anchor="t">
            <a:spAutoFit/>
          </a:bodyPr>
          <a:lstStyle/>
          <a:p>
            <a:pPr>
              <a:lnSpc>
                <a:spcPct val="107000"/>
              </a:lnSpc>
              <a:spcAft>
                <a:spcPts val="800"/>
              </a:spcAft>
            </a:pPr>
            <a:r>
              <a:rPr lang="en-GB">
                <a:latin typeface="Arial"/>
                <a:cs typeface="Arial"/>
              </a:rPr>
              <a:t>Abrysvo</a:t>
            </a:r>
            <a:r>
              <a:rPr lang="en-GB" baseline="30000">
                <a:latin typeface="Arial"/>
                <a:cs typeface="Arial"/>
              </a:rPr>
              <a:t>®</a:t>
            </a:r>
            <a:r>
              <a:rPr lang="en-GB">
                <a:latin typeface="Arial"/>
                <a:cs typeface="Arial"/>
              </a:rPr>
              <a:t> contains the following excipients: </a:t>
            </a:r>
          </a:p>
          <a:p>
            <a:pPr>
              <a:tabLst>
                <a:tab pos="457200" algn="l"/>
              </a:tabLst>
            </a:pPr>
            <a:r>
              <a:rPr lang="en-GB">
                <a:latin typeface="Arial"/>
                <a:cs typeface="Arial"/>
              </a:rPr>
              <a:t>Powder vial</a:t>
            </a:r>
          </a:p>
          <a:p>
            <a:pPr marL="342900" lvl="0" indent="-342900">
              <a:buFont typeface="Arial" panose="020B0604020202020204" pitchFamily="34" charset="0"/>
              <a:buChar char="•"/>
              <a:tabLst>
                <a:tab pos="457200" algn="l"/>
              </a:tabLst>
            </a:pPr>
            <a:r>
              <a:rPr lang="en-GB">
                <a:latin typeface="Arial"/>
                <a:cs typeface="Arial"/>
              </a:rPr>
              <a:t>trometamol</a:t>
            </a:r>
          </a:p>
          <a:p>
            <a:pPr marL="342900" lvl="0" indent="-342900">
              <a:buFont typeface="Arial" panose="020B0604020202020204" pitchFamily="34" charset="0"/>
              <a:buChar char="•"/>
              <a:tabLst>
                <a:tab pos="457200" algn="l"/>
              </a:tabLst>
            </a:pPr>
            <a:r>
              <a:rPr lang="en-GB">
                <a:latin typeface="Arial"/>
                <a:cs typeface="Arial"/>
              </a:rPr>
              <a:t>trometamol hydrochloride</a:t>
            </a:r>
          </a:p>
          <a:p>
            <a:pPr marL="342900" lvl="0" indent="-342900">
              <a:buFont typeface="Arial" panose="020B0604020202020204" pitchFamily="34" charset="0"/>
              <a:buChar char="•"/>
              <a:tabLst>
                <a:tab pos="457200" algn="l"/>
              </a:tabLst>
            </a:pPr>
            <a:r>
              <a:rPr lang="en-GB">
                <a:latin typeface="Arial"/>
                <a:cs typeface="Arial"/>
              </a:rPr>
              <a:t>sucrose</a:t>
            </a:r>
          </a:p>
          <a:p>
            <a:pPr marL="342900" lvl="0" indent="-342900">
              <a:buFont typeface="Arial" panose="020B0604020202020204" pitchFamily="34" charset="0"/>
              <a:buChar char="•"/>
              <a:tabLst>
                <a:tab pos="457200" algn="l"/>
              </a:tabLst>
            </a:pPr>
            <a:r>
              <a:rPr lang="en-GB">
                <a:latin typeface="Arial"/>
                <a:cs typeface="Arial"/>
              </a:rPr>
              <a:t>Mannitol (E421)</a:t>
            </a:r>
          </a:p>
          <a:p>
            <a:pPr marL="342900" indent="-342900">
              <a:buFont typeface="Arial" panose="020B0604020202020204" pitchFamily="34" charset="0"/>
              <a:buChar char="•"/>
              <a:tabLst>
                <a:tab pos="457200" algn="l"/>
              </a:tabLst>
            </a:pPr>
            <a:r>
              <a:rPr lang="en-GB">
                <a:latin typeface="Arial"/>
                <a:cs typeface="Arial"/>
              </a:rPr>
              <a:t>polysorbate 80 (E433) </a:t>
            </a:r>
          </a:p>
          <a:p>
            <a:pPr marL="342900" lvl="0" indent="-342900">
              <a:buFont typeface="Arial" panose="020B0604020202020204" pitchFamily="34" charset="0"/>
              <a:buChar char="•"/>
              <a:tabLst>
                <a:tab pos="457200" algn="l"/>
              </a:tabLst>
            </a:pPr>
            <a:r>
              <a:rPr lang="en-GB">
                <a:latin typeface="Arial"/>
                <a:cs typeface="Arial"/>
              </a:rPr>
              <a:t>sodium chloride</a:t>
            </a:r>
          </a:p>
          <a:p>
            <a:pPr marL="342900" indent="-342900">
              <a:buFont typeface="Arial" panose="020B0604020202020204" pitchFamily="34" charset="0"/>
              <a:buChar char="•"/>
              <a:tabLst>
                <a:tab pos="457200" algn="l"/>
              </a:tabLst>
            </a:pPr>
            <a:r>
              <a:rPr lang="en-GB">
                <a:latin typeface="Arial"/>
                <a:cs typeface="Arial"/>
              </a:rPr>
              <a:t>hydrochloric acid </a:t>
            </a:r>
          </a:p>
          <a:p>
            <a:pPr>
              <a:tabLst>
                <a:tab pos="457200" algn="l"/>
              </a:tabLst>
            </a:pPr>
            <a:r>
              <a:rPr lang="en-GB">
                <a:latin typeface="Arial"/>
                <a:cs typeface="Arial"/>
              </a:rPr>
              <a:t>    (for pH adjustment)</a:t>
            </a:r>
          </a:p>
          <a:p>
            <a:pPr>
              <a:tabLst>
                <a:tab pos="457200" algn="l"/>
              </a:tabLst>
            </a:pPr>
            <a:endParaRPr lang="en-GB">
              <a:latin typeface="Arial" panose="020B0604020202020204" pitchFamily="34" charset="0"/>
              <a:cs typeface="Arial" panose="020B0604020202020204" pitchFamily="34" charset="0"/>
            </a:endParaRPr>
          </a:p>
          <a:p>
            <a:pPr>
              <a:tabLst>
                <a:tab pos="457200" algn="l"/>
              </a:tabLst>
            </a:pPr>
            <a:r>
              <a:rPr lang="en-GB">
                <a:latin typeface="Arial"/>
                <a:cs typeface="Arial"/>
              </a:rPr>
              <a:t>Solvent </a:t>
            </a:r>
          </a:p>
          <a:p>
            <a:pPr marL="342900" indent="-342900">
              <a:buFont typeface="Arial" panose="020B0604020202020204" pitchFamily="34" charset="0"/>
              <a:buChar char="•"/>
              <a:tabLst>
                <a:tab pos="457200" algn="l"/>
              </a:tabLst>
            </a:pPr>
            <a:r>
              <a:rPr lang="en-GB">
                <a:latin typeface="Arial"/>
                <a:cs typeface="Arial"/>
              </a:rPr>
              <a:t>water for injections</a:t>
            </a:r>
          </a:p>
          <a:p>
            <a:pPr>
              <a:lnSpc>
                <a:spcPct val="107000"/>
              </a:lnSpc>
              <a:spcAft>
                <a:spcPts val="800"/>
              </a:spcAft>
            </a:pPr>
            <a:endParaRPr lang="en-GB" sz="105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6">
            <a:extLst>
              <a:ext uri="{FF2B5EF4-FFF2-40B4-BE49-F238E27FC236}">
                <a16:creationId xmlns:a16="http://schemas.microsoft.com/office/drawing/2014/main" id="{1AFB9464-7E3E-0C5C-BA08-BE5379E8FBBC}"/>
              </a:ext>
            </a:extLst>
          </p:cNvPr>
          <p:cNvSpPr txBox="1"/>
          <p:nvPr/>
        </p:nvSpPr>
        <p:spPr>
          <a:xfrm>
            <a:off x="4924274" y="957175"/>
            <a:ext cx="6699338" cy="4943918"/>
          </a:xfrm>
          <a:prstGeom prst="rect">
            <a:avLst/>
          </a:prstGeom>
          <a:noFill/>
          <a:ln>
            <a:solidFill>
              <a:schemeClr val="accent6"/>
            </a:solid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10000"/>
              </a:lnSpc>
            </a:pPr>
            <a:r>
              <a:rPr lang="en-US" b="1">
                <a:cs typeface="Arial"/>
              </a:rPr>
              <a:t>Polysorbate 80</a:t>
            </a:r>
          </a:p>
          <a:p>
            <a:pPr fontAlgn="base">
              <a:lnSpc>
                <a:spcPct val="110000"/>
              </a:lnSpc>
            </a:pPr>
            <a:r>
              <a:rPr lang="en-US">
                <a:cs typeface="Arial"/>
              </a:rPr>
              <a:t>Rarely, people may be allergic to polysorbate 80. However, polysorbate 80 is widely used in medicines and foods, and is present in many medicines including monoclonal antibody preparations. </a:t>
            </a:r>
          </a:p>
          <a:p>
            <a:pPr fontAlgn="base">
              <a:lnSpc>
                <a:spcPct val="110000"/>
              </a:lnSpc>
            </a:pPr>
            <a:r>
              <a:rPr lang="en-US">
                <a:cs typeface="Arial"/>
              </a:rPr>
              <a:t>Some vaccines (</a:t>
            </a:r>
            <a:r>
              <a:rPr lang="en-US" i="1">
                <a:cs typeface="Arial"/>
              </a:rPr>
              <a:t>such as the main injected influenza vaccines for individuals aged 65 years and above</a:t>
            </a:r>
            <a:r>
              <a:rPr lang="en-US">
                <a:cs typeface="Arial"/>
              </a:rPr>
              <a:t>) contain polysorbate 80. It is also in foods such as ice cream, and other frozen desserts.  It is likely that people will know if they are allergic to it and individuals who have tolerated injections that contain polysorbate 80 are likely to tolerate the </a:t>
            </a:r>
            <a:r>
              <a:rPr lang="en-US" err="1">
                <a:cs typeface="Arial"/>
              </a:rPr>
              <a:t>Abrysvo</a:t>
            </a:r>
            <a:r>
              <a:rPr lang="en-US" baseline="30000">
                <a:cs typeface="Arial"/>
              </a:rPr>
              <a:t>®</a:t>
            </a:r>
            <a:r>
              <a:rPr lang="en-US">
                <a:cs typeface="Arial"/>
              </a:rPr>
              <a:t> vaccine.  </a:t>
            </a:r>
            <a:r>
              <a:rPr lang="en-US"/>
              <a:t>  </a:t>
            </a:r>
            <a:endParaRPr lang="en-US">
              <a:cs typeface="Arial"/>
            </a:endParaRPr>
          </a:p>
          <a:p>
            <a:pPr fontAlgn="base">
              <a:lnSpc>
                <a:spcPct val="110000"/>
              </a:lnSpc>
            </a:pPr>
            <a:endParaRPr lang="en-US">
              <a:cs typeface="Arial"/>
            </a:endParaRPr>
          </a:p>
          <a:p>
            <a:pPr fontAlgn="base">
              <a:lnSpc>
                <a:spcPct val="110000"/>
              </a:lnSpc>
            </a:pPr>
            <a:r>
              <a:rPr lang="en-US" b="1">
                <a:cs typeface="Arial"/>
              </a:rPr>
              <a:t>Additional information</a:t>
            </a:r>
          </a:p>
          <a:p>
            <a:pPr>
              <a:lnSpc>
                <a:spcPct val="110000"/>
              </a:lnSpc>
            </a:pPr>
            <a:r>
              <a:rPr lang="en-US">
                <a:cs typeface="Arial"/>
              </a:rPr>
              <a:t>There is no animal content in the vaccine  </a:t>
            </a:r>
          </a:p>
          <a:p>
            <a:pPr>
              <a:lnSpc>
                <a:spcPct val="110000"/>
              </a:lnSpc>
            </a:pPr>
            <a:r>
              <a:rPr lang="en-US" err="1">
                <a:cs typeface="Arial"/>
              </a:rPr>
              <a:t>Abrysvo</a:t>
            </a:r>
            <a:r>
              <a:rPr lang="en-US" baseline="30000">
                <a:cs typeface="Arial"/>
              </a:rPr>
              <a:t>®</a:t>
            </a:r>
            <a:r>
              <a:rPr lang="en-US">
                <a:cs typeface="Arial"/>
              </a:rPr>
              <a:t> has been certified Halal by The Islamic Food and Nutrition Council of America (IFANCA)</a:t>
            </a:r>
          </a:p>
        </p:txBody>
      </p:sp>
      <p:sp>
        <p:nvSpPr>
          <p:cNvPr id="8" name="Footer Placeholder 3">
            <a:extLst>
              <a:ext uri="{FF2B5EF4-FFF2-40B4-BE49-F238E27FC236}">
                <a16:creationId xmlns:a16="http://schemas.microsoft.com/office/drawing/2014/main" id="{B6C66FD6-703F-886D-56E6-9B5FBB70CE86}"/>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1252177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84473-437E-6EBE-53A5-4128D126EA4D}"/>
              </a:ext>
            </a:extLst>
          </p:cNvPr>
          <p:cNvSpPr>
            <a:spLocks noGrp="1"/>
          </p:cNvSpPr>
          <p:nvPr>
            <p:ph type="title"/>
          </p:nvPr>
        </p:nvSpPr>
        <p:spPr>
          <a:xfrm>
            <a:off x="222337" y="145920"/>
            <a:ext cx="11590750" cy="1346439"/>
          </a:xfrm>
        </p:spPr>
        <p:txBody>
          <a:bodyPr lIns="91440" tIns="45720" rIns="91440" bIns="45720" anchor="t">
            <a:normAutofit/>
          </a:bodyPr>
          <a:lstStyle/>
          <a:p>
            <a:r>
              <a:rPr lang="en-US" b="1">
                <a:cs typeface="Arial"/>
              </a:rPr>
              <a:t>Administering </a:t>
            </a:r>
            <a:r>
              <a:rPr lang="en-US" b="1" err="1">
                <a:cs typeface="Arial"/>
              </a:rPr>
              <a:t>Abrysvo</a:t>
            </a:r>
            <a:r>
              <a:rPr lang="en-GB" b="1" baseline="30000">
                <a:latin typeface="Arial"/>
                <a:cs typeface="Arial"/>
              </a:rPr>
              <a:t>®</a:t>
            </a:r>
            <a:r>
              <a:rPr lang="en-US" b="1">
                <a:cs typeface="Arial"/>
              </a:rPr>
              <a:t> at the same time as other vaccines</a:t>
            </a:r>
          </a:p>
        </p:txBody>
      </p:sp>
      <p:sp>
        <p:nvSpPr>
          <p:cNvPr id="3" name="Content Placeholder 2">
            <a:extLst>
              <a:ext uri="{FF2B5EF4-FFF2-40B4-BE49-F238E27FC236}">
                <a16:creationId xmlns:a16="http://schemas.microsoft.com/office/drawing/2014/main" id="{B84A3CD9-D022-870F-0CCB-20B08D231E49}"/>
              </a:ext>
            </a:extLst>
          </p:cNvPr>
          <p:cNvSpPr>
            <a:spLocks noGrp="1"/>
          </p:cNvSpPr>
          <p:nvPr>
            <p:ph idx="1"/>
          </p:nvPr>
        </p:nvSpPr>
        <p:spPr>
          <a:xfrm>
            <a:off x="838200" y="1846173"/>
            <a:ext cx="10515600" cy="3691598"/>
          </a:xfrm>
        </p:spPr>
        <p:txBody>
          <a:bodyPr vert="horz" lIns="91440" tIns="45720" rIns="91440" bIns="45720" rtlCol="0" anchor="t">
            <a:normAutofit/>
          </a:bodyPr>
          <a:lstStyle/>
          <a:p>
            <a:r>
              <a:rPr lang="en-US" sz="2000">
                <a:cs typeface="Arial"/>
              </a:rPr>
              <a:t>Advice for co-administration is different for different vaccines. (Please see the following slides for specific scenarios)</a:t>
            </a:r>
          </a:p>
          <a:p>
            <a:r>
              <a:rPr lang="en-US" sz="2000">
                <a:cs typeface="Arial"/>
              </a:rPr>
              <a:t>Where more than one vaccine can be administered at the same time, the vaccines should be given at a separate site, preferably in a different limb</a:t>
            </a:r>
          </a:p>
          <a:p>
            <a:r>
              <a:rPr lang="en-US" sz="2000">
                <a:cs typeface="Arial"/>
              </a:rPr>
              <a:t>If more than one vaccine is given in the same limb, they should be given at least 2.5cm apart</a:t>
            </a:r>
          </a:p>
          <a:p>
            <a:r>
              <a:rPr lang="en-GB" sz="2000">
                <a:cs typeface="Arial"/>
              </a:rPr>
              <a:t>The sites at which each vaccine is given should be noted in the individual’s health records</a:t>
            </a:r>
          </a:p>
          <a:p>
            <a:r>
              <a:rPr lang="en-GB" sz="2000">
                <a:cs typeface="Arial"/>
              </a:rPr>
              <a:t>When co-administered, any reactions experienced are expected to be the same as those experienced when receiving the vaccines separately</a:t>
            </a:r>
            <a:endParaRPr lang="en-US" sz="2000">
              <a:cs typeface="Arial"/>
            </a:endParaRPr>
          </a:p>
          <a:p>
            <a:endParaRPr lang="en-US" sz="1600">
              <a:solidFill>
                <a:srgbClr val="0078D4"/>
              </a:solidFill>
              <a:latin typeface="Arial"/>
              <a:cs typeface="Arial"/>
            </a:endParaRPr>
          </a:p>
          <a:p>
            <a:endParaRPr lang="en-US">
              <a:latin typeface="Arial"/>
              <a:cs typeface="Arial"/>
            </a:endParaRPr>
          </a:p>
        </p:txBody>
      </p:sp>
      <p:sp>
        <p:nvSpPr>
          <p:cNvPr id="5" name="Slide Number Placeholder 4">
            <a:extLst>
              <a:ext uri="{FF2B5EF4-FFF2-40B4-BE49-F238E27FC236}">
                <a16:creationId xmlns:a16="http://schemas.microsoft.com/office/drawing/2014/main" id="{8378B8EF-58F6-91CD-1F48-939ECE507BB9}"/>
              </a:ext>
            </a:extLst>
          </p:cNvPr>
          <p:cNvSpPr>
            <a:spLocks noGrp="1"/>
          </p:cNvSpPr>
          <p:nvPr>
            <p:ph type="sldNum" sz="quarter" idx="12"/>
          </p:nvPr>
        </p:nvSpPr>
        <p:spPr>
          <a:xfrm>
            <a:off x="11494008" y="6346955"/>
            <a:ext cx="517892" cy="365125"/>
          </a:xfrm>
        </p:spPr>
        <p:txBody>
          <a:bodyPr/>
          <a:lstStyle/>
          <a:p>
            <a:fld id="{344369E4-5DE7-46E5-874E-4FD437973785}" type="slidenum">
              <a:rPr lang="en-GB" smtClean="0"/>
              <a:pPr/>
              <a:t>31</a:t>
            </a:fld>
            <a:endParaRPr lang="en-GB" sz="1400"/>
          </a:p>
        </p:txBody>
      </p:sp>
      <p:sp>
        <p:nvSpPr>
          <p:cNvPr id="7" name="Footer Placeholder 3">
            <a:extLst>
              <a:ext uri="{FF2B5EF4-FFF2-40B4-BE49-F238E27FC236}">
                <a16:creationId xmlns:a16="http://schemas.microsoft.com/office/drawing/2014/main" id="{F3637199-473F-2A9A-B062-129E1F5AB9BF}"/>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1918942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3F060-E677-749D-027E-652804F56516}"/>
              </a:ext>
            </a:extLst>
          </p:cNvPr>
          <p:cNvSpPr>
            <a:spLocks noGrp="1"/>
          </p:cNvSpPr>
          <p:nvPr>
            <p:ph type="title"/>
          </p:nvPr>
        </p:nvSpPr>
        <p:spPr>
          <a:xfrm>
            <a:off x="201149" y="127224"/>
            <a:ext cx="11521478" cy="1078889"/>
          </a:xfrm>
        </p:spPr>
        <p:txBody>
          <a:bodyPr vert="horz" lIns="91440" tIns="45720" rIns="91440" bIns="45720" rtlCol="0" anchor="t">
            <a:noAutofit/>
          </a:bodyPr>
          <a:lstStyle/>
          <a:p>
            <a:r>
              <a:rPr lang="en-GB" sz="3600" b="1">
                <a:cs typeface="Arial"/>
              </a:rPr>
              <a:t>Administering Abrysvo</a:t>
            </a:r>
            <a:r>
              <a:rPr lang="en-GB" sz="3600" b="1" baseline="30000">
                <a:cs typeface="Arial"/>
              </a:rPr>
              <a:t>®</a:t>
            </a:r>
            <a:r>
              <a:rPr lang="en-GB" sz="3600" b="1">
                <a:cs typeface="Arial"/>
              </a:rPr>
              <a:t> at the same time as</a:t>
            </a:r>
            <a:r>
              <a:rPr lang="en-GB" sz="3600" b="1">
                <a:solidFill>
                  <a:srgbClr val="007C91"/>
                </a:solidFill>
                <a:cs typeface="Arial"/>
              </a:rPr>
              <a:t> </a:t>
            </a:r>
            <a:r>
              <a:rPr lang="en-US" sz="3600" b="1">
                <a:cs typeface="Arial"/>
              </a:rPr>
              <a:t>seasonal influenza vaccine</a:t>
            </a:r>
            <a:endParaRPr lang="en-GB" sz="3600" b="1">
              <a:cs typeface="Arial"/>
            </a:endParaRPr>
          </a:p>
          <a:p>
            <a:endParaRPr lang="en-GB" sz="3600" strike="sngStrike"/>
          </a:p>
        </p:txBody>
      </p:sp>
      <p:sp>
        <p:nvSpPr>
          <p:cNvPr id="3" name="Content Placeholder 2">
            <a:extLst>
              <a:ext uri="{FF2B5EF4-FFF2-40B4-BE49-F238E27FC236}">
                <a16:creationId xmlns:a16="http://schemas.microsoft.com/office/drawing/2014/main" id="{C8B4B8F0-E96C-B03B-6F6F-DDE762E76CEB}"/>
              </a:ext>
            </a:extLst>
          </p:cNvPr>
          <p:cNvSpPr>
            <a:spLocks noGrp="1"/>
          </p:cNvSpPr>
          <p:nvPr>
            <p:ph idx="1"/>
          </p:nvPr>
        </p:nvSpPr>
        <p:spPr>
          <a:xfrm>
            <a:off x="197719" y="1326321"/>
            <a:ext cx="11526173" cy="4741630"/>
          </a:xfrm>
        </p:spPr>
        <p:txBody>
          <a:bodyPr vert="horz" lIns="91440" tIns="45720" rIns="91440" bIns="45720" rtlCol="0" anchor="t">
            <a:noAutofit/>
          </a:bodyPr>
          <a:lstStyle/>
          <a:p>
            <a:pPr>
              <a:lnSpc>
                <a:spcPct val="107000"/>
              </a:lnSpc>
              <a:spcAft>
                <a:spcPts val="800"/>
              </a:spcAft>
              <a:buFont typeface="Arial"/>
              <a:buChar char="•"/>
            </a:pPr>
            <a:r>
              <a:rPr lang="en-GB" sz="1400">
                <a:cs typeface="Arial"/>
              </a:rPr>
              <a:t>There is some data which shows that in older adults administering Abrysvo</a:t>
            </a:r>
            <a:r>
              <a:rPr lang="en-GB" sz="1400" baseline="30000">
                <a:cs typeface="Arial"/>
              </a:rPr>
              <a:t>®</a:t>
            </a:r>
            <a:r>
              <a:rPr lang="en-GB" sz="1400">
                <a:cs typeface="Arial"/>
              </a:rPr>
              <a:t> at the same time as seasonal influenza vaccine may reduce the immune response to the RSV vaccine</a:t>
            </a:r>
            <a:endParaRPr lang="en-US" sz="1400">
              <a:cs typeface="Arial"/>
            </a:endParaRPr>
          </a:p>
          <a:p>
            <a:pPr>
              <a:lnSpc>
                <a:spcPct val="107000"/>
              </a:lnSpc>
              <a:spcAft>
                <a:spcPts val="800"/>
              </a:spcAft>
              <a:buFont typeface="Arial"/>
              <a:buChar char="•"/>
            </a:pPr>
            <a:r>
              <a:rPr lang="en-GB" sz="1400">
                <a:cs typeface="Arial"/>
              </a:rPr>
              <a:t>There is also data that suggests that the response to the influenza A(H3N2) component of seasonal influenza vaccine (the influenza subtype which most severely affects older adults) may be diminished when RSV and seasonal influenza vaccine are co-administered to older adults</a:t>
            </a:r>
            <a:endParaRPr lang="en-US" sz="1400">
              <a:cs typeface="Arial"/>
            </a:endParaRPr>
          </a:p>
          <a:p>
            <a:pPr>
              <a:lnSpc>
                <a:spcPct val="107000"/>
              </a:lnSpc>
              <a:spcAft>
                <a:spcPts val="800"/>
              </a:spcAft>
              <a:buFont typeface="Arial"/>
              <a:buChar char="•"/>
            </a:pPr>
            <a:r>
              <a:rPr lang="en-GB" sz="1400">
                <a:cs typeface="Arial"/>
              </a:rPr>
              <a:t>The clinical significance of any reduced response is unknown, but influenza immune response is known to correlate with protection against infection, and there is emerging data that RSV immune response also correlates with clinical protection</a:t>
            </a:r>
          </a:p>
          <a:p>
            <a:pPr>
              <a:lnSpc>
                <a:spcPct val="107000"/>
              </a:lnSpc>
              <a:spcAft>
                <a:spcPts val="800"/>
              </a:spcAft>
              <a:buFont typeface="Arial"/>
              <a:buChar char="•"/>
            </a:pPr>
            <a:r>
              <a:rPr lang="en-GB" sz="1400" b="1">
                <a:cs typeface="Arial"/>
              </a:rPr>
              <a:t>It is therefore recommended that RSV vaccine is not routinely scheduled to be given to an older adult at the same appointment or on the same day as an influenza vaccine</a:t>
            </a:r>
          </a:p>
          <a:p>
            <a:pPr>
              <a:lnSpc>
                <a:spcPct val="107000"/>
              </a:lnSpc>
              <a:spcAft>
                <a:spcPts val="800"/>
              </a:spcAft>
              <a:buFont typeface="Arial"/>
              <a:buChar char="•"/>
            </a:pPr>
            <a:r>
              <a:rPr lang="en-GB" sz="1400">
                <a:cs typeface="Arial"/>
              </a:rPr>
              <a:t>No specific interval is required between administering the vaccines</a:t>
            </a:r>
          </a:p>
          <a:p>
            <a:pPr>
              <a:lnSpc>
                <a:spcPct val="107000"/>
              </a:lnSpc>
              <a:spcAft>
                <a:spcPts val="800"/>
              </a:spcAft>
              <a:buFont typeface="Arial"/>
              <a:buChar char="•"/>
            </a:pPr>
            <a:r>
              <a:rPr lang="en-GB" sz="1400">
                <a:cs typeface="Arial"/>
              </a:rPr>
              <a:t>However, if it is thought that the individual is unlikely to return for a second appointment or immediate protection is necessary, Abrysvo</a:t>
            </a:r>
            <a:r>
              <a:rPr lang="en-GB" sz="1400" baseline="30000">
                <a:cs typeface="Arial"/>
              </a:rPr>
              <a:t>®</a:t>
            </a:r>
            <a:r>
              <a:rPr lang="en-GB" sz="1400">
                <a:cs typeface="Arial"/>
              </a:rPr>
              <a:t> can be administered at the same time as the influenza vaccine</a:t>
            </a:r>
            <a:endParaRPr lang="en-US" sz="1400">
              <a:cs typeface="Arial"/>
            </a:endParaRPr>
          </a:p>
          <a:p>
            <a:pPr marL="0" indent="0" algn="ctr">
              <a:buNone/>
            </a:pPr>
            <a:r>
              <a:rPr lang="en-GB" sz="1400" b="1">
                <a:cs typeface="Arial"/>
              </a:rPr>
              <a:t>NB</a:t>
            </a:r>
            <a:r>
              <a:rPr lang="en-GB" sz="1400">
                <a:cs typeface="Arial"/>
              </a:rPr>
              <a:t>. </a:t>
            </a:r>
            <a:r>
              <a:rPr lang="en-GB" sz="1400" i="1">
                <a:cs typeface="Arial"/>
              </a:rPr>
              <a:t>Please note that the </a:t>
            </a:r>
            <a:r>
              <a:rPr lang="en-GB" sz="1400" i="1">
                <a:cs typeface="Arial"/>
                <a:hlinkClick r:id="rId3"/>
              </a:rPr>
              <a:t>SmPC</a:t>
            </a:r>
            <a:r>
              <a:rPr lang="en-GB" sz="1400" i="1">
                <a:cs typeface="Arial"/>
              </a:rPr>
              <a:t> states that Abrysvo can be administered concomitantly with seasonal influenza vaccines, either standard dose adjuvanted or high dose unadjuvanted. The information in the </a:t>
            </a:r>
            <a:r>
              <a:rPr lang="en-GB" sz="1400" i="1">
                <a:cs typeface="Arial"/>
                <a:hlinkClick r:id="rId4"/>
              </a:rPr>
              <a:t>Green Book: RSV Chapter</a:t>
            </a:r>
            <a:r>
              <a:rPr lang="en-GB" sz="1400" i="1">
                <a:cs typeface="Arial"/>
              </a:rPr>
              <a:t> supersedes the </a:t>
            </a:r>
            <a:r>
              <a:rPr lang="en-GB" sz="1400" i="1">
                <a:cs typeface="Arial"/>
                <a:hlinkClick r:id="rId3"/>
              </a:rPr>
              <a:t>SmPC</a:t>
            </a:r>
            <a:endParaRPr lang="en-GB" i="1">
              <a:cs typeface="Arial"/>
            </a:endParaRPr>
          </a:p>
          <a:p>
            <a:pPr marL="0" indent="0" algn="ctr">
              <a:buNone/>
            </a:pPr>
            <a:endParaRPr lang="en-GB" sz="1400" i="1">
              <a:solidFill>
                <a:srgbClr val="212A73"/>
              </a:solidFill>
              <a:latin typeface="Arial"/>
              <a:cs typeface="Arial"/>
            </a:endParaRPr>
          </a:p>
          <a:p>
            <a:pPr marL="0" indent="0">
              <a:lnSpc>
                <a:spcPct val="107000"/>
              </a:lnSpc>
              <a:spcAft>
                <a:spcPts val="800"/>
              </a:spcAft>
              <a:buNone/>
            </a:pPr>
            <a:endParaRPr lang="en-GB" sz="1400">
              <a:cs typeface="Arial"/>
            </a:endParaRPr>
          </a:p>
          <a:p>
            <a:pPr marL="0" indent="0">
              <a:buNone/>
            </a:pPr>
            <a:endParaRPr lang="en-US" sz="1400" b="1">
              <a:cs typeface="Arial"/>
            </a:endParaRPr>
          </a:p>
        </p:txBody>
      </p:sp>
      <p:sp>
        <p:nvSpPr>
          <p:cNvPr id="5" name="Slide Number Placeholder 4">
            <a:extLst>
              <a:ext uri="{FF2B5EF4-FFF2-40B4-BE49-F238E27FC236}">
                <a16:creationId xmlns:a16="http://schemas.microsoft.com/office/drawing/2014/main" id="{5D335D92-DEFA-6D2A-43B9-1577798CC4FB}"/>
              </a:ext>
            </a:extLst>
          </p:cNvPr>
          <p:cNvSpPr>
            <a:spLocks noGrp="1"/>
          </p:cNvSpPr>
          <p:nvPr>
            <p:ph type="sldNum" sz="quarter" idx="12"/>
          </p:nvPr>
        </p:nvSpPr>
        <p:spPr>
          <a:xfrm>
            <a:off x="11372850" y="6357564"/>
            <a:ext cx="545318" cy="365125"/>
          </a:xfrm>
        </p:spPr>
        <p:txBody>
          <a:bodyPr/>
          <a:lstStyle/>
          <a:p>
            <a:fld id="{344369E4-5DE7-46E5-874E-4FD437973785}" type="slidenum">
              <a:rPr lang="en-GB" smtClean="0"/>
              <a:pPr/>
              <a:t>32</a:t>
            </a:fld>
            <a:endParaRPr lang="en-GB" sz="1400"/>
          </a:p>
        </p:txBody>
      </p:sp>
      <p:sp>
        <p:nvSpPr>
          <p:cNvPr id="7" name="Footer Placeholder 3">
            <a:extLst>
              <a:ext uri="{FF2B5EF4-FFF2-40B4-BE49-F238E27FC236}">
                <a16:creationId xmlns:a16="http://schemas.microsoft.com/office/drawing/2014/main" id="{FBF762D5-9820-4625-27FB-FCA8409BE5F3}"/>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1730704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8AC38-1992-AED5-6121-08C9FCA909EC}"/>
              </a:ext>
            </a:extLst>
          </p:cNvPr>
          <p:cNvSpPr>
            <a:spLocks noGrp="1"/>
          </p:cNvSpPr>
          <p:nvPr>
            <p:ph type="title"/>
          </p:nvPr>
        </p:nvSpPr>
        <p:spPr>
          <a:xfrm>
            <a:off x="295405" y="145920"/>
            <a:ext cx="11590750" cy="1325563"/>
          </a:xfrm>
        </p:spPr>
        <p:txBody>
          <a:bodyPr lIns="91440" tIns="45720" rIns="91440" bIns="45720" anchor="t">
            <a:normAutofit/>
          </a:bodyPr>
          <a:lstStyle/>
          <a:p>
            <a:r>
              <a:rPr lang="en-GB" b="1">
                <a:cs typeface="Arial"/>
              </a:rPr>
              <a:t>Administering Abrysvo</a:t>
            </a:r>
            <a:r>
              <a:rPr lang="en-GB" b="1" baseline="30000">
                <a:cs typeface="Arial"/>
              </a:rPr>
              <a:t>®</a:t>
            </a:r>
            <a:r>
              <a:rPr lang="en-GB" b="1">
                <a:cs typeface="Arial"/>
              </a:rPr>
              <a:t> at the same time as</a:t>
            </a:r>
            <a:r>
              <a:rPr lang="en-GB" b="1">
                <a:solidFill>
                  <a:srgbClr val="007C91"/>
                </a:solidFill>
                <a:cs typeface="Arial"/>
              </a:rPr>
              <a:t> </a:t>
            </a:r>
            <a:r>
              <a:rPr lang="en-GB" b="1">
                <a:cs typeface="Arial"/>
              </a:rPr>
              <a:t>other vaccines</a:t>
            </a:r>
            <a:endParaRPr lang="en-US" b="1">
              <a:cs typeface="Arial"/>
            </a:endParaRPr>
          </a:p>
        </p:txBody>
      </p:sp>
      <p:sp>
        <p:nvSpPr>
          <p:cNvPr id="3" name="Content Placeholder 2">
            <a:extLst>
              <a:ext uri="{FF2B5EF4-FFF2-40B4-BE49-F238E27FC236}">
                <a16:creationId xmlns:a16="http://schemas.microsoft.com/office/drawing/2014/main" id="{5BD82425-1AF5-5F4D-2519-207EBA27BB2D}"/>
              </a:ext>
            </a:extLst>
          </p:cNvPr>
          <p:cNvSpPr>
            <a:spLocks noGrp="1"/>
          </p:cNvSpPr>
          <p:nvPr>
            <p:ph idx="1"/>
          </p:nvPr>
        </p:nvSpPr>
        <p:spPr>
          <a:xfrm>
            <a:off x="416469" y="1688562"/>
            <a:ext cx="11037593" cy="4392063"/>
          </a:xfrm>
        </p:spPr>
        <p:txBody>
          <a:bodyPr vert="horz" lIns="91440" tIns="45720" rIns="91440" bIns="45720" rtlCol="0" anchor="t">
            <a:noAutofit/>
          </a:bodyPr>
          <a:lstStyle/>
          <a:p>
            <a:r>
              <a:rPr lang="en-US" sz="2000" b="1">
                <a:cs typeface="Arial"/>
              </a:rPr>
              <a:t>Co-administration with pneumococcal, Shingrix</a:t>
            </a:r>
            <a:r>
              <a:rPr lang="en-US" sz="2000" b="1" baseline="30000">
                <a:cs typeface="Arial"/>
              </a:rPr>
              <a:t>®</a:t>
            </a:r>
            <a:r>
              <a:rPr lang="en-US" sz="2000" b="1">
                <a:cs typeface="Arial"/>
              </a:rPr>
              <a:t> (shingles), COVID-19 and other inactivated or non-live vaccines</a:t>
            </a:r>
            <a:endParaRPr lang="en-US" sz="2000">
              <a:cs typeface="Arial"/>
            </a:endParaRPr>
          </a:p>
          <a:p>
            <a:pPr marL="800100" lvl="1" indent="-342900">
              <a:buFont typeface="Courier New" panose="020B0604020202020204" pitchFamily="34" charset="0"/>
              <a:buChar char="o"/>
            </a:pPr>
            <a:r>
              <a:rPr lang="en-GB" sz="2000">
                <a:cs typeface="Arial"/>
              </a:rPr>
              <a:t>in line with general advice about co-administration of inactivated and non-live vaccines, Abrysvo</a:t>
            </a:r>
            <a:r>
              <a:rPr lang="en-GB" sz="2000" baseline="30000">
                <a:cs typeface="Arial"/>
              </a:rPr>
              <a:t>®</a:t>
            </a:r>
            <a:r>
              <a:rPr lang="en-GB" sz="2000">
                <a:cs typeface="Arial"/>
              </a:rPr>
              <a:t> can be safely given concomitantly with pneumococcal, Shingrix (shingles) and COVID-19 vaccines </a:t>
            </a:r>
            <a:endParaRPr lang="en-US" sz="2000">
              <a:cs typeface="Arial"/>
            </a:endParaRPr>
          </a:p>
          <a:p>
            <a:pPr marL="800100" lvl="1" indent="-342900">
              <a:buFont typeface="Courier New" panose="020B0604020202020204" pitchFamily="34" charset="0"/>
              <a:buChar char="o"/>
            </a:pPr>
            <a:r>
              <a:rPr lang="en-GB" sz="2000">
                <a:cs typeface="Arial"/>
              </a:rPr>
              <a:t>Abrysvo</a:t>
            </a:r>
            <a:r>
              <a:rPr lang="en-GB" sz="2000" baseline="30000">
                <a:cs typeface="Arial"/>
              </a:rPr>
              <a:t>® </a:t>
            </a:r>
            <a:r>
              <a:rPr lang="en-GB" sz="2000">
                <a:cs typeface="Arial"/>
              </a:rPr>
              <a:t>can be given at any interval before or after these vaccines or other inactivated or non-live vaccines </a:t>
            </a:r>
            <a:endParaRPr lang="en-US" sz="2000">
              <a:cs typeface="Arial"/>
            </a:endParaRPr>
          </a:p>
          <a:p>
            <a:pPr marL="342900" indent="-342900"/>
            <a:endParaRPr lang="en-GB" sz="2000"/>
          </a:p>
          <a:p>
            <a:r>
              <a:rPr lang="en-GB" sz="2000" b="1">
                <a:cs typeface="Arial"/>
              </a:rPr>
              <a:t>Co-administration with a live vaccine</a:t>
            </a:r>
            <a:endParaRPr lang="en-US" sz="2000">
              <a:cs typeface="Arial"/>
            </a:endParaRPr>
          </a:p>
          <a:p>
            <a:pPr marL="742950" lvl="1">
              <a:lnSpc>
                <a:spcPct val="100000"/>
              </a:lnSpc>
              <a:buFont typeface="Courier New" panose="020B0604020202020204" pitchFamily="34" charset="0"/>
              <a:buChar char="o"/>
            </a:pPr>
            <a:r>
              <a:rPr lang="en-GB" sz="2000">
                <a:cs typeface="Arial"/>
              </a:rPr>
              <a:t>although live vaccines are not commonly indicated in older adults, </a:t>
            </a:r>
            <a:r>
              <a:rPr lang="en-US" sz="2000" err="1">
                <a:cs typeface="Arial"/>
              </a:rPr>
              <a:t>Abrysvo</a:t>
            </a:r>
            <a:r>
              <a:rPr lang="en-US" sz="2000" baseline="30000">
                <a:cs typeface="Arial"/>
              </a:rPr>
              <a:t>® </a:t>
            </a:r>
            <a:r>
              <a:rPr lang="en-US" sz="2000">
                <a:cs typeface="Arial"/>
              </a:rPr>
              <a:t>is an inactivated or non-live vaccine so can be given at the same time as any live vaccines </a:t>
            </a:r>
          </a:p>
        </p:txBody>
      </p:sp>
      <p:sp>
        <p:nvSpPr>
          <p:cNvPr id="5" name="Slide Number Placeholder 4">
            <a:extLst>
              <a:ext uri="{FF2B5EF4-FFF2-40B4-BE49-F238E27FC236}">
                <a16:creationId xmlns:a16="http://schemas.microsoft.com/office/drawing/2014/main" id="{21EF843C-306D-2EC8-AF5D-21F33E62F4F5}"/>
              </a:ext>
            </a:extLst>
          </p:cNvPr>
          <p:cNvSpPr>
            <a:spLocks noGrp="1"/>
          </p:cNvSpPr>
          <p:nvPr>
            <p:ph type="sldNum" sz="quarter" idx="12"/>
          </p:nvPr>
        </p:nvSpPr>
        <p:spPr>
          <a:xfrm>
            <a:off x="11454062" y="6332294"/>
            <a:ext cx="556800" cy="365125"/>
          </a:xfrm>
        </p:spPr>
        <p:txBody>
          <a:bodyPr/>
          <a:lstStyle/>
          <a:p>
            <a:fld id="{344369E4-5DE7-46E5-874E-4FD437973785}" type="slidenum">
              <a:rPr lang="en-GB" smtClean="0"/>
              <a:pPr/>
              <a:t>33</a:t>
            </a:fld>
            <a:endParaRPr lang="en-GB" sz="1400"/>
          </a:p>
        </p:txBody>
      </p:sp>
      <p:sp>
        <p:nvSpPr>
          <p:cNvPr id="7" name="Footer Placeholder 3">
            <a:extLst>
              <a:ext uri="{FF2B5EF4-FFF2-40B4-BE49-F238E27FC236}">
                <a16:creationId xmlns:a16="http://schemas.microsoft.com/office/drawing/2014/main" id="{2C9197AA-6058-F10C-F62B-CE3B250C8827}"/>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125770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C0288-144B-3EEE-DA70-015E7F62B92D}"/>
              </a:ext>
            </a:extLst>
          </p:cNvPr>
          <p:cNvSpPr>
            <a:spLocks noGrp="1"/>
          </p:cNvSpPr>
          <p:nvPr>
            <p:ph type="title"/>
          </p:nvPr>
        </p:nvSpPr>
        <p:spPr>
          <a:xfrm>
            <a:off x="838200" y="242056"/>
            <a:ext cx="10515600" cy="707927"/>
          </a:xfrm>
        </p:spPr>
        <p:txBody>
          <a:bodyPr/>
          <a:lstStyle/>
          <a:p>
            <a:r>
              <a:rPr lang="en-GB" b="1"/>
              <a:t>Co-administration: </a:t>
            </a:r>
          </a:p>
        </p:txBody>
      </p:sp>
      <p:sp>
        <p:nvSpPr>
          <p:cNvPr id="5" name="Slide Number Placeholder 4">
            <a:extLst>
              <a:ext uri="{FF2B5EF4-FFF2-40B4-BE49-F238E27FC236}">
                <a16:creationId xmlns:a16="http://schemas.microsoft.com/office/drawing/2014/main" id="{38D9D8D2-E13C-6818-9B4D-85CBAB4AB9DB}"/>
              </a:ext>
            </a:extLst>
          </p:cNvPr>
          <p:cNvSpPr>
            <a:spLocks noGrp="1"/>
          </p:cNvSpPr>
          <p:nvPr>
            <p:ph type="sldNum" sz="quarter" idx="12"/>
          </p:nvPr>
        </p:nvSpPr>
        <p:spPr>
          <a:xfrm>
            <a:off x="9358203" y="630095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1D0CCE-8DCC-44DC-A653-AE62B1D84A52}" type="slidenum">
              <a:rPr kumimoji="0" lang="en-GB" sz="1800" b="1" i="0" u="none" strike="noStrike" kern="1200" cap="none" spc="0" normalizeH="0" baseline="0" noProof="0" smtClean="0">
                <a:ln>
                  <a:noFill/>
                </a:ln>
                <a:solidFill>
                  <a:prstClr val="white"/>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800" b="1" i="0" u="none" strike="noStrike" kern="1200" cap="none" spc="0" normalizeH="0" baseline="0" noProof="0">
              <a:ln>
                <a:noFill/>
              </a:ln>
              <a:solidFill>
                <a:prstClr val="white"/>
              </a:solidFill>
              <a:effectLst/>
              <a:uLnTx/>
              <a:uFillTx/>
              <a:latin typeface="Arial"/>
              <a:ea typeface="+mn-ea"/>
              <a:cs typeface="+mn-cs"/>
            </a:endParaRPr>
          </a:p>
        </p:txBody>
      </p:sp>
      <p:sp>
        <p:nvSpPr>
          <p:cNvPr id="8" name="TextBox 7">
            <a:extLst>
              <a:ext uri="{FF2B5EF4-FFF2-40B4-BE49-F238E27FC236}">
                <a16:creationId xmlns:a16="http://schemas.microsoft.com/office/drawing/2014/main" id="{9BF27F65-1472-899D-0FF1-6BC5B78DB085}"/>
              </a:ext>
            </a:extLst>
          </p:cNvPr>
          <p:cNvSpPr txBox="1"/>
          <p:nvPr/>
        </p:nvSpPr>
        <p:spPr>
          <a:xfrm>
            <a:off x="1583513" y="5017972"/>
            <a:ext cx="8772525"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a:ea typeface="+mn-ea"/>
                <a:cs typeface="+mn-cs"/>
              </a:rPr>
              <a:t>*Abrysvo® should not be routinely scheduled on the same day as the influenza vaccine in older adults. Giving Abrysvo® with the seasonal influenza vaccine may reduce the immune response to both the RSV and influenza (H3N2) components. However, if it is thought that the individual is unlikely to return for their influenza vaccine, they can be given at the same time. </a:t>
            </a:r>
          </a:p>
        </p:txBody>
      </p:sp>
      <p:graphicFrame>
        <p:nvGraphicFramePr>
          <p:cNvPr id="11" name="Content Placeholder 10">
            <a:extLst>
              <a:ext uri="{FF2B5EF4-FFF2-40B4-BE49-F238E27FC236}">
                <a16:creationId xmlns:a16="http://schemas.microsoft.com/office/drawing/2014/main" id="{81824C7E-4F18-B07B-2265-9DED7D98AB26}"/>
              </a:ext>
            </a:extLst>
          </p:cNvPr>
          <p:cNvGraphicFramePr>
            <a:graphicFrameLocks noGrp="1"/>
          </p:cNvGraphicFramePr>
          <p:nvPr>
            <p:ph idx="1"/>
            <p:extLst>
              <p:ext uri="{D42A27DB-BD31-4B8C-83A1-F6EECF244321}">
                <p14:modId xmlns:p14="http://schemas.microsoft.com/office/powerpoint/2010/main" val="3716084271"/>
              </p:ext>
            </p:extLst>
          </p:nvPr>
        </p:nvGraphicFramePr>
        <p:xfrm>
          <a:off x="1214090" y="1208466"/>
          <a:ext cx="9515713" cy="3639666"/>
        </p:xfrm>
        <a:graphic>
          <a:graphicData uri="http://schemas.openxmlformats.org/drawingml/2006/table">
            <a:tbl>
              <a:tblPr/>
              <a:tblGrid>
                <a:gridCol w="4687543">
                  <a:extLst>
                    <a:ext uri="{9D8B030D-6E8A-4147-A177-3AD203B41FA5}">
                      <a16:colId xmlns:a16="http://schemas.microsoft.com/office/drawing/2014/main" val="3646413487"/>
                    </a:ext>
                  </a:extLst>
                </a:gridCol>
                <a:gridCol w="4828170">
                  <a:extLst>
                    <a:ext uri="{9D8B030D-6E8A-4147-A177-3AD203B41FA5}">
                      <a16:colId xmlns:a16="http://schemas.microsoft.com/office/drawing/2014/main" val="290070632"/>
                    </a:ext>
                  </a:extLst>
                </a:gridCol>
              </a:tblGrid>
              <a:tr h="765351">
                <a:tc>
                  <a:txBody>
                    <a:bodyPr/>
                    <a:lstStyle/>
                    <a:p>
                      <a:pPr algn="ctr" rtl="0" fontAlgn="base">
                        <a:lnSpc>
                          <a:spcPts val="1569"/>
                        </a:lnSpc>
                        <a:spcAft>
                          <a:spcPts val="1200"/>
                        </a:spcAft>
                        <a:buNone/>
                      </a:pPr>
                      <a:r>
                        <a:rPr lang="en-GB" sz="2000" b="0" i="0">
                          <a:solidFill>
                            <a:srgbClr val="343A40"/>
                          </a:solidFill>
                          <a:effectLst/>
                          <a:latin typeface="Aptos"/>
                        </a:rPr>
                        <a:t>Vaccines commonly administered to older adults </a:t>
                      </a:r>
                      <a:endParaRPr lang="en-GB" sz="2000" b="0" i="0">
                        <a:effectLst/>
                        <a:latin typeface="Aptos"/>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chemeClr val="accent1">
                        <a:lumMod val="20000"/>
                        <a:lumOff val="80000"/>
                      </a:schemeClr>
                    </a:solidFill>
                  </a:tcPr>
                </a:tc>
                <a:tc>
                  <a:txBody>
                    <a:bodyPr/>
                    <a:lstStyle/>
                    <a:p>
                      <a:pPr algn="ctr" rtl="0" fontAlgn="base">
                        <a:lnSpc>
                          <a:spcPts val="1569"/>
                        </a:lnSpc>
                        <a:spcAft>
                          <a:spcPts val="1200"/>
                        </a:spcAft>
                        <a:buNone/>
                      </a:pPr>
                      <a:r>
                        <a:rPr lang="en-GB" sz="2000" b="0" i="0">
                          <a:solidFill>
                            <a:srgbClr val="343A40"/>
                          </a:solidFill>
                          <a:effectLst/>
                          <a:latin typeface="Aptos"/>
                        </a:rPr>
                        <a:t>Can they be administered together? </a:t>
                      </a:r>
                      <a:endParaRPr lang="en-GB" sz="2000" b="0" i="0">
                        <a:effectLst/>
                        <a:latin typeface="Aptos"/>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33985313"/>
                  </a:ext>
                </a:extLst>
              </a:tr>
              <a:tr h="697319">
                <a:tc>
                  <a:txBody>
                    <a:bodyPr/>
                    <a:lstStyle/>
                    <a:p>
                      <a:pPr algn="ctr" rtl="0" fontAlgn="base">
                        <a:lnSpc>
                          <a:spcPts val="1569"/>
                        </a:lnSpc>
                        <a:spcAft>
                          <a:spcPts val="1200"/>
                        </a:spcAft>
                        <a:buNone/>
                      </a:pPr>
                      <a:r>
                        <a:rPr lang="en-GB" sz="2000" b="0" i="0">
                          <a:solidFill>
                            <a:srgbClr val="343A40"/>
                          </a:solidFill>
                          <a:effectLst/>
                          <a:latin typeface="Aptos"/>
                        </a:rPr>
                        <a:t>Abrysvo® and Shingrix® </a:t>
                      </a:r>
                      <a:endParaRPr lang="en-GB" sz="2000" b="0" i="0">
                        <a:effectLst/>
                        <a:latin typeface="Aptos"/>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chemeClr val="bg1">
                        <a:lumMod val="95000"/>
                      </a:schemeClr>
                    </a:solidFill>
                  </a:tcPr>
                </a:tc>
                <a:tc>
                  <a:txBody>
                    <a:bodyPr/>
                    <a:lstStyle/>
                    <a:p>
                      <a:pPr algn="ctr" rtl="0" fontAlgn="base">
                        <a:lnSpc>
                          <a:spcPts val="1569"/>
                        </a:lnSpc>
                        <a:spcAft>
                          <a:spcPts val="1200"/>
                        </a:spcAft>
                        <a:buNone/>
                      </a:pPr>
                      <a:r>
                        <a:rPr lang="en-US" sz="2000" b="0" i="0">
                          <a:solidFill>
                            <a:srgbClr val="343A40"/>
                          </a:solidFill>
                          <a:effectLst/>
                          <a:latin typeface="Aptos"/>
                        </a:rPr>
                        <a:t>✔ </a:t>
                      </a:r>
                      <a:endParaRPr lang="en-US" sz="2000" b="0" i="0">
                        <a:effectLst/>
                        <a:latin typeface="Aptos"/>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49561978"/>
                  </a:ext>
                </a:extLst>
              </a:tr>
              <a:tr h="697319">
                <a:tc>
                  <a:txBody>
                    <a:bodyPr/>
                    <a:lstStyle/>
                    <a:p>
                      <a:pPr algn="ctr" rtl="0" fontAlgn="base">
                        <a:lnSpc>
                          <a:spcPts val="1569"/>
                        </a:lnSpc>
                        <a:spcAft>
                          <a:spcPts val="1200"/>
                        </a:spcAft>
                        <a:buNone/>
                      </a:pPr>
                      <a:r>
                        <a:rPr lang="en-US" sz="2000" b="0" i="0">
                          <a:solidFill>
                            <a:srgbClr val="343A40"/>
                          </a:solidFill>
                          <a:effectLst/>
                          <a:latin typeface="Aptos"/>
                        </a:rPr>
                        <a:t>Abrysvo® and Prevenar 20® or Pneumovax 23® </a:t>
                      </a:r>
                      <a:endParaRPr lang="en-US" sz="2000" b="0" i="0">
                        <a:effectLst/>
                        <a:latin typeface="Aptos"/>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chemeClr val="bg1">
                        <a:lumMod val="95000"/>
                      </a:schemeClr>
                    </a:solidFill>
                  </a:tcPr>
                </a:tc>
                <a:tc>
                  <a:txBody>
                    <a:bodyPr/>
                    <a:lstStyle/>
                    <a:p>
                      <a:pPr algn="ctr" rtl="0" fontAlgn="base">
                        <a:lnSpc>
                          <a:spcPts val="1569"/>
                        </a:lnSpc>
                        <a:spcAft>
                          <a:spcPts val="1200"/>
                        </a:spcAft>
                        <a:buNone/>
                      </a:pPr>
                      <a:r>
                        <a:rPr lang="en-US" sz="2000" b="0" i="0">
                          <a:solidFill>
                            <a:srgbClr val="343A40"/>
                          </a:solidFill>
                          <a:effectLst/>
                          <a:latin typeface="Aptos"/>
                        </a:rPr>
                        <a:t>✔ </a:t>
                      </a:r>
                      <a:endParaRPr lang="en-US" sz="2000" b="0" i="0">
                        <a:effectLst/>
                        <a:latin typeface="Aptos"/>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47870713"/>
                  </a:ext>
                </a:extLst>
              </a:tr>
              <a:tr h="697319">
                <a:tc>
                  <a:txBody>
                    <a:bodyPr/>
                    <a:lstStyle/>
                    <a:p>
                      <a:pPr algn="ctr" rtl="0" fontAlgn="base">
                        <a:lnSpc>
                          <a:spcPts val="1569"/>
                        </a:lnSpc>
                        <a:spcAft>
                          <a:spcPts val="1200"/>
                        </a:spcAft>
                        <a:buNone/>
                      </a:pPr>
                      <a:r>
                        <a:rPr lang="en-US" sz="2000" b="0" i="0">
                          <a:solidFill>
                            <a:srgbClr val="343A40"/>
                          </a:solidFill>
                          <a:effectLst/>
                          <a:latin typeface="Aptos"/>
                        </a:rPr>
                        <a:t>Abrysvo® and COVID-19 vaccine </a:t>
                      </a:r>
                      <a:endParaRPr lang="en-US" sz="2000" b="0" i="0">
                        <a:effectLst/>
                        <a:latin typeface="Aptos"/>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chemeClr val="bg1">
                        <a:lumMod val="95000"/>
                      </a:schemeClr>
                    </a:solidFill>
                  </a:tcPr>
                </a:tc>
                <a:tc>
                  <a:txBody>
                    <a:bodyPr/>
                    <a:lstStyle/>
                    <a:p>
                      <a:pPr algn="ctr" rtl="0" fontAlgn="base">
                        <a:lnSpc>
                          <a:spcPts val="1569"/>
                        </a:lnSpc>
                        <a:spcAft>
                          <a:spcPts val="1200"/>
                        </a:spcAft>
                        <a:buNone/>
                      </a:pPr>
                      <a:r>
                        <a:rPr lang="en-US" sz="2000" b="0" i="0">
                          <a:solidFill>
                            <a:srgbClr val="343A40"/>
                          </a:solidFill>
                          <a:effectLst/>
                          <a:latin typeface="Aptos"/>
                        </a:rPr>
                        <a:t>✔ </a:t>
                      </a:r>
                      <a:endParaRPr lang="en-US" sz="2000" b="0" i="0">
                        <a:effectLst/>
                        <a:latin typeface="Aptos"/>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396725997"/>
                  </a:ext>
                </a:extLst>
              </a:tr>
              <a:tr h="782358">
                <a:tc>
                  <a:txBody>
                    <a:bodyPr/>
                    <a:lstStyle/>
                    <a:p>
                      <a:pPr algn="ctr" rtl="0" fontAlgn="base">
                        <a:lnSpc>
                          <a:spcPts val="1569"/>
                        </a:lnSpc>
                        <a:spcAft>
                          <a:spcPts val="1200"/>
                        </a:spcAft>
                        <a:buNone/>
                      </a:pPr>
                      <a:r>
                        <a:rPr lang="en-US" sz="2000" b="0" i="0">
                          <a:solidFill>
                            <a:srgbClr val="343A40"/>
                          </a:solidFill>
                          <a:effectLst/>
                          <a:latin typeface="Aptos"/>
                        </a:rPr>
                        <a:t>Abrysvo® and influenza vaccine </a:t>
                      </a:r>
                      <a:endParaRPr lang="en-US" sz="2000" b="0" i="0">
                        <a:effectLst/>
                        <a:latin typeface="Aptos"/>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chemeClr val="bg1">
                        <a:lumMod val="95000"/>
                      </a:schemeClr>
                    </a:solidFill>
                  </a:tcPr>
                </a:tc>
                <a:tc>
                  <a:txBody>
                    <a:bodyPr/>
                    <a:lstStyle/>
                    <a:p>
                      <a:pPr algn="ctr" rtl="0" fontAlgn="base">
                        <a:lnSpc>
                          <a:spcPts val="1569"/>
                        </a:lnSpc>
                        <a:spcAft>
                          <a:spcPts val="1200"/>
                        </a:spcAft>
                        <a:buNone/>
                      </a:pPr>
                      <a:r>
                        <a:rPr lang="en-US" sz="2000" b="0" i="0">
                          <a:solidFill>
                            <a:schemeClr val="accent3">
                              <a:lumMod val="75000"/>
                            </a:schemeClr>
                          </a:solidFill>
                          <a:effectLst/>
                          <a:latin typeface="Segoe UI Symbol"/>
                        </a:rPr>
                        <a:t>✔</a:t>
                      </a:r>
                      <a:r>
                        <a:rPr lang="en-US" sz="2000" b="0" i="0">
                          <a:solidFill>
                            <a:srgbClr val="343A40"/>
                          </a:solidFill>
                          <a:effectLst/>
                          <a:latin typeface="Aptos"/>
                        </a:rPr>
                        <a:t>* </a:t>
                      </a:r>
                      <a:endParaRPr lang="en-US" sz="2000" b="0" i="0">
                        <a:effectLst/>
                        <a:latin typeface="Aptos"/>
                      </a:endParaRPr>
                    </a:p>
                  </a:txBody>
                  <a:tcPr>
                    <a:lnL w="9525" cap="flat" cmpd="sng" algn="ctr">
                      <a:solidFill>
                        <a:srgbClr val="DEE2E6"/>
                      </a:solidFill>
                      <a:prstDash val="solid"/>
                      <a:round/>
                      <a:headEnd type="none" w="med" len="med"/>
                      <a:tailEnd type="none" w="med" len="med"/>
                    </a:lnL>
                    <a:lnR w="9525" cap="flat" cmpd="sng" algn="ctr">
                      <a:solidFill>
                        <a:srgbClr val="DEE2E6"/>
                      </a:solidFill>
                      <a:prstDash val="solid"/>
                      <a:round/>
                      <a:headEnd type="none" w="med" len="med"/>
                      <a:tailEnd type="none" w="med" len="med"/>
                    </a:lnR>
                    <a:lnT w="9525" cap="flat" cmpd="sng" algn="ctr">
                      <a:solidFill>
                        <a:srgbClr val="DEE2E6"/>
                      </a:solidFill>
                      <a:prstDash val="solid"/>
                      <a:round/>
                      <a:headEnd type="none" w="med" len="med"/>
                      <a:tailEnd type="none" w="med" len="med"/>
                    </a:lnT>
                    <a:lnB w="9525" cap="flat" cmpd="sng" algn="ctr">
                      <a:solidFill>
                        <a:srgbClr val="DEE2E6"/>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14764493"/>
                  </a:ext>
                </a:extLst>
              </a:tr>
            </a:tbl>
          </a:graphicData>
        </a:graphic>
      </p:graphicFrame>
      <p:sp>
        <p:nvSpPr>
          <p:cNvPr id="6" name="Footer Placeholder 3">
            <a:extLst>
              <a:ext uri="{FF2B5EF4-FFF2-40B4-BE49-F238E27FC236}">
                <a16:creationId xmlns:a16="http://schemas.microsoft.com/office/drawing/2014/main" id="{CBE8AC59-01B7-7540-7FE7-51E5961F1966}"/>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42130593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99A30-DE16-2C05-9941-A679C4F503C5}"/>
              </a:ext>
            </a:extLst>
          </p:cNvPr>
          <p:cNvSpPr>
            <a:spLocks noGrp="1"/>
          </p:cNvSpPr>
          <p:nvPr>
            <p:ph type="title"/>
          </p:nvPr>
        </p:nvSpPr>
        <p:spPr>
          <a:xfrm>
            <a:off x="0" y="29587"/>
            <a:ext cx="12192000" cy="691778"/>
          </a:xfrm>
        </p:spPr>
        <p:txBody>
          <a:bodyPr/>
          <a:lstStyle/>
          <a:p>
            <a:pPr algn="ctr"/>
            <a:r>
              <a:rPr lang="en-US" b="1">
                <a:latin typeface="Arial"/>
                <a:cs typeface="Arial"/>
              </a:rPr>
              <a:t>Ordering Considerations </a:t>
            </a:r>
            <a:br>
              <a:rPr lang="en-US" b="1">
                <a:latin typeface="Arial"/>
                <a:cs typeface="Arial"/>
              </a:rPr>
            </a:br>
            <a:r>
              <a:rPr lang="en-US" b="1">
                <a:latin typeface="Arial"/>
                <a:cs typeface="Arial"/>
              </a:rPr>
              <a:t> </a:t>
            </a:r>
            <a:r>
              <a:rPr lang="en-GB" b="1">
                <a:latin typeface="Arial"/>
                <a:cs typeface="Arial"/>
              </a:rPr>
              <a:t>Abrysvo</a:t>
            </a:r>
            <a:r>
              <a:rPr lang="en-GB" b="1" baseline="30000">
                <a:latin typeface="Arial"/>
                <a:cs typeface="Arial"/>
              </a:rPr>
              <a:t>®</a:t>
            </a:r>
            <a:r>
              <a:rPr lang="en-GB" b="1">
                <a:latin typeface="Arial"/>
                <a:cs typeface="Arial"/>
              </a:rPr>
              <a:t> vaccine</a:t>
            </a:r>
            <a:r>
              <a:rPr lang="en-GB">
                <a:latin typeface="Arial"/>
                <a:cs typeface="Arial"/>
              </a:rPr>
              <a:t> </a:t>
            </a:r>
            <a:endParaRPr lang="en-GB"/>
          </a:p>
        </p:txBody>
      </p:sp>
      <p:sp>
        <p:nvSpPr>
          <p:cNvPr id="3" name="Content Placeholder 2">
            <a:extLst>
              <a:ext uri="{FF2B5EF4-FFF2-40B4-BE49-F238E27FC236}">
                <a16:creationId xmlns:a16="http://schemas.microsoft.com/office/drawing/2014/main" id="{11C9FA1F-BCBA-444F-EEEC-995B7DEBB179}"/>
              </a:ext>
            </a:extLst>
          </p:cNvPr>
          <p:cNvSpPr>
            <a:spLocks noGrp="1"/>
          </p:cNvSpPr>
          <p:nvPr>
            <p:ph idx="1"/>
          </p:nvPr>
        </p:nvSpPr>
        <p:spPr>
          <a:xfrm>
            <a:off x="465337" y="1628995"/>
            <a:ext cx="8541544" cy="4429496"/>
          </a:xfrm>
        </p:spPr>
        <p:txBody>
          <a:bodyPr lIns="91440" tIns="45720" rIns="91440" bIns="45720" anchor="t"/>
          <a:lstStyle/>
          <a:p>
            <a:pPr marL="0" indent="0">
              <a:buNone/>
            </a:pPr>
            <a:r>
              <a:rPr lang="en-GB" b="1" u="sng"/>
              <a:t>Considerations when ordering Abrysvo</a:t>
            </a:r>
            <a:r>
              <a:rPr lang="en-GB" b="1" baseline="30000">
                <a:latin typeface="Arial"/>
                <a:cs typeface="Arial"/>
              </a:rPr>
              <a:t>®</a:t>
            </a:r>
            <a:endParaRPr lang="en-GB"/>
          </a:p>
          <a:p>
            <a:r>
              <a:rPr lang="en-GB" sz="1600">
                <a:cs typeface="Arial"/>
              </a:rPr>
              <a:t>Vaccines for the national RSV vaccination programmes in Wales should be ordered via ImmForm </a:t>
            </a:r>
          </a:p>
          <a:p>
            <a:r>
              <a:rPr lang="en-GB" sz="1600"/>
              <a:t>Abrysvo</a:t>
            </a:r>
            <a:r>
              <a:rPr lang="en-GB" sz="1600" b="0" i="0" baseline="30000">
                <a:effectLst/>
                <a:highlight>
                  <a:srgbClr val="FFFFFF"/>
                </a:highlight>
              </a:rPr>
              <a:t>® </a:t>
            </a:r>
            <a:r>
              <a:rPr lang="en-GB" sz="1600">
                <a:effectLst/>
                <a:ea typeface="Arial" panose="020B0604020202020204" pitchFamily="34" charset="0"/>
              </a:rPr>
              <a:t>stocks should be monitored to avoid over-ordering or stockpiling.</a:t>
            </a:r>
            <a:endParaRPr lang="en-GB" sz="1600">
              <a:effectLst/>
              <a:ea typeface="Arial" panose="020B0604020202020204" pitchFamily="34" charset="0"/>
              <a:cs typeface="Arial"/>
            </a:endParaRPr>
          </a:p>
          <a:p>
            <a:r>
              <a:rPr lang="en-GB" sz="1600"/>
              <a:t>Current expiry and quantity of Abrysvo</a:t>
            </a:r>
            <a:r>
              <a:rPr lang="en-GB" sz="1600" b="0" i="0" baseline="30000">
                <a:effectLst/>
                <a:highlight>
                  <a:srgbClr val="FFFFFF"/>
                </a:highlight>
              </a:rPr>
              <a:t>®</a:t>
            </a:r>
            <a:r>
              <a:rPr lang="en-GB" sz="1600"/>
              <a:t> should be checked before ordering.</a:t>
            </a:r>
          </a:p>
          <a:p>
            <a:r>
              <a:rPr lang="en-GB" sz="1600"/>
              <a:t>Only order stock sufficient for two weeks' worth of clinics.</a:t>
            </a:r>
          </a:p>
          <a:p>
            <a:r>
              <a:rPr lang="en-GB" sz="1600"/>
              <a:t>One </a:t>
            </a:r>
            <a:r>
              <a:rPr lang="en-GB" sz="1600">
                <a:highlight>
                  <a:srgbClr val="FFFFFF"/>
                </a:highlight>
              </a:rPr>
              <a:t>p</a:t>
            </a:r>
            <a:r>
              <a:rPr lang="en-GB" sz="1600" b="0" i="0">
                <a:effectLst/>
                <a:highlight>
                  <a:srgbClr val="FFFFFF"/>
                </a:highlight>
              </a:rPr>
              <a:t>ack contains one vial of vaccine, diluent for reconstitution and patient information leaflet (PIL). Each pack will also contain one 25 G x 25 mm (1") needle.</a:t>
            </a:r>
            <a:endParaRPr lang="en-GB" sz="1600" b="0" i="0">
              <a:effectLst/>
              <a:highlight>
                <a:srgbClr val="FFFFFF"/>
              </a:highlight>
              <a:cs typeface="Arial"/>
            </a:endParaRPr>
          </a:p>
          <a:p>
            <a:r>
              <a:rPr lang="en-GB" sz="1600">
                <a:highlight>
                  <a:srgbClr val="FFFFFF"/>
                </a:highlight>
              </a:rPr>
              <a:t>Ensure the correct Abrysvo</a:t>
            </a:r>
            <a:r>
              <a:rPr lang="en-GB" sz="1600" b="0" i="0" baseline="30000">
                <a:effectLst/>
                <a:highlight>
                  <a:srgbClr val="FFFFFF"/>
                </a:highlight>
              </a:rPr>
              <a:t>®</a:t>
            </a:r>
            <a:r>
              <a:rPr lang="en-GB" sz="1600">
                <a:highlight>
                  <a:srgbClr val="FFFFFF"/>
                </a:highlight>
              </a:rPr>
              <a:t> is ordered for the required cohort (</a:t>
            </a:r>
            <a:r>
              <a:rPr lang="en-GB" sz="1600" err="1">
                <a:highlight>
                  <a:srgbClr val="FFFFFF"/>
                </a:highlight>
              </a:rPr>
              <a:t>eg.</a:t>
            </a:r>
            <a:r>
              <a:rPr lang="en-GB" sz="1600">
                <a:highlight>
                  <a:srgbClr val="FFFFFF"/>
                </a:highlight>
              </a:rPr>
              <a:t> maternal vaccine for infant protection or for older adult protection).</a:t>
            </a:r>
          </a:p>
          <a:p>
            <a:r>
              <a:rPr lang="en-GB" sz="1600" b="0" i="0">
                <a:effectLst/>
                <a:highlight>
                  <a:srgbClr val="FFFFFF"/>
                </a:highlight>
              </a:rPr>
              <a:t>Abrysvo</a:t>
            </a:r>
            <a:r>
              <a:rPr lang="en-GB" sz="1600" b="0" i="0" baseline="30000">
                <a:effectLst/>
                <a:highlight>
                  <a:srgbClr val="FFFFFF"/>
                </a:highlight>
              </a:rPr>
              <a:t>®</a:t>
            </a:r>
            <a:r>
              <a:rPr lang="en-GB" sz="1600" b="0" i="0">
                <a:effectLst/>
                <a:highlight>
                  <a:srgbClr val="FFFFFF"/>
                </a:highlight>
              </a:rPr>
              <a:t> vaccine </a:t>
            </a:r>
            <a:r>
              <a:rPr lang="en-GB" sz="1600"/>
              <a:t>packaging is</a:t>
            </a:r>
            <a:r>
              <a:rPr lang="en-GB" sz="1600" b="0" i="0">
                <a:effectLst/>
              </a:rPr>
              <a:t> physically </a:t>
            </a:r>
            <a:r>
              <a:rPr lang="en-GB" sz="1600" b="0" i="0">
                <a:effectLst/>
                <a:highlight>
                  <a:srgbClr val="FFFFFF"/>
                </a:highlight>
              </a:rPr>
              <a:t>larger than most other vaccines supplied via ImmForm. Each single dose pack measures 73mm x 35mm x 116mm (H x W x D). </a:t>
            </a:r>
            <a:r>
              <a:rPr lang="en-GB" sz="1600" b="1" i="0" u="sng">
                <a:effectLst/>
                <a:highlight>
                  <a:srgbClr val="FFFFFF"/>
                </a:highlight>
              </a:rPr>
              <a:t>Please ensure you have enough fridge capacity before placing large orders.</a:t>
            </a:r>
            <a:endParaRPr lang="en-GB" sz="1600" b="1" u="sng"/>
          </a:p>
        </p:txBody>
      </p:sp>
      <p:sp>
        <p:nvSpPr>
          <p:cNvPr id="5" name="Slide Number Placeholder 4">
            <a:extLst>
              <a:ext uri="{FF2B5EF4-FFF2-40B4-BE49-F238E27FC236}">
                <a16:creationId xmlns:a16="http://schemas.microsoft.com/office/drawing/2014/main" id="{76B678D4-EB00-CFD8-EC72-A1F762B5CE52}"/>
              </a:ext>
            </a:extLst>
          </p:cNvPr>
          <p:cNvSpPr>
            <a:spLocks noGrp="1"/>
          </p:cNvSpPr>
          <p:nvPr>
            <p:ph type="sldNum" sz="quarter" idx="12"/>
          </p:nvPr>
        </p:nvSpPr>
        <p:spPr>
          <a:xfrm>
            <a:off x="9339203" y="6295122"/>
            <a:ext cx="2743200" cy="365125"/>
          </a:xfrm>
        </p:spPr>
        <p:txBody>
          <a:bodyPr/>
          <a:lstStyle/>
          <a:p>
            <a:fld id="{561D0CCE-8DCC-44DC-A653-AE62B1D84A52}" type="slidenum">
              <a:rPr lang="en-GB" smtClean="0"/>
              <a:pPr/>
              <a:t>35</a:t>
            </a:fld>
            <a:endParaRPr lang="en-GB"/>
          </a:p>
        </p:txBody>
      </p:sp>
      <p:pic>
        <p:nvPicPr>
          <p:cNvPr id="6" name="Picture 5" descr="A syringe and vials next to a box&#10;&#10;Description automatically generated">
            <a:extLst>
              <a:ext uri="{FF2B5EF4-FFF2-40B4-BE49-F238E27FC236}">
                <a16:creationId xmlns:a16="http://schemas.microsoft.com/office/drawing/2014/main" id="{C21BFBBD-E917-CB28-715E-BC4675E390EC}"/>
              </a:ext>
            </a:extLst>
          </p:cNvPr>
          <p:cNvPicPr>
            <a:picLocks noChangeAspect="1"/>
          </p:cNvPicPr>
          <p:nvPr/>
        </p:nvPicPr>
        <p:blipFill rotWithShape="1">
          <a:blip r:embed="rId3"/>
          <a:srcRect l="13789" t="4478" r="21863" b="560"/>
          <a:stretch/>
        </p:blipFill>
        <p:spPr>
          <a:xfrm>
            <a:off x="8897284" y="2394215"/>
            <a:ext cx="3185119" cy="2767937"/>
          </a:xfrm>
          <a:prstGeom prst="rect">
            <a:avLst/>
          </a:prstGeom>
        </p:spPr>
      </p:pic>
      <p:sp>
        <p:nvSpPr>
          <p:cNvPr id="8" name="TextBox 7">
            <a:extLst>
              <a:ext uri="{FF2B5EF4-FFF2-40B4-BE49-F238E27FC236}">
                <a16:creationId xmlns:a16="http://schemas.microsoft.com/office/drawing/2014/main" id="{631AB201-D2BF-B590-19F2-EEAE33BC4E59}"/>
              </a:ext>
            </a:extLst>
          </p:cNvPr>
          <p:cNvSpPr txBox="1"/>
          <p:nvPr/>
        </p:nvSpPr>
        <p:spPr>
          <a:xfrm>
            <a:off x="9488769" y="5260123"/>
            <a:ext cx="191534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Image source: UKHSA</a:t>
            </a:r>
          </a:p>
        </p:txBody>
      </p:sp>
      <p:sp>
        <p:nvSpPr>
          <p:cNvPr id="9" name="Footer Placeholder 3">
            <a:extLst>
              <a:ext uri="{FF2B5EF4-FFF2-40B4-BE49-F238E27FC236}">
                <a16:creationId xmlns:a16="http://schemas.microsoft.com/office/drawing/2014/main" id="{8A213120-D938-6A3A-39B3-A26A6B9E4094}"/>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2945275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596CE-57E5-9EA9-1FB6-E17B55070663}"/>
              </a:ext>
            </a:extLst>
          </p:cNvPr>
          <p:cNvSpPr>
            <a:spLocks noGrp="1"/>
          </p:cNvSpPr>
          <p:nvPr>
            <p:ph type="title"/>
          </p:nvPr>
        </p:nvSpPr>
        <p:spPr>
          <a:xfrm>
            <a:off x="9429" y="0"/>
            <a:ext cx="12176685" cy="822356"/>
          </a:xfrm>
        </p:spPr>
        <p:txBody>
          <a:bodyPr lIns="91440" tIns="45720" rIns="91440" bIns="45720" anchor="t"/>
          <a:lstStyle/>
          <a:p>
            <a:pPr algn="ctr"/>
            <a:r>
              <a:rPr lang="en-US" b="1">
                <a:latin typeface="Arial"/>
                <a:cs typeface="Arial"/>
              </a:rPr>
              <a:t>Storage Considerations: </a:t>
            </a:r>
            <a:r>
              <a:rPr lang="en-GB" b="1">
                <a:latin typeface="Arial"/>
                <a:cs typeface="Arial"/>
              </a:rPr>
              <a:t>Abrysvo</a:t>
            </a:r>
            <a:r>
              <a:rPr lang="en-GB" b="1" baseline="30000">
                <a:latin typeface="Arial"/>
                <a:cs typeface="Arial"/>
              </a:rPr>
              <a:t>®</a:t>
            </a:r>
            <a:r>
              <a:rPr lang="en-GB" b="1">
                <a:latin typeface="Arial"/>
                <a:cs typeface="Arial"/>
              </a:rPr>
              <a:t> vaccine</a:t>
            </a:r>
            <a:r>
              <a:rPr lang="en-GB">
                <a:latin typeface="Arial"/>
                <a:cs typeface="Arial"/>
              </a:rPr>
              <a:t> </a:t>
            </a:r>
            <a:endParaRPr lang="en-US" b="1">
              <a:latin typeface="Arial"/>
              <a:cs typeface="Arial"/>
            </a:endParaRPr>
          </a:p>
        </p:txBody>
      </p:sp>
      <p:sp>
        <p:nvSpPr>
          <p:cNvPr id="7" name="Content Placeholder 6">
            <a:extLst>
              <a:ext uri="{FF2B5EF4-FFF2-40B4-BE49-F238E27FC236}">
                <a16:creationId xmlns:a16="http://schemas.microsoft.com/office/drawing/2014/main" id="{76922681-4AD2-243A-FC75-71A052CF44E3}"/>
              </a:ext>
            </a:extLst>
          </p:cNvPr>
          <p:cNvSpPr>
            <a:spLocks noGrp="1"/>
          </p:cNvSpPr>
          <p:nvPr>
            <p:ph idx="1"/>
          </p:nvPr>
        </p:nvSpPr>
        <p:spPr>
          <a:xfrm>
            <a:off x="416465" y="1051559"/>
            <a:ext cx="10889175" cy="4445695"/>
          </a:xfrm>
        </p:spPr>
        <p:txBody>
          <a:bodyPr vert="horz" lIns="91440" tIns="45720" rIns="91440" bIns="45720" rtlCol="0" anchor="t">
            <a:noAutofit/>
          </a:bodyPr>
          <a:lstStyle/>
          <a:p>
            <a:endParaRPr lang="en-GB" sz="1800" b="0" i="0">
              <a:effectLst/>
              <a:latin typeface="Arial"/>
              <a:ea typeface="Calibri"/>
              <a:cs typeface="Calibri"/>
            </a:endParaRPr>
          </a:p>
          <a:p>
            <a:r>
              <a:rPr lang="en-GB" sz="1800" b="0" i="0">
                <a:effectLst/>
                <a:latin typeface="Arial"/>
                <a:ea typeface="Calibri"/>
                <a:cs typeface="Calibri"/>
              </a:rPr>
              <a:t>Store vaccines in a validated fridge specifically designed for pharmaceutical products. Do not use a domestic fridge</a:t>
            </a:r>
          </a:p>
          <a:p>
            <a:r>
              <a:rPr lang="en-GB" sz="1800">
                <a:highlight>
                  <a:srgbClr val="FFFFFF"/>
                </a:highlight>
                <a:latin typeface="Arial"/>
                <a:ea typeface="Calibri"/>
                <a:cs typeface="Calibri"/>
              </a:rPr>
              <a:t>Should be stored in the original packaging in a refrigerator at +2°C to +8°C</a:t>
            </a:r>
          </a:p>
          <a:p>
            <a:r>
              <a:rPr lang="en-GB" sz="1800" b="0" i="0">
                <a:effectLst/>
                <a:latin typeface="Arial"/>
                <a:ea typeface="Calibri"/>
                <a:cs typeface="Calibri"/>
              </a:rPr>
              <a:t>Keep the vaccine fridge secure. It should only be accessible to authorised staff. Therefore, keep it locked or in a locked room</a:t>
            </a:r>
          </a:p>
          <a:p>
            <a:r>
              <a:rPr lang="en-GB" sz="1800" b="0" i="0">
                <a:effectLst/>
                <a:latin typeface="Arial"/>
                <a:ea typeface="Calibri"/>
                <a:cs typeface="Calibri"/>
              </a:rPr>
              <a:t>Good practice is to have a data logger in the fridge to monitor in</a:t>
            </a:r>
            <a:r>
              <a:rPr lang="en-GB" sz="1800">
                <a:latin typeface="Arial"/>
                <a:ea typeface="Calibri"/>
                <a:cs typeface="Calibri"/>
              </a:rPr>
              <a:t>ternal temperatures</a:t>
            </a:r>
            <a:endParaRPr lang="en-GB" sz="1800" b="0" i="0">
              <a:effectLst/>
              <a:latin typeface="Arial"/>
              <a:ea typeface="Calibri"/>
              <a:cs typeface="Calibri"/>
            </a:endParaRPr>
          </a:p>
          <a:p>
            <a:r>
              <a:rPr lang="en-GB" sz="1800" b="0" i="0">
                <a:effectLst/>
                <a:latin typeface="Arial"/>
                <a:ea typeface="Calibri"/>
                <a:cs typeface="Calibri"/>
              </a:rPr>
              <a:t>Reduce the possibility of accidentally interrupting the electricity supply. For example, install a switchless socket or clearly label the plug with a cautionary notice: ’Do not unplug/switch off’.</a:t>
            </a:r>
          </a:p>
          <a:p>
            <a:r>
              <a:rPr lang="en-GB" sz="1800" b="0" i="0">
                <a:effectLst/>
                <a:latin typeface="Arial"/>
                <a:ea typeface="Calibri"/>
                <a:cs typeface="Calibri"/>
              </a:rPr>
              <a:t>Use a large enough fridge to allow enough space around the vaccine packages for air to circulate</a:t>
            </a:r>
          </a:p>
          <a:p>
            <a:r>
              <a:rPr lang="en-US" sz="1800">
                <a:latin typeface="Arial"/>
                <a:ea typeface="Calibri"/>
                <a:cs typeface="Arial"/>
              </a:rPr>
              <a:t>Do not freeze.  Discard if the carton has been frozen</a:t>
            </a:r>
          </a:p>
          <a:p>
            <a:pPr marL="0" indent="0">
              <a:buNone/>
            </a:pPr>
            <a:endParaRPr lang="en-GB" sz="1900">
              <a:latin typeface="Arial"/>
              <a:cs typeface="Arial"/>
            </a:endParaRPr>
          </a:p>
        </p:txBody>
      </p:sp>
      <p:sp>
        <p:nvSpPr>
          <p:cNvPr id="5" name="Slide Number Placeholder 4">
            <a:extLst>
              <a:ext uri="{FF2B5EF4-FFF2-40B4-BE49-F238E27FC236}">
                <a16:creationId xmlns:a16="http://schemas.microsoft.com/office/drawing/2014/main" id="{47257784-251D-75E6-714E-50C6A0737230}"/>
              </a:ext>
            </a:extLst>
          </p:cNvPr>
          <p:cNvSpPr>
            <a:spLocks noGrp="1"/>
          </p:cNvSpPr>
          <p:nvPr>
            <p:ph type="sldNum" sz="quarter" idx="12"/>
          </p:nvPr>
        </p:nvSpPr>
        <p:spPr>
          <a:xfrm>
            <a:off x="11563349" y="6357564"/>
            <a:ext cx="468305" cy="365125"/>
          </a:xfrm>
        </p:spPr>
        <p:txBody>
          <a:bodyPr/>
          <a:lstStyle/>
          <a:p>
            <a:fld id="{344369E4-5DE7-46E5-874E-4FD437973785}" type="slidenum">
              <a:rPr lang="en-GB"/>
              <a:pPr/>
              <a:t>36</a:t>
            </a:fld>
            <a:endParaRPr lang="en-GB"/>
          </a:p>
        </p:txBody>
      </p:sp>
      <p:sp>
        <p:nvSpPr>
          <p:cNvPr id="4" name="Footer Placeholder 3">
            <a:extLst>
              <a:ext uri="{FF2B5EF4-FFF2-40B4-BE49-F238E27FC236}">
                <a16:creationId xmlns:a16="http://schemas.microsoft.com/office/drawing/2014/main" id="{FA566B10-3D77-2916-03ED-91A0C2570C81}"/>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33881136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E5287A-9952-295B-912B-0863565FA4C6}"/>
              </a:ext>
            </a:extLst>
          </p:cNvPr>
          <p:cNvSpPr>
            <a:spLocks noGrp="1"/>
          </p:cNvSpPr>
          <p:nvPr>
            <p:ph type="body" sz="quarter" idx="10"/>
          </p:nvPr>
        </p:nvSpPr>
        <p:spPr>
          <a:xfrm>
            <a:off x="2147397" y="3234401"/>
            <a:ext cx="7040563" cy="719137"/>
          </a:xfrm>
        </p:spPr>
        <p:txBody>
          <a:bodyPr lIns="91440" tIns="45720" rIns="91440" bIns="45720" anchor="t">
            <a:normAutofit lnSpcReduction="10000"/>
          </a:bodyPr>
          <a:lstStyle/>
          <a:p>
            <a:pPr algn="ctr"/>
            <a:r>
              <a:rPr lang="en-GB" sz="4800">
                <a:latin typeface="Arial"/>
                <a:cs typeface="Arial"/>
              </a:rPr>
              <a:t>Vaccine administration</a:t>
            </a:r>
            <a:endParaRPr lang="en-US" sz="4800">
              <a:latin typeface="Arial"/>
              <a:cs typeface="Arial"/>
            </a:endParaRPr>
          </a:p>
        </p:txBody>
      </p:sp>
    </p:spTree>
    <p:extLst>
      <p:ext uri="{BB962C8B-B14F-4D97-AF65-F5344CB8AC3E}">
        <p14:creationId xmlns:p14="http://schemas.microsoft.com/office/powerpoint/2010/main" val="41016103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325224" y="6356350"/>
            <a:ext cx="561975" cy="365125"/>
          </a:xfrm>
        </p:spPr>
        <p:txBody>
          <a:bodyPr/>
          <a:lstStyle/>
          <a:p>
            <a:fld id="{561D0CCE-8DCC-44DC-A653-AE62B1D84A52}" type="slidenum">
              <a:rPr lang="en-GB" smtClean="0"/>
              <a:pPr/>
              <a:t>38</a:t>
            </a:fld>
            <a:endParaRPr lang="en-GB"/>
          </a:p>
        </p:txBody>
      </p:sp>
      <p:sp>
        <p:nvSpPr>
          <p:cNvPr id="6" name="Title 1">
            <a:extLst>
              <a:ext uri="{FF2B5EF4-FFF2-40B4-BE49-F238E27FC236}">
                <a16:creationId xmlns:a16="http://schemas.microsoft.com/office/drawing/2014/main" id="{39F63E2E-F55A-4626-A287-B09761EC9714}"/>
              </a:ext>
            </a:extLst>
          </p:cNvPr>
          <p:cNvSpPr>
            <a:spLocks noGrp="1"/>
          </p:cNvSpPr>
          <p:nvPr>
            <p:ph type="title"/>
          </p:nvPr>
        </p:nvSpPr>
        <p:spPr>
          <a:xfrm>
            <a:off x="95249" y="136525"/>
            <a:ext cx="12205607" cy="683172"/>
          </a:xfrm>
        </p:spPr>
        <p:txBody>
          <a:bodyPr>
            <a:noAutofit/>
          </a:bodyPr>
          <a:lstStyle/>
          <a:p>
            <a:r>
              <a:rPr lang="en-GB" sz="3600" b="1">
                <a:solidFill>
                  <a:srgbClr val="002060"/>
                </a:solidFill>
              </a:rPr>
              <a:t>Pre-requisites to administering RSV vaccine</a:t>
            </a:r>
            <a:br>
              <a:rPr lang="en-GB" b="1">
                <a:solidFill>
                  <a:srgbClr val="002060"/>
                </a:solidFill>
              </a:rPr>
            </a:br>
            <a:endParaRPr lang="en-GB" b="1">
              <a:solidFill>
                <a:srgbClr val="002060"/>
              </a:solidFill>
            </a:endParaRPr>
          </a:p>
        </p:txBody>
      </p:sp>
      <p:sp>
        <p:nvSpPr>
          <p:cNvPr id="7" name="Rectangle 6"/>
          <p:cNvSpPr/>
          <p:nvPr/>
        </p:nvSpPr>
        <p:spPr>
          <a:xfrm>
            <a:off x="370504" y="919761"/>
            <a:ext cx="10360794" cy="5336525"/>
          </a:xfrm>
          <a:prstGeom prst="rect">
            <a:avLst/>
          </a:prstGeom>
        </p:spPr>
        <p:txBody>
          <a:bodyPr wrap="square" lIns="91440" tIns="45720" rIns="91440" bIns="45720" anchor="t">
            <a:spAutoFit/>
          </a:bodyPr>
          <a:lstStyle/>
          <a:p>
            <a:pPr algn="just">
              <a:spcAft>
                <a:spcPts val="600"/>
              </a:spcAft>
            </a:pPr>
            <a:r>
              <a:rPr lang="en-GB" sz="1400">
                <a:solidFill>
                  <a:srgbClr val="002060"/>
                </a:solidFill>
              </a:rPr>
              <a:t>Before administering the RSV vaccine, it is recommended that: </a:t>
            </a:r>
          </a:p>
          <a:p>
            <a:pPr marL="285750" indent="-285750" algn="just">
              <a:lnSpc>
                <a:spcPct val="150000"/>
              </a:lnSpc>
              <a:spcAft>
                <a:spcPts val="600"/>
              </a:spcAft>
              <a:buFont typeface="Arial" panose="020B0604020202020204" pitchFamily="34" charset="0"/>
              <a:buChar char="•"/>
            </a:pPr>
            <a:r>
              <a:rPr lang="en-GB" sz="1200">
                <a:effectLst/>
              </a:rPr>
              <a:t>*Those new to immunisation should receive comprehensive foundation immunisation training. Both knowledge and clinical competence should be assessed before new immunisers start to give and/or advise about the </a:t>
            </a:r>
            <a:r>
              <a:rPr lang="en-GB" sz="1200"/>
              <a:t>RSV</a:t>
            </a:r>
            <a:r>
              <a:rPr lang="en-GB" sz="1200">
                <a:effectLst/>
              </a:rPr>
              <a:t> vaccine </a:t>
            </a:r>
            <a:r>
              <a:rPr lang="en-GB" sz="1200" b="0" i="0" u="sng">
                <a:solidFill>
                  <a:srgbClr val="024DBC"/>
                </a:solidFill>
                <a:effectLst/>
                <a:hlinkClick r:id="rId3"/>
              </a:rPr>
              <a:t>Immunisation training standards for healthcare practitioner UK Health Security Agency - UKHSA) </a:t>
            </a:r>
            <a:endParaRPr lang="en-GB" sz="1200" b="0" i="0" u="sng">
              <a:solidFill>
                <a:srgbClr val="024DBC"/>
              </a:solidFill>
              <a:effectLst/>
            </a:endParaRPr>
          </a:p>
          <a:p>
            <a:pPr marL="285750" indent="-285750" algn="just">
              <a:lnSpc>
                <a:spcPct val="150000"/>
              </a:lnSpc>
              <a:spcAft>
                <a:spcPts val="600"/>
              </a:spcAft>
              <a:buFont typeface="Arial" panose="020B0604020202020204" pitchFamily="34" charset="0"/>
              <a:buChar char="•"/>
            </a:pPr>
            <a:r>
              <a:rPr lang="en-GB" sz="1200" b="0" i="0" u="none" strike="noStrike">
                <a:solidFill>
                  <a:srgbClr val="212A73"/>
                </a:solidFill>
                <a:effectLst/>
                <a:latin typeface="Arial"/>
                <a:cs typeface="Arial"/>
              </a:rPr>
              <a:t>Immunisers have received RSV vaccine training through attending a taught session and/or eLearning </a:t>
            </a:r>
            <a:r>
              <a:rPr lang="en-GB" sz="1200" b="0" i="0" u="sng" strike="noStrike">
                <a:solidFill>
                  <a:srgbClr val="00A7A7"/>
                </a:solidFill>
                <a:effectLst/>
                <a:latin typeface="Arial"/>
                <a:cs typeface="Arial"/>
                <a:hlinkClick r:id="rId4"/>
              </a:rPr>
              <a:t>Immunisation eLearning - Public Health Wales (</a:t>
            </a:r>
            <a:r>
              <a:rPr lang="en-GB" sz="1200" b="0" i="0" u="sng" strike="noStrike" err="1">
                <a:solidFill>
                  <a:srgbClr val="00A7A7"/>
                </a:solidFill>
                <a:effectLst/>
                <a:latin typeface="Arial"/>
                <a:cs typeface="Arial"/>
                <a:hlinkClick r:id="rId4"/>
              </a:rPr>
              <a:t>nhs.wales</a:t>
            </a:r>
            <a:r>
              <a:rPr lang="en-GB" sz="1200" b="0" i="0" u="sng" strike="noStrike">
                <a:solidFill>
                  <a:srgbClr val="00A7A7"/>
                </a:solidFill>
                <a:effectLst/>
                <a:latin typeface="Arial"/>
                <a:cs typeface="Arial"/>
                <a:hlinkClick r:id="rId4"/>
              </a:rPr>
              <a:t>)</a:t>
            </a:r>
            <a:r>
              <a:rPr lang="en-GB" sz="1200" b="0" i="0">
                <a:solidFill>
                  <a:srgbClr val="212A73"/>
                </a:solidFill>
                <a:effectLst/>
                <a:latin typeface="Arial"/>
                <a:cs typeface="Arial"/>
              </a:rPr>
              <a:t>​</a:t>
            </a:r>
          </a:p>
          <a:p>
            <a:pPr marL="285750" indent="-285750" algn="just">
              <a:lnSpc>
                <a:spcPct val="150000"/>
              </a:lnSpc>
              <a:spcAft>
                <a:spcPts val="600"/>
              </a:spcAft>
              <a:buFont typeface="Arial" panose="020B0604020202020204" pitchFamily="34" charset="0"/>
              <a:buChar char="•"/>
            </a:pPr>
            <a:r>
              <a:rPr lang="en-GB" sz="1200" b="0" i="0" u="none" strike="noStrike">
                <a:solidFill>
                  <a:srgbClr val="212A73"/>
                </a:solidFill>
                <a:effectLst/>
                <a:latin typeface="Arial"/>
                <a:cs typeface="Arial"/>
              </a:rPr>
              <a:t>Immunisers have received practical training in RSV vaccine preparation and administration (if required)</a:t>
            </a:r>
            <a:endParaRPr lang="en-GB" sz="1200" b="0" i="0" u="sng">
              <a:solidFill>
                <a:srgbClr val="024DBC"/>
              </a:solidFill>
              <a:effectLst/>
              <a:latin typeface="Arial"/>
              <a:cs typeface="Arial"/>
            </a:endParaRPr>
          </a:p>
          <a:p>
            <a:pPr marL="285750" indent="-285750" algn="just" rtl="0" fontAlgn="base">
              <a:buFont typeface="Arial" panose="020B0604020202020204" pitchFamily="34" charset="0"/>
              <a:buChar char="•"/>
            </a:pPr>
            <a:r>
              <a:rPr lang="en-GB" sz="1200" b="0" i="0">
                <a:solidFill>
                  <a:srgbClr val="212A73"/>
                </a:solidFill>
                <a:effectLst/>
                <a:latin typeface="Arial"/>
                <a:cs typeface="Arial"/>
              </a:rPr>
              <a:t>​</a:t>
            </a:r>
            <a:r>
              <a:rPr lang="en-GB" sz="1200">
                <a:solidFill>
                  <a:srgbClr val="002060"/>
                </a:solidFill>
              </a:rPr>
              <a:t>Training in the management of anaphylaxis and Basic Life Support is undertaken, as specified by policy for your local area and are familiar with </a:t>
            </a:r>
            <a:r>
              <a:rPr lang="en-GB" sz="1200">
                <a:hlinkClick r:id="rId5"/>
              </a:rPr>
              <a:t>Resuscitation Council UK (RCUK) guidance on Management of Anaphylaxis in the Vaccination Setting</a:t>
            </a:r>
            <a:endParaRPr lang="en-GB" sz="1200"/>
          </a:p>
          <a:p>
            <a:pPr marL="285750" indent="-285750" algn="just">
              <a:lnSpc>
                <a:spcPct val="150000"/>
              </a:lnSpc>
              <a:buFont typeface="Arial" panose="020B0604020202020204" pitchFamily="34" charset="0"/>
              <a:buChar char="•"/>
            </a:pPr>
            <a:r>
              <a:rPr lang="en-GB" sz="1200">
                <a:effectLst/>
              </a:rPr>
              <a:t>Any additional statutory and mandatory training as required by your employer is completed </a:t>
            </a:r>
            <a:endParaRPr lang="en-GB" sz="1200">
              <a:cs typeface="Arial"/>
            </a:endParaRPr>
          </a:p>
          <a:p>
            <a:pPr marL="285750" indent="-285750" algn="just">
              <a:lnSpc>
                <a:spcPct val="150000"/>
              </a:lnSpc>
              <a:spcAft>
                <a:spcPts val="600"/>
              </a:spcAft>
              <a:buFont typeface="Arial" panose="020B0604020202020204" pitchFamily="34" charset="0"/>
              <a:buChar char="•"/>
            </a:pPr>
            <a:r>
              <a:rPr lang="en-GB" sz="1200"/>
              <a:t>An appropriate legal framework to supply and administer RSV vaccine is in place e.g. Written prescription, Patient Specific Direction (PSD), or Patient Group Direction (PGD). Visit </a:t>
            </a:r>
            <a:r>
              <a:rPr lang="en-GB" sz="1200">
                <a:hlinkClick r:id="rId6"/>
              </a:rPr>
              <a:t>here</a:t>
            </a:r>
            <a:r>
              <a:rPr lang="en-GB" sz="1200"/>
              <a:t> for Wales National PGD template</a:t>
            </a:r>
            <a:endParaRPr lang="en-GB" sz="1200">
              <a:cs typeface="Arial"/>
            </a:endParaRPr>
          </a:p>
          <a:p>
            <a:pPr marL="285750" indent="-285750" algn="just">
              <a:lnSpc>
                <a:spcPct val="150000"/>
              </a:lnSpc>
              <a:spcAft>
                <a:spcPts val="600"/>
              </a:spcAft>
              <a:buFont typeface="Arial" panose="020B0604020202020204" pitchFamily="34" charset="0"/>
              <a:buChar char="•"/>
            </a:pPr>
            <a:r>
              <a:rPr lang="en-GB" sz="1200">
                <a:effectLst/>
              </a:rPr>
              <a:t>Those involved in immunisation and vaccination understand the process of consent and how this applies when giving vaccines. Information on consent can be viewed here: </a:t>
            </a:r>
            <a:r>
              <a:rPr lang="en-GB" sz="1200">
                <a:hlinkClick r:id="rId7"/>
              </a:rPr>
              <a:t>Consent: the green book, chapter 2 - GOV.UK</a:t>
            </a:r>
            <a:endParaRPr lang="en-GB" sz="1200" strike="sngStrike">
              <a:solidFill>
                <a:srgbClr val="00A7A7"/>
              </a:solidFill>
            </a:endParaRPr>
          </a:p>
          <a:p>
            <a:pPr marL="285750" indent="-285750" algn="just">
              <a:lnSpc>
                <a:spcPct val="150000"/>
              </a:lnSpc>
              <a:spcAft>
                <a:spcPts val="600"/>
              </a:spcAft>
              <a:buFont typeface="Arial" panose="020B0604020202020204" pitchFamily="34" charset="0"/>
              <a:buChar char="•"/>
            </a:pPr>
            <a:r>
              <a:rPr lang="en-GB" sz="1200">
                <a:solidFill>
                  <a:srgbClr val="002060"/>
                </a:solidFill>
              </a:rPr>
              <a:t>Immunisers and those giving immunisation advice access and familiarise themselves with the following key documents: </a:t>
            </a:r>
            <a:r>
              <a:rPr lang="en-GB" sz="1200">
                <a:hlinkClick r:id="rId8"/>
              </a:rPr>
              <a:t>Green Book: RSV Chapter</a:t>
            </a:r>
            <a:r>
              <a:rPr lang="en-GB" sz="1200"/>
              <a:t>, UKHSA</a:t>
            </a:r>
            <a:r>
              <a:rPr lang="en-GB" sz="1200">
                <a:solidFill>
                  <a:srgbClr val="002060"/>
                </a:solidFill>
              </a:rPr>
              <a:t>: </a:t>
            </a:r>
            <a:r>
              <a:rPr lang="en-GB" sz="1200">
                <a:hlinkClick r:id="rId9"/>
              </a:rPr>
              <a:t>RSV vaccination of older adults: information for healthcare professionals</a:t>
            </a:r>
            <a:r>
              <a:rPr lang="en-GB" sz="1200"/>
              <a:t> </a:t>
            </a:r>
            <a:r>
              <a:rPr lang="en-GB" sz="1200">
                <a:solidFill>
                  <a:srgbClr val="002060"/>
                </a:solidFill>
              </a:rPr>
              <a:t>. T</a:t>
            </a:r>
            <a:r>
              <a:rPr lang="en-GB" sz="1200">
                <a:latin typeface="Arial"/>
                <a:cs typeface="Arial"/>
              </a:rPr>
              <a:t>he vaccine product information in the Summary of Product Characteristics (</a:t>
            </a:r>
            <a:r>
              <a:rPr lang="en-GB" sz="1200" u="sng">
                <a:solidFill>
                  <a:schemeClr val="accent1">
                    <a:lumMod val="75000"/>
                  </a:schemeClr>
                </a:solidFill>
                <a:latin typeface="Arial"/>
                <a:cs typeface="Arial"/>
                <a:hlinkClick r:id="rId10">
                  <a:extLst>
                    <a:ext uri="{A12FA001-AC4F-418D-AE19-62706E023703}">
                      <ahyp:hlinkClr xmlns:ahyp="http://schemas.microsoft.com/office/drawing/2018/hyperlinkcolor" val="tx"/>
                    </a:ext>
                  </a:extLst>
                </a:hlinkClick>
              </a:rPr>
              <a:t>Electronic Medicines Compendium</a:t>
            </a:r>
            <a:r>
              <a:rPr lang="en-GB" sz="1200">
                <a:latin typeface="Arial"/>
                <a:cs typeface="Arial"/>
              </a:rPr>
              <a:t> website).</a:t>
            </a:r>
          </a:p>
          <a:p>
            <a:pPr marL="285750" indent="-285750" algn="just">
              <a:lnSpc>
                <a:spcPct val="150000"/>
              </a:lnSpc>
              <a:spcAft>
                <a:spcPts val="600"/>
              </a:spcAft>
              <a:buFont typeface="Arial" panose="020B0604020202020204" pitchFamily="34" charset="0"/>
              <a:buChar char="•"/>
            </a:pPr>
            <a:endParaRPr lang="en-GB" sz="1200">
              <a:solidFill>
                <a:srgbClr val="002060"/>
              </a:solidFill>
              <a:highlight>
                <a:srgbClr val="FFFF00"/>
              </a:highlight>
            </a:endParaRPr>
          </a:p>
        </p:txBody>
      </p:sp>
      <p:sp>
        <p:nvSpPr>
          <p:cNvPr id="4" name="Footer Placeholder 3">
            <a:extLst>
              <a:ext uri="{FF2B5EF4-FFF2-40B4-BE49-F238E27FC236}">
                <a16:creationId xmlns:a16="http://schemas.microsoft.com/office/drawing/2014/main" id="{76E11283-A1C2-9B90-A674-C39E8ACEAC69}"/>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195811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AEC58-8282-46E2-956F-C7287AD8C3B9}"/>
              </a:ext>
            </a:extLst>
          </p:cNvPr>
          <p:cNvSpPr>
            <a:spLocks noGrp="1"/>
          </p:cNvSpPr>
          <p:nvPr>
            <p:ph type="title"/>
          </p:nvPr>
        </p:nvSpPr>
        <p:spPr>
          <a:xfrm>
            <a:off x="142117" y="77099"/>
            <a:ext cx="10515600" cy="972607"/>
          </a:xfrm>
        </p:spPr>
        <p:txBody>
          <a:bodyPr lIns="91440" tIns="45720" rIns="91440" bIns="45720" anchor="t"/>
          <a:lstStyle/>
          <a:p>
            <a:r>
              <a:rPr lang="en-GB" b="1"/>
              <a:t>Before administering a vaccine</a:t>
            </a:r>
          </a:p>
        </p:txBody>
      </p:sp>
      <p:sp>
        <p:nvSpPr>
          <p:cNvPr id="3" name="Content Placeholder 2">
            <a:extLst>
              <a:ext uri="{FF2B5EF4-FFF2-40B4-BE49-F238E27FC236}">
                <a16:creationId xmlns:a16="http://schemas.microsoft.com/office/drawing/2014/main" id="{3AB4200C-60A4-41DF-91AC-B83C0AD22915}"/>
              </a:ext>
            </a:extLst>
          </p:cNvPr>
          <p:cNvSpPr>
            <a:spLocks noGrp="1"/>
          </p:cNvSpPr>
          <p:nvPr>
            <p:ph idx="1"/>
          </p:nvPr>
        </p:nvSpPr>
        <p:spPr>
          <a:xfrm>
            <a:off x="274107" y="1061243"/>
            <a:ext cx="11414141" cy="4739679"/>
          </a:xfrm>
        </p:spPr>
        <p:txBody>
          <a:bodyPr vert="horz" lIns="91440" tIns="45720" rIns="91440" bIns="45720" rtlCol="0" anchor="t">
            <a:noAutofit/>
          </a:bodyPr>
          <a:lstStyle/>
          <a:p>
            <a:pPr marL="0" indent="0">
              <a:lnSpc>
                <a:spcPct val="100000"/>
              </a:lnSpc>
              <a:spcBef>
                <a:spcPts val="0"/>
              </a:spcBef>
              <a:buNone/>
            </a:pPr>
            <a:r>
              <a:rPr lang="en-GB" sz="2000">
                <a:cs typeface="Arial"/>
              </a:rPr>
              <a:t>Before administering a vaccine, the individual should be assessed to ensure that:</a:t>
            </a:r>
          </a:p>
          <a:p>
            <a:pPr marL="285750" indent="-285750">
              <a:lnSpc>
                <a:spcPct val="110000"/>
              </a:lnSpc>
              <a:spcBef>
                <a:spcPts val="600"/>
              </a:spcBef>
              <a:buFont typeface="Arial" panose="020B0604020202020204" pitchFamily="34" charset="0"/>
              <a:buChar char="•"/>
            </a:pPr>
            <a:r>
              <a:rPr lang="en-GB" sz="2000">
                <a:cs typeface="Arial"/>
              </a:rPr>
              <a:t>there are no contraindications to the vaccine being given</a:t>
            </a:r>
          </a:p>
          <a:p>
            <a:pPr marL="285750" indent="-285750">
              <a:lnSpc>
                <a:spcPct val="110000"/>
              </a:lnSpc>
              <a:spcBef>
                <a:spcPts val="600"/>
              </a:spcBef>
            </a:pPr>
            <a:r>
              <a:rPr lang="en-GB" sz="2000">
                <a:cs typeface="Arial"/>
              </a:rPr>
              <a:t>they have not experienced any serious reactions to a previous dose or component of the vaccine</a:t>
            </a:r>
            <a:endParaRPr lang="en-GB" sz="2000"/>
          </a:p>
          <a:p>
            <a:pPr marL="285750" indent="-285750">
              <a:lnSpc>
                <a:spcPct val="110000"/>
              </a:lnSpc>
              <a:spcBef>
                <a:spcPts val="600"/>
              </a:spcBef>
            </a:pPr>
            <a:r>
              <a:rPr lang="en-GB" sz="2000">
                <a:cs typeface="Arial"/>
              </a:rPr>
              <a:t>they or their carer is fully informed about the vaccine to be given and understand the vaccination procedure</a:t>
            </a:r>
          </a:p>
          <a:p>
            <a:pPr marL="285750" indent="-285750">
              <a:lnSpc>
                <a:spcPct val="110000"/>
              </a:lnSpc>
              <a:spcBef>
                <a:spcPts val="600"/>
              </a:spcBef>
              <a:buFont typeface="Arial" panose="020B0604020202020204" pitchFamily="34" charset="0"/>
              <a:buChar char="•"/>
            </a:pPr>
            <a:r>
              <a:rPr lang="en-GB" sz="2000">
                <a:cs typeface="Arial"/>
              </a:rPr>
              <a:t>they or their carer are aware of possible adverse reactions to the vaccine and how to treat them</a:t>
            </a:r>
          </a:p>
          <a:p>
            <a:pPr marL="285750" indent="-285750">
              <a:lnSpc>
                <a:spcPct val="110000"/>
              </a:lnSpc>
              <a:spcBef>
                <a:spcPts val="600"/>
              </a:spcBef>
              <a:buFont typeface="Arial" panose="020B0604020202020204" pitchFamily="34" charset="0"/>
              <a:buChar char="•"/>
            </a:pPr>
            <a:r>
              <a:rPr lang="en-GB" sz="2000">
                <a:cs typeface="Arial"/>
              </a:rPr>
              <a:t>they have consented to having the vaccine</a:t>
            </a:r>
          </a:p>
          <a:p>
            <a:pPr marL="0" indent="0">
              <a:lnSpc>
                <a:spcPct val="100000"/>
              </a:lnSpc>
              <a:spcBef>
                <a:spcPts val="0"/>
              </a:spcBef>
              <a:buNone/>
            </a:pPr>
            <a:endParaRPr lang="en-GB" sz="2000"/>
          </a:p>
          <a:p>
            <a:pPr marL="0" indent="0">
              <a:lnSpc>
                <a:spcPct val="100000"/>
              </a:lnSpc>
              <a:spcBef>
                <a:spcPts val="0"/>
              </a:spcBef>
              <a:buNone/>
            </a:pPr>
            <a:r>
              <a:rPr lang="en-GB" sz="2000">
                <a:cs typeface="Arial"/>
              </a:rPr>
              <a:t>Immunisers should ensure that:</a:t>
            </a:r>
          </a:p>
          <a:p>
            <a:pPr marL="285750" indent="-285750">
              <a:lnSpc>
                <a:spcPct val="100000"/>
              </a:lnSpc>
              <a:spcBef>
                <a:spcPts val="600"/>
              </a:spcBef>
            </a:pPr>
            <a:r>
              <a:rPr lang="en-GB" sz="2000">
                <a:cs typeface="Arial"/>
              </a:rPr>
              <a:t>they have the appropriate knowledge and legal authority to administer the vaccine (refer to slide 35 and 37)</a:t>
            </a:r>
            <a:endParaRPr lang="en-GB" sz="2000">
              <a:solidFill>
                <a:srgbClr val="FF0000"/>
              </a:solidFill>
              <a:cs typeface="Arial"/>
            </a:endParaRPr>
          </a:p>
          <a:p>
            <a:pPr marL="285750" indent="-285750">
              <a:lnSpc>
                <a:spcPct val="100000"/>
              </a:lnSpc>
              <a:spcBef>
                <a:spcPts val="600"/>
              </a:spcBef>
            </a:pPr>
            <a:r>
              <a:rPr lang="en-GB" sz="2000">
                <a:cs typeface="Arial"/>
              </a:rPr>
              <a:t>the vaccine has been stored and prepared following guidance in the </a:t>
            </a:r>
            <a:r>
              <a:rPr lang="en-GB" sz="2000">
                <a:cs typeface="Arial"/>
                <a:hlinkClick r:id="rId3"/>
              </a:rPr>
              <a:t>SmPC</a:t>
            </a:r>
            <a:r>
              <a:rPr lang="en-GB" sz="2000">
                <a:cs typeface="Arial"/>
              </a:rPr>
              <a:t> and that they know where and how to administer it</a:t>
            </a:r>
          </a:p>
        </p:txBody>
      </p:sp>
      <p:sp>
        <p:nvSpPr>
          <p:cNvPr id="12" name="Slide Number Placeholder 11">
            <a:extLst>
              <a:ext uri="{FF2B5EF4-FFF2-40B4-BE49-F238E27FC236}">
                <a16:creationId xmlns:a16="http://schemas.microsoft.com/office/drawing/2014/main" id="{E091F657-CB1B-4AEB-803A-8BF65BFB92A0}"/>
              </a:ext>
            </a:extLst>
          </p:cNvPr>
          <p:cNvSpPr>
            <a:spLocks noGrp="1"/>
          </p:cNvSpPr>
          <p:nvPr>
            <p:ph type="sldNum" sz="quarter" idx="12"/>
          </p:nvPr>
        </p:nvSpPr>
        <p:spPr>
          <a:xfrm>
            <a:off x="11296651" y="6357564"/>
            <a:ext cx="691910" cy="365125"/>
          </a:xfrm>
        </p:spPr>
        <p:txBody>
          <a:bodyPr/>
          <a:lstStyle/>
          <a:p>
            <a:fld id="{344369E4-5DE7-46E5-874E-4FD437973785}" type="slidenum">
              <a:rPr lang="en-GB" smtClean="0"/>
              <a:pPr/>
              <a:t>39</a:t>
            </a:fld>
            <a:endParaRPr lang="en-GB" sz="1400"/>
          </a:p>
        </p:txBody>
      </p:sp>
      <p:sp>
        <p:nvSpPr>
          <p:cNvPr id="6" name="Footer Placeholder 3">
            <a:extLst>
              <a:ext uri="{FF2B5EF4-FFF2-40B4-BE49-F238E27FC236}">
                <a16:creationId xmlns:a16="http://schemas.microsoft.com/office/drawing/2014/main" id="{B6829F3A-76AF-13BF-C250-E8EC19BBFF5F}"/>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2666491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E25FC-0BD5-2FB3-9F85-595C6EA91A95}"/>
              </a:ext>
            </a:extLst>
          </p:cNvPr>
          <p:cNvSpPr>
            <a:spLocks noGrp="1"/>
          </p:cNvSpPr>
          <p:nvPr>
            <p:ph type="title"/>
          </p:nvPr>
        </p:nvSpPr>
        <p:spPr>
          <a:xfrm>
            <a:off x="708102" y="245497"/>
            <a:ext cx="10515600" cy="694923"/>
          </a:xfrm>
        </p:spPr>
        <p:txBody>
          <a:bodyPr lIns="91440" tIns="45720" rIns="91440" bIns="45720" anchor="t"/>
          <a:lstStyle/>
          <a:p>
            <a:r>
              <a:rPr lang="en-US" sz="4000" b="1">
                <a:cs typeface="Arial"/>
              </a:rPr>
              <a:t>Notes to users </a:t>
            </a:r>
            <a:endParaRPr lang="en-US" sz="4000" b="1"/>
          </a:p>
        </p:txBody>
      </p:sp>
      <p:sp>
        <p:nvSpPr>
          <p:cNvPr id="3" name="Content Placeholder 2">
            <a:extLst>
              <a:ext uri="{FF2B5EF4-FFF2-40B4-BE49-F238E27FC236}">
                <a16:creationId xmlns:a16="http://schemas.microsoft.com/office/drawing/2014/main" id="{2E22B0B6-9F8A-15E6-BE73-52CE093A3A87}"/>
              </a:ext>
            </a:extLst>
          </p:cNvPr>
          <p:cNvSpPr>
            <a:spLocks noGrp="1"/>
          </p:cNvSpPr>
          <p:nvPr>
            <p:ph idx="1"/>
          </p:nvPr>
        </p:nvSpPr>
        <p:spPr>
          <a:xfrm>
            <a:off x="708102" y="1252904"/>
            <a:ext cx="10515600" cy="4351338"/>
          </a:xfrm>
        </p:spPr>
        <p:txBody>
          <a:bodyPr lIns="91440" tIns="45720" rIns="91440" bIns="45720" anchor="t"/>
          <a:lstStyle/>
          <a:p>
            <a:pPr>
              <a:lnSpc>
                <a:spcPct val="100000"/>
              </a:lnSpc>
            </a:pPr>
            <a:r>
              <a:rPr lang="en-US" sz="1800">
                <a:solidFill>
                  <a:srgbClr val="002060"/>
                </a:solidFill>
                <a:cs typeface="Arial"/>
              </a:rPr>
              <a:t>This slide set contains a collection of core slides for both individual use and for use or adaptation during the delivery of RSV vaccination training</a:t>
            </a:r>
            <a:endParaRPr lang="en-US">
              <a:solidFill>
                <a:srgbClr val="002060"/>
              </a:solidFill>
              <a:cs typeface="Arial"/>
            </a:endParaRPr>
          </a:p>
          <a:p>
            <a:pPr>
              <a:lnSpc>
                <a:spcPct val="100000"/>
              </a:lnSpc>
            </a:pPr>
            <a:r>
              <a:rPr lang="en-US" sz="1800">
                <a:solidFill>
                  <a:srgbClr val="002060"/>
                </a:solidFill>
                <a:cs typeface="Arial"/>
              </a:rPr>
              <a:t>Trainers should select the slides required depending on the background and experience of the healthcare practitioners they are training and according to the role they will have in delivering the RSV vaccine </a:t>
            </a:r>
            <a:r>
              <a:rPr lang="en-US" sz="1800" err="1">
                <a:solidFill>
                  <a:srgbClr val="002060"/>
                </a:solidFill>
                <a:cs typeface="Arial"/>
              </a:rPr>
              <a:t>programme</a:t>
            </a:r>
            <a:endParaRPr lang="en-US" err="1">
              <a:solidFill>
                <a:srgbClr val="002060"/>
              </a:solidFill>
              <a:cs typeface="Arial"/>
            </a:endParaRPr>
          </a:p>
          <a:p>
            <a:pPr>
              <a:lnSpc>
                <a:spcPct val="100000"/>
              </a:lnSpc>
            </a:pPr>
            <a:r>
              <a:rPr lang="en-US" sz="1800">
                <a:solidFill>
                  <a:srgbClr val="002060"/>
                </a:solidFill>
                <a:cs typeface="Arial"/>
              </a:rPr>
              <a:t>The information in this slide set (version 8) was correct at time of publication</a:t>
            </a:r>
            <a:endParaRPr lang="en-US">
              <a:solidFill>
                <a:srgbClr val="002060"/>
              </a:solidFill>
              <a:cs typeface="Arial"/>
            </a:endParaRPr>
          </a:p>
          <a:p>
            <a:pPr>
              <a:lnSpc>
                <a:spcPct val="100000"/>
              </a:lnSpc>
            </a:pPr>
            <a:r>
              <a:rPr lang="en-US" sz="1800">
                <a:solidFill>
                  <a:srgbClr val="002060"/>
                </a:solidFill>
                <a:cs typeface="Arial"/>
              </a:rPr>
              <a:t>Updates to the slide set may be required in the future, for example in response to changing epidemiology or vaccination recommendations - please check online to ensure you are using the latest version of these slides</a:t>
            </a:r>
            <a:endParaRPr lang="en-US">
              <a:solidFill>
                <a:srgbClr val="002060"/>
              </a:solidFill>
              <a:cs typeface="Arial"/>
            </a:endParaRPr>
          </a:p>
          <a:p>
            <a:endParaRPr lang="en-US" sz="1800">
              <a:solidFill>
                <a:srgbClr val="002060"/>
              </a:solidFill>
              <a:cs typeface="Arial"/>
            </a:endParaRPr>
          </a:p>
          <a:p>
            <a:endParaRPr lang="en-US">
              <a:solidFill>
                <a:srgbClr val="002060"/>
              </a:solidFill>
              <a:cs typeface="Arial"/>
            </a:endParaRPr>
          </a:p>
        </p:txBody>
      </p:sp>
      <p:sp>
        <p:nvSpPr>
          <p:cNvPr id="5" name="Slide Number Placeholder 4">
            <a:extLst>
              <a:ext uri="{FF2B5EF4-FFF2-40B4-BE49-F238E27FC236}">
                <a16:creationId xmlns:a16="http://schemas.microsoft.com/office/drawing/2014/main" id="{843069F3-1F18-6E88-6FAB-56D455B6D8BD}"/>
              </a:ext>
            </a:extLst>
          </p:cNvPr>
          <p:cNvSpPr>
            <a:spLocks noGrp="1"/>
          </p:cNvSpPr>
          <p:nvPr>
            <p:ph type="sldNum" sz="quarter" idx="12"/>
          </p:nvPr>
        </p:nvSpPr>
        <p:spPr>
          <a:xfrm>
            <a:off x="11631168" y="6341760"/>
            <a:ext cx="362712" cy="365125"/>
          </a:xfrm>
        </p:spPr>
        <p:txBody>
          <a:bodyPr/>
          <a:lstStyle/>
          <a:p>
            <a:fld id="{561D0CCE-8DCC-44DC-A653-AE62B1D84A52}" type="slidenum">
              <a:rPr lang="en-GB" smtClean="0"/>
              <a:pPr/>
              <a:t>4</a:t>
            </a:fld>
            <a:endParaRPr lang="en-GB"/>
          </a:p>
        </p:txBody>
      </p:sp>
      <p:sp>
        <p:nvSpPr>
          <p:cNvPr id="7" name="Footer Placeholder 3">
            <a:extLst>
              <a:ext uri="{FF2B5EF4-FFF2-40B4-BE49-F238E27FC236}">
                <a16:creationId xmlns:a16="http://schemas.microsoft.com/office/drawing/2014/main" id="{06C556FA-9EA8-2BC6-F04C-4AE3F75A19CA}"/>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Tree>
    <p:extLst>
      <p:ext uri="{BB962C8B-B14F-4D97-AF65-F5344CB8AC3E}">
        <p14:creationId xmlns:p14="http://schemas.microsoft.com/office/powerpoint/2010/main" val="3850213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DBDDE-A192-DF32-C007-475116B1C5BF}"/>
              </a:ext>
            </a:extLst>
          </p:cNvPr>
          <p:cNvSpPr>
            <a:spLocks noGrp="1"/>
          </p:cNvSpPr>
          <p:nvPr>
            <p:ph type="title"/>
          </p:nvPr>
        </p:nvSpPr>
        <p:spPr>
          <a:xfrm>
            <a:off x="327795" y="105633"/>
            <a:ext cx="10515600" cy="803646"/>
          </a:xfrm>
        </p:spPr>
        <p:txBody>
          <a:bodyPr lIns="91440" tIns="45720" rIns="91440" bIns="45720" anchor="t"/>
          <a:lstStyle/>
          <a:p>
            <a:r>
              <a:rPr lang="en-GB" b="1"/>
              <a:t>Consent</a:t>
            </a:r>
          </a:p>
        </p:txBody>
      </p:sp>
      <p:sp>
        <p:nvSpPr>
          <p:cNvPr id="3" name="Content Placeholder 2">
            <a:extLst>
              <a:ext uri="{FF2B5EF4-FFF2-40B4-BE49-F238E27FC236}">
                <a16:creationId xmlns:a16="http://schemas.microsoft.com/office/drawing/2014/main" id="{AF740FEF-4C13-4439-1635-3B241D092169}"/>
              </a:ext>
            </a:extLst>
          </p:cNvPr>
          <p:cNvSpPr>
            <a:spLocks noGrp="1"/>
          </p:cNvSpPr>
          <p:nvPr>
            <p:ph idx="1"/>
          </p:nvPr>
        </p:nvSpPr>
        <p:spPr>
          <a:xfrm>
            <a:off x="326303" y="906415"/>
            <a:ext cx="11404051" cy="5039431"/>
          </a:xfrm>
        </p:spPr>
        <p:txBody>
          <a:bodyPr vert="horz" lIns="91440" tIns="45720" rIns="91440" bIns="45720" rtlCol="0" anchor="t">
            <a:noAutofit/>
          </a:bodyPr>
          <a:lstStyle/>
          <a:p>
            <a:pPr marL="0" indent="0" defTabSz="687388">
              <a:lnSpc>
                <a:spcPct val="120000"/>
              </a:lnSpc>
              <a:spcBef>
                <a:spcPts val="600"/>
              </a:spcBef>
              <a:buNone/>
            </a:pPr>
            <a:r>
              <a:rPr lang="en-GB" sz="2000">
                <a:cs typeface="Arial"/>
              </a:rPr>
              <a:t>Before vaccinating, ‘informed’ consent must be obtained.</a:t>
            </a:r>
            <a:endParaRPr lang="en-US" sz="2000"/>
          </a:p>
          <a:p>
            <a:pPr marL="0" indent="0" defTabSz="687388">
              <a:lnSpc>
                <a:spcPct val="120000"/>
              </a:lnSpc>
              <a:spcBef>
                <a:spcPts val="600"/>
              </a:spcBef>
              <a:buNone/>
            </a:pPr>
            <a:endParaRPr lang="en-GB" sz="2000">
              <a:cs typeface="Arial"/>
            </a:endParaRPr>
          </a:p>
          <a:p>
            <a:pPr defTabSz="687388">
              <a:lnSpc>
                <a:spcPct val="100000"/>
              </a:lnSpc>
              <a:spcBef>
                <a:spcPts val="600"/>
              </a:spcBef>
            </a:pPr>
            <a:r>
              <a:rPr lang="en-GB" altLang="en-US" sz="2000">
                <a:cs typeface="Arial"/>
              </a:rPr>
              <a:t>Informed consent is a legal requirement, and the individual’s views must be respected</a:t>
            </a:r>
          </a:p>
          <a:p>
            <a:pPr>
              <a:lnSpc>
                <a:spcPct val="100000"/>
              </a:lnSpc>
              <a:spcBef>
                <a:spcPts val="0"/>
              </a:spcBef>
              <a:defRPr/>
            </a:pPr>
            <a:r>
              <a:rPr lang="en-GB" altLang="en-US" sz="2000">
                <a:cs typeface="Arial"/>
              </a:rPr>
              <a:t>Informed consent </a:t>
            </a:r>
            <a:r>
              <a:rPr lang="en-GB" altLang="en-US" sz="2000" b="1">
                <a:cs typeface="Arial"/>
              </a:rPr>
              <a:t>must</a:t>
            </a:r>
            <a:r>
              <a:rPr lang="en-GB" altLang="en-US" sz="2000">
                <a:cs typeface="Arial"/>
              </a:rPr>
              <a:t> be obtained by a registered HCP (</a:t>
            </a:r>
            <a:r>
              <a:rPr lang="en-GB" sz="1800">
                <a:solidFill>
                  <a:schemeClr val="accent1"/>
                </a:solidFill>
                <a:latin typeface="Arial"/>
                <a:hlinkClick r:id="rId3">
                  <a:extLst>
                    <a:ext uri="{A12FA001-AC4F-418D-AE19-62706E023703}">
                      <ahyp:hlinkClr xmlns:ahyp="http://schemas.microsoft.com/office/drawing/2018/hyperlinkcolor" val="tx"/>
                    </a:ext>
                  </a:extLst>
                </a:hlinkClick>
              </a:rPr>
              <a:t>Green book: </a:t>
            </a:r>
            <a:r>
              <a:rPr kumimoji="0" lang="en-GB" sz="1800" b="0" i="0" u="none" strike="noStrike" kern="1200" cap="none" spc="0" normalizeH="0" baseline="0" noProof="0">
                <a:ln>
                  <a:noFill/>
                </a:ln>
                <a:solidFill>
                  <a:schemeClr val="accent1"/>
                </a:solidFill>
                <a:effectLst/>
                <a:uLnTx/>
                <a:uFillTx/>
                <a:latin typeface="Arial"/>
                <a:hlinkClick r:id="rId3">
                  <a:extLst>
                    <a:ext uri="{A12FA001-AC4F-418D-AE19-62706E023703}">
                      <ahyp:hlinkClr xmlns:ahyp="http://schemas.microsoft.com/office/drawing/2018/hyperlinkcolor" val="tx"/>
                    </a:ext>
                  </a:extLst>
                </a:hlinkClick>
              </a:rPr>
              <a:t>Consent chapter </a:t>
            </a:r>
            <a:r>
              <a:rPr lang="en-GB" sz="1800">
                <a:solidFill>
                  <a:schemeClr val="accent1"/>
                </a:solidFill>
                <a:latin typeface="Arial"/>
                <a:hlinkClick r:id="rId3">
                  <a:extLst>
                    <a:ext uri="{A12FA001-AC4F-418D-AE19-62706E023703}">
                      <ahyp:hlinkClr xmlns:ahyp="http://schemas.microsoft.com/office/drawing/2018/hyperlinkcolor" val="tx"/>
                    </a:ext>
                  </a:extLst>
                </a:hlinkClick>
              </a:rPr>
              <a:t>[</a:t>
            </a:r>
            <a:r>
              <a:rPr kumimoji="0" lang="en-GB" sz="1800" b="0" i="0" u="none" strike="noStrike" kern="1200" cap="none" spc="0" normalizeH="0" baseline="0" noProof="0">
                <a:ln>
                  <a:noFill/>
                </a:ln>
                <a:solidFill>
                  <a:schemeClr val="accent1"/>
                </a:solidFill>
                <a:effectLst/>
                <a:uLnTx/>
                <a:uFillTx/>
                <a:latin typeface="Arial"/>
                <a:hlinkClick r:id="rId3">
                  <a:extLst>
                    <a:ext uri="{A12FA001-AC4F-418D-AE19-62706E023703}">
                      <ahyp:hlinkClr xmlns:ahyp="http://schemas.microsoft.com/office/drawing/2018/hyperlinkcolor" val="tx"/>
                    </a:ext>
                  </a:extLst>
                </a:hlinkClick>
              </a:rPr>
              <a:t>GOV.UK</a:t>
            </a:r>
            <a:r>
              <a:rPr lang="en-GB" sz="1800">
                <a:solidFill>
                  <a:schemeClr val="accent1"/>
                </a:solidFill>
                <a:latin typeface="Arial"/>
                <a:hlinkClick r:id="rId3">
                  <a:extLst>
                    <a:ext uri="{A12FA001-AC4F-418D-AE19-62706E023703}">
                      <ahyp:hlinkClr xmlns:ahyp="http://schemas.microsoft.com/office/drawing/2018/hyperlinkcolor" val="tx"/>
                    </a:ext>
                  </a:extLst>
                </a:hlinkClick>
              </a:rPr>
              <a:t>]</a:t>
            </a:r>
            <a:r>
              <a:rPr lang="en-GB" altLang="en-US" sz="1800">
                <a:cs typeface="Arial"/>
              </a:rPr>
              <a:t>) </a:t>
            </a:r>
            <a:endParaRPr lang="en-GB" sz="1800">
              <a:solidFill>
                <a:schemeClr val="accent1"/>
              </a:solidFill>
              <a:cs typeface="Arial"/>
            </a:endParaRPr>
          </a:p>
          <a:p>
            <a:pPr defTabSz="687388">
              <a:lnSpc>
                <a:spcPct val="100000"/>
              </a:lnSpc>
              <a:spcBef>
                <a:spcPts val="600"/>
              </a:spcBef>
              <a:spcAft>
                <a:spcPts val="600"/>
              </a:spcAft>
            </a:pPr>
            <a:r>
              <a:rPr lang="en-GB" altLang="en-US" sz="2000">
                <a:cs typeface="Arial"/>
              </a:rPr>
              <a:t>Sufficient evidence-based information must be provided to enable the person to make a balanced and informed decision about their care and treatment</a:t>
            </a:r>
          </a:p>
          <a:p>
            <a:pPr defTabSz="687388">
              <a:lnSpc>
                <a:spcPct val="100000"/>
              </a:lnSpc>
              <a:spcBef>
                <a:spcPts val="600"/>
              </a:spcBef>
            </a:pPr>
            <a:r>
              <a:rPr lang="en-GB" sz="2000">
                <a:cs typeface="Arial"/>
              </a:rPr>
              <a:t>As well as a general explanation of the procedure, there is also a duty to explain the risks inherent in the procedure and the risks inherent in refusing the procedure</a:t>
            </a:r>
            <a:endParaRPr lang="en-GB" altLang="en-US" sz="2000">
              <a:cs typeface="Arial"/>
            </a:endParaRPr>
          </a:p>
          <a:p>
            <a:pPr defTabSz="687388">
              <a:lnSpc>
                <a:spcPct val="100000"/>
              </a:lnSpc>
              <a:spcBef>
                <a:spcPts val="600"/>
              </a:spcBef>
            </a:pPr>
            <a:r>
              <a:rPr lang="en-GB" altLang="en-US" sz="2000">
                <a:cs typeface="Arial"/>
              </a:rPr>
              <a:t>Consent can be given verbally, in writing or it can be implied, but however it is given, the person must understand what they are consenting to</a:t>
            </a:r>
          </a:p>
          <a:p>
            <a:pPr defTabSz="687388">
              <a:lnSpc>
                <a:spcPct val="100000"/>
              </a:lnSpc>
              <a:spcBef>
                <a:spcPts val="600"/>
              </a:spcBef>
            </a:pPr>
            <a:r>
              <a:rPr lang="en-GB" altLang="en-US" sz="2000">
                <a:cs typeface="Arial"/>
              </a:rPr>
              <a:t>If there are any issues or uncertainties with seeking or gaining consent, ask for advice from an experienced colleague rather than abandon the offer of immunisation</a:t>
            </a:r>
          </a:p>
          <a:p>
            <a:pPr defTabSz="687388">
              <a:lnSpc>
                <a:spcPct val="100000"/>
              </a:lnSpc>
              <a:spcBef>
                <a:spcPts val="600"/>
              </a:spcBef>
            </a:pPr>
            <a:r>
              <a:rPr lang="en-GB" altLang="en-US" sz="2000">
                <a:cs typeface="Arial"/>
              </a:rPr>
              <a:t>Consent is a process and can be withdrawn</a:t>
            </a:r>
          </a:p>
        </p:txBody>
      </p:sp>
      <p:sp>
        <p:nvSpPr>
          <p:cNvPr id="5" name="Slide Number Placeholder 4">
            <a:extLst>
              <a:ext uri="{FF2B5EF4-FFF2-40B4-BE49-F238E27FC236}">
                <a16:creationId xmlns:a16="http://schemas.microsoft.com/office/drawing/2014/main" id="{B8E85363-A48D-9833-9B18-0F31429BA51F}"/>
              </a:ext>
            </a:extLst>
          </p:cNvPr>
          <p:cNvSpPr>
            <a:spLocks noGrp="1"/>
          </p:cNvSpPr>
          <p:nvPr>
            <p:ph type="sldNum" sz="quarter" idx="12"/>
          </p:nvPr>
        </p:nvSpPr>
        <p:spPr>
          <a:xfrm>
            <a:off x="11637678" y="6357564"/>
            <a:ext cx="464888" cy="365125"/>
          </a:xfrm>
        </p:spPr>
        <p:txBody>
          <a:bodyPr/>
          <a:lstStyle/>
          <a:p>
            <a:fld id="{344369E4-5DE7-46E5-874E-4FD437973785}" type="slidenum">
              <a:rPr lang="en-GB" smtClean="0"/>
              <a:pPr/>
              <a:t>40</a:t>
            </a:fld>
            <a:endParaRPr lang="en-GB" sz="1400"/>
          </a:p>
        </p:txBody>
      </p:sp>
      <p:sp>
        <p:nvSpPr>
          <p:cNvPr id="7" name="Footer Placeholder 3">
            <a:extLst>
              <a:ext uri="{FF2B5EF4-FFF2-40B4-BE49-F238E27FC236}">
                <a16:creationId xmlns:a16="http://schemas.microsoft.com/office/drawing/2014/main" id="{2468FECC-3756-13A9-3FB3-6792F71D46CF}"/>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42717713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9F783-75F7-0861-BED6-DB9D29A42F4D}"/>
              </a:ext>
            </a:extLst>
          </p:cNvPr>
          <p:cNvSpPr>
            <a:spLocks noGrp="1"/>
          </p:cNvSpPr>
          <p:nvPr>
            <p:ph type="title"/>
          </p:nvPr>
        </p:nvSpPr>
        <p:spPr>
          <a:xfrm>
            <a:off x="368474" y="260741"/>
            <a:ext cx="10515600" cy="731377"/>
          </a:xfrm>
        </p:spPr>
        <p:txBody>
          <a:bodyPr lIns="91440" tIns="45720" rIns="91440" bIns="45720" anchor="t"/>
          <a:lstStyle/>
          <a:p>
            <a:r>
              <a:rPr lang="en-GB" b="1"/>
              <a:t>Informed consent</a:t>
            </a:r>
          </a:p>
        </p:txBody>
      </p:sp>
      <p:sp>
        <p:nvSpPr>
          <p:cNvPr id="3" name="Content Placeholder 2">
            <a:extLst>
              <a:ext uri="{FF2B5EF4-FFF2-40B4-BE49-F238E27FC236}">
                <a16:creationId xmlns:a16="http://schemas.microsoft.com/office/drawing/2014/main" id="{5C069605-1E6B-84CB-9766-B1BE9175EC2B}"/>
              </a:ext>
            </a:extLst>
          </p:cNvPr>
          <p:cNvSpPr>
            <a:spLocks noGrp="1"/>
          </p:cNvSpPr>
          <p:nvPr>
            <p:ph idx="1"/>
          </p:nvPr>
        </p:nvSpPr>
        <p:spPr>
          <a:xfrm>
            <a:off x="368474" y="1089139"/>
            <a:ext cx="4889992" cy="2345900"/>
          </a:xfrm>
          <a:ln>
            <a:solidFill>
              <a:schemeClr val="accent6"/>
            </a:solidFill>
          </a:ln>
        </p:spPr>
        <p:txBody>
          <a:bodyPr lIns="91440" tIns="45720" rIns="91440" bIns="45720" anchor="t"/>
          <a:lstStyle/>
          <a:p>
            <a:pPr marL="0" indent="0">
              <a:buNone/>
            </a:pPr>
            <a:r>
              <a:rPr lang="en-GB" sz="1800" b="0">
                <a:cs typeface="Arial"/>
              </a:rPr>
              <a:t>Information to be given includes:</a:t>
            </a:r>
            <a:endParaRPr lang="en-US" sz="1800">
              <a:cs typeface="Arial"/>
            </a:endParaRPr>
          </a:p>
          <a:p>
            <a:pPr marL="171450" indent="-171450">
              <a:lnSpc>
                <a:spcPct val="80000"/>
              </a:lnSpc>
              <a:spcBef>
                <a:spcPts val="1200"/>
              </a:spcBef>
              <a:spcAft>
                <a:spcPts val="600"/>
              </a:spcAft>
              <a:buClr>
                <a:srgbClr val="007C91"/>
              </a:buClr>
              <a:buFont typeface="Arial" panose="020B0604020202020204" pitchFamily="34" charset="0"/>
              <a:buChar char="•"/>
            </a:pPr>
            <a:r>
              <a:rPr lang="en-GB" sz="1800">
                <a:cs typeface="Arial"/>
              </a:rPr>
              <a:t>which vaccine is being offered and the disease against which it protects</a:t>
            </a:r>
            <a:r>
              <a:rPr lang="en-US" sz="1800">
                <a:cs typeface="Arial"/>
              </a:rPr>
              <a:t> </a:t>
            </a:r>
          </a:p>
          <a:p>
            <a:pPr marL="171450" lvl="0" indent="-171450">
              <a:lnSpc>
                <a:spcPct val="80000"/>
              </a:lnSpc>
              <a:spcBef>
                <a:spcPts val="1200"/>
              </a:spcBef>
              <a:spcAft>
                <a:spcPts val="600"/>
              </a:spcAft>
              <a:buClr>
                <a:srgbClr val="007C91"/>
              </a:buClr>
              <a:buFont typeface="Arial" panose="020B0604020202020204" pitchFamily="34" charset="0"/>
              <a:buChar char="•"/>
            </a:pPr>
            <a:r>
              <a:rPr lang="en-GB" sz="1800">
                <a:cs typeface="Arial"/>
              </a:rPr>
              <a:t>benefits/risks of immunisation versus risks of the disease</a:t>
            </a:r>
            <a:r>
              <a:rPr lang="en-US" sz="1800">
                <a:cs typeface="Arial"/>
              </a:rPr>
              <a:t>​</a:t>
            </a:r>
          </a:p>
          <a:p>
            <a:pPr marL="171450" lvl="0" indent="-171450">
              <a:lnSpc>
                <a:spcPct val="80000"/>
              </a:lnSpc>
              <a:spcBef>
                <a:spcPts val="1200"/>
              </a:spcBef>
              <a:spcAft>
                <a:spcPts val="600"/>
              </a:spcAft>
              <a:buClr>
                <a:srgbClr val="007C91"/>
              </a:buClr>
              <a:buFont typeface="Arial" panose="020B0604020202020204" pitchFamily="34" charset="0"/>
              <a:buChar char="•"/>
            </a:pPr>
            <a:r>
              <a:rPr lang="en-GB" sz="1800">
                <a:cs typeface="Arial"/>
              </a:rPr>
              <a:t>any possible vaccine reactions and what to do if these occur</a:t>
            </a:r>
            <a:endParaRPr lang="en-US" sz="1800">
              <a:cs typeface="Arial"/>
            </a:endParaRPr>
          </a:p>
          <a:p>
            <a:pPr marL="0" indent="0" defTabSz="687388" eaLnBrk="0" hangingPunct="0">
              <a:buNone/>
              <a:defRPr/>
            </a:pPr>
            <a:endParaRPr lang="en-GB" sz="1200"/>
          </a:p>
          <a:p>
            <a:pPr marL="0" indent="0" defTabSz="687388" eaLnBrk="0" hangingPunct="0">
              <a:buNone/>
              <a:defRPr/>
            </a:pPr>
            <a:endParaRPr lang="en-GB" sz="1200"/>
          </a:p>
          <a:p>
            <a:pPr marL="0" indent="0">
              <a:lnSpc>
                <a:spcPct val="100000"/>
              </a:lnSpc>
              <a:spcBef>
                <a:spcPts val="0"/>
              </a:spcBef>
              <a:buNone/>
            </a:pPr>
            <a:endParaRPr lang="en-GB" sz="2800"/>
          </a:p>
          <a:p>
            <a:pPr marL="0" indent="0">
              <a:buNone/>
            </a:pPr>
            <a:endParaRPr lang="en-GB"/>
          </a:p>
        </p:txBody>
      </p:sp>
      <p:sp>
        <p:nvSpPr>
          <p:cNvPr id="4" name="Slide Number Placeholder 3">
            <a:extLst>
              <a:ext uri="{FF2B5EF4-FFF2-40B4-BE49-F238E27FC236}">
                <a16:creationId xmlns:a16="http://schemas.microsoft.com/office/drawing/2014/main" id="{D94C5E6E-21D8-7E90-0B0D-B81EF55390B7}"/>
              </a:ext>
            </a:extLst>
          </p:cNvPr>
          <p:cNvSpPr>
            <a:spLocks noGrp="1"/>
          </p:cNvSpPr>
          <p:nvPr>
            <p:ph type="sldNum" sz="quarter" idx="12"/>
          </p:nvPr>
        </p:nvSpPr>
        <p:spPr>
          <a:xfrm>
            <a:off x="11527653" y="6364868"/>
            <a:ext cx="2743200" cy="365125"/>
          </a:xfrm>
        </p:spPr>
        <p:txBody>
          <a:bodyPr/>
          <a:lstStyle/>
          <a:p>
            <a:pPr algn="l"/>
            <a:fld id="{561D0CCE-8DCC-44DC-A653-AE62B1D84A52}" type="slidenum">
              <a:rPr lang="en-GB" smtClean="0"/>
              <a:pPr algn="l"/>
              <a:t>41</a:t>
            </a:fld>
            <a:endParaRPr lang="en-GB"/>
          </a:p>
        </p:txBody>
      </p:sp>
      <p:sp>
        <p:nvSpPr>
          <p:cNvPr id="6" name="TextBox 5">
            <a:extLst>
              <a:ext uri="{FF2B5EF4-FFF2-40B4-BE49-F238E27FC236}">
                <a16:creationId xmlns:a16="http://schemas.microsoft.com/office/drawing/2014/main" id="{49C746D5-F254-B6F5-D358-B59D247A8E33}"/>
              </a:ext>
            </a:extLst>
          </p:cNvPr>
          <p:cNvSpPr txBox="1"/>
          <p:nvPr/>
        </p:nvSpPr>
        <p:spPr>
          <a:xfrm>
            <a:off x="5403542" y="108791"/>
            <a:ext cx="6341616" cy="3708708"/>
          </a:xfrm>
          <a:prstGeom prst="rect">
            <a:avLst/>
          </a:prstGeom>
          <a:noFill/>
          <a:ln>
            <a:solidFill>
              <a:schemeClr val="accent6"/>
            </a:solidFill>
          </a:ln>
        </p:spPr>
        <p:txBody>
          <a:bodyPr wrap="square" lIns="91440" tIns="45720" rIns="91440" bIns="45720" rtlCol="0" anchor="t">
            <a:spAutoFit/>
          </a:bodyPr>
          <a:lstStyle/>
          <a:p>
            <a:r>
              <a:rPr lang="en-GB" b="0">
                <a:cs typeface="Arial"/>
              </a:rPr>
              <a:t>How much information should you give?</a:t>
            </a:r>
            <a:endParaRPr lang="en-US">
              <a:cs typeface="Arial"/>
            </a:endParaRPr>
          </a:p>
          <a:p>
            <a:pPr marL="285750" indent="-285750">
              <a:lnSpc>
                <a:spcPct val="100000"/>
              </a:lnSpc>
              <a:spcBef>
                <a:spcPts val="1200"/>
              </a:spcBef>
              <a:spcAft>
                <a:spcPts val="600"/>
              </a:spcAft>
              <a:buFont typeface="Arial" panose="020B0604020202020204" pitchFamily="34" charset="0"/>
              <a:buChar char="•"/>
            </a:pPr>
            <a:r>
              <a:rPr lang="en-GB">
                <a:cs typeface="Arial"/>
              </a:rPr>
              <a:t>this will be personal to the individual at the time and will depend on their previous knowledge and discussions with others</a:t>
            </a:r>
            <a:endParaRPr lang="en-US">
              <a:cs typeface="Arial"/>
            </a:endParaRPr>
          </a:p>
          <a:p>
            <a:pPr marL="285750" indent="-285750">
              <a:lnSpc>
                <a:spcPct val="100000"/>
              </a:lnSpc>
              <a:spcBef>
                <a:spcPts val="1200"/>
              </a:spcBef>
              <a:spcAft>
                <a:spcPts val="600"/>
              </a:spcAft>
              <a:buFont typeface="Arial" panose="020B0604020202020204" pitchFamily="34" charset="0"/>
              <a:buChar char="•"/>
            </a:pPr>
            <a:r>
              <a:rPr lang="en-GB">
                <a:cs typeface="Arial"/>
              </a:rPr>
              <a:t>give people as much information as they need and/or want to make an informed decision</a:t>
            </a:r>
            <a:endParaRPr lang="en-US">
              <a:cs typeface="Arial"/>
            </a:endParaRPr>
          </a:p>
          <a:p>
            <a:pPr marL="285750" indent="-285750">
              <a:lnSpc>
                <a:spcPct val="100000"/>
              </a:lnSpc>
              <a:spcBef>
                <a:spcPts val="1200"/>
              </a:spcBef>
              <a:spcAft>
                <a:spcPts val="600"/>
              </a:spcAft>
              <a:buFont typeface="Arial" panose="020B0604020202020204" pitchFamily="34" charset="0"/>
              <a:buChar char="•"/>
            </a:pPr>
            <a:r>
              <a:rPr lang="en-GB">
                <a:cs typeface="Arial"/>
              </a:rPr>
              <a:t>some people will just ‘trust’ what you say while others want lots of information; either is fine</a:t>
            </a:r>
            <a:endParaRPr lang="en-US">
              <a:cs typeface="Arial"/>
            </a:endParaRPr>
          </a:p>
          <a:p>
            <a:pPr marL="285750" indent="-285750">
              <a:lnSpc>
                <a:spcPct val="100000"/>
              </a:lnSpc>
              <a:spcBef>
                <a:spcPts val="1200"/>
              </a:spcBef>
              <a:spcAft>
                <a:spcPts val="600"/>
              </a:spcAft>
              <a:buFont typeface="Arial" panose="020B0604020202020204" pitchFamily="34" charset="0"/>
              <a:buChar char="•"/>
            </a:pPr>
            <a:r>
              <a:rPr lang="en-GB">
                <a:cs typeface="Arial"/>
              </a:rPr>
              <a:t>how much each individual needs is up to them, no one is obliged to seek full information</a:t>
            </a:r>
            <a:endParaRPr lang="en-US">
              <a:cs typeface="Arial"/>
            </a:endParaRPr>
          </a:p>
        </p:txBody>
      </p:sp>
      <p:sp>
        <p:nvSpPr>
          <p:cNvPr id="5" name="TextBox 4">
            <a:extLst>
              <a:ext uri="{FF2B5EF4-FFF2-40B4-BE49-F238E27FC236}">
                <a16:creationId xmlns:a16="http://schemas.microsoft.com/office/drawing/2014/main" id="{F80D9E09-58BA-F70E-23C3-9559E8EBBB9F}"/>
              </a:ext>
            </a:extLst>
          </p:cNvPr>
          <p:cNvSpPr txBox="1"/>
          <p:nvPr/>
        </p:nvSpPr>
        <p:spPr>
          <a:xfrm>
            <a:off x="3286211" y="5664898"/>
            <a:ext cx="626468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chemeClr val="accent1"/>
                </a:solidFill>
                <a:latin typeface="Arial"/>
                <a:hlinkClick r:id="rId3">
                  <a:extLst>
                    <a:ext uri="{A12FA001-AC4F-418D-AE19-62706E023703}">
                      <ahyp:hlinkClr xmlns:ahyp="http://schemas.microsoft.com/office/drawing/2018/hyperlinkcolor" val="tx"/>
                    </a:ext>
                  </a:extLst>
                </a:hlinkClick>
              </a:rPr>
              <a:t>Green book: </a:t>
            </a:r>
            <a:r>
              <a:rPr lang="en-US" sz="1400" kern="1200">
                <a:solidFill>
                  <a:schemeClr val="accent1"/>
                </a:solidFill>
                <a:latin typeface="Arial"/>
                <a:hlinkClick r:id="rId3">
                  <a:extLst>
                    <a:ext uri="{A12FA001-AC4F-418D-AE19-62706E023703}">
                      <ahyp:hlinkClr xmlns:ahyp="http://schemas.microsoft.com/office/drawing/2018/hyperlinkcolor" val="tx"/>
                    </a:ext>
                  </a:extLst>
                </a:hlinkClick>
              </a:rPr>
              <a:t>Consent chapter </a:t>
            </a:r>
            <a:r>
              <a:rPr lang="en-US" sz="1400">
                <a:solidFill>
                  <a:schemeClr val="accent1"/>
                </a:solidFill>
                <a:latin typeface="Arial"/>
                <a:hlinkClick r:id="rId3">
                  <a:extLst>
                    <a:ext uri="{A12FA001-AC4F-418D-AE19-62706E023703}">
                      <ahyp:hlinkClr xmlns:ahyp="http://schemas.microsoft.com/office/drawing/2018/hyperlinkcolor" val="tx"/>
                    </a:ext>
                  </a:extLst>
                </a:hlinkClick>
              </a:rPr>
              <a:t>[</a:t>
            </a:r>
            <a:r>
              <a:rPr lang="en-US" sz="1400" kern="1200">
                <a:solidFill>
                  <a:schemeClr val="accent1"/>
                </a:solidFill>
                <a:latin typeface="Arial"/>
                <a:hlinkClick r:id="rId3">
                  <a:extLst>
                    <a:ext uri="{A12FA001-AC4F-418D-AE19-62706E023703}">
                      <ahyp:hlinkClr xmlns:ahyp="http://schemas.microsoft.com/office/drawing/2018/hyperlinkcolor" val="tx"/>
                    </a:ext>
                  </a:extLst>
                </a:hlinkClick>
              </a:rPr>
              <a:t>GOV.UK</a:t>
            </a:r>
            <a:r>
              <a:rPr lang="en-US" sz="1400">
                <a:solidFill>
                  <a:schemeClr val="accent1"/>
                </a:solidFill>
                <a:latin typeface="Arial"/>
                <a:hlinkClick r:id="rId3">
                  <a:extLst>
                    <a:ext uri="{A12FA001-AC4F-418D-AE19-62706E023703}">
                      <ahyp:hlinkClr xmlns:ahyp="http://schemas.microsoft.com/office/drawing/2018/hyperlinkcolor" val="tx"/>
                    </a:ext>
                  </a:extLst>
                </a:hlinkClick>
              </a:rPr>
              <a:t>]</a:t>
            </a:r>
            <a:endParaRPr lang="en-US" sz="1400">
              <a:solidFill>
                <a:schemeClr val="accent1"/>
              </a:solidFill>
              <a:cs typeface="Arial"/>
            </a:endParaRPr>
          </a:p>
        </p:txBody>
      </p:sp>
      <p:sp>
        <p:nvSpPr>
          <p:cNvPr id="8" name="TextBox 7">
            <a:extLst>
              <a:ext uri="{FF2B5EF4-FFF2-40B4-BE49-F238E27FC236}">
                <a16:creationId xmlns:a16="http://schemas.microsoft.com/office/drawing/2014/main" id="{B307EB6B-67CB-F0A3-8BB6-3C92841EDB7D}"/>
              </a:ext>
            </a:extLst>
          </p:cNvPr>
          <p:cNvSpPr txBox="1"/>
          <p:nvPr/>
        </p:nvSpPr>
        <p:spPr>
          <a:xfrm>
            <a:off x="368474" y="3925591"/>
            <a:ext cx="11376684" cy="1785104"/>
          </a:xfrm>
          <a:prstGeom prst="rect">
            <a:avLst/>
          </a:prstGeom>
          <a:noFill/>
          <a:ln>
            <a:solidFill>
              <a:srgbClr val="002060"/>
            </a:solidFill>
          </a:ln>
        </p:spPr>
        <p:txBody>
          <a:bodyPr wrap="square" rtlCol="0">
            <a:spAutoFit/>
          </a:bodyPr>
          <a:lstStyle/>
          <a:p>
            <a:pPr marL="0" indent="0" defTabSz="687388" eaLnBrk="0" hangingPunct="0">
              <a:buNone/>
              <a:defRPr/>
            </a:pPr>
            <a:r>
              <a:rPr lang="en-GB"/>
              <a:t>Consent is a process, not a one-off discussion and must consider 3 factors:</a:t>
            </a:r>
            <a:endParaRPr lang="en-GB">
              <a:cs typeface="Calibri"/>
            </a:endParaRPr>
          </a:p>
          <a:p>
            <a:pPr marL="285750" indent="-285750">
              <a:buClr>
                <a:srgbClr val="007C91"/>
              </a:buClr>
              <a:buFont typeface="Arial" panose="020B0604020202020204" pitchFamily="34" charset="0"/>
              <a:buChar char="•"/>
              <a:defRPr/>
            </a:pPr>
            <a:r>
              <a:rPr lang="en-GB" altLang="en-US">
                <a:cs typeface="Arial"/>
              </a:rPr>
              <a:t>the person giving consent must be appropriately informed: they must have the necessary information in order to make the decision</a:t>
            </a:r>
          </a:p>
          <a:p>
            <a:pPr marL="285750" indent="-285750">
              <a:spcBef>
                <a:spcPts val="1200"/>
              </a:spcBef>
              <a:buClr>
                <a:srgbClr val="007C91"/>
              </a:buClr>
              <a:buFont typeface="Arial" panose="020B0604020202020204" pitchFamily="34" charset="0"/>
              <a:buChar char="•"/>
              <a:defRPr/>
            </a:pPr>
            <a:r>
              <a:rPr lang="en-GB" altLang="en-US">
                <a:cs typeface="Arial"/>
              </a:rPr>
              <a:t>consent must be voluntary by the individual without undue pressure or coercion</a:t>
            </a:r>
          </a:p>
          <a:p>
            <a:pPr marL="285750" indent="-285750">
              <a:spcBef>
                <a:spcPts val="1200"/>
              </a:spcBef>
              <a:buClr>
                <a:srgbClr val="007C91"/>
              </a:buClr>
              <a:buFont typeface="Arial" panose="020B0604020202020204" pitchFamily="34" charset="0"/>
              <a:buChar char="•"/>
              <a:defRPr/>
            </a:pPr>
            <a:r>
              <a:rPr lang="en-GB" altLang="en-US">
                <a:cs typeface="Arial"/>
              </a:rPr>
              <a:t>the person consenting must have the capacity to make the decision</a:t>
            </a:r>
          </a:p>
        </p:txBody>
      </p:sp>
      <p:sp>
        <p:nvSpPr>
          <p:cNvPr id="10" name="TextBox 9">
            <a:extLst>
              <a:ext uri="{FF2B5EF4-FFF2-40B4-BE49-F238E27FC236}">
                <a16:creationId xmlns:a16="http://schemas.microsoft.com/office/drawing/2014/main" id="{C5E13BD7-05C6-C9D8-1CAF-DE406ED5B84D}"/>
              </a:ext>
            </a:extLst>
          </p:cNvPr>
          <p:cNvSpPr txBox="1"/>
          <p:nvPr/>
        </p:nvSpPr>
        <p:spPr>
          <a:xfrm>
            <a:off x="2641101" y="5888184"/>
            <a:ext cx="10440138" cy="738664"/>
          </a:xfrm>
          <a:prstGeom prst="rect">
            <a:avLst/>
          </a:prstGeom>
          <a:noFill/>
        </p:spPr>
        <p:txBody>
          <a:bodyPr wrap="square">
            <a:spAutoFit/>
          </a:bodyPr>
          <a:lstStyle/>
          <a:p>
            <a:r>
              <a:rPr lang="en-GB" sz="1400"/>
              <a:t>Mental capacity Act 2005 </a:t>
            </a:r>
            <a:r>
              <a:rPr lang="en-GB" sz="1400">
                <a:hlinkClick r:id="rId4"/>
              </a:rPr>
              <a:t>https://www.legislation.gov.uk/ukpga/2005/9/contents</a:t>
            </a:r>
            <a:endParaRPr lang="en-GB" sz="1400"/>
          </a:p>
          <a:p>
            <a:endParaRPr lang="en-GB" sz="1400"/>
          </a:p>
          <a:p>
            <a:endParaRPr lang="en-GB" sz="1400"/>
          </a:p>
        </p:txBody>
      </p:sp>
      <p:sp>
        <p:nvSpPr>
          <p:cNvPr id="11" name="Footer Placeholder 3">
            <a:extLst>
              <a:ext uri="{FF2B5EF4-FFF2-40B4-BE49-F238E27FC236}">
                <a16:creationId xmlns:a16="http://schemas.microsoft.com/office/drawing/2014/main" id="{F60606C6-68EA-B494-3E98-4AE7CE58867F}"/>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35911677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41432-F72D-4ED1-964A-35ED4F6F9415}"/>
              </a:ext>
            </a:extLst>
          </p:cNvPr>
          <p:cNvSpPr>
            <a:spLocks noGrp="1"/>
          </p:cNvSpPr>
          <p:nvPr>
            <p:ph type="title"/>
          </p:nvPr>
        </p:nvSpPr>
        <p:spPr>
          <a:xfrm>
            <a:off x="590098" y="303914"/>
            <a:ext cx="11234493" cy="1218294"/>
          </a:xfrm>
        </p:spPr>
        <p:txBody>
          <a:bodyPr lIns="91440" tIns="45720" rIns="91440" bIns="45720" anchor="t">
            <a:noAutofit/>
          </a:bodyPr>
          <a:lstStyle/>
          <a:p>
            <a:r>
              <a:rPr lang="en-GB" b="1"/>
              <a:t>Legal requirements for the supply and administration of vaccines</a:t>
            </a:r>
          </a:p>
        </p:txBody>
      </p:sp>
      <p:sp>
        <p:nvSpPr>
          <p:cNvPr id="3" name="Content Placeholder 2">
            <a:extLst>
              <a:ext uri="{FF2B5EF4-FFF2-40B4-BE49-F238E27FC236}">
                <a16:creationId xmlns:a16="http://schemas.microsoft.com/office/drawing/2014/main" id="{FD78774D-DF63-4B98-9B73-9E07AD508B12}"/>
              </a:ext>
            </a:extLst>
          </p:cNvPr>
          <p:cNvSpPr>
            <a:spLocks noGrp="1"/>
          </p:cNvSpPr>
          <p:nvPr>
            <p:ph idx="1"/>
          </p:nvPr>
        </p:nvSpPr>
        <p:spPr>
          <a:xfrm>
            <a:off x="593272" y="1987455"/>
            <a:ext cx="10629069" cy="3129076"/>
          </a:xfrm>
        </p:spPr>
        <p:txBody>
          <a:bodyPr vert="horz" lIns="91440" tIns="45720" rIns="91440" bIns="45720" rtlCol="0" anchor="t">
            <a:normAutofit/>
          </a:bodyPr>
          <a:lstStyle/>
          <a:p>
            <a:pPr>
              <a:lnSpc>
                <a:spcPct val="100000"/>
              </a:lnSpc>
              <a:spcBef>
                <a:spcPts val="0"/>
              </a:spcBef>
            </a:pPr>
            <a:r>
              <a:rPr lang="en-GB" sz="2000">
                <a:latin typeface="Arial"/>
                <a:cs typeface="Arial"/>
              </a:rPr>
              <a:t>The regulation of medicines is defined under the </a:t>
            </a:r>
            <a:r>
              <a:rPr lang="en-GB" sz="2000">
                <a:latin typeface="Arial"/>
                <a:cs typeface="Arial"/>
                <a:hlinkClick r:id="rId3"/>
              </a:rPr>
              <a:t>Human Medicines Regulations 2012</a:t>
            </a:r>
            <a:endParaRPr lang="en-US"/>
          </a:p>
          <a:p>
            <a:pPr>
              <a:lnSpc>
                <a:spcPct val="100000"/>
              </a:lnSpc>
              <a:spcBef>
                <a:spcPts val="1200"/>
              </a:spcBef>
            </a:pPr>
            <a:r>
              <a:rPr lang="en-GB" sz="2000">
                <a:latin typeface="Arial"/>
                <a:cs typeface="Arial"/>
              </a:rPr>
              <a:t>All vaccines are classified as Prescription Only Medicines (POMs)</a:t>
            </a:r>
          </a:p>
          <a:p>
            <a:pPr>
              <a:lnSpc>
                <a:spcPct val="100000"/>
              </a:lnSpc>
              <a:spcBef>
                <a:spcPts val="1200"/>
              </a:spcBef>
            </a:pPr>
            <a:r>
              <a:rPr lang="en-GB" sz="2000">
                <a:latin typeface="Arial"/>
                <a:cs typeface="Arial"/>
              </a:rPr>
              <a:t>Vaccines are subject to legal restrictions and to give them, there needs to be an appropriate legal framework in place before they can be supplied and/or administered to eligible people i.e. PGD or PSD</a:t>
            </a:r>
          </a:p>
          <a:p>
            <a:pPr>
              <a:lnSpc>
                <a:spcPct val="100000"/>
              </a:lnSpc>
              <a:spcBef>
                <a:spcPts val="1200"/>
              </a:spcBef>
            </a:pPr>
            <a:r>
              <a:rPr lang="en-GB" sz="2000">
                <a:latin typeface="Arial"/>
                <a:cs typeface="Arial"/>
              </a:rPr>
              <a:t>Additionally, any person who supplies and administers a vaccine must have a legal authority to do so</a:t>
            </a:r>
          </a:p>
        </p:txBody>
      </p:sp>
      <p:sp>
        <p:nvSpPr>
          <p:cNvPr id="12" name="Slide Number Placeholder 11">
            <a:extLst>
              <a:ext uri="{FF2B5EF4-FFF2-40B4-BE49-F238E27FC236}">
                <a16:creationId xmlns:a16="http://schemas.microsoft.com/office/drawing/2014/main" id="{5A93AE10-CF84-4D2A-9D2A-B2349DFA061F}"/>
              </a:ext>
            </a:extLst>
          </p:cNvPr>
          <p:cNvSpPr>
            <a:spLocks noGrp="1"/>
          </p:cNvSpPr>
          <p:nvPr>
            <p:ph type="sldNum" sz="quarter" idx="12"/>
          </p:nvPr>
        </p:nvSpPr>
        <p:spPr>
          <a:xfrm>
            <a:off x="11534775" y="6357564"/>
            <a:ext cx="524232" cy="365125"/>
          </a:xfrm>
        </p:spPr>
        <p:txBody>
          <a:bodyPr/>
          <a:lstStyle/>
          <a:p>
            <a:fld id="{344369E4-5DE7-46E5-874E-4FD437973785}" type="slidenum">
              <a:rPr lang="en-GB" smtClean="0"/>
              <a:pPr/>
              <a:t>42</a:t>
            </a:fld>
            <a:endParaRPr lang="en-GB" sz="1400"/>
          </a:p>
        </p:txBody>
      </p:sp>
      <p:sp>
        <p:nvSpPr>
          <p:cNvPr id="6" name="Footer Placeholder 3">
            <a:extLst>
              <a:ext uri="{FF2B5EF4-FFF2-40B4-BE49-F238E27FC236}">
                <a16:creationId xmlns:a16="http://schemas.microsoft.com/office/drawing/2014/main" id="{7330DBF3-4856-62B7-4B10-5847138FFEDA}"/>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21326738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8851-0958-483E-A7BE-90A5BF80C4F7}"/>
              </a:ext>
            </a:extLst>
          </p:cNvPr>
          <p:cNvSpPr>
            <a:spLocks noGrp="1"/>
          </p:cNvSpPr>
          <p:nvPr>
            <p:ph type="title"/>
          </p:nvPr>
        </p:nvSpPr>
        <p:spPr>
          <a:xfrm>
            <a:off x="357815" y="135568"/>
            <a:ext cx="10247908" cy="1221694"/>
          </a:xfrm>
        </p:spPr>
        <p:txBody>
          <a:bodyPr lIns="91440" tIns="45720" rIns="91440" bIns="45720" anchor="t">
            <a:noAutofit/>
          </a:bodyPr>
          <a:lstStyle/>
          <a:p>
            <a:r>
              <a:rPr lang="en-GB" b="1"/>
              <a:t>Legal requirements for the supply and administration of vaccines</a:t>
            </a:r>
          </a:p>
        </p:txBody>
      </p:sp>
      <p:sp>
        <p:nvSpPr>
          <p:cNvPr id="7" name="Content Placeholder 6">
            <a:extLst>
              <a:ext uri="{FF2B5EF4-FFF2-40B4-BE49-F238E27FC236}">
                <a16:creationId xmlns:a16="http://schemas.microsoft.com/office/drawing/2014/main" id="{43F20BF8-C3E2-4B3C-9B37-BE6412741253}"/>
              </a:ext>
            </a:extLst>
          </p:cNvPr>
          <p:cNvSpPr>
            <a:spLocks noGrp="1"/>
          </p:cNvSpPr>
          <p:nvPr>
            <p:ph idx="1"/>
          </p:nvPr>
        </p:nvSpPr>
        <p:spPr>
          <a:xfrm>
            <a:off x="608336" y="1708467"/>
            <a:ext cx="10243615" cy="4317556"/>
          </a:xfrm>
          <a:ln>
            <a:noFill/>
          </a:ln>
        </p:spPr>
        <p:txBody>
          <a:bodyPr vert="horz" lIns="91440" tIns="45720" rIns="91440" bIns="45720" rtlCol="0" anchor="t">
            <a:normAutofit/>
          </a:bodyPr>
          <a:lstStyle/>
          <a:p>
            <a:pPr marL="0" indent="0" defTabSz="687388">
              <a:lnSpc>
                <a:spcPct val="100000"/>
              </a:lnSpc>
              <a:spcBef>
                <a:spcPts val="0"/>
              </a:spcBef>
              <a:buNone/>
            </a:pPr>
            <a:r>
              <a:rPr lang="en-GB" sz="2000">
                <a:latin typeface="+mn-lt"/>
                <a:cs typeface="Arial"/>
              </a:rPr>
              <a:t>As vaccines are Prescription Only Medicines (POMs), there must be a legal framework to </a:t>
            </a:r>
            <a:r>
              <a:rPr lang="en-GB" sz="2000">
                <a:cs typeface="Arial"/>
              </a:rPr>
              <a:t>supply and/or administer the vaccine in place. This can be in the form of a written patient specific prescription, patient specific direction (PSD) or patient group direction (PGD). </a:t>
            </a:r>
          </a:p>
          <a:p>
            <a:pPr marL="457200" lvl="1" indent="0" defTabSz="687388">
              <a:lnSpc>
                <a:spcPct val="100000"/>
              </a:lnSpc>
              <a:spcBef>
                <a:spcPts val="1200"/>
              </a:spcBef>
              <a:buNone/>
            </a:pPr>
            <a:endParaRPr lang="en-GB" altLang="en-US" sz="1800">
              <a:cs typeface="Arial"/>
            </a:endParaRPr>
          </a:p>
          <a:p>
            <a:pPr marL="742950" lvl="1" indent="-285750" defTabSz="687388">
              <a:lnSpc>
                <a:spcPct val="100000"/>
              </a:lnSpc>
              <a:spcBef>
                <a:spcPts val="600"/>
              </a:spcBef>
            </a:pPr>
            <a:r>
              <a:rPr lang="en-GB" altLang="en-US" sz="1800">
                <a:cs typeface="Arial"/>
              </a:rPr>
              <a:t>PSD: a written instruction, signed by a doctor, dentist, or non-medical prescriber for medicines to be supplied and/or administered to a named patient after the prescriber has assessed the patient on an individual basis</a:t>
            </a:r>
          </a:p>
          <a:p>
            <a:pPr marL="742950" lvl="1" indent="-285750" defTabSz="687388">
              <a:lnSpc>
                <a:spcPct val="100000"/>
              </a:lnSpc>
              <a:spcBef>
                <a:spcPts val="600"/>
              </a:spcBef>
            </a:pPr>
            <a:r>
              <a:rPr lang="en-GB" altLang="en-US" sz="1800">
                <a:cs typeface="Arial"/>
              </a:rPr>
              <a:t>PGD: allows some registered specified health care professionals to supply and/or administer a POM directly to a patient with an identified clinical condition rather than needing an individual prescription or an instruction from a prescriber. </a:t>
            </a:r>
            <a:r>
              <a:rPr lang="en-GB" sz="1800">
                <a:cs typeface="Arial"/>
              </a:rPr>
              <a:t>PGDs are often used for the administration of vaccines</a:t>
            </a:r>
          </a:p>
          <a:p>
            <a:pPr marL="457200" lvl="1" indent="0" defTabSz="687388">
              <a:buNone/>
            </a:pPr>
            <a:endParaRPr lang="en-GB" altLang="en-US" sz="2800">
              <a:solidFill>
                <a:srgbClr val="000000"/>
              </a:solidFill>
              <a:cs typeface="Arial"/>
            </a:endParaRPr>
          </a:p>
          <a:p>
            <a:pPr marL="0" indent="0" defTabSz="687388"/>
            <a:endParaRPr lang="en-GB" altLang="en-US" sz="1400">
              <a:solidFill>
                <a:prstClr val="black"/>
              </a:solidFill>
              <a:latin typeface="Arial"/>
              <a:cs typeface="Arial"/>
            </a:endParaRPr>
          </a:p>
          <a:p>
            <a:pPr defTabSz="687388"/>
            <a:endParaRPr lang="en-GB" altLang="en-US" sz="1400">
              <a:solidFill>
                <a:prstClr val="black"/>
              </a:solidFill>
              <a:latin typeface="Arial"/>
              <a:cs typeface="Arial"/>
            </a:endParaRPr>
          </a:p>
          <a:p>
            <a:pPr defTabSz="687388"/>
            <a:endParaRPr lang="en-GB">
              <a:solidFill>
                <a:srgbClr val="212A73"/>
              </a:solidFill>
              <a:latin typeface="Arial"/>
              <a:cs typeface="Arial"/>
            </a:endParaRPr>
          </a:p>
        </p:txBody>
      </p:sp>
      <p:sp>
        <p:nvSpPr>
          <p:cNvPr id="11" name="Slide Number Placeholder 10">
            <a:extLst>
              <a:ext uri="{FF2B5EF4-FFF2-40B4-BE49-F238E27FC236}">
                <a16:creationId xmlns:a16="http://schemas.microsoft.com/office/drawing/2014/main" id="{18438A4D-817F-4456-8368-64DB86BB74D1}"/>
              </a:ext>
            </a:extLst>
          </p:cNvPr>
          <p:cNvSpPr>
            <a:spLocks noGrp="1"/>
          </p:cNvSpPr>
          <p:nvPr>
            <p:ph type="sldNum" sz="quarter" idx="12"/>
          </p:nvPr>
        </p:nvSpPr>
        <p:spPr>
          <a:xfrm>
            <a:off x="11410949" y="6357564"/>
            <a:ext cx="663041" cy="365125"/>
          </a:xfrm>
        </p:spPr>
        <p:txBody>
          <a:bodyPr/>
          <a:lstStyle/>
          <a:p>
            <a:fld id="{344369E4-5DE7-46E5-874E-4FD437973785}" type="slidenum">
              <a:rPr lang="en-GB" smtClean="0"/>
              <a:pPr/>
              <a:t>43</a:t>
            </a:fld>
            <a:endParaRPr lang="en-GB" sz="1400"/>
          </a:p>
        </p:txBody>
      </p:sp>
      <p:sp>
        <p:nvSpPr>
          <p:cNvPr id="4" name="TextBox 3">
            <a:extLst>
              <a:ext uri="{FF2B5EF4-FFF2-40B4-BE49-F238E27FC236}">
                <a16:creationId xmlns:a16="http://schemas.microsoft.com/office/drawing/2014/main" id="{B3C3D9E1-0B94-6FD7-F7C2-E7D1B28DACE4}"/>
              </a:ext>
            </a:extLst>
          </p:cNvPr>
          <p:cNvSpPr txBox="1"/>
          <p:nvPr/>
        </p:nvSpPr>
        <p:spPr>
          <a:xfrm>
            <a:off x="708660" y="5303520"/>
            <a:ext cx="10825701" cy="646331"/>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GB"/>
              <a:t>There is a Patient Group Direction eLearning module available here: </a:t>
            </a:r>
            <a:r>
              <a:rPr lang="en-GB">
                <a:hlinkClick r:id="rId3"/>
              </a:rPr>
              <a:t>Immunisation eLearning - Public Health Wales</a:t>
            </a:r>
            <a:r>
              <a:rPr lang="en-GB"/>
              <a:t>  </a:t>
            </a:r>
            <a:endParaRPr lang="en-GB">
              <a:highlight>
                <a:srgbClr val="00FFFF"/>
              </a:highlight>
            </a:endParaRPr>
          </a:p>
        </p:txBody>
      </p:sp>
      <p:sp>
        <p:nvSpPr>
          <p:cNvPr id="6" name="Rectangle 2">
            <a:extLst>
              <a:ext uri="{FF2B5EF4-FFF2-40B4-BE49-F238E27FC236}">
                <a16:creationId xmlns:a16="http://schemas.microsoft.com/office/drawing/2014/main" id="{F4630CA9-9C99-7AFA-8185-7F1BD929A86B}"/>
              </a:ext>
            </a:extLst>
          </p:cNvPr>
          <p:cNvSpPr>
            <a:spLocks noChangeArrowheads="1"/>
          </p:cNvSpPr>
          <p:nvPr/>
        </p:nvSpPr>
        <p:spPr bwMode="auto">
          <a:xfrm>
            <a:off x="226141" y="-112153"/>
            <a:ext cx="1211825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en-US" altLang="en-US">
              <a:cs typeface="Arial"/>
            </a:endParaRPr>
          </a:p>
        </p:txBody>
      </p:sp>
      <p:sp>
        <p:nvSpPr>
          <p:cNvPr id="9" name="Footer Placeholder 3">
            <a:extLst>
              <a:ext uri="{FF2B5EF4-FFF2-40B4-BE49-F238E27FC236}">
                <a16:creationId xmlns:a16="http://schemas.microsoft.com/office/drawing/2014/main" id="{DBA54DB7-E0B4-4016-4310-BD974A37D46A}"/>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3617977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31AD7-FFC7-4608-FF42-59D6E7B70C73}"/>
              </a:ext>
            </a:extLst>
          </p:cNvPr>
          <p:cNvSpPr>
            <a:spLocks noGrp="1"/>
          </p:cNvSpPr>
          <p:nvPr>
            <p:ph type="title"/>
          </p:nvPr>
        </p:nvSpPr>
        <p:spPr>
          <a:xfrm>
            <a:off x="381000" y="365125"/>
            <a:ext cx="10515600" cy="1093805"/>
          </a:xfrm>
        </p:spPr>
        <p:txBody>
          <a:bodyPr lIns="91440" tIns="45720" rIns="91440" bIns="45720" anchor="t"/>
          <a:lstStyle/>
          <a:p>
            <a:r>
              <a:rPr lang="en-US" b="1">
                <a:latin typeface="Arial"/>
                <a:cs typeface="Arial"/>
              </a:rPr>
              <a:t>Pack contents</a:t>
            </a:r>
            <a:endParaRPr lang="en-US" b="1"/>
          </a:p>
        </p:txBody>
      </p:sp>
      <p:sp>
        <p:nvSpPr>
          <p:cNvPr id="3" name="Content Placeholder 2">
            <a:extLst>
              <a:ext uri="{FF2B5EF4-FFF2-40B4-BE49-F238E27FC236}">
                <a16:creationId xmlns:a16="http://schemas.microsoft.com/office/drawing/2014/main" id="{51A415E8-818C-86C6-7EB3-CA0F102BA7BC}"/>
              </a:ext>
            </a:extLst>
          </p:cNvPr>
          <p:cNvSpPr>
            <a:spLocks noGrp="1"/>
          </p:cNvSpPr>
          <p:nvPr>
            <p:ph idx="1"/>
          </p:nvPr>
        </p:nvSpPr>
        <p:spPr>
          <a:xfrm>
            <a:off x="381577" y="1754278"/>
            <a:ext cx="6137270" cy="3608832"/>
          </a:xfrm>
        </p:spPr>
        <p:txBody>
          <a:bodyPr vert="horz" lIns="91440" tIns="45720" rIns="91440" bIns="45720" rtlCol="0" anchor="t">
            <a:normAutofit/>
          </a:bodyPr>
          <a:lstStyle/>
          <a:p>
            <a:pPr marL="0" indent="0">
              <a:buNone/>
            </a:pPr>
            <a:r>
              <a:rPr lang="en-US" sz="2000">
                <a:latin typeface="Arial"/>
                <a:cs typeface="Arial"/>
              </a:rPr>
              <a:t>Each pack of Abrysvo</a:t>
            </a:r>
            <a:r>
              <a:rPr lang="en-US" sz="2000" baseline="30000">
                <a:latin typeface="Arial"/>
                <a:cs typeface="Arial"/>
              </a:rPr>
              <a:t>®</a:t>
            </a:r>
            <a:r>
              <a:rPr lang="en-US" sz="2000">
                <a:latin typeface="Arial"/>
                <a:cs typeface="Arial"/>
              </a:rPr>
              <a:t> RSV vaccine contains:</a:t>
            </a:r>
          </a:p>
          <a:p>
            <a:r>
              <a:rPr lang="en-US" sz="2000">
                <a:latin typeface="Arial"/>
                <a:cs typeface="Arial"/>
              </a:rPr>
              <a:t>powder for 1 dose in a vial</a:t>
            </a:r>
          </a:p>
          <a:p>
            <a:r>
              <a:rPr lang="en-US" sz="2000">
                <a:latin typeface="Arial"/>
                <a:cs typeface="Arial"/>
              </a:rPr>
              <a:t>solvent (water for injection) in a pre-filled glass syringe with a stopper (synthetic </a:t>
            </a:r>
            <a:r>
              <a:rPr lang="en-US" sz="2000" err="1">
                <a:latin typeface="Arial"/>
                <a:cs typeface="Arial"/>
              </a:rPr>
              <a:t>chlorobutyl</a:t>
            </a:r>
            <a:r>
              <a:rPr lang="en-US" sz="2000">
                <a:latin typeface="Arial"/>
                <a:cs typeface="Arial"/>
              </a:rPr>
              <a:t> rubber), </a:t>
            </a:r>
            <a:r>
              <a:rPr lang="en-US" sz="2000" err="1">
                <a:latin typeface="Arial"/>
                <a:cs typeface="Arial"/>
              </a:rPr>
              <a:t>luer</a:t>
            </a:r>
            <a:r>
              <a:rPr lang="en-US" sz="2000">
                <a:latin typeface="Arial"/>
                <a:cs typeface="Arial"/>
              </a:rPr>
              <a:t> lock adaptor and tip cap (synthetic isoprene/</a:t>
            </a:r>
            <a:r>
              <a:rPr lang="en-US" sz="2000" err="1">
                <a:latin typeface="Arial"/>
                <a:cs typeface="Arial"/>
              </a:rPr>
              <a:t>bromobutyl</a:t>
            </a:r>
            <a:r>
              <a:rPr lang="en-US" sz="2000">
                <a:latin typeface="Arial"/>
                <a:cs typeface="Arial"/>
              </a:rPr>
              <a:t> blend rubber)</a:t>
            </a:r>
          </a:p>
          <a:p>
            <a:r>
              <a:rPr lang="en-US" sz="2000">
                <a:latin typeface="Arial"/>
                <a:cs typeface="Arial"/>
              </a:rPr>
              <a:t>vial adaptor</a:t>
            </a:r>
          </a:p>
          <a:p>
            <a:r>
              <a:rPr lang="en-US" sz="2000">
                <a:latin typeface="Arial"/>
                <a:cs typeface="Arial"/>
              </a:rPr>
              <a:t>25G 25mm needle (suitable alternatives can be used if required)</a:t>
            </a:r>
          </a:p>
        </p:txBody>
      </p:sp>
      <p:sp>
        <p:nvSpPr>
          <p:cNvPr id="5" name="Slide Number Placeholder 4">
            <a:extLst>
              <a:ext uri="{FF2B5EF4-FFF2-40B4-BE49-F238E27FC236}">
                <a16:creationId xmlns:a16="http://schemas.microsoft.com/office/drawing/2014/main" id="{298AEEAB-0EC4-59FC-97FD-C8B3ADC995ED}"/>
              </a:ext>
            </a:extLst>
          </p:cNvPr>
          <p:cNvSpPr>
            <a:spLocks noGrp="1"/>
          </p:cNvSpPr>
          <p:nvPr>
            <p:ph type="sldNum" sz="quarter" idx="12"/>
          </p:nvPr>
        </p:nvSpPr>
        <p:spPr>
          <a:xfrm>
            <a:off x="11234064" y="6352493"/>
            <a:ext cx="625362" cy="365125"/>
          </a:xfrm>
        </p:spPr>
        <p:txBody>
          <a:bodyPr/>
          <a:lstStyle/>
          <a:p>
            <a:fld id="{344369E4-5DE7-46E5-874E-4FD437973785}" type="slidenum">
              <a:rPr lang="en-GB" smtClean="0"/>
              <a:pPr/>
              <a:t>44</a:t>
            </a:fld>
            <a:endParaRPr lang="en-GB" sz="1400"/>
          </a:p>
        </p:txBody>
      </p:sp>
      <p:pic>
        <p:nvPicPr>
          <p:cNvPr id="7" name="Picture 6" descr="A syringe and vials next to a box&#10;&#10;Description automatically generated">
            <a:extLst>
              <a:ext uri="{FF2B5EF4-FFF2-40B4-BE49-F238E27FC236}">
                <a16:creationId xmlns:a16="http://schemas.microsoft.com/office/drawing/2014/main" id="{FBE8AF1F-5A5D-1940-E892-80A9DFDB60C4}"/>
              </a:ext>
            </a:extLst>
          </p:cNvPr>
          <p:cNvPicPr>
            <a:picLocks noChangeAspect="1"/>
          </p:cNvPicPr>
          <p:nvPr/>
        </p:nvPicPr>
        <p:blipFill rotWithShape="1">
          <a:blip r:embed="rId3"/>
          <a:srcRect l="13789" t="4478" r="21863" b="560"/>
          <a:stretch/>
        </p:blipFill>
        <p:spPr>
          <a:xfrm>
            <a:off x="6987505" y="1583825"/>
            <a:ext cx="4246559" cy="3690350"/>
          </a:xfrm>
          <a:prstGeom prst="rect">
            <a:avLst/>
          </a:prstGeom>
        </p:spPr>
      </p:pic>
      <p:sp>
        <p:nvSpPr>
          <p:cNvPr id="8" name="TextBox 7">
            <a:extLst>
              <a:ext uri="{FF2B5EF4-FFF2-40B4-BE49-F238E27FC236}">
                <a16:creationId xmlns:a16="http://schemas.microsoft.com/office/drawing/2014/main" id="{FFCE3AD5-077A-7208-8B33-B75B3E644A1F}"/>
              </a:ext>
            </a:extLst>
          </p:cNvPr>
          <p:cNvSpPr txBox="1"/>
          <p:nvPr/>
        </p:nvSpPr>
        <p:spPr>
          <a:xfrm>
            <a:off x="8294981" y="5362222"/>
            <a:ext cx="191534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Image source: UKHSA</a:t>
            </a:r>
          </a:p>
        </p:txBody>
      </p:sp>
      <p:sp>
        <p:nvSpPr>
          <p:cNvPr id="10" name="TextBox 9">
            <a:extLst>
              <a:ext uri="{FF2B5EF4-FFF2-40B4-BE49-F238E27FC236}">
                <a16:creationId xmlns:a16="http://schemas.microsoft.com/office/drawing/2014/main" id="{B818A258-3E9E-707D-2D32-533ABDEB8E6C}"/>
              </a:ext>
            </a:extLst>
          </p:cNvPr>
          <p:cNvSpPr txBox="1"/>
          <p:nvPr/>
        </p:nvSpPr>
        <p:spPr>
          <a:xfrm>
            <a:off x="386220" y="5764417"/>
            <a:ext cx="11097910" cy="369332"/>
          </a:xfrm>
          <a:prstGeom prst="rect">
            <a:avLst/>
          </a:prstGeom>
          <a:noFill/>
        </p:spPr>
        <p:txBody>
          <a:bodyPr wrap="none" rtlCol="0">
            <a:spAutoFit/>
          </a:bodyPr>
          <a:lstStyle/>
          <a:p>
            <a:pPr marL="0" indent="0">
              <a:buNone/>
            </a:pPr>
            <a:r>
              <a:rPr lang="en-GB" sz="1800">
                <a:hlinkClick r:id="rId4"/>
              </a:rPr>
              <a:t>Abrysvo powder and solvent for solution for injection - Summary of Product Characteristics (SmPC) - (</a:t>
            </a:r>
            <a:r>
              <a:rPr lang="en-GB" sz="1800" err="1">
                <a:hlinkClick r:id="rId4"/>
              </a:rPr>
              <a:t>emc</a:t>
            </a:r>
            <a:r>
              <a:rPr lang="en-GB" sz="1800">
                <a:hlinkClick r:id="rId4"/>
              </a:rPr>
              <a:t>)</a:t>
            </a:r>
            <a:endParaRPr lang="en-GB" sz="2800"/>
          </a:p>
        </p:txBody>
      </p:sp>
      <p:sp>
        <p:nvSpPr>
          <p:cNvPr id="9" name="Footer Placeholder 3">
            <a:extLst>
              <a:ext uri="{FF2B5EF4-FFF2-40B4-BE49-F238E27FC236}">
                <a16:creationId xmlns:a16="http://schemas.microsoft.com/office/drawing/2014/main" id="{EC9FEA7A-B86F-4C53-5017-6168866FC5F0}"/>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3169706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83223-E3AF-430F-7049-235E069FF2FA}"/>
              </a:ext>
            </a:extLst>
          </p:cNvPr>
          <p:cNvSpPr>
            <a:spLocks noGrp="1"/>
          </p:cNvSpPr>
          <p:nvPr>
            <p:ph type="title"/>
          </p:nvPr>
        </p:nvSpPr>
        <p:spPr>
          <a:xfrm>
            <a:off x="260307" y="112778"/>
            <a:ext cx="10515600" cy="1325563"/>
          </a:xfrm>
        </p:spPr>
        <p:txBody>
          <a:bodyPr lIns="91440" tIns="45720" rIns="91440" bIns="45720" anchor="t">
            <a:normAutofit/>
          </a:bodyPr>
          <a:lstStyle/>
          <a:p>
            <a:r>
              <a:rPr lang="en-GB" b="1">
                <a:latin typeface="Arial"/>
                <a:cs typeface="Arial"/>
              </a:rPr>
              <a:t>Preparing the Abrysvo</a:t>
            </a:r>
            <a:r>
              <a:rPr lang="en-GB" b="1" baseline="30000">
                <a:latin typeface="Arial"/>
                <a:cs typeface="Arial"/>
              </a:rPr>
              <a:t>®</a:t>
            </a:r>
            <a:r>
              <a:rPr lang="en-GB" b="1">
                <a:latin typeface="Arial"/>
                <a:cs typeface="Arial"/>
              </a:rPr>
              <a:t> vaccine</a:t>
            </a:r>
            <a:r>
              <a:rPr lang="en-GB">
                <a:latin typeface="Arial"/>
                <a:cs typeface="Arial"/>
              </a:rPr>
              <a:t> </a:t>
            </a:r>
            <a:endParaRPr lang="en-US"/>
          </a:p>
        </p:txBody>
      </p:sp>
      <p:sp>
        <p:nvSpPr>
          <p:cNvPr id="3" name="Content Placeholder 2">
            <a:extLst>
              <a:ext uri="{FF2B5EF4-FFF2-40B4-BE49-F238E27FC236}">
                <a16:creationId xmlns:a16="http://schemas.microsoft.com/office/drawing/2014/main" id="{6EF75CA4-C850-5F50-86A2-336BB7B091CC}"/>
              </a:ext>
            </a:extLst>
          </p:cNvPr>
          <p:cNvSpPr>
            <a:spLocks noGrp="1"/>
          </p:cNvSpPr>
          <p:nvPr>
            <p:ph idx="1"/>
          </p:nvPr>
        </p:nvSpPr>
        <p:spPr>
          <a:xfrm>
            <a:off x="258318" y="1097241"/>
            <a:ext cx="11123857" cy="4652387"/>
          </a:xfrm>
        </p:spPr>
        <p:txBody>
          <a:bodyPr vert="horz" lIns="91440" tIns="45720" rIns="91440" bIns="45720" rtlCol="0" anchor="t">
            <a:noAutofit/>
          </a:bodyPr>
          <a:lstStyle/>
          <a:p>
            <a:r>
              <a:rPr lang="en-US" sz="2000" err="1">
                <a:cs typeface="Arial"/>
              </a:rPr>
              <a:t>Abrysvo</a:t>
            </a:r>
            <a:r>
              <a:rPr lang="en-US" sz="2000" baseline="30000">
                <a:cs typeface="Arial"/>
              </a:rPr>
              <a:t>®</a:t>
            </a:r>
            <a:r>
              <a:rPr lang="en-US" sz="2000">
                <a:cs typeface="Arial"/>
              </a:rPr>
              <a:t> must be reconstituted prior to the administration by adding the entire contents of the pre-filled syringe of solvent to the vial containing the powder using the vial adaptor</a:t>
            </a:r>
          </a:p>
          <a:p>
            <a:r>
              <a:rPr lang="en-US" sz="2000">
                <a:cs typeface="Arial"/>
              </a:rPr>
              <a:t>the vaccine must be reconstituted only with the solvent provided</a:t>
            </a:r>
          </a:p>
          <a:p>
            <a:endParaRPr lang="en-US" sz="2000">
              <a:cs typeface="Arial"/>
            </a:endParaRPr>
          </a:p>
          <a:p>
            <a:endParaRPr lang="en-US" sz="2000">
              <a:cs typeface="Arial"/>
            </a:endParaRPr>
          </a:p>
          <a:p>
            <a:endParaRPr lang="en-US" sz="2000">
              <a:cs typeface="Arial"/>
            </a:endParaRPr>
          </a:p>
          <a:p>
            <a:endParaRPr lang="en-US" sz="2000">
              <a:cs typeface="Arial"/>
            </a:endParaRPr>
          </a:p>
          <a:p>
            <a:endParaRPr lang="en-US" sz="2000">
              <a:cs typeface="Arial"/>
            </a:endParaRPr>
          </a:p>
          <a:p>
            <a:endParaRPr lang="en-US" sz="2000">
              <a:cs typeface="Arial"/>
            </a:endParaRPr>
          </a:p>
          <a:p>
            <a:pPr marL="0" indent="0">
              <a:buNone/>
            </a:pPr>
            <a:endParaRPr lang="en-GB" sz="2000">
              <a:effectLst/>
              <a:ea typeface="Times New Roman" panose="02020603050405020304" pitchFamily="18" charset="0"/>
              <a:cs typeface="Times New Roman" panose="02020603050405020304" pitchFamily="18" charset="0"/>
            </a:endParaRPr>
          </a:p>
          <a:p>
            <a:pPr marL="0" indent="0">
              <a:buNone/>
            </a:pPr>
            <a:r>
              <a:rPr lang="en-GB" sz="2000">
                <a:effectLst/>
                <a:ea typeface="Times New Roman" panose="02020603050405020304" pitchFamily="18" charset="0"/>
                <a:cs typeface="Times New Roman"/>
              </a:rPr>
              <a:t>Clear instructions on how to prepare the vaccine for administration can be found in the </a:t>
            </a:r>
            <a:r>
              <a:rPr lang="en-GB" sz="2000">
                <a:solidFill>
                  <a:schemeClr val="accent1"/>
                </a:solidFill>
                <a:effectLst/>
                <a:ea typeface="Times New Roman" panose="02020603050405020304" pitchFamily="18" charset="0"/>
                <a:cs typeface="Times New Roman"/>
                <a:hlinkClick r:id="rId2">
                  <a:extLst>
                    <a:ext uri="{A12FA001-AC4F-418D-AE19-62706E023703}">
                      <ahyp:hlinkClr xmlns:ahyp="http://schemas.microsoft.com/office/drawing/2018/hyperlinkcolor" val="tx"/>
                    </a:ext>
                  </a:extLst>
                </a:hlinkClick>
              </a:rPr>
              <a:t>SmPC</a:t>
            </a:r>
            <a:r>
              <a:rPr lang="en-GB" sz="2000">
                <a:effectLst/>
                <a:ea typeface="Times New Roman" panose="02020603050405020304" pitchFamily="18" charset="0"/>
                <a:cs typeface="Times New Roman"/>
              </a:rPr>
              <a:t> and the </a:t>
            </a:r>
            <a:r>
              <a:rPr lang="en-GB" sz="2000" u="sng">
                <a:solidFill>
                  <a:srgbClr val="0000FF"/>
                </a:solidFill>
                <a:ea typeface="Times New Roman" panose="02020603050405020304" pitchFamily="18" charset="0"/>
                <a:cs typeface="Times New Roman"/>
                <a:hlinkClick r:id="rId3"/>
              </a:rPr>
              <a:t>manufacturer's</a:t>
            </a:r>
            <a:r>
              <a:rPr lang="en-GB" sz="2000" u="sng">
                <a:solidFill>
                  <a:srgbClr val="0000FF"/>
                </a:solidFill>
                <a:effectLst/>
                <a:ea typeface="Times New Roman" panose="02020603050405020304" pitchFamily="18" charset="0"/>
                <a:cs typeface="Times New Roman"/>
                <a:hlinkClick r:id="rId3"/>
              </a:rPr>
              <a:t> video</a:t>
            </a:r>
            <a:r>
              <a:rPr lang="en-GB" sz="2000">
                <a:effectLst/>
                <a:ea typeface="Times New Roman" panose="02020603050405020304" pitchFamily="18" charset="0"/>
                <a:cs typeface="Times New Roman"/>
              </a:rPr>
              <a:t>. Immunisers are strongly encouraged to watch the video in its entirety before preparing the vaccine for the first time.  </a:t>
            </a:r>
          </a:p>
          <a:p>
            <a:endParaRPr lang="en-US"/>
          </a:p>
        </p:txBody>
      </p:sp>
      <p:sp>
        <p:nvSpPr>
          <p:cNvPr id="5" name="Slide Number Placeholder 4">
            <a:extLst>
              <a:ext uri="{FF2B5EF4-FFF2-40B4-BE49-F238E27FC236}">
                <a16:creationId xmlns:a16="http://schemas.microsoft.com/office/drawing/2014/main" id="{792F8A25-34F5-8588-751F-96B104A16FBF}"/>
              </a:ext>
            </a:extLst>
          </p:cNvPr>
          <p:cNvSpPr>
            <a:spLocks noGrp="1"/>
          </p:cNvSpPr>
          <p:nvPr>
            <p:ph type="sldNum" sz="quarter" idx="12"/>
          </p:nvPr>
        </p:nvSpPr>
        <p:spPr>
          <a:xfrm>
            <a:off x="11553825" y="6360000"/>
            <a:ext cx="454314" cy="365125"/>
          </a:xfrm>
        </p:spPr>
        <p:txBody>
          <a:bodyPr/>
          <a:lstStyle/>
          <a:p>
            <a:fld id="{344369E4-5DE7-46E5-874E-4FD437973785}" type="slidenum">
              <a:rPr lang="en-GB" smtClean="0"/>
              <a:pPr/>
              <a:t>45</a:t>
            </a:fld>
            <a:endParaRPr lang="en-GB" sz="1400"/>
          </a:p>
        </p:txBody>
      </p:sp>
      <p:pic>
        <p:nvPicPr>
          <p:cNvPr id="1026" name="Picture 2">
            <a:extLst>
              <a:ext uri="{FF2B5EF4-FFF2-40B4-BE49-F238E27FC236}">
                <a16:creationId xmlns:a16="http://schemas.microsoft.com/office/drawing/2014/main" id="{EAA0C133-896B-5738-F5EB-11EE892C6C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3235" y="2413838"/>
            <a:ext cx="7180137" cy="221347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5833DB6-B261-A611-978A-F7FAA00F0FF6}"/>
              </a:ext>
            </a:extLst>
          </p:cNvPr>
          <p:cNvSpPr txBox="1"/>
          <p:nvPr/>
        </p:nvSpPr>
        <p:spPr>
          <a:xfrm>
            <a:off x="9607427" y="3289735"/>
            <a:ext cx="2211237" cy="461665"/>
          </a:xfrm>
          <a:prstGeom prst="rect">
            <a:avLst/>
          </a:prstGeom>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200">
                <a:cs typeface="Arial"/>
              </a:rPr>
              <a:t>Image from </a:t>
            </a:r>
            <a:r>
              <a:rPr lang="en-GB" sz="1200">
                <a:cs typeface="Arial"/>
              </a:rPr>
              <a:t>Abrysvo</a:t>
            </a:r>
            <a:r>
              <a:rPr lang="en-GB" sz="1100" baseline="30000">
                <a:cs typeface="Arial"/>
              </a:rPr>
              <a:t>®</a:t>
            </a:r>
            <a:r>
              <a:rPr lang="en-GB" sz="1200">
                <a:cs typeface="Arial"/>
              </a:rPr>
              <a:t> vaccine</a:t>
            </a:r>
            <a:endParaRPr lang="en-US">
              <a:cs typeface="Arial"/>
            </a:endParaRPr>
          </a:p>
          <a:p>
            <a:pPr algn="ctr"/>
            <a:r>
              <a:rPr lang="en-GB" sz="1200">
                <a:cs typeface="Arial"/>
              </a:rPr>
              <a:t> SmPC</a:t>
            </a:r>
            <a:endParaRPr lang="en-US">
              <a:cs typeface="Arial"/>
            </a:endParaRPr>
          </a:p>
        </p:txBody>
      </p:sp>
      <p:sp>
        <p:nvSpPr>
          <p:cNvPr id="8" name="Footer Placeholder 3">
            <a:extLst>
              <a:ext uri="{FF2B5EF4-FFF2-40B4-BE49-F238E27FC236}">
                <a16:creationId xmlns:a16="http://schemas.microsoft.com/office/drawing/2014/main" id="{9D3F9478-F8AC-4F3A-139E-20B87DCF4852}"/>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1689919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8ED0-A2B2-58FD-69AC-391108D51FEA}"/>
              </a:ext>
            </a:extLst>
          </p:cNvPr>
          <p:cNvSpPr>
            <a:spLocks noGrp="1"/>
          </p:cNvSpPr>
          <p:nvPr>
            <p:ph type="title"/>
          </p:nvPr>
        </p:nvSpPr>
        <p:spPr>
          <a:xfrm>
            <a:off x="838200" y="136525"/>
            <a:ext cx="10515600" cy="854075"/>
          </a:xfrm>
        </p:spPr>
        <p:txBody>
          <a:bodyPr lIns="91440" tIns="45720" rIns="91440" bIns="45720" anchor="t"/>
          <a:lstStyle/>
          <a:p>
            <a:r>
              <a:rPr lang="en-GB" b="1">
                <a:cs typeface="Arial"/>
              </a:rPr>
              <a:t>Preparation for administration </a:t>
            </a:r>
            <a:endParaRPr lang="en-GB">
              <a:solidFill>
                <a:srgbClr val="000000"/>
              </a:solidFill>
              <a:cs typeface="Arial"/>
            </a:endParaRPr>
          </a:p>
          <a:p>
            <a:endParaRPr lang="en-GB" b="1">
              <a:cs typeface="Arial"/>
            </a:endParaRPr>
          </a:p>
        </p:txBody>
      </p:sp>
      <p:sp>
        <p:nvSpPr>
          <p:cNvPr id="3" name="Content Placeholder 2">
            <a:extLst>
              <a:ext uri="{FF2B5EF4-FFF2-40B4-BE49-F238E27FC236}">
                <a16:creationId xmlns:a16="http://schemas.microsoft.com/office/drawing/2014/main" id="{E1ECF167-81B5-64A8-D1FD-4CF6E629FE80}"/>
              </a:ext>
            </a:extLst>
          </p:cNvPr>
          <p:cNvSpPr>
            <a:spLocks noGrp="1"/>
          </p:cNvSpPr>
          <p:nvPr>
            <p:ph idx="1"/>
          </p:nvPr>
        </p:nvSpPr>
        <p:spPr>
          <a:xfrm>
            <a:off x="583119" y="1314546"/>
            <a:ext cx="6907538" cy="3311283"/>
          </a:xfrm>
        </p:spPr>
        <p:txBody>
          <a:bodyPr lIns="91440" tIns="45720" rIns="91440" bIns="45720" anchor="t"/>
          <a:lstStyle/>
          <a:p>
            <a:pPr>
              <a:buFont typeface="Arial"/>
              <a:buChar char="•"/>
            </a:pPr>
            <a:r>
              <a:rPr lang="en-GB" sz="2200">
                <a:solidFill>
                  <a:srgbClr val="212A73"/>
                </a:solidFill>
                <a:cs typeface="Arial"/>
              </a:rPr>
              <a:t>The prepared vaccine is a clear and colourless solution. Visually inspect the vaccine for large particulate matter and discolouration prior to administration </a:t>
            </a:r>
            <a:endParaRPr lang="en-US" sz="2200">
              <a:solidFill>
                <a:srgbClr val="212A73"/>
              </a:solidFill>
              <a:cs typeface="Arial"/>
            </a:endParaRPr>
          </a:p>
          <a:p>
            <a:pPr>
              <a:buFont typeface="Arial"/>
              <a:buChar char="•"/>
            </a:pPr>
            <a:r>
              <a:rPr lang="en-GB" sz="2200">
                <a:solidFill>
                  <a:srgbClr val="212A73"/>
                </a:solidFill>
                <a:cs typeface="Arial"/>
              </a:rPr>
              <a:t>Do not use if large particulate matter or discolouration is found</a:t>
            </a:r>
            <a:endParaRPr lang="en-US" sz="2200">
              <a:solidFill>
                <a:srgbClr val="212A73"/>
              </a:solidFill>
              <a:cs typeface="Arial"/>
            </a:endParaRPr>
          </a:p>
          <a:p>
            <a:pPr marL="0" indent="0">
              <a:buNone/>
            </a:pPr>
            <a:r>
              <a:rPr lang="en-GB" sz="2000" b="1">
                <a:solidFill>
                  <a:srgbClr val="002060"/>
                </a:solidFill>
                <a:cs typeface="Arial"/>
              </a:rPr>
              <a:t>Disposal</a:t>
            </a:r>
            <a:endParaRPr lang="en-US" sz="2000">
              <a:solidFill>
                <a:srgbClr val="212A73"/>
              </a:solidFill>
              <a:cs typeface="Arial"/>
            </a:endParaRPr>
          </a:p>
          <a:p>
            <a:pPr>
              <a:buFont typeface="Arial"/>
              <a:buChar char="•"/>
            </a:pPr>
            <a:r>
              <a:rPr lang="en-GB" sz="2000">
                <a:solidFill>
                  <a:srgbClr val="002060"/>
                </a:solidFill>
                <a:cs typeface="Arial"/>
              </a:rPr>
              <a:t>Any unused medicinal product or waste material should be disposed of in accordance with local requirements</a:t>
            </a:r>
            <a:endParaRPr lang="en-US" sz="2000">
              <a:solidFill>
                <a:srgbClr val="212A73"/>
              </a:solidFill>
              <a:cs typeface="Arial"/>
            </a:endParaRPr>
          </a:p>
          <a:p>
            <a:pPr marL="0" indent="0">
              <a:buNone/>
            </a:pPr>
            <a:endParaRPr lang="en-GB" sz="2000" b="0" i="0">
              <a:solidFill>
                <a:srgbClr val="002060"/>
              </a:solidFill>
              <a:effectLst/>
              <a:cs typeface="Arial"/>
            </a:endParaRPr>
          </a:p>
        </p:txBody>
      </p:sp>
      <p:sp>
        <p:nvSpPr>
          <p:cNvPr id="5" name="Slide Number Placeholder 4">
            <a:extLst>
              <a:ext uri="{FF2B5EF4-FFF2-40B4-BE49-F238E27FC236}">
                <a16:creationId xmlns:a16="http://schemas.microsoft.com/office/drawing/2014/main" id="{68364BA1-F1D0-3A95-06D0-A141651A5E83}"/>
              </a:ext>
            </a:extLst>
          </p:cNvPr>
          <p:cNvSpPr>
            <a:spLocks noGrp="1"/>
          </p:cNvSpPr>
          <p:nvPr>
            <p:ph type="sldNum" sz="quarter" idx="12"/>
          </p:nvPr>
        </p:nvSpPr>
        <p:spPr/>
        <p:txBody>
          <a:bodyPr/>
          <a:lstStyle/>
          <a:p>
            <a:fld id="{561D0CCE-8DCC-44DC-A653-AE62B1D84A52}" type="slidenum">
              <a:rPr lang="en-GB" smtClean="0"/>
              <a:pPr/>
              <a:t>46</a:t>
            </a:fld>
            <a:endParaRPr lang="en-US"/>
          </a:p>
        </p:txBody>
      </p:sp>
      <p:sp>
        <p:nvSpPr>
          <p:cNvPr id="8" name="TextBox 7">
            <a:extLst>
              <a:ext uri="{FF2B5EF4-FFF2-40B4-BE49-F238E27FC236}">
                <a16:creationId xmlns:a16="http://schemas.microsoft.com/office/drawing/2014/main" id="{9F05B04C-5479-FEC9-A4EE-80EF31D60D9B}"/>
              </a:ext>
            </a:extLst>
          </p:cNvPr>
          <p:cNvSpPr txBox="1"/>
          <p:nvPr/>
        </p:nvSpPr>
        <p:spPr>
          <a:xfrm>
            <a:off x="838200" y="5700196"/>
            <a:ext cx="9895658" cy="338554"/>
          </a:xfrm>
          <a:prstGeom prst="rect">
            <a:avLst/>
          </a:prstGeom>
          <a:noFill/>
        </p:spPr>
        <p:txBody>
          <a:bodyPr wrap="none" rtlCol="0">
            <a:spAutoFit/>
          </a:bodyPr>
          <a:lstStyle/>
          <a:p>
            <a:pPr marL="0" indent="0">
              <a:buNone/>
            </a:pPr>
            <a:r>
              <a:rPr lang="en-GB" sz="1600">
                <a:hlinkClick r:id="rId3"/>
              </a:rPr>
              <a:t>Abrysvo powder and solvent for solution for injection - Summary of Product Characteristics (SmPC) - (</a:t>
            </a:r>
            <a:r>
              <a:rPr lang="en-GB" sz="1600" err="1">
                <a:hlinkClick r:id="rId3"/>
              </a:rPr>
              <a:t>emc</a:t>
            </a:r>
            <a:r>
              <a:rPr lang="en-GB" sz="1600">
                <a:hlinkClick r:id="rId3"/>
              </a:rPr>
              <a:t>)</a:t>
            </a:r>
            <a:endParaRPr lang="en-GB" sz="1600"/>
          </a:p>
        </p:txBody>
      </p:sp>
      <p:pic>
        <p:nvPicPr>
          <p:cNvPr id="4" name="Picture 3" descr="A syringe and vials next to a box&#10;&#10;Description automatically generated">
            <a:extLst>
              <a:ext uri="{FF2B5EF4-FFF2-40B4-BE49-F238E27FC236}">
                <a16:creationId xmlns:a16="http://schemas.microsoft.com/office/drawing/2014/main" id="{A9640D69-5177-20E4-5B10-4ED34BFD7635}"/>
              </a:ext>
            </a:extLst>
          </p:cNvPr>
          <p:cNvPicPr>
            <a:picLocks noChangeAspect="1"/>
          </p:cNvPicPr>
          <p:nvPr/>
        </p:nvPicPr>
        <p:blipFill>
          <a:blip r:embed="rId4"/>
          <a:stretch>
            <a:fillRect/>
          </a:stretch>
        </p:blipFill>
        <p:spPr>
          <a:xfrm>
            <a:off x="7490770" y="1317661"/>
            <a:ext cx="4333875" cy="3657600"/>
          </a:xfrm>
          <a:prstGeom prst="rect">
            <a:avLst/>
          </a:prstGeom>
        </p:spPr>
      </p:pic>
      <p:sp>
        <p:nvSpPr>
          <p:cNvPr id="9" name="TextBox 8">
            <a:extLst>
              <a:ext uri="{FF2B5EF4-FFF2-40B4-BE49-F238E27FC236}">
                <a16:creationId xmlns:a16="http://schemas.microsoft.com/office/drawing/2014/main" id="{378D0FC7-D9F4-6665-AFA0-DEC514185CA4}"/>
              </a:ext>
            </a:extLst>
          </p:cNvPr>
          <p:cNvSpPr txBox="1"/>
          <p:nvPr/>
        </p:nvSpPr>
        <p:spPr>
          <a:xfrm>
            <a:off x="8697385" y="5071121"/>
            <a:ext cx="191534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Arial"/>
              </a:rPr>
              <a:t>Image source: UKHSA</a:t>
            </a:r>
          </a:p>
        </p:txBody>
      </p:sp>
      <p:sp>
        <p:nvSpPr>
          <p:cNvPr id="10" name="TextBox 9">
            <a:extLst>
              <a:ext uri="{FF2B5EF4-FFF2-40B4-BE49-F238E27FC236}">
                <a16:creationId xmlns:a16="http://schemas.microsoft.com/office/drawing/2014/main" id="{ED51201B-0E38-D866-AEEB-050386F4A721}"/>
              </a:ext>
            </a:extLst>
          </p:cNvPr>
          <p:cNvSpPr txBox="1"/>
          <p:nvPr/>
        </p:nvSpPr>
        <p:spPr>
          <a:xfrm>
            <a:off x="727495" y="4638136"/>
            <a:ext cx="6639463" cy="923330"/>
          </a:xfrm>
          <a:prstGeom prst="rect">
            <a:avLst/>
          </a:prstGeom>
          <a:ln w="28575"/>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*For further information please visit: </a:t>
            </a:r>
            <a:r>
              <a:rPr lang="en-GB">
                <a:ea typeface="+mn-lt"/>
                <a:cs typeface="+mn-lt"/>
                <a:hlinkClick r:id="rId5"/>
              </a:rPr>
              <a:t>Respiratory syncytial virus (RSV) programme: information for healthcare professionals - GOV.UK</a:t>
            </a:r>
            <a:endParaRPr lang="en-GB">
              <a:cs typeface="Arial"/>
            </a:endParaRPr>
          </a:p>
        </p:txBody>
      </p:sp>
      <p:sp>
        <p:nvSpPr>
          <p:cNvPr id="11" name="Footer Placeholder 3">
            <a:extLst>
              <a:ext uri="{FF2B5EF4-FFF2-40B4-BE49-F238E27FC236}">
                <a16:creationId xmlns:a16="http://schemas.microsoft.com/office/drawing/2014/main" id="{74341008-0069-4EDF-48F7-E618B1C83072}"/>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5716351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823F3-5C0E-4D98-8CF6-89996C7D11A2}"/>
              </a:ext>
            </a:extLst>
          </p:cNvPr>
          <p:cNvSpPr>
            <a:spLocks noGrp="1"/>
          </p:cNvSpPr>
          <p:nvPr>
            <p:ph type="title"/>
          </p:nvPr>
        </p:nvSpPr>
        <p:spPr>
          <a:xfrm>
            <a:off x="330205" y="189362"/>
            <a:ext cx="11485973" cy="972607"/>
          </a:xfrm>
        </p:spPr>
        <p:txBody>
          <a:bodyPr lIns="91440" tIns="45720" rIns="91440" bIns="45720" anchor="t"/>
          <a:lstStyle/>
          <a:p>
            <a:r>
              <a:rPr lang="en-GB" b="1">
                <a:latin typeface="Arial"/>
                <a:cs typeface="Arial"/>
              </a:rPr>
              <a:t>Vaccination intramuscular administration</a:t>
            </a:r>
            <a:endParaRPr lang="en-GB" b="1"/>
          </a:p>
        </p:txBody>
      </p:sp>
      <p:sp>
        <p:nvSpPr>
          <p:cNvPr id="3" name="Content Placeholder 2">
            <a:extLst>
              <a:ext uri="{FF2B5EF4-FFF2-40B4-BE49-F238E27FC236}">
                <a16:creationId xmlns:a16="http://schemas.microsoft.com/office/drawing/2014/main" id="{5C235540-5C95-4024-9FD7-65C46A68D1A5}"/>
              </a:ext>
            </a:extLst>
          </p:cNvPr>
          <p:cNvSpPr>
            <a:spLocks noGrp="1"/>
          </p:cNvSpPr>
          <p:nvPr>
            <p:ph idx="1"/>
          </p:nvPr>
        </p:nvSpPr>
        <p:spPr>
          <a:xfrm>
            <a:off x="451932" y="1161969"/>
            <a:ext cx="11288135" cy="4605238"/>
          </a:xfrm>
        </p:spPr>
        <p:txBody>
          <a:bodyPr vert="horz" lIns="91440" tIns="45720" rIns="91440" bIns="45720" rtlCol="0" anchor="t">
            <a:normAutofit lnSpcReduction="10000"/>
          </a:bodyPr>
          <a:lstStyle/>
          <a:p>
            <a:pPr marL="0" indent="0">
              <a:lnSpc>
                <a:spcPct val="110000"/>
              </a:lnSpc>
              <a:spcBef>
                <a:spcPts val="0"/>
              </a:spcBef>
              <a:buNone/>
            </a:pPr>
            <a:r>
              <a:rPr lang="en-GB" sz="2000">
                <a:cs typeface="Arial"/>
              </a:rPr>
              <a:t>Giving vaccine into the muscle: </a:t>
            </a:r>
            <a:endParaRPr lang="en-GB" sz="2000"/>
          </a:p>
          <a:p>
            <a:pPr>
              <a:lnSpc>
                <a:spcPct val="110000"/>
              </a:lnSpc>
              <a:spcBef>
                <a:spcPts val="600"/>
              </a:spcBef>
            </a:pPr>
            <a:r>
              <a:rPr lang="en-GB" sz="2000">
                <a:cs typeface="Arial"/>
              </a:rPr>
              <a:t>leads to a better immune response to the vaccine (as the muscle contains the </a:t>
            </a:r>
            <a:r>
              <a:rPr lang="en-GB" altLang="en-US" sz="2000">
                <a:cs typeface="Arial"/>
              </a:rPr>
              <a:t>appropriate cells necessary to initiate the immune response)</a:t>
            </a:r>
          </a:p>
          <a:p>
            <a:pPr>
              <a:lnSpc>
                <a:spcPct val="110000"/>
              </a:lnSpc>
              <a:spcBef>
                <a:spcPts val="0"/>
              </a:spcBef>
            </a:pPr>
            <a:r>
              <a:rPr lang="en-GB" sz="2000">
                <a:cs typeface="Arial"/>
              </a:rPr>
              <a:t>is less likely to cause local reactions than if the vaccine is given under the skin (subcutaneously)</a:t>
            </a:r>
          </a:p>
          <a:p>
            <a:pPr marL="0" indent="0">
              <a:lnSpc>
                <a:spcPct val="110000"/>
              </a:lnSpc>
              <a:spcBef>
                <a:spcPts val="1200"/>
              </a:spcBef>
              <a:buNone/>
            </a:pPr>
            <a:r>
              <a:rPr lang="en-GB" altLang="en-US" sz="2000">
                <a:cs typeface="Arial"/>
              </a:rPr>
              <a:t>The needle needs to be long enough to ensure vaccine is injected into the muscle. For this reason, a 25mm needle is being provided for administration of the RSV vaccine. </a:t>
            </a:r>
            <a:r>
              <a:rPr lang="en-GB" sz="2000">
                <a:cs typeface="Arial"/>
              </a:rPr>
              <a:t>In larger adults, a longer length (for example, 38mm) may be required, and an individual assessment should be made. </a:t>
            </a:r>
            <a:r>
              <a:rPr lang="en-GB" altLang="en-US" sz="2000">
                <a:cs typeface="Arial"/>
              </a:rPr>
              <a:t> </a:t>
            </a:r>
            <a:r>
              <a:rPr lang="en-GB" sz="2000">
                <a:cs typeface="Arial"/>
              </a:rPr>
              <a:t>Abrysvo</a:t>
            </a:r>
            <a:r>
              <a:rPr lang="en-GB" sz="2000" baseline="30000">
                <a:cs typeface="Arial"/>
              </a:rPr>
              <a:t>® </a:t>
            </a:r>
            <a:r>
              <a:rPr lang="en-GB" sz="2000">
                <a:cs typeface="Arial"/>
              </a:rPr>
              <a:t>packs contain a 25mm 25G needle</a:t>
            </a:r>
            <a:endParaRPr lang="en-GB" sz="2000"/>
          </a:p>
          <a:p>
            <a:pPr marL="0" indent="0">
              <a:lnSpc>
                <a:spcPct val="110000"/>
              </a:lnSpc>
              <a:spcBef>
                <a:spcPts val="1200"/>
              </a:spcBef>
              <a:buNone/>
            </a:pPr>
            <a:r>
              <a:rPr lang="en-GB" sz="2000">
                <a:cs typeface="Arial"/>
              </a:rPr>
              <a:t>Abrysvo</a:t>
            </a:r>
            <a:r>
              <a:rPr lang="en-GB" sz="2000" baseline="30000">
                <a:cs typeface="Arial"/>
              </a:rPr>
              <a:t>® </a:t>
            </a:r>
            <a:r>
              <a:rPr lang="en-GB" sz="2000">
                <a:cs typeface="Arial"/>
              </a:rPr>
              <a:t> is given by intramuscular injection, preferably in the deltoid muscle </a:t>
            </a:r>
          </a:p>
          <a:p>
            <a:pPr marL="0" indent="0">
              <a:lnSpc>
                <a:spcPct val="110000"/>
              </a:lnSpc>
              <a:spcBef>
                <a:spcPts val="1200"/>
              </a:spcBef>
              <a:buNone/>
            </a:pPr>
            <a:r>
              <a:rPr lang="en-GB" sz="2000">
                <a:cs typeface="Arial"/>
              </a:rPr>
              <a:t>If there is insufficient muscle mass in the deltoid or a particular reason the deltoid muscle is unsuitable, the vaccine should be given into the vastus lateralis muscle in the anterolateral aspect of the thigh</a:t>
            </a:r>
          </a:p>
        </p:txBody>
      </p:sp>
      <p:sp>
        <p:nvSpPr>
          <p:cNvPr id="12" name="Slide Number Placeholder 11">
            <a:extLst>
              <a:ext uri="{FF2B5EF4-FFF2-40B4-BE49-F238E27FC236}">
                <a16:creationId xmlns:a16="http://schemas.microsoft.com/office/drawing/2014/main" id="{172040AF-AF5D-4E2D-BC1F-15DA0F7CEC52}"/>
              </a:ext>
            </a:extLst>
          </p:cNvPr>
          <p:cNvSpPr>
            <a:spLocks noGrp="1"/>
          </p:cNvSpPr>
          <p:nvPr>
            <p:ph type="sldNum" sz="quarter" idx="12"/>
          </p:nvPr>
        </p:nvSpPr>
        <p:spPr>
          <a:xfrm>
            <a:off x="11630024" y="6357564"/>
            <a:ext cx="472541" cy="365125"/>
          </a:xfrm>
        </p:spPr>
        <p:txBody>
          <a:bodyPr/>
          <a:lstStyle/>
          <a:p>
            <a:fld id="{344369E4-5DE7-46E5-874E-4FD437973785}" type="slidenum">
              <a:rPr lang="en-GB" smtClean="0"/>
              <a:pPr/>
              <a:t>47</a:t>
            </a:fld>
            <a:endParaRPr lang="en-GB" sz="1400"/>
          </a:p>
        </p:txBody>
      </p:sp>
      <p:sp>
        <p:nvSpPr>
          <p:cNvPr id="6" name="Footer Placeholder 3">
            <a:extLst>
              <a:ext uri="{FF2B5EF4-FFF2-40B4-BE49-F238E27FC236}">
                <a16:creationId xmlns:a16="http://schemas.microsoft.com/office/drawing/2014/main" id="{9C4AFE73-F0D2-EDF3-DD94-905A55BD2958}"/>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1740420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39590-7A69-468E-9563-4FE9B6E66FA0}"/>
              </a:ext>
            </a:extLst>
          </p:cNvPr>
          <p:cNvSpPr>
            <a:spLocks noGrp="1"/>
          </p:cNvSpPr>
          <p:nvPr>
            <p:ph type="title"/>
          </p:nvPr>
        </p:nvSpPr>
        <p:spPr>
          <a:xfrm>
            <a:off x="134082" y="351315"/>
            <a:ext cx="12057918" cy="1130526"/>
          </a:xfrm>
        </p:spPr>
        <p:txBody>
          <a:bodyPr lIns="91440" tIns="45720" rIns="91440" bIns="45720" anchor="t">
            <a:noAutofit/>
          </a:bodyPr>
          <a:lstStyle/>
          <a:p>
            <a:r>
              <a:rPr lang="en-GB" b="1"/>
              <a:t>Administering vaccine into the deltoid muscle</a:t>
            </a:r>
            <a:r>
              <a:rPr lang="en-GB"/>
              <a:t> </a:t>
            </a:r>
            <a:endParaRPr lang="en-GB" strike="sngStrike">
              <a:cs typeface="Arial"/>
            </a:endParaRPr>
          </a:p>
        </p:txBody>
      </p:sp>
      <p:sp>
        <p:nvSpPr>
          <p:cNvPr id="13" name="Slide Number Placeholder 12">
            <a:extLst>
              <a:ext uri="{FF2B5EF4-FFF2-40B4-BE49-F238E27FC236}">
                <a16:creationId xmlns:a16="http://schemas.microsoft.com/office/drawing/2014/main" id="{FA74F8FF-0B44-499F-A243-983C5FC9CA84}"/>
              </a:ext>
            </a:extLst>
          </p:cNvPr>
          <p:cNvSpPr>
            <a:spLocks noGrp="1"/>
          </p:cNvSpPr>
          <p:nvPr>
            <p:ph type="sldNum" sz="quarter" idx="12"/>
          </p:nvPr>
        </p:nvSpPr>
        <p:spPr>
          <a:xfrm>
            <a:off x="11513226" y="6357564"/>
            <a:ext cx="589339" cy="365125"/>
          </a:xfrm>
        </p:spPr>
        <p:txBody>
          <a:bodyPr/>
          <a:lstStyle/>
          <a:p>
            <a:fld id="{344369E4-5DE7-46E5-874E-4FD437973785}" type="slidenum">
              <a:rPr lang="en-GB" smtClean="0"/>
              <a:pPr/>
              <a:t>48</a:t>
            </a:fld>
            <a:endParaRPr lang="en-GB" sz="1400"/>
          </a:p>
        </p:txBody>
      </p:sp>
      <p:pic>
        <p:nvPicPr>
          <p:cNvPr id="3074" name="Picture 3">
            <a:extLst>
              <a:ext uri="{FF2B5EF4-FFF2-40B4-BE49-F238E27FC236}">
                <a16:creationId xmlns:a16="http://schemas.microsoft.com/office/drawing/2014/main" id="{2DFED5C5-EE45-4C91-A197-05048D995C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22" r="-107" b="-478"/>
          <a:stretch/>
        </p:blipFill>
        <p:spPr bwMode="auto">
          <a:xfrm>
            <a:off x="678773" y="1709765"/>
            <a:ext cx="4348087" cy="41298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08A4FA9-2736-43E2-ADA9-592391F1E73D}"/>
              </a:ext>
            </a:extLst>
          </p:cNvPr>
          <p:cNvSpPr txBox="1"/>
          <p:nvPr/>
        </p:nvSpPr>
        <p:spPr>
          <a:xfrm>
            <a:off x="5310583" y="1791957"/>
            <a:ext cx="6202644" cy="3708708"/>
          </a:xfrm>
          <a:prstGeom prst="rect">
            <a:avLst/>
          </a:prstGeom>
          <a:noFill/>
        </p:spPr>
        <p:txBody>
          <a:bodyPr wrap="square" rtlCol="0">
            <a:spAutoFit/>
          </a:bodyPr>
          <a:lstStyle/>
          <a:p>
            <a:pPr>
              <a:buClr>
                <a:srgbClr val="007D91"/>
              </a:buClr>
            </a:pPr>
            <a:r>
              <a:rPr lang="en-GB" sz="2000">
                <a:cs typeface="Arial" panose="020B0604020202020204" pitchFamily="34" charset="0"/>
              </a:rPr>
              <a:t>It is essential that the correct site and injection technique is used to administer vaccines.</a:t>
            </a:r>
          </a:p>
          <a:p>
            <a:pPr>
              <a:spcBef>
                <a:spcPts val="600"/>
              </a:spcBef>
              <a:buClr>
                <a:srgbClr val="007D91"/>
              </a:buClr>
            </a:pPr>
            <a:r>
              <a:rPr lang="en-GB" sz="2000"/>
              <a:t>Injecting too high into the upper arm might result in a shoulder injury or a frozen shoulder. This leads to pain, weakness and a limited range of motion that can last for months.</a:t>
            </a:r>
          </a:p>
          <a:p>
            <a:pPr>
              <a:spcBef>
                <a:spcPts val="600"/>
              </a:spcBef>
              <a:buClr>
                <a:srgbClr val="007D91"/>
              </a:buClr>
            </a:pPr>
            <a:r>
              <a:rPr lang="en-GB" sz="2000"/>
              <a:t>Injecting too low or too far to the side of the arm risks injecting into the axillary nerve or the radial nerve. </a:t>
            </a:r>
          </a:p>
          <a:p>
            <a:pPr>
              <a:spcBef>
                <a:spcPts val="600"/>
              </a:spcBef>
              <a:buClr>
                <a:srgbClr val="007D91"/>
              </a:buClr>
            </a:pPr>
            <a:r>
              <a:rPr lang="en-GB" sz="2000"/>
              <a:t>To avoid shoulder injury, always assess the limb before administering the vaccine to identify the correct site for injection.</a:t>
            </a:r>
            <a:endParaRPr lang="en-GB" sz="2000">
              <a:solidFill>
                <a:srgbClr val="FF0000"/>
              </a:solidFill>
            </a:endParaRPr>
          </a:p>
        </p:txBody>
      </p:sp>
      <p:sp>
        <p:nvSpPr>
          <p:cNvPr id="6" name="TextBox 5">
            <a:extLst>
              <a:ext uri="{FF2B5EF4-FFF2-40B4-BE49-F238E27FC236}">
                <a16:creationId xmlns:a16="http://schemas.microsoft.com/office/drawing/2014/main" id="{838F1C7B-3F63-429B-A18A-A8AD7F986267}"/>
              </a:ext>
            </a:extLst>
          </p:cNvPr>
          <p:cNvSpPr txBox="1"/>
          <p:nvPr/>
        </p:nvSpPr>
        <p:spPr>
          <a:xfrm>
            <a:off x="838200" y="5851427"/>
            <a:ext cx="4252672" cy="276999"/>
          </a:xfrm>
          <a:prstGeom prst="rect">
            <a:avLst/>
          </a:prstGeom>
          <a:noFill/>
        </p:spPr>
        <p:txBody>
          <a:bodyPr wrap="square" rtlCol="0">
            <a:spAutoFit/>
          </a:bodyPr>
          <a:lstStyle/>
          <a:p>
            <a:r>
              <a:rPr lang="en-GB" sz="1200"/>
              <a:t>Image adapted from the Australian Immunisation Handbook </a:t>
            </a:r>
          </a:p>
        </p:txBody>
      </p:sp>
      <p:sp>
        <p:nvSpPr>
          <p:cNvPr id="7" name="Footer Placeholder 3">
            <a:extLst>
              <a:ext uri="{FF2B5EF4-FFF2-40B4-BE49-F238E27FC236}">
                <a16:creationId xmlns:a16="http://schemas.microsoft.com/office/drawing/2014/main" id="{514F19FA-8725-1D0E-950E-AD9DC6AFA8E0}"/>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1976963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A5EE-36F3-46E0-9773-503C24BEC270}"/>
              </a:ext>
            </a:extLst>
          </p:cNvPr>
          <p:cNvSpPr>
            <a:spLocks noGrp="1"/>
          </p:cNvSpPr>
          <p:nvPr>
            <p:ph type="title"/>
          </p:nvPr>
        </p:nvSpPr>
        <p:spPr>
          <a:xfrm>
            <a:off x="193463" y="288965"/>
            <a:ext cx="11698949" cy="1102767"/>
          </a:xfrm>
        </p:spPr>
        <p:txBody>
          <a:bodyPr lIns="91440" tIns="45720" rIns="91440" bIns="45720" anchor="t">
            <a:normAutofit fontScale="90000"/>
          </a:bodyPr>
          <a:lstStyle/>
          <a:p>
            <a:r>
              <a:rPr lang="en-GB" b="1"/>
              <a:t>The vastus lateralis muscle (anterolateral aspect of the thigh)</a:t>
            </a:r>
          </a:p>
        </p:txBody>
      </p:sp>
      <p:pic>
        <p:nvPicPr>
          <p:cNvPr id="6" name="Content Placeholder 5">
            <a:extLst>
              <a:ext uri="{FF2B5EF4-FFF2-40B4-BE49-F238E27FC236}">
                <a16:creationId xmlns:a16="http://schemas.microsoft.com/office/drawing/2014/main" id="{F740F6D4-9966-079D-3A7F-3EED673E2C62}"/>
              </a:ext>
            </a:extLst>
          </p:cNvPr>
          <p:cNvPicPr>
            <a:picLocks noGrp="1" noChangeAspect="1"/>
          </p:cNvPicPr>
          <p:nvPr>
            <p:ph idx="1"/>
          </p:nvPr>
        </p:nvPicPr>
        <p:blipFill>
          <a:blip r:embed="rId3"/>
          <a:stretch>
            <a:fillRect/>
          </a:stretch>
        </p:blipFill>
        <p:spPr>
          <a:xfrm>
            <a:off x="583149" y="2018877"/>
            <a:ext cx="4188211" cy="3019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Slide Number Placeholder 13">
            <a:extLst>
              <a:ext uri="{FF2B5EF4-FFF2-40B4-BE49-F238E27FC236}">
                <a16:creationId xmlns:a16="http://schemas.microsoft.com/office/drawing/2014/main" id="{339D33BB-9347-42B9-B6D8-25012ABB4CD4}"/>
              </a:ext>
            </a:extLst>
          </p:cNvPr>
          <p:cNvSpPr>
            <a:spLocks noGrp="1"/>
          </p:cNvSpPr>
          <p:nvPr>
            <p:ph type="sldNum" sz="quarter" idx="12"/>
          </p:nvPr>
        </p:nvSpPr>
        <p:spPr>
          <a:xfrm>
            <a:off x="11420856" y="6357564"/>
            <a:ext cx="668068" cy="365125"/>
          </a:xfrm>
        </p:spPr>
        <p:txBody>
          <a:bodyPr/>
          <a:lstStyle/>
          <a:p>
            <a:fld id="{344369E4-5DE7-46E5-874E-4FD437973785}" type="slidenum">
              <a:rPr lang="en-GB" smtClean="0"/>
              <a:pPr/>
              <a:t>49</a:t>
            </a:fld>
            <a:endParaRPr lang="en-GB" sz="1400"/>
          </a:p>
        </p:txBody>
      </p:sp>
      <p:sp>
        <p:nvSpPr>
          <p:cNvPr id="9" name="Oval 8">
            <a:extLst>
              <a:ext uri="{FF2B5EF4-FFF2-40B4-BE49-F238E27FC236}">
                <a16:creationId xmlns:a16="http://schemas.microsoft.com/office/drawing/2014/main" id="{B36105AB-52B2-43B7-B92C-9C2235FC4CAE}"/>
              </a:ext>
            </a:extLst>
          </p:cNvPr>
          <p:cNvSpPr/>
          <p:nvPr/>
        </p:nvSpPr>
        <p:spPr>
          <a:xfrm>
            <a:off x="908168" y="3275671"/>
            <a:ext cx="1677239"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8F35AF27-4233-4303-8D9C-6E4BF3271AA5}"/>
              </a:ext>
            </a:extLst>
          </p:cNvPr>
          <p:cNvSpPr/>
          <p:nvPr/>
        </p:nvSpPr>
        <p:spPr>
          <a:xfrm>
            <a:off x="5237370" y="2478063"/>
            <a:ext cx="5471906" cy="1908215"/>
          </a:xfrm>
          <a:prstGeom prst="rect">
            <a:avLst/>
          </a:prstGeom>
        </p:spPr>
        <p:txBody>
          <a:bodyPr wrap="square" lIns="91440" tIns="45720" rIns="91440" bIns="45720" anchor="t">
            <a:spAutoFit/>
          </a:bodyPr>
          <a:lstStyle/>
          <a:p>
            <a:r>
              <a:rPr lang="en-GB" sz="2000"/>
              <a:t>Although the deltoid muscle is more commonly used in older children and adults as it is quicker and easier to access, the vastus lateralis muscle in the thigh can be used in these age groups if necessary.</a:t>
            </a:r>
            <a:endParaRPr lang="en-US" sz="2000"/>
          </a:p>
          <a:p>
            <a:endParaRPr lang="en-GB"/>
          </a:p>
        </p:txBody>
      </p:sp>
      <p:sp>
        <p:nvSpPr>
          <p:cNvPr id="4" name="TextBox 3">
            <a:extLst>
              <a:ext uri="{FF2B5EF4-FFF2-40B4-BE49-F238E27FC236}">
                <a16:creationId xmlns:a16="http://schemas.microsoft.com/office/drawing/2014/main" id="{350B16EE-0597-BE75-F725-64EB09EE1394}"/>
              </a:ext>
            </a:extLst>
          </p:cNvPr>
          <p:cNvSpPr txBox="1"/>
          <p:nvPr/>
        </p:nvSpPr>
        <p:spPr>
          <a:xfrm>
            <a:off x="584510" y="5177630"/>
            <a:ext cx="417621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t>Image from the Australian Immunisation Handbook </a:t>
            </a:r>
            <a:endParaRPr lang="en-US"/>
          </a:p>
        </p:txBody>
      </p:sp>
      <p:sp>
        <p:nvSpPr>
          <p:cNvPr id="8" name="Footer Placeholder 3">
            <a:extLst>
              <a:ext uri="{FF2B5EF4-FFF2-40B4-BE49-F238E27FC236}">
                <a16:creationId xmlns:a16="http://schemas.microsoft.com/office/drawing/2014/main" id="{5C8EC2E0-3A73-0211-8FB8-808D35C75E2B}"/>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3640043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AFFC9-A742-79AA-07EC-D51AC71C13D3}"/>
              </a:ext>
            </a:extLst>
          </p:cNvPr>
          <p:cNvSpPr>
            <a:spLocks noGrp="1"/>
          </p:cNvSpPr>
          <p:nvPr>
            <p:ph type="title"/>
          </p:nvPr>
        </p:nvSpPr>
        <p:spPr>
          <a:xfrm>
            <a:off x="526503" y="155254"/>
            <a:ext cx="10685980" cy="1325563"/>
          </a:xfrm>
        </p:spPr>
        <p:txBody>
          <a:bodyPr/>
          <a:lstStyle/>
          <a:p>
            <a:r>
              <a:rPr lang="en-GB" sz="4000" b="1">
                <a:solidFill>
                  <a:srgbClr val="002060"/>
                </a:solidFill>
              </a:rPr>
              <a:t>Contents</a:t>
            </a:r>
          </a:p>
        </p:txBody>
      </p:sp>
      <p:graphicFrame>
        <p:nvGraphicFramePr>
          <p:cNvPr id="10" name="Content Placeholder 9">
            <a:extLst>
              <a:ext uri="{FF2B5EF4-FFF2-40B4-BE49-F238E27FC236}">
                <a16:creationId xmlns:a16="http://schemas.microsoft.com/office/drawing/2014/main" id="{D53F163A-A49E-07CC-6F75-B071F0E2C7E2}"/>
              </a:ext>
            </a:extLst>
          </p:cNvPr>
          <p:cNvGraphicFramePr>
            <a:graphicFrameLocks noGrp="1"/>
          </p:cNvGraphicFramePr>
          <p:nvPr>
            <p:ph idx="1"/>
            <p:extLst>
              <p:ext uri="{D42A27DB-BD31-4B8C-83A1-F6EECF244321}">
                <p14:modId xmlns:p14="http://schemas.microsoft.com/office/powerpoint/2010/main" val="3883717572"/>
              </p:ext>
            </p:extLst>
          </p:nvPr>
        </p:nvGraphicFramePr>
        <p:xfrm>
          <a:off x="526503" y="1027522"/>
          <a:ext cx="10685980" cy="4863825"/>
        </p:xfrm>
        <a:graphic>
          <a:graphicData uri="http://schemas.openxmlformats.org/drawingml/2006/table">
            <a:tbl>
              <a:tblPr firstRow="1" firstCol="1" bandRow="1"/>
              <a:tblGrid>
                <a:gridCol w="9157424">
                  <a:extLst>
                    <a:ext uri="{9D8B030D-6E8A-4147-A177-3AD203B41FA5}">
                      <a16:colId xmlns:a16="http://schemas.microsoft.com/office/drawing/2014/main" val="3380251832"/>
                    </a:ext>
                  </a:extLst>
                </a:gridCol>
                <a:gridCol w="1528556">
                  <a:extLst>
                    <a:ext uri="{9D8B030D-6E8A-4147-A177-3AD203B41FA5}">
                      <a16:colId xmlns:a16="http://schemas.microsoft.com/office/drawing/2014/main" val="3552843467"/>
                    </a:ext>
                  </a:extLst>
                </a:gridCol>
              </a:tblGrid>
              <a:tr h="572423">
                <a:tc>
                  <a:txBody>
                    <a:bodyPr/>
                    <a:lstStyle/>
                    <a:p>
                      <a:pPr marL="457200">
                        <a:lnSpc>
                          <a:spcPct val="107000"/>
                        </a:lnSpc>
                      </a:pPr>
                      <a:r>
                        <a:rPr lang="en-GB" sz="1600">
                          <a:solidFill>
                            <a:srgbClr val="000000"/>
                          </a:solidFill>
                          <a:effectLst/>
                          <a:latin typeface="+mn-lt"/>
                          <a:ea typeface="Calibri"/>
                          <a:cs typeface="Arial"/>
                        </a:rPr>
                        <a:t>Section</a:t>
                      </a:r>
                      <a:endParaRPr lang="en-GB" sz="1600">
                        <a:effectLst/>
                        <a:latin typeface="+mn-lt"/>
                        <a:ea typeface="Calibri"/>
                        <a:cs typeface="Arial"/>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457200" algn="l">
                        <a:lnSpc>
                          <a:spcPct val="107000"/>
                        </a:lnSpc>
                      </a:pPr>
                      <a:r>
                        <a:rPr lang="en-GB" sz="1600">
                          <a:solidFill>
                            <a:schemeClr val="tx1"/>
                          </a:solidFill>
                          <a:effectLst/>
                          <a:latin typeface="+mn-lt"/>
                          <a:ea typeface="Calibri"/>
                          <a:cs typeface="Arial"/>
                        </a:rPr>
                        <a:t>Slide number</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extLst>
                  <a:ext uri="{0D108BD9-81ED-4DB2-BD59-A6C34878D82A}">
                    <a16:rowId xmlns:a16="http://schemas.microsoft.com/office/drawing/2014/main" val="2246217183"/>
                  </a:ext>
                </a:extLst>
              </a:tr>
              <a:tr h="381444">
                <a:tc>
                  <a:txBody>
                    <a:bodyPr/>
                    <a:lstStyle/>
                    <a:p>
                      <a:pPr marL="457200">
                        <a:lnSpc>
                          <a:spcPct val="100000"/>
                        </a:lnSpc>
                      </a:pPr>
                      <a:r>
                        <a:rPr lang="en-GB" sz="1600">
                          <a:effectLst/>
                          <a:latin typeface="+mn-lt"/>
                          <a:ea typeface="Calibri"/>
                          <a:cs typeface="Arial"/>
                        </a:rPr>
                        <a:t>Aims </a:t>
                      </a:r>
                    </a:p>
                    <a:p>
                      <a:pPr marL="457200" lvl="0">
                        <a:lnSpc>
                          <a:spcPct val="100000"/>
                        </a:lnSpc>
                        <a:buNone/>
                      </a:pPr>
                      <a:endParaRPr lang="en-GB" sz="1600">
                        <a:effectLst/>
                        <a:latin typeface="+mn-lt"/>
                        <a:ea typeface="Calibri"/>
                        <a:cs typeface="Arial"/>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gn="l">
                        <a:lnSpc>
                          <a:spcPct val="100000"/>
                        </a:lnSpc>
                      </a:pPr>
                      <a:r>
                        <a:rPr lang="en-GB" sz="1600">
                          <a:effectLst/>
                          <a:latin typeface="+mn-lt"/>
                          <a:ea typeface="Calibri"/>
                          <a:cs typeface="Arial"/>
                        </a:rPr>
                        <a:t>6</a:t>
                      </a:r>
                      <a:endParaRPr lang="en-GB" sz="1600">
                        <a:effectLst/>
                        <a:latin typeface="+mn-lt"/>
                        <a:ea typeface="Calibri" panose="020F0502020204030204" pitchFamily="34" charset="0"/>
                        <a:cs typeface="Arial" panose="020B0604020202020204" pitchFamily="34" charset="0"/>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5542860"/>
                  </a:ext>
                </a:extLst>
              </a:tr>
              <a:tr h="370993">
                <a:tc>
                  <a:txBody>
                    <a:bodyPr/>
                    <a:lstStyle/>
                    <a:p>
                      <a:pPr marL="457200">
                        <a:lnSpc>
                          <a:spcPct val="100000"/>
                        </a:lnSpc>
                      </a:pPr>
                      <a:r>
                        <a:rPr lang="en-GB" sz="1600">
                          <a:effectLst/>
                          <a:latin typeface="+mn-lt"/>
                          <a:ea typeface="Calibri"/>
                          <a:cs typeface="Arial"/>
                        </a:rPr>
                        <a:t>Objectives</a:t>
                      </a:r>
                    </a:p>
                    <a:p>
                      <a:pPr marL="457200" lvl="0">
                        <a:lnSpc>
                          <a:spcPct val="100000"/>
                        </a:lnSpc>
                        <a:buNone/>
                      </a:pPr>
                      <a:endParaRPr lang="en-GB" sz="1600">
                        <a:effectLst/>
                        <a:latin typeface="+mn-lt"/>
                        <a:ea typeface="Calibri"/>
                        <a:cs typeface="Arial"/>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a:effectLst/>
                          <a:latin typeface="+mn-lt"/>
                          <a:ea typeface="Calibri"/>
                          <a:cs typeface="Arial"/>
                        </a:rPr>
                        <a:t>7</a:t>
                      </a:r>
                      <a:endParaRPr lang="en-GB" sz="1600">
                        <a:effectLst/>
                        <a:latin typeface="+mn-lt"/>
                        <a:ea typeface="Calibri" panose="020F0502020204030204" pitchFamily="34" charset="0"/>
                        <a:cs typeface="Arial" panose="020B0604020202020204" pitchFamily="34" charset="0"/>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6837220"/>
                  </a:ext>
                </a:extLst>
              </a:tr>
              <a:tr h="395844">
                <a:tc>
                  <a:txBody>
                    <a:bodyPr/>
                    <a:lstStyle/>
                    <a:p>
                      <a:pPr marL="457200" lvl="0">
                        <a:lnSpc>
                          <a:spcPct val="100000"/>
                        </a:lnSpc>
                        <a:buNone/>
                      </a:pPr>
                      <a:r>
                        <a:rPr lang="en-GB" sz="1600">
                          <a:effectLst/>
                          <a:latin typeface="+mn-lt"/>
                          <a:ea typeface="Calibri"/>
                          <a:cs typeface="Arial"/>
                        </a:rPr>
                        <a:t>Respiratory Syncytial Virus (RSV)</a:t>
                      </a:r>
                    </a:p>
                    <a:p>
                      <a:pPr marL="457200" lvl="0">
                        <a:lnSpc>
                          <a:spcPct val="100000"/>
                        </a:lnSpc>
                        <a:buNone/>
                      </a:pPr>
                      <a:endParaRPr lang="en-GB" sz="1600">
                        <a:effectLst/>
                        <a:latin typeface="+mn-lt"/>
                        <a:ea typeface="Calibri"/>
                        <a:cs typeface="Arial"/>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a:effectLst/>
                          <a:latin typeface="+mn-lt"/>
                          <a:ea typeface="Calibri"/>
                          <a:cs typeface="Arial"/>
                        </a:rPr>
                        <a:t>8</a:t>
                      </a:r>
                      <a:endParaRPr lang="en-GB" sz="1600">
                        <a:effectLst/>
                        <a:latin typeface="+mn-lt"/>
                        <a:ea typeface="Calibri" panose="020F0502020204030204" pitchFamily="34" charset="0"/>
                        <a:cs typeface="Arial" panose="020B0604020202020204" pitchFamily="34" charset="0"/>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3013770"/>
                  </a:ext>
                </a:extLst>
              </a:tr>
              <a:tr h="557729">
                <a:tc>
                  <a:txBody>
                    <a:bodyPr/>
                    <a:lstStyle/>
                    <a:p>
                      <a:pPr marL="457200">
                        <a:lnSpc>
                          <a:spcPct val="100000"/>
                        </a:lnSpc>
                      </a:pPr>
                      <a:r>
                        <a:rPr lang="en-GB" sz="1600" strike="noStrike">
                          <a:effectLst/>
                          <a:latin typeface="+mn-lt"/>
                          <a:ea typeface="Calibri"/>
                          <a:cs typeface="Arial"/>
                        </a:rPr>
                        <a:t>Epidemiology</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a:effectLst/>
                          <a:latin typeface="+mn-lt"/>
                          <a:ea typeface="Calibri"/>
                          <a:cs typeface="Arial"/>
                        </a:rPr>
                        <a:t>13</a:t>
                      </a:r>
                      <a:endParaRPr lang="en-GB" sz="1600">
                        <a:effectLst/>
                        <a:latin typeface="+mn-lt"/>
                        <a:ea typeface="Calibri" panose="020F0502020204030204" pitchFamily="34" charset="0"/>
                        <a:cs typeface="Arial" panose="020B0604020202020204" pitchFamily="34" charset="0"/>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90720267"/>
                  </a:ext>
                </a:extLst>
              </a:tr>
              <a:tr h="563150">
                <a:tc>
                  <a:txBody>
                    <a:bodyPr/>
                    <a:lstStyle/>
                    <a:p>
                      <a:pPr marL="457200">
                        <a:lnSpc>
                          <a:spcPct val="100000"/>
                        </a:lnSpc>
                      </a:pPr>
                      <a:r>
                        <a:rPr lang="en-GB" sz="1600" strike="noStrike">
                          <a:effectLst/>
                          <a:latin typeface="+mn-lt"/>
                          <a:ea typeface="Calibri"/>
                          <a:cs typeface="Arial"/>
                        </a:rPr>
                        <a:t>Eligibility</a:t>
                      </a:r>
                      <a:endParaRPr lang="en-GB" sz="1600">
                        <a:effectLst/>
                        <a:latin typeface="+mn-lt"/>
                        <a:ea typeface="Calibri"/>
                        <a:cs typeface="Arial"/>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strike="noStrike">
                          <a:effectLst/>
                          <a:latin typeface="+mn-lt"/>
                          <a:ea typeface="Calibri"/>
                          <a:cs typeface="Arial"/>
                        </a:rPr>
                        <a:t>20</a:t>
                      </a:r>
                      <a:endParaRPr lang="en-GB" sz="1600" strike="sngStrike">
                        <a:effectLst/>
                        <a:latin typeface="+mn-lt"/>
                        <a:ea typeface="Calibri"/>
                        <a:cs typeface="Arial"/>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3561998"/>
                  </a:ext>
                </a:extLst>
              </a:tr>
              <a:tr h="563150">
                <a:tc>
                  <a:txBody>
                    <a:bodyPr/>
                    <a:lstStyle/>
                    <a:p>
                      <a:pPr marL="457200">
                        <a:lnSpc>
                          <a:spcPct val="100000"/>
                        </a:lnSpc>
                      </a:pPr>
                      <a:r>
                        <a:rPr lang="en-GB" sz="1600">
                          <a:effectLst/>
                          <a:latin typeface="+mn-lt"/>
                          <a:ea typeface="Calibri"/>
                          <a:cs typeface="Arial"/>
                        </a:rPr>
                        <a:t>The RSV vaccine</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strike="noStrike">
                          <a:effectLst/>
                          <a:latin typeface="+mn-lt"/>
                          <a:ea typeface="Calibri"/>
                          <a:cs typeface="Arial"/>
                        </a:rPr>
                        <a:t>23</a:t>
                      </a:r>
                      <a:endParaRPr lang="en-GB" sz="1600" strike="sngStrike">
                        <a:effectLst/>
                        <a:latin typeface="+mn-lt"/>
                        <a:ea typeface="Calibri"/>
                        <a:cs typeface="Arial"/>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69748151"/>
                  </a:ext>
                </a:extLst>
              </a:tr>
              <a:tr h="563150">
                <a:tc>
                  <a:txBody>
                    <a:bodyPr/>
                    <a:lstStyle/>
                    <a:p>
                      <a:pPr marL="457200" marR="0" lvl="0" indent="0" algn="l" defTabSz="914400" rtl="0" eaLnBrk="1" fontAlgn="auto" latinLnBrk="0" hangingPunct="1">
                        <a:lnSpc>
                          <a:spcPct val="100000"/>
                        </a:lnSpc>
                        <a:spcBef>
                          <a:spcPts val="0"/>
                        </a:spcBef>
                        <a:spcAft>
                          <a:spcPts val="0"/>
                        </a:spcAft>
                        <a:buClrTx/>
                        <a:buSzTx/>
                        <a:buFontTx/>
                        <a:buNone/>
                        <a:tabLst/>
                        <a:defRPr/>
                      </a:pPr>
                      <a:r>
                        <a:rPr lang="en-GB" sz="1600">
                          <a:effectLst/>
                          <a:latin typeface="+mn-lt"/>
                          <a:ea typeface="Calibri"/>
                          <a:cs typeface="Arial"/>
                        </a:rPr>
                        <a:t>Vaccine administration</a:t>
                      </a:r>
                    </a:p>
                    <a:p>
                      <a:pPr marL="457200">
                        <a:lnSpc>
                          <a:spcPct val="100000"/>
                        </a:lnSpc>
                      </a:pPr>
                      <a:endParaRPr lang="en-GB" sz="1600">
                        <a:effectLst/>
                        <a:latin typeface="+mn-lt"/>
                        <a:ea typeface="Calibri" panose="020F0502020204030204" pitchFamily="34" charset="0"/>
                        <a:cs typeface="Arial" panose="020B0604020202020204" pitchFamily="34" charset="0"/>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a:effectLst/>
                          <a:latin typeface="+mn-lt"/>
                          <a:ea typeface="Calibri"/>
                          <a:cs typeface="Arial"/>
                        </a:rPr>
                        <a:t>37</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3264601"/>
                  </a:ext>
                </a:extLst>
              </a:tr>
              <a:tr h="581183">
                <a:tc>
                  <a:txBody>
                    <a:bodyPr/>
                    <a:lstStyle/>
                    <a:p>
                      <a:pPr marL="457200">
                        <a:lnSpc>
                          <a:spcPct val="100000"/>
                        </a:lnSpc>
                      </a:pPr>
                      <a:r>
                        <a:rPr lang="en-GB" sz="1600">
                          <a:effectLst/>
                          <a:latin typeface="+mn-lt"/>
                          <a:ea typeface="Calibri"/>
                          <a:cs typeface="Arial"/>
                        </a:rPr>
                        <a:t>Summary &amp; resources </a:t>
                      </a:r>
                    </a:p>
                    <a:p>
                      <a:pPr marL="457200">
                        <a:lnSpc>
                          <a:spcPct val="100000"/>
                        </a:lnSpc>
                      </a:pPr>
                      <a:endParaRPr lang="en-GB" sz="1600">
                        <a:effectLst/>
                        <a:latin typeface="+mn-lt"/>
                        <a:ea typeface="Calibri" panose="020F0502020204030204" pitchFamily="34" charset="0"/>
                        <a:cs typeface="Arial" panose="020B0604020202020204" pitchFamily="34" charset="0"/>
                      </a:endParaRP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457200">
                        <a:lnSpc>
                          <a:spcPct val="100000"/>
                        </a:lnSpc>
                      </a:pPr>
                      <a:r>
                        <a:rPr lang="en-GB" sz="1600">
                          <a:effectLst/>
                          <a:latin typeface="+mn-lt"/>
                          <a:ea typeface="Calibri"/>
                          <a:cs typeface="Arial"/>
                        </a:rPr>
                        <a:t>56</a:t>
                      </a:r>
                    </a:p>
                  </a:txBody>
                  <a:tcPr marL="41598" marR="4159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1304857"/>
                  </a:ext>
                </a:extLst>
              </a:tr>
            </a:tbl>
          </a:graphicData>
        </a:graphic>
      </p:graphicFrame>
      <p:sp>
        <p:nvSpPr>
          <p:cNvPr id="5" name="Slide Number Placeholder 4">
            <a:extLst>
              <a:ext uri="{FF2B5EF4-FFF2-40B4-BE49-F238E27FC236}">
                <a16:creationId xmlns:a16="http://schemas.microsoft.com/office/drawing/2014/main" id="{44602CD6-661B-D619-9E8D-763523595DA5}"/>
              </a:ext>
            </a:extLst>
          </p:cNvPr>
          <p:cNvSpPr>
            <a:spLocks noGrp="1"/>
          </p:cNvSpPr>
          <p:nvPr>
            <p:ph type="sldNum" sz="quarter" idx="12"/>
          </p:nvPr>
        </p:nvSpPr>
        <p:spPr>
          <a:xfrm>
            <a:off x="11344274" y="6357564"/>
            <a:ext cx="504825" cy="365125"/>
          </a:xfrm>
        </p:spPr>
        <p:txBody>
          <a:bodyPr/>
          <a:lstStyle/>
          <a:p>
            <a:fld id="{561D0CCE-8DCC-44DC-A653-AE62B1D84A52}" type="slidenum">
              <a:rPr lang="en-GB" smtClean="0"/>
              <a:pPr/>
              <a:t>5</a:t>
            </a:fld>
            <a:endParaRPr lang="en-GB"/>
          </a:p>
        </p:txBody>
      </p:sp>
      <p:sp>
        <p:nvSpPr>
          <p:cNvPr id="6" name="Footer Placeholder 3">
            <a:extLst>
              <a:ext uri="{FF2B5EF4-FFF2-40B4-BE49-F238E27FC236}">
                <a16:creationId xmlns:a16="http://schemas.microsoft.com/office/drawing/2014/main" id="{D18F2DC2-1F72-2BD9-2326-64657F54142F}"/>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Tree>
    <p:extLst>
      <p:ext uri="{BB962C8B-B14F-4D97-AF65-F5344CB8AC3E}">
        <p14:creationId xmlns:p14="http://schemas.microsoft.com/office/powerpoint/2010/main" val="38209856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31236-253C-4228-9C20-E9CC14039BEA}"/>
              </a:ext>
            </a:extLst>
          </p:cNvPr>
          <p:cNvSpPr>
            <a:spLocks noGrp="1"/>
          </p:cNvSpPr>
          <p:nvPr>
            <p:ph type="title"/>
          </p:nvPr>
        </p:nvSpPr>
        <p:spPr>
          <a:xfrm>
            <a:off x="330206" y="233374"/>
            <a:ext cx="10515600" cy="972607"/>
          </a:xfrm>
        </p:spPr>
        <p:txBody>
          <a:bodyPr lIns="91440" tIns="45720" rIns="91440" bIns="45720" anchor="t"/>
          <a:lstStyle/>
          <a:p>
            <a:r>
              <a:rPr lang="en-GB" b="1">
                <a:latin typeface="Arial"/>
                <a:cs typeface="Arial"/>
              </a:rPr>
              <a:t>Vaccine administration</a:t>
            </a:r>
            <a:r>
              <a:rPr lang="en-GB">
                <a:latin typeface="Arial"/>
                <a:cs typeface="Arial"/>
              </a:rPr>
              <a:t> </a:t>
            </a:r>
          </a:p>
        </p:txBody>
      </p:sp>
      <p:sp>
        <p:nvSpPr>
          <p:cNvPr id="3" name="Content Placeholder 2">
            <a:extLst>
              <a:ext uri="{FF2B5EF4-FFF2-40B4-BE49-F238E27FC236}">
                <a16:creationId xmlns:a16="http://schemas.microsoft.com/office/drawing/2014/main" id="{D041D3DB-747A-4455-B27A-D2BCD30517CB}"/>
              </a:ext>
            </a:extLst>
          </p:cNvPr>
          <p:cNvSpPr>
            <a:spLocks noGrp="1"/>
          </p:cNvSpPr>
          <p:nvPr>
            <p:ph idx="1"/>
          </p:nvPr>
        </p:nvSpPr>
        <p:spPr>
          <a:xfrm>
            <a:off x="354431" y="1209268"/>
            <a:ext cx="9108351" cy="782232"/>
          </a:xfrm>
        </p:spPr>
        <p:txBody>
          <a:bodyPr vert="horz" lIns="91440" tIns="45720" rIns="91440" bIns="45720" rtlCol="0" anchor="t">
            <a:normAutofit/>
          </a:bodyPr>
          <a:lstStyle/>
          <a:p>
            <a:pPr marL="0" indent="0">
              <a:lnSpc>
                <a:spcPct val="100000"/>
              </a:lnSpc>
              <a:spcBef>
                <a:spcPts val="0"/>
              </a:spcBef>
              <a:buNone/>
            </a:pPr>
            <a:r>
              <a:rPr lang="en-GB" sz="2000">
                <a:latin typeface="Arial"/>
                <a:cs typeface="Arial"/>
              </a:rPr>
              <a:t>Skin does not need to be specially cleaned prior to vaccination. If it is visibly dirty, then water is sufficient to clean it.</a:t>
            </a:r>
          </a:p>
          <a:p>
            <a:endParaRPr lang="en-GB" sz="2000"/>
          </a:p>
          <a:p>
            <a:endParaRPr lang="en-GB"/>
          </a:p>
        </p:txBody>
      </p:sp>
      <p:sp>
        <p:nvSpPr>
          <p:cNvPr id="13" name="Slide Number Placeholder 12">
            <a:extLst>
              <a:ext uri="{FF2B5EF4-FFF2-40B4-BE49-F238E27FC236}">
                <a16:creationId xmlns:a16="http://schemas.microsoft.com/office/drawing/2014/main" id="{C43931A3-0606-44B5-AD5E-91F1FB6A8A4D}"/>
              </a:ext>
            </a:extLst>
          </p:cNvPr>
          <p:cNvSpPr>
            <a:spLocks noGrp="1"/>
          </p:cNvSpPr>
          <p:nvPr>
            <p:ph type="sldNum" sz="quarter" idx="12"/>
          </p:nvPr>
        </p:nvSpPr>
        <p:spPr>
          <a:xfrm>
            <a:off x="11494008" y="6320784"/>
            <a:ext cx="534532" cy="365125"/>
          </a:xfrm>
        </p:spPr>
        <p:txBody>
          <a:bodyPr/>
          <a:lstStyle/>
          <a:p>
            <a:fld id="{344369E4-5DE7-46E5-874E-4FD437973785}" type="slidenum">
              <a:rPr lang="en-GB" smtClean="0"/>
              <a:pPr/>
              <a:t>50</a:t>
            </a:fld>
            <a:endParaRPr lang="en-GB" sz="1400"/>
          </a:p>
        </p:txBody>
      </p:sp>
      <p:sp>
        <p:nvSpPr>
          <p:cNvPr id="6" name="TextBox 5">
            <a:extLst>
              <a:ext uri="{FF2B5EF4-FFF2-40B4-BE49-F238E27FC236}">
                <a16:creationId xmlns:a16="http://schemas.microsoft.com/office/drawing/2014/main" id="{C5BE5F29-83A9-4A9D-80B3-4B03C0A07606}"/>
              </a:ext>
            </a:extLst>
          </p:cNvPr>
          <p:cNvSpPr txBox="1"/>
          <p:nvPr/>
        </p:nvSpPr>
        <p:spPr>
          <a:xfrm>
            <a:off x="349454" y="2190887"/>
            <a:ext cx="6636634" cy="3367076"/>
          </a:xfrm>
          <a:prstGeom prst="rect">
            <a:avLst/>
          </a:prstGeom>
          <a:noFill/>
        </p:spPr>
        <p:txBody>
          <a:bodyPr wrap="square" lIns="91440" tIns="45720" rIns="91440" bIns="45720" rtlCol="0" anchor="t">
            <a:spAutoFit/>
          </a:bodyPr>
          <a:lstStyle/>
          <a:p>
            <a:pPr marL="4445" lvl="0" indent="-4445" eaLnBrk="0" fontAlgn="base" hangingPunct="0">
              <a:lnSpc>
                <a:spcPct val="114000"/>
              </a:lnSpc>
            </a:pPr>
            <a:r>
              <a:rPr lang="en-GB" sz="2000"/>
              <a:t>Intramuscular process:</a:t>
            </a:r>
            <a:endParaRPr lang="en-US" sz="2000"/>
          </a:p>
          <a:p>
            <a:pPr marL="342900" lvl="0" indent="-342900" fontAlgn="base">
              <a:spcBef>
                <a:spcPts val="600"/>
              </a:spcBef>
              <a:buClr>
                <a:srgbClr val="007D91"/>
              </a:buClr>
              <a:buFont typeface="Arial" panose="020B0604020202020204" pitchFamily="34" charset="0"/>
              <a:buChar char="•"/>
            </a:pPr>
            <a:r>
              <a:rPr lang="en-GB" sz="2000"/>
              <a:t>identify the correct site for IM injection</a:t>
            </a:r>
          </a:p>
          <a:p>
            <a:pPr marL="342900" lvl="0" indent="-342900" fontAlgn="base">
              <a:spcBef>
                <a:spcPts val="600"/>
              </a:spcBef>
              <a:buClr>
                <a:srgbClr val="007D91"/>
              </a:buClr>
              <a:buFont typeface="Arial" panose="020B0604020202020204" pitchFamily="34" charset="0"/>
              <a:buChar char="•"/>
            </a:pPr>
            <a:r>
              <a:rPr lang="en-GB" sz="2000"/>
              <a:t>stretch the skin at the site</a:t>
            </a:r>
          </a:p>
          <a:p>
            <a:pPr marL="342900" lvl="0" indent="-342900" fontAlgn="base">
              <a:spcBef>
                <a:spcPts val="600"/>
              </a:spcBef>
              <a:buClr>
                <a:srgbClr val="007D91"/>
              </a:buClr>
              <a:buFont typeface="Arial" panose="020B0604020202020204" pitchFamily="34" charset="0"/>
              <a:buChar char="•"/>
            </a:pPr>
            <a:r>
              <a:rPr lang="en-GB" sz="2000"/>
              <a:t>insert the needle at a 90 degrees angle far enough to ensure vaccine is delivered into muscle</a:t>
            </a:r>
            <a:endParaRPr lang="en-GB" sz="2000">
              <a:cs typeface="Arial"/>
            </a:endParaRPr>
          </a:p>
          <a:p>
            <a:pPr marL="342900" lvl="0" indent="-342900" fontAlgn="base">
              <a:spcBef>
                <a:spcPts val="600"/>
              </a:spcBef>
              <a:buClr>
                <a:srgbClr val="007D91"/>
              </a:buClr>
              <a:buFont typeface="Arial" panose="020B0604020202020204" pitchFamily="34" charset="0"/>
              <a:buChar char="•"/>
            </a:pPr>
            <a:r>
              <a:rPr lang="en-GB" sz="2000"/>
              <a:t>depress the plunger</a:t>
            </a:r>
            <a:endParaRPr lang="en-GB" sz="2000">
              <a:cs typeface="Arial"/>
            </a:endParaRPr>
          </a:p>
          <a:p>
            <a:pPr marL="342900" lvl="0" indent="-342900" fontAlgn="base">
              <a:spcBef>
                <a:spcPts val="600"/>
              </a:spcBef>
              <a:buClr>
                <a:srgbClr val="007D91"/>
              </a:buClr>
              <a:buFont typeface="Arial" panose="020B0604020202020204" pitchFamily="34" charset="0"/>
              <a:buChar char="•"/>
            </a:pPr>
            <a:r>
              <a:rPr lang="en-GB" sz="2000"/>
              <a:t>gently remove the needle</a:t>
            </a:r>
            <a:endParaRPr lang="en-GB" sz="2000">
              <a:cs typeface="Arial"/>
            </a:endParaRPr>
          </a:p>
          <a:p>
            <a:pPr marL="342900" lvl="0" indent="-342900" fontAlgn="base">
              <a:spcBef>
                <a:spcPts val="600"/>
              </a:spcBef>
              <a:buClr>
                <a:srgbClr val="007D91"/>
              </a:buClr>
              <a:buFont typeface="Arial" panose="020B0604020202020204" pitchFamily="34" charset="0"/>
              <a:buChar char="•"/>
            </a:pPr>
            <a:r>
              <a:rPr lang="en-GB" sz="2000"/>
              <a:t>apply light pressure using gauze or cotton wool if bleeding occurs</a:t>
            </a:r>
            <a:endParaRPr lang="en-GB">
              <a:cs typeface="Arial"/>
            </a:endParaRPr>
          </a:p>
        </p:txBody>
      </p:sp>
      <p:pic>
        <p:nvPicPr>
          <p:cNvPr id="7" name="Picture 6">
            <a:extLst>
              <a:ext uri="{FF2B5EF4-FFF2-40B4-BE49-F238E27FC236}">
                <a16:creationId xmlns:a16="http://schemas.microsoft.com/office/drawing/2014/main" id="{69D11B92-7586-4103-B39B-D2C79B531DE3}"/>
              </a:ext>
            </a:extLst>
          </p:cNvPr>
          <p:cNvPicPr>
            <a:picLocks noChangeAspect="1"/>
          </p:cNvPicPr>
          <p:nvPr/>
        </p:nvPicPr>
        <p:blipFill>
          <a:blip r:embed="rId3"/>
          <a:stretch>
            <a:fillRect/>
          </a:stretch>
        </p:blipFill>
        <p:spPr>
          <a:xfrm>
            <a:off x="7783440" y="2650953"/>
            <a:ext cx="3358684" cy="30527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Footer Placeholder 3">
            <a:extLst>
              <a:ext uri="{FF2B5EF4-FFF2-40B4-BE49-F238E27FC236}">
                <a16:creationId xmlns:a16="http://schemas.microsoft.com/office/drawing/2014/main" id="{02E4FFC8-39FC-70BE-ABDF-B4A0D54259FC}"/>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23058380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23E16-F3DC-43C1-B8E3-0E0D228694A8}"/>
              </a:ext>
            </a:extLst>
          </p:cNvPr>
          <p:cNvSpPr>
            <a:spLocks noGrp="1"/>
          </p:cNvSpPr>
          <p:nvPr>
            <p:ph type="title"/>
          </p:nvPr>
        </p:nvSpPr>
        <p:spPr>
          <a:xfrm>
            <a:off x="136757" y="107092"/>
            <a:ext cx="11696813" cy="1247606"/>
          </a:xfrm>
        </p:spPr>
        <p:txBody>
          <a:bodyPr lIns="91440" tIns="45720" rIns="91440" bIns="45720" anchor="t">
            <a:noAutofit/>
          </a:bodyPr>
          <a:lstStyle/>
          <a:p>
            <a:r>
              <a:rPr lang="en-GB" b="1"/>
              <a:t>Individuals with bleeding disorders or taking anticoagulation therapy</a:t>
            </a:r>
          </a:p>
        </p:txBody>
      </p:sp>
      <p:sp>
        <p:nvSpPr>
          <p:cNvPr id="3" name="Content Placeholder 2">
            <a:extLst>
              <a:ext uri="{FF2B5EF4-FFF2-40B4-BE49-F238E27FC236}">
                <a16:creationId xmlns:a16="http://schemas.microsoft.com/office/drawing/2014/main" id="{E560465E-AD01-47F3-B485-4184757D62CE}"/>
              </a:ext>
            </a:extLst>
          </p:cNvPr>
          <p:cNvSpPr>
            <a:spLocks noGrp="1"/>
          </p:cNvSpPr>
          <p:nvPr>
            <p:ph idx="1"/>
          </p:nvPr>
        </p:nvSpPr>
        <p:spPr>
          <a:xfrm>
            <a:off x="95346" y="1708007"/>
            <a:ext cx="11578352" cy="4109156"/>
          </a:xfrm>
        </p:spPr>
        <p:txBody>
          <a:bodyPr vert="horz" lIns="91440" tIns="45720" rIns="91440" bIns="45720" rtlCol="0" anchor="t">
            <a:noAutofit/>
          </a:bodyPr>
          <a:lstStyle/>
          <a:p>
            <a:pPr>
              <a:lnSpc>
                <a:spcPct val="120000"/>
              </a:lnSpc>
              <a:spcBef>
                <a:spcPts val="0"/>
              </a:spcBef>
            </a:pPr>
            <a:r>
              <a:rPr lang="en-GB" sz="1800">
                <a:cs typeface="Arial"/>
              </a:rPr>
              <a:t>Individuals with bleeding disorders may be vaccinated intramuscularly if, in the opinion of a doctor familiar with the individual’s bleeding risk, vaccines or similar small volume intramuscular injections can be administered with reasonable safety by this route</a:t>
            </a:r>
            <a:endParaRPr lang="en-US" sz="1800">
              <a:cs typeface="Arial"/>
            </a:endParaRPr>
          </a:p>
          <a:p>
            <a:pPr>
              <a:lnSpc>
                <a:spcPct val="120000"/>
              </a:lnSpc>
              <a:spcBef>
                <a:spcPts val="600"/>
              </a:spcBef>
            </a:pPr>
            <a:r>
              <a:rPr lang="en-GB" sz="1800">
                <a:cs typeface="Arial"/>
              </a:rPr>
              <a:t>If the individual receives medication/ treatment to reduce bleeding, for example treatment for haemophilia, intramuscular vaccination can be scheduled shortly after such medication or treatment is administered</a:t>
            </a:r>
          </a:p>
          <a:p>
            <a:pPr>
              <a:lnSpc>
                <a:spcPct val="120000"/>
              </a:lnSpc>
              <a:spcBef>
                <a:spcPts val="600"/>
              </a:spcBef>
            </a:pPr>
            <a:r>
              <a:rPr lang="en-GB" sz="1800">
                <a:cs typeface="Arial"/>
              </a:rPr>
              <a:t>Individuals on stable anticoagulation therapy, including individuals on warfarin who are up-to-date with their scheduled INR testing and whose latest INR is below the upper level of the therapeutic range, can receive intramuscular vaccination</a:t>
            </a:r>
          </a:p>
          <a:p>
            <a:pPr>
              <a:lnSpc>
                <a:spcPct val="120000"/>
              </a:lnSpc>
              <a:spcBef>
                <a:spcPts val="600"/>
              </a:spcBef>
            </a:pPr>
            <a:r>
              <a:rPr lang="en-GB" sz="1800">
                <a:cs typeface="Arial"/>
              </a:rPr>
              <a:t>A fine needle (23 or 25 gauge) should be used for the vaccination, followed by firm pressure applied to the site without rubbing for at least 2 minutes</a:t>
            </a:r>
          </a:p>
          <a:p>
            <a:pPr>
              <a:lnSpc>
                <a:spcPct val="120000"/>
              </a:lnSpc>
              <a:spcBef>
                <a:spcPts val="600"/>
              </a:spcBef>
            </a:pPr>
            <a:r>
              <a:rPr lang="en-GB" sz="1800">
                <a:cs typeface="Arial"/>
              </a:rPr>
              <a:t>The individual or their carer should be informed about the risk of haematoma from the injection</a:t>
            </a:r>
          </a:p>
        </p:txBody>
      </p:sp>
      <p:sp>
        <p:nvSpPr>
          <p:cNvPr id="12" name="Slide Number Placeholder 11">
            <a:extLst>
              <a:ext uri="{FF2B5EF4-FFF2-40B4-BE49-F238E27FC236}">
                <a16:creationId xmlns:a16="http://schemas.microsoft.com/office/drawing/2014/main" id="{01D7366C-8242-48A6-BE59-EA56E82221FB}"/>
              </a:ext>
            </a:extLst>
          </p:cNvPr>
          <p:cNvSpPr>
            <a:spLocks noGrp="1"/>
          </p:cNvSpPr>
          <p:nvPr>
            <p:ph type="sldNum" sz="quarter" idx="12"/>
          </p:nvPr>
        </p:nvSpPr>
        <p:spPr>
          <a:xfrm>
            <a:off x="11015499" y="6368640"/>
            <a:ext cx="721759" cy="389312"/>
          </a:xfrm>
        </p:spPr>
        <p:txBody>
          <a:bodyPr/>
          <a:lstStyle/>
          <a:p>
            <a:fld id="{344369E4-5DE7-46E5-874E-4FD437973785}" type="slidenum">
              <a:rPr lang="en-GB" smtClean="0"/>
              <a:pPr/>
              <a:t>51</a:t>
            </a:fld>
            <a:endParaRPr lang="en-GB" sz="1400"/>
          </a:p>
        </p:txBody>
      </p:sp>
      <p:sp>
        <p:nvSpPr>
          <p:cNvPr id="6" name="Footer Placeholder 3">
            <a:extLst>
              <a:ext uri="{FF2B5EF4-FFF2-40B4-BE49-F238E27FC236}">
                <a16:creationId xmlns:a16="http://schemas.microsoft.com/office/drawing/2014/main" id="{6DEFEF7F-32E4-65C3-3F2A-BEBDADE31B45}"/>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34252633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08D4F-08B3-4661-AF9C-136268A0C557}"/>
              </a:ext>
            </a:extLst>
          </p:cNvPr>
          <p:cNvSpPr>
            <a:spLocks noGrp="1"/>
          </p:cNvSpPr>
          <p:nvPr>
            <p:ph type="title"/>
          </p:nvPr>
        </p:nvSpPr>
        <p:spPr>
          <a:xfrm>
            <a:off x="333499" y="315644"/>
            <a:ext cx="10515600" cy="1325563"/>
          </a:xfrm>
        </p:spPr>
        <p:txBody>
          <a:bodyPr lIns="91440" tIns="45720" rIns="91440" bIns="45720" anchor="t"/>
          <a:lstStyle/>
          <a:p>
            <a:r>
              <a:rPr lang="en-GB" b="1"/>
              <a:t>Post vaccination</a:t>
            </a:r>
          </a:p>
        </p:txBody>
      </p:sp>
      <p:sp>
        <p:nvSpPr>
          <p:cNvPr id="3" name="Content Placeholder 2">
            <a:extLst>
              <a:ext uri="{FF2B5EF4-FFF2-40B4-BE49-F238E27FC236}">
                <a16:creationId xmlns:a16="http://schemas.microsoft.com/office/drawing/2014/main" id="{EE1276A8-C6A8-4ECC-9B4B-23E697FAA0EC}"/>
              </a:ext>
            </a:extLst>
          </p:cNvPr>
          <p:cNvSpPr>
            <a:spLocks noGrp="1"/>
          </p:cNvSpPr>
          <p:nvPr>
            <p:ph idx="1"/>
          </p:nvPr>
        </p:nvSpPr>
        <p:spPr>
          <a:xfrm>
            <a:off x="330205" y="1273718"/>
            <a:ext cx="10782553" cy="4928826"/>
          </a:xfrm>
        </p:spPr>
        <p:txBody>
          <a:bodyPr vert="horz" lIns="91440" tIns="45720" rIns="91440" bIns="45720" rtlCol="0" anchor="t">
            <a:normAutofit/>
          </a:bodyPr>
          <a:lstStyle/>
          <a:p>
            <a:pPr>
              <a:lnSpc>
                <a:spcPct val="110000"/>
              </a:lnSpc>
            </a:pPr>
            <a:r>
              <a:rPr lang="en-GB" sz="2000">
                <a:cs typeface="Arial"/>
              </a:rPr>
              <a:t>Following RSV vaccine administration, individuals should be observed for any immediate reactions whilst they are receiving any verbal post vaccination information</a:t>
            </a:r>
          </a:p>
          <a:p>
            <a:pPr>
              <a:lnSpc>
                <a:spcPct val="110000"/>
              </a:lnSpc>
              <a:spcBef>
                <a:spcPts val="600"/>
              </a:spcBef>
            </a:pPr>
            <a:r>
              <a:rPr lang="en-GB" sz="2000">
                <a:cs typeface="Arial"/>
              </a:rPr>
              <a:t>Vaccinees should be given a copy of the patient information leaflet for the vaccine that they have received and any other relevant written information</a:t>
            </a:r>
          </a:p>
          <a:p>
            <a:pPr>
              <a:lnSpc>
                <a:spcPct val="110000"/>
              </a:lnSpc>
              <a:spcBef>
                <a:spcPts val="600"/>
              </a:spcBef>
            </a:pPr>
            <a:r>
              <a:rPr lang="en-GB" sz="2000">
                <a:cs typeface="Arial"/>
              </a:rPr>
              <a:t>They should be given information about possible vaccine reactions, how to treat these, and when and from whom to seek further advice if required</a:t>
            </a:r>
          </a:p>
          <a:p>
            <a:pPr>
              <a:lnSpc>
                <a:spcPct val="110000"/>
              </a:lnSpc>
              <a:spcBef>
                <a:spcPts val="600"/>
              </a:spcBef>
            </a:pPr>
            <a:r>
              <a:rPr lang="en-GB" sz="2000">
                <a:cs typeface="Arial"/>
              </a:rPr>
              <a:t>Generally, symptoms post vaccination resolve within 1 to 2 days without treatment, but antipyretics and/or analgesics can be taken if necessary to relieve any symptoms</a:t>
            </a:r>
          </a:p>
          <a:p>
            <a:pPr>
              <a:lnSpc>
                <a:spcPct val="110000"/>
              </a:lnSpc>
              <a:spcBef>
                <a:spcPts val="600"/>
              </a:spcBef>
            </a:pPr>
            <a:r>
              <a:rPr lang="en-GB" sz="2000">
                <a:cs typeface="Arial"/>
              </a:rPr>
              <a:t>If individuals are concerned about any symptoms following vaccination, they should seek advice from their GP or NHS 111</a:t>
            </a:r>
          </a:p>
          <a:p>
            <a:pPr>
              <a:lnSpc>
                <a:spcPct val="110000"/>
              </a:lnSpc>
              <a:spcBef>
                <a:spcPts val="600"/>
              </a:spcBef>
            </a:pPr>
            <a:r>
              <a:rPr lang="en-GB" sz="2000">
                <a:cs typeface="Arial"/>
              </a:rPr>
              <a:t>Facilities for management of anaphylaxis should be available at all vaccination sites and staff should have undertaken BLS and anaphylaxis training</a:t>
            </a:r>
          </a:p>
        </p:txBody>
      </p:sp>
      <p:sp>
        <p:nvSpPr>
          <p:cNvPr id="12" name="Slide Number Placeholder 11">
            <a:extLst>
              <a:ext uri="{FF2B5EF4-FFF2-40B4-BE49-F238E27FC236}">
                <a16:creationId xmlns:a16="http://schemas.microsoft.com/office/drawing/2014/main" id="{927F35ED-8733-44D3-95C4-89F2679D264A}"/>
              </a:ext>
            </a:extLst>
          </p:cNvPr>
          <p:cNvSpPr>
            <a:spLocks noGrp="1"/>
          </p:cNvSpPr>
          <p:nvPr>
            <p:ph type="sldNum" sz="quarter" idx="12"/>
          </p:nvPr>
        </p:nvSpPr>
        <p:spPr>
          <a:xfrm>
            <a:off x="11026981" y="6357564"/>
            <a:ext cx="1001395" cy="359879"/>
          </a:xfrm>
        </p:spPr>
        <p:txBody>
          <a:bodyPr/>
          <a:lstStyle/>
          <a:p>
            <a:fld id="{344369E4-5DE7-46E5-874E-4FD437973785}" type="slidenum">
              <a:rPr lang="en-GB" smtClean="0"/>
              <a:pPr/>
              <a:t>52</a:t>
            </a:fld>
            <a:endParaRPr lang="en-GB" sz="1400"/>
          </a:p>
        </p:txBody>
      </p:sp>
      <p:sp>
        <p:nvSpPr>
          <p:cNvPr id="6" name="Footer Placeholder 3">
            <a:extLst>
              <a:ext uri="{FF2B5EF4-FFF2-40B4-BE49-F238E27FC236}">
                <a16:creationId xmlns:a16="http://schemas.microsoft.com/office/drawing/2014/main" id="{B47A3140-0817-AD0E-0293-5BD0E1B6F79C}"/>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41290398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5E6C7-93DD-4AB1-DEDB-2CC28DEF761D}"/>
              </a:ext>
            </a:extLst>
          </p:cNvPr>
          <p:cNvSpPr>
            <a:spLocks noGrp="1"/>
          </p:cNvSpPr>
          <p:nvPr>
            <p:ph type="title"/>
          </p:nvPr>
        </p:nvSpPr>
        <p:spPr>
          <a:xfrm>
            <a:off x="245533" y="159506"/>
            <a:ext cx="11700933" cy="732897"/>
          </a:xfrm>
        </p:spPr>
        <p:txBody>
          <a:bodyPr lIns="91440" tIns="45720" rIns="91440" bIns="45720" anchor="t"/>
          <a:lstStyle/>
          <a:p>
            <a:r>
              <a:rPr lang="en-GB" b="1">
                <a:cs typeface="Arial"/>
              </a:rPr>
              <a:t>Possible adverse reactions </a:t>
            </a:r>
            <a:endParaRPr lang="en-US">
              <a:cs typeface="Arial"/>
            </a:endParaRPr>
          </a:p>
        </p:txBody>
      </p:sp>
      <p:sp>
        <p:nvSpPr>
          <p:cNvPr id="3" name="Content Placeholder 2">
            <a:extLst>
              <a:ext uri="{FF2B5EF4-FFF2-40B4-BE49-F238E27FC236}">
                <a16:creationId xmlns:a16="http://schemas.microsoft.com/office/drawing/2014/main" id="{5EF62C26-83EF-7064-AE9F-B8C76EE4783E}"/>
              </a:ext>
            </a:extLst>
          </p:cNvPr>
          <p:cNvSpPr>
            <a:spLocks noGrp="1"/>
          </p:cNvSpPr>
          <p:nvPr>
            <p:ph idx="1"/>
          </p:nvPr>
        </p:nvSpPr>
        <p:spPr>
          <a:xfrm>
            <a:off x="378581" y="903555"/>
            <a:ext cx="10515600" cy="5080884"/>
          </a:xfrm>
        </p:spPr>
        <p:txBody>
          <a:bodyPr lIns="91440" tIns="45720" rIns="91440" bIns="45720" anchor="t"/>
          <a:lstStyle/>
          <a:p>
            <a:pPr marL="0" indent="0">
              <a:buNone/>
            </a:pPr>
            <a:r>
              <a:rPr lang="en-US" sz="2000" b="1"/>
              <a:t>The </a:t>
            </a:r>
            <a:r>
              <a:rPr lang="en-US" sz="2000" b="1" err="1"/>
              <a:t>Abrysvo</a:t>
            </a:r>
            <a:r>
              <a:rPr lang="en-US" sz="2000" b="1" baseline="30000"/>
              <a:t>®</a:t>
            </a:r>
            <a:r>
              <a:rPr lang="en-US" sz="2000" b="1"/>
              <a:t> </a:t>
            </a:r>
            <a:r>
              <a:rPr lang="en-US" sz="2000" b="1">
                <a:hlinkClick r:id="rId3"/>
              </a:rPr>
              <a:t>SmPC</a:t>
            </a:r>
            <a:r>
              <a:rPr lang="en-US" sz="2000" b="1"/>
              <a:t> reports the following possible adverse reactions in individuals aged 18 years and over:</a:t>
            </a:r>
            <a:endParaRPr lang="en-US" sz="2000" b="1">
              <a:cs typeface="Arial"/>
            </a:endParaRPr>
          </a:p>
          <a:p>
            <a:pPr>
              <a:lnSpc>
                <a:spcPct val="100000"/>
              </a:lnSpc>
              <a:spcBef>
                <a:spcPts val="0"/>
              </a:spcBef>
            </a:pPr>
            <a:endParaRPr lang="en-US" sz="1800" b="1"/>
          </a:p>
          <a:p>
            <a:pPr>
              <a:lnSpc>
                <a:spcPct val="100000"/>
              </a:lnSpc>
              <a:spcBef>
                <a:spcPts val="0"/>
              </a:spcBef>
            </a:pPr>
            <a:r>
              <a:rPr lang="en-US" sz="1800" b="1"/>
              <a:t>Very common </a:t>
            </a:r>
            <a:r>
              <a:rPr lang="en-US" sz="1800"/>
              <a:t>(1:10 of people vaccinated)</a:t>
            </a:r>
            <a:endParaRPr lang="en-US" sz="1800">
              <a:cs typeface="Arial"/>
            </a:endParaRPr>
          </a:p>
          <a:p>
            <a:pPr marL="0" indent="0">
              <a:lnSpc>
                <a:spcPct val="100000"/>
              </a:lnSpc>
              <a:spcBef>
                <a:spcPts val="0"/>
              </a:spcBef>
              <a:buNone/>
            </a:pPr>
            <a:r>
              <a:rPr lang="en-US" sz="1800"/>
              <a:t>	Vaccination site pain, headache, muscle pain, fatigue</a:t>
            </a:r>
            <a:endParaRPr lang="en-US" sz="1800">
              <a:cs typeface="Arial"/>
            </a:endParaRPr>
          </a:p>
          <a:p>
            <a:pPr>
              <a:lnSpc>
                <a:spcPct val="100000"/>
              </a:lnSpc>
              <a:spcBef>
                <a:spcPts val="0"/>
              </a:spcBef>
            </a:pPr>
            <a:r>
              <a:rPr lang="en-GB" sz="1800" b="1"/>
              <a:t>Common </a:t>
            </a:r>
            <a:r>
              <a:rPr lang="en-GB" sz="1800"/>
              <a:t>(≥1/100 to &lt;1/10)</a:t>
            </a:r>
          </a:p>
          <a:p>
            <a:pPr marL="0" indent="0">
              <a:lnSpc>
                <a:spcPct val="100000"/>
              </a:lnSpc>
              <a:spcBef>
                <a:spcPts val="0"/>
              </a:spcBef>
              <a:buNone/>
            </a:pPr>
            <a:r>
              <a:rPr lang="en-GB" sz="1800"/>
              <a:t>	Vaccination site redness and swelling, joint pain </a:t>
            </a:r>
            <a:endParaRPr lang="en-GB" sz="1800" strike="sngStrike"/>
          </a:p>
          <a:p>
            <a:pPr>
              <a:lnSpc>
                <a:spcPct val="100000"/>
              </a:lnSpc>
              <a:spcBef>
                <a:spcPts val="0"/>
              </a:spcBef>
            </a:pPr>
            <a:r>
              <a:rPr lang="en-GB" sz="1800" b="1"/>
              <a:t>Uncommon </a:t>
            </a:r>
            <a:r>
              <a:rPr lang="en-GB" sz="1800"/>
              <a:t>(≥1/1000 to &lt;1/100)</a:t>
            </a:r>
          </a:p>
          <a:p>
            <a:pPr marL="0" indent="0">
              <a:lnSpc>
                <a:spcPct val="100000"/>
              </a:lnSpc>
              <a:spcBef>
                <a:spcPts val="0"/>
              </a:spcBef>
              <a:buNone/>
            </a:pPr>
            <a:r>
              <a:rPr lang="en-GB" sz="1800"/>
              <a:t>	Fever	</a:t>
            </a:r>
          </a:p>
          <a:p>
            <a:pPr>
              <a:lnSpc>
                <a:spcPct val="100000"/>
              </a:lnSpc>
              <a:spcBef>
                <a:spcPts val="0"/>
              </a:spcBef>
            </a:pPr>
            <a:r>
              <a:rPr lang="en-GB" sz="1800" b="1"/>
              <a:t>Rare</a:t>
            </a:r>
            <a:r>
              <a:rPr lang="en-GB" sz="1800"/>
              <a:t> (≥1/10,000 to &lt;1/1,000)</a:t>
            </a:r>
          </a:p>
          <a:p>
            <a:pPr marL="0" indent="0">
              <a:lnSpc>
                <a:spcPct val="100000"/>
              </a:lnSpc>
              <a:spcBef>
                <a:spcPts val="0"/>
              </a:spcBef>
              <a:buNone/>
            </a:pPr>
            <a:r>
              <a:rPr lang="en-GB" sz="1800"/>
              <a:t>	Guillain-Barre syndrome</a:t>
            </a:r>
            <a:r>
              <a:rPr lang="en-GB" sz="1800" baseline="30000"/>
              <a:t>1 </a:t>
            </a:r>
            <a:r>
              <a:rPr lang="en-GB" sz="1800"/>
              <a:t>, hypersensitivity (includes rash, urticaria), swollen lymph 	nodes, vaccination site itch, bruising and haematoma</a:t>
            </a:r>
            <a:endParaRPr lang="en-GB" sz="1800">
              <a:cs typeface="Arial"/>
            </a:endParaRPr>
          </a:p>
          <a:p>
            <a:pPr>
              <a:lnSpc>
                <a:spcPct val="100000"/>
              </a:lnSpc>
              <a:spcBef>
                <a:spcPts val="0"/>
              </a:spcBef>
            </a:pPr>
            <a:r>
              <a:rPr lang="en-GB" sz="1800" b="1"/>
              <a:t>Very rare</a:t>
            </a:r>
            <a:r>
              <a:rPr lang="en-GB" sz="1800"/>
              <a:t> (≥1/10,000)</a:t>
            </a:r>
            <a:endParaRPr lang="en-GB" sz="1800">
              <a:cs typeface="Arial"/>
            </a:endParaRPr>
          </a:p>
          <a:p>
            <a:pPr marL="914400" lvl="2" indent="0">
              <a:lnSpc>
                <a:spcPct val="100000"/>
              </a:lnSpc>
              <a:spcBef>
                <a:spcPts val="0"/>
              </a:spcBef>
              <a:buNone/>
            </a:pPr>
            <a:r>
              <a:rPr lang="en-GB" sz="1800"/>
              <a:t>Anaphylaxis</a:t>
            </a:r>
            <a:r>
              <a:rPr lang="en-GB" sz="1000"/>
              <a:t> </a:t>
            </a:r>
            <a:endParaRPr lang="en-GB" sz="1000" strike="sngStrike"/>
          </a:p>
          <a:p>
            <a:pPr marL="0" indent="0">
              <a:lnSpc>
                <a:spcPct val="100000"/>
              </a:lnSpc>
              <a:buNone/>
            </a:pPr>
            <a:r>
              <a:rPr lang="en-GB" sz="1800" b="1"/>
              <a:t>Driving and using machines</a:t>
            </a:r>
          </a:p>
          <a:p>
            <a:pPr lvl="1" fontAlgn="base"/>
            <a:r>
              <a:rPr lang="en-GB" sz="1800"/>
              <a:t>Abrysvo</a:t>
            </a:r>
            <a:r>
              <a:rPr lang="en-GB" sz="1800" baseline="30000"/>
              <a:t>® </a:t>
            </a:r>
            <a:r>
              <a:rPr lang="en-GB" sz="1800"/>
              <a:t>has no or negligible influence on the ability to drive and use machines.</a:t>
            </a:r>
            <a:endParaRPr lang="en-GB" sz="1800">
              <a:cs typeface="Arial"/>
            </a:endParaRPr>
          </a:p>
          <a:p>
            <a:pPr marL="0" indent="0">
              <a:buNone/>
            </a:pPr>
            <a:endParaRPr lang="en-US"/>
          </a:p>
        </p:txBody>
      </p:sp>
      <p:sp>
        <p:nvSpPr>
          <p:cNvPr id="5" name="Slide Number Placeholder 4">
            <a:extLst>
              <a:ext uri="{FF2B5EF4-FFF2-40B4-BE49-F238E27FC236}">
                <a16:creationId xmlns:a16="http://schemas.microsoft.com/office/drawing/2014/main" id="{6F15392F-21B6-5590-397A-CE2F79BFA7E4}"/>
              </a:ext>
            </a:extLst>
          </p:cNvPr>
          <p:cNvSpPr>
            <a:spLocks noGrp="1"/>
          </p:cNvSpPr>
          <p:nvPr>
            <p:ph type="sldNum" sz="quarter" idx="12"/>
          </p:nvPr>
        </p:nvSpPr>
        <p:spPr/>
        <p:txBody>
          <a:bodyPr/>
          <a:lstStyle/>
          <a:p>
            <a:fld id="{561D0CCE-8DCC-44DC-A653-AE62B1D84A52}" type="slidenum">
              <a:rPr lang="en-GB" smtClean="0"/>
              <a:pPr/>
              <a:t>53</a:t>
            </a:fld>
            <a:endParaRPr lang="en-GB"/>
          </a:p>
        </p:txBody>
      </p:sp>
      <p:sp>
        <p:nvSpPr>
          <p:cNvPr id="7" name="Footer Placeholder 3">
            <a:extLst>
              <a:ext uri="{FF2B5EF4-FFF2-40B4-BE49-F238E27FC236}">
                <a16:creationId xmlns:a16="http://schemas.microsoft.com/office/drawing/2014/main" id="{C62289A2-3EE0-1D21-28EB-66B5E99B97F6}"/>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10042910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561D0CCE-8DCC-44DC-A653-AE62B1D84A52}" type="slidenum">
              <a:rPr lang="en-GB" smtClean="0"/>
              <a:pPr/>
              <a:t>54</a:t>
            </a:fld>
            <a:endParaRPr lang="en-GB"/>
          </a:p>
        </p:txBody>
      </p:sp>
      <p:sp>
        <p:nvSpPr>
          <p:cNvPr id="6" name="Content Placeholder 2">
            <a:extLst>
              <a:ext uri="{FF2B5EF4-FFF2-40B4-BE49-F238E27FC236}">
                <a16:creationId xmlns:a16="http://schemas.microsoft.com/office/drawing/2014/main" id="{1AC8C4D4-40EB-4BA6-A862-7C3FCA179D49}"/>
              </a:ext>
            </a:extLst>
          </p:cNvPr>
          <p:cNvSpPr>
            <a:spLocks noGrp="1"/>
          </p:cNvSpPr>
          <p:nvPr>
            <p:ph idx="1"/>
          </p:nvPr>
        </p:nvSpPr>
        <p:spPr>
          <a:xfrm>
            <a:off x="260412" y="239001"/>
            <a:ext cx="11457250" cy="3695539"/>
          </a:xfrm>
        </p:spPr>
        <p:txBody>
          <a:bodyPr/>
          <a:lstStyle/>
          <a:p>
            <a:pPr marL="0" indent="0">
              <a:buNone/>
            </a:pPr>
            <a:r>
              <a:rPr lang="en-GB" sz="4000" b="1">
                <a:solidFill>
                  <a:schemeClr val="tx1"/>
                </a:solidFill>
                <a:latin typeface="+mj-lt"/>
                <a:cs typeface="Calibri" panose="020F0502020204030204" pitchFamily="34" charset="0"/>
              </a:rPr>
              <a:t>Reporting suspected adverse reactions</a:t>
            </a:r>
          </a:p>
          <a:p>
            <a:pPr marL="0" indent="0">
              <a:buNone/>
            </a:pPr>
            <a:r>
              <a:rPr lang="en-GB" b="1">
                <a:latin typeface="Calibri" panose="020F0502020204030204" pitchFamily="34" charset="0"/>
                <a:cs typeface="Calibri" panose="020F0502020204030204" pitchFamily="34" charset="0"/>
              </a:rPr>
              <a:t>               </a:t>
            </a:r>
          </a:p>
          <a:p>
            <a:pPr marL="0" indent="0">
              <a:buNone/>
            </a:pPr>
            <a:endParaRPr lang="en-GB"/>
          </a:p>
        </p:txBody>
      </p:sp>
      <p:pic>
        <p:nvPicPr>
          <p:cNvPr id="7" name="Picture 6"/>
          <p:cNvPicPr>
            <a:picLocks noChangeAspect="1"/>
          </p:cNvPicPr>
          <p:nvPr/>
        </p:nvPicPr>
        <p:blipFill>
          <a:blip r:embed="rId3"/>
          <a:stretch>
            <a:fillRect/>
          </a:stretch>
        </p:blipFill>
        <p:spPr>
          <a:xfrm>
            <a:off x="9499917" y="1024900"/>
            <a:ext cx="2280610" cy="200405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260412" y="1322285"/>
            <a:ext cx="9075493" cy="4401205"/>
          </a:xfrm>
          <a:prstGeom prst="rect">
            <a:avLst/>
          </a:prstGeom>
        </p:spPr>
        <p:txBody>
          <a:bodyPr wrap="square" lIns="91440" tIns="45720" rIns="91440" bIns="45720" anchor="t">
            <a:spAutoFit/>
          </a:bodyPr>
          <a:lstStyle/>
          <a:p>
            <a:pPr marL="285750" indent="-285750" algn="just">
              <a:lnSpc>
                <a:spcPct val="150000"/>
              </a:lnSpc>
              <a:buFont typeface="Arial" panose="020B0604020202020204" pitchFamily="34" charset="0"/>
              <a:buChar char="•"/>
            </a:pPr>
            <a:r>
              <a:rPr lang="en-GB">
                <a:solidFill>
                  <a:srgbClr val="002060"/>
                </a:solidFill>
                <a:cs typeface="Arial"/>
              </a:rPr>
              <a:t>Vaccines should be advised that they can report any adverse reactions or suspected side effects to the MHRA through the online </a:t>
            </a:r>
            <a:r>
              <a:rPr lang="en-GB">
                <a:solidFill>
                  <a:srgbClr val="002060"/>
                </a:solidFill>
                <a:cs typeface="Arial"/>
                <a:hlinkClick r:id="rId4"/>
              </a:rPr>
              <a:t>yellow card scheme</a:t>
            </a:r>
            <a:r>
              <a:rPr lang="en-GB">
                <a:solidFill>
                  <a:srgbClr val="002060"/>
                </a:solidFill>
                <a:cs typeface="Arial"/>
              </a:rPr>
              <a:t> website or the Yellow Card app</a:t>
            </a:r>
            <a:endParaRPr lang="en-GB">
              <a:cs typeface="Arial"/>
            </a:endParaRPr>
          </a:p>
          <a:p>
            <a:pPr marL="285750" indent="-285750" algn="just">
              <a:lnSpc>
                <a:spcPct val="150000"/>
              </a:lnSpc>
              <a:buFont typeface="Arial" panose="020B0604020202020204" pitchFamily="34" charset="0"/>
              <a:buChar char="•"/>
            </a:pPr>
            <a:r>
              <a:rPr lang="en-GB">
                <a:cs typeface="Calibri"/>
              </a:rPr>
              <a:t>Any suspected side effects following vaccine administration should be reported to the MHRA Yellow Card Scheme.  </a:t>
            </a:r>
            <a:endParaRPr lang="en-GB">
              <a:ea typeface="Calibri" panose="020F0502020204030204" pitchFamily="34" charset="0"/>
              <a:cs typeface="Calibri"/>
            </a:endParaRPr>
          </a:p>
          <a:p>
            <a:pPr marL="285750" indent="-285750" algn="just">
              <a:lnSpc>
                <a:spcPct val="150000"/>
              </a:lnSpc>
              <a:spcAft>
                <a:spcPts val="800"/>
              </a:spcAft>
              <a:buFont typeface="Arial" panose="020B0604020202020204" pitchFamily="34" charset="0"/>
              <a:buChar char="•"/>
            </a:pPr>
            <a:r>
              <a:rPr lang="en-GB">
                <a:ea typeface="Calibri"/>
                <a:cs typeface="Times New Roman"/>
              </a:rPr>
              <a:t>Anyone can report even if uncertain about whether vaccine caused condition:</a:t>
            </a:r>
          </a:p>
          <a:p>
            <a:pPr marL="800100" lvl="1" indent="-342900" algn="just">
              <a:lnSpc>
                <a:spcPct val="150000"/>
              </a:lnSpc>
              <a:spcAft>
                <a:spcPts val="800"/>
              </a:spcAft>
              <a:buFont typeface="Courier New" panose="02070309020205020404" pitchFamily="49" charset="0"/>
              <a:buChar char="o"/>
              <a:tabLst>
                <a:tab pos="457200" algn="l"/>
              </a:tabLst>
            </a:pPr>
            <a:r>
              <a:rPr lang="en-GB" u="sng">
                <a:ea typeface="Calibri"/>
                <a:cs typeface="Times New Roman"/>
                <a:hlinkClick r:id="rId5"/>
              </a:rPr>
              <a:t>www.mhra.gov.uk/yellowcard</a:t>
            </a:r>
            <a:r>
              <a:rPr lang="en-GB">
                <a:ea typeface="Calibri"/>
                <a:cs typeface="Times New Roman"/>
              </a:rPr>
              <a:t> or call 0800 731 6789 (9am to 5pm Monday to Friday)</a:t>
            </a:r>
          </a:p>
          <a:p>
            <a:pPr marL="800100" lvl="1" indent="-342900" algn="just">
              <a:lnSpc>
                <a:spcPct val="150000"/>
              </a:lnSpc>
              <a:spcAft>
                <a:spcPts val="800"/>
              </a:spcAft>
              <a:buFont typeface="Courier New" panose="02070309020205020404" pitchFamily="49" charset="0"/>
              <a:buChar char="o"/>
              <a:tabLst>
                <a:tab pos="457200" algn="l"/>
              </a:tabLst>
            </a:pPr>
            <a:r>
              <a:rPr lang="en-GB">
                <a:ea typeface="Calibri"/>
                <a:cs typeface="Times New Roman"/>
                <a:hlinkClick r:id="rId6"/>
              </a:rPr>
              <a:t>Green Book: Surveillance and monitoring  for vaccine safety chapter</a:t>
            </a:r>
            <a:r>
              <a:rPr lang="en-GB">
                <a:ea typeface="Calibri"/>
                <a:cs typeface="Times New Roman"/>
              </a:rPr>
              <a:t>  for detailed guidance on reporting vaccine reactions</a:t>
            </a:r>
          </a:p>
        </p:txBody>
      </p:sp>
      <p:pic>
        <p:nvPicPr>
          <p:cNvPr id="2" name="Picture 1"/>
          <p:cNvPicPr>
            <a:picLocks noChangeAspect="1"/>
          </p:cNvPicPr>
          <p:nvPr/>
        </p:nvPicPr>
        <p:blipFill>
          <a:blip r:embed="rId7"/>
          <a:stretch>
            <a:fillRect/>
          </a:stretch>
        </p:blipFill>
        <p:spPr>
          <a:xfrm>
            <a:off x="9875520" y="3328373"/>
            <a:ext cx="1682122" cy="2504727"/>
          </a:xfrm>
          <a:prstGeom prst="rect">
            <a:avLst/>
          </a:prstGeom>
          <a:ln>
            <a:noFill/>
          </a:ln>
          <a:effectLst>
            <a:outerShdw blurRad="292100" dist="139700" dir="2700000" algn="tl" rotWithShape="0">
              <a:srgbClr val="333333">
                <a:alpha val="65000"/>
              </a:srgbClr>
            </a:outerShdw>
          </a:effectLst>
        </p:spPr>
      </p:pic>
      <p:sp>
        <p:nvSpPr>
          <p:cNvPr id="9" name="Footer Placeholder 3">
            <a:extLst>
              <a:ext uri="{FF2B5EF4-FFF2-40B4-BE49-F238E27FC236}">
                <a16:creationId xmlns:a16="http://schemas.microsoft.com/office/drawing/2014/main" id="{88B79D27-C6F9-1049-3B1A-E3B73252F1C3}"/>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16594023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D2D88-EA17-4A21-81C4-E2875D3097A0}"/>
              </a:ext>
            </a:extLst>
          </p:cNvPr>
          <p:cNvSpPr>
            <a:spLocks noGrp="1"/>
          </p:cNvSpPr>
          <p:nvPr>
            <p:ph type="title"/>
          </p:nvPr>
        </p:nvSpPr>
        <p:spPr>
          <a:xfrm>
            <a:off x="330206" y="106297"/>
            <a:ext cx="10515600" cy="972607"/>
          </a:xfrm>
        </p:spPr>
        <p:txBody>
          <a:bodyPr lIns="91440" tIns="45720" rIns="91440" bIns="45720" anchor="t"/>
          <a:lstStyle/>
          <a:p>
            <a:r>
              <a:rPr lang="en-GB" b="1"/>
              <a:t>Documentation and record keeping</a:t>
            </a:r>
          </a:p>
        </p:txBody>
      </p:sp>
      <p:sp>
        <p:nvSpPr>
          <p:cNvPr id="7" name="Content Placeholder 6">
            <a:extLst>
              <a:ext uri="{FF2B5EF4-FFF2-40B4-BE49-F238E27FC236}">
                <a16:creationId xmlns:a16="http://schemas.microsoft.com/office/drawing/2014/main" id="{C9CC66D2-3CBE-4BB1-8758-573FD8336C19}"/>
              </a:ext>
            </a:extLst>
          </p:cNvPr>
          <p:cNvSpPr txBox="1">
            <a:spLocks noGrp="1"/>
          </p:cNvSpPr>
          <p:nvPr>
            <p:ph idx="1"/>
          </p:nvPr>
        </p:nvSpPr>
        <p:spPr>
          <a:xfrm>
            <a:off x="5146137" y="2070754"/>
            <a:ext cx="6294014" cy="3243965"/>
          </a:xfrm>
          <a:prstGeom prst="rect">
            <a:avLst/>
          </a:prstGeom>
          <a:noFill/>
        </p:spPr>
        <p:txBody>
          <a:bodyPr vert="horz" wrap="square" lIns="91440" tIns="45720" rIns="91440" bIns="45720" rtlCol="0" anchor="t">
            <a:spAutoFit/>
          </a:bodyPr>
          <a:lstStyle/>
          <a:p>
            <a:pPr marL="0" indent="0">
              <a:buNone/>
            </a:pPr>
            <a:r>
              <a:rPr lang="en-GB" sz="1600">
                <a:latin typeface="Arial"/>
                <a:cs typeface="Arial"/>
              </a:rPr>
              <a:t>The engaged provider must use the Welsh Immunisation System (WIS) for documenting RSV vaccination. </a:t>
            </a:r>
          </a:p>
          <a:p>
            <a:pPr marL="0" indent="0">
              <a:buNone/>
            </a:pPr>
            <a:r>
              <a:rPr lang="en-GB" sz="1600">
                <a:latin typeface="Arial"/>
                <a:cs typeface="Arial"/>
              </a:rPr>
              <a:t>Including:</a:t>
            </a:r>
          </a:p>
          <a:p>
            <a:r>
              <a:rPr lang="en-GB" sz="1600">
                <a:latin typeface="Arial"/>
                <a:cs typeface="Arial"/>
              </a:rPr>
              <a:t>consent for vaccination</a:t>
            </a:r>
          </a:p>
          <a:p>
            <a:r>
              <a:rPr lang="en-GB" sz="1600">
                <a:latin typeface="Arial"/>
                <a:cs typeface="Arial"/>
              </a:rPr>
              <a:t>noting any contraindications</a:t>
            </a:r>
          </a:p>
          <a:p>
            <a:r>
              <a:rPr lang="en-GB" sz="1600">
                <a:latin typeface="Arial"/>
                <a:cs typeface="Arial"/>
              </a:rPr>
              <a:t>recording immediate adverse events</a:t>
            </a:r>
          </a:p>
          <a:p>
            <a:r>
              <a:rPr lang="en-GB" sz="1600">
                <a:latin typeface="Arial"/>
                <a:cs typeface="Arial"/>
              </a:rPr>
              <a:t>recording the refrigerator temperature(s) where vaccines are stored, twice daily (start and end of the day) on all working days, as per national guidance</a:t>
            </a:r>
          </a:p>
          <a:p>
            <a:pPr marL="0" indent="0">
              <a:buNone/>
            </a:pPr>
            <a:endParaRPr lang="en-GB">
              <a:latin typeface="Arial"/>
              <a:cs typeface="Arial"/>
            </a:endParaRPr>
          </a:p>
        </p:txBody>
      </p:sp>
      <p:sp>
        <p:nvSpPr>
          <p:cNvPr id="17" name="Slide Number Placeholder 16">
            <a:extLst>
              <a:ext uri="{FF2B5EF4-FFF2-40B4-BE49-F238E27FC236}">
                <a16:creationId xmlns:a16="http://schemas.microsoft.com/office/drawing/2014/main" id="{7280104A-05D2-4550-80F7-F535E8FC941D}"/>
              </a:ext>
            </a:extLst>
          </p:cNvPr>
          <p:cNvSpPr>
            <a:spLocks noGrp="1"/>
          </p:cNvSpPr>
          <p:nvPr>
            <p:ph type="sldNum" sz="quarter" idx="12"/>
          </p:nvPr>
        </p:nvSpPr>
        <p:spPr>
          <a:xfrm>
            <a:off x="10845806" y="6357564"/>
            <a:ext cx="1225294" cy="376482"/>
          </a:xfrm>
        </p:spPr>
        <p:txBody>
          <a:bodyPr/>
          <a:lstStyle/>
          <a:p>
            <a:fld id="{344369E4-5DE7-46E5-874E-4FD437973785}" type="slidenum">
              <a:rPr lang="en-GB" smtClean="0"/>
              <a:pPr/>
              <a:t>55</a:t>
            </a:fld>
            <a:endParaRPr lang="en-GB" sz="1400"/>
          </a:p>
        </p:txBody>
      </p:sp>
      <p:sp>
        <p:nvSpPr>
          <p:cNvPr id="6" name="TextBox 5">
            <a:extLst>
              <a:ext uri="{FF2B5EF4-FFF2-40B4-BE49-F238E27FC236}">
                <a16:creationId xmlns:a16="http://schemas.microsoft.com/office/drawing/2014/main" id="{E7C18F16-C829-4EA8-96AA-5B7909D84355}"/>
              </a:ext>
            </a:extLst>
          </p:cNvPr>
          <p:cNvSpPr txBox="1"/>
          <p:nvPr/>
        </p:nvSpPr>
        <p:spPr>
          <a:xfrm>
            <a:off x="640709" y="2070754"/>
            <a:ext cx="4056248" cy="2908489"/>
          </a:xfrm>
          <a:prstGeom prst="rect">
            <a:avLst/>
          </a:prstGeom>
          <a:noFill/>
        </p:spPr>
        <p:txBody>
          <a:bodyPr wrap="square" lIns="91440" tIns="45720" rIns="91440" bIns="45720" rtlCol="0" anchor="t">
            <a:spAutoFit/>
          </a:bodyPr>
          <a:lstStyle/>
          <a:p>
            <a:r>
              <a:rPr lang="en-GB" sz="1600" b="1"/>
              <a:t>Box 1</a:t>
            </a:r>
            <a:r>
              <a:rPr lang="en-GB" sz="1600"/>
              <a:t>. Following vaccination, the following information should be recorded:</a:t>
            </a:r>
          </a:p>
          <a:p>
            <a:pPr marL="285750" indent="-285750">
              <a:spcBef>
                <a:spcPts val="600"/>
              </a:spcBef>
              <a:buClr>
                <a:srgbClr val="007C91"/>
              </a:buClr>
              <a:buFont typeface="Arial" panose="020B0604020202020204" pitchFamily="34" charset="0"/>
              <a:buChar char="•"/>
            </a:pPr>
            <a:r>
              <a:rPr lang="en-GB" sz="1600"/>
              <a:t>vaccine name</a:t>
            </a:r>
          </a:p>
          <a:p>
            <a:pPr marL="285750" indent="-285750">
              <a:buClr>
                <a:srgbClr val="007C91"/>
              </a:buClr>
              <a:buFont typeface="Arial" panose="020B0604020202020204" pitchFamily="34" charset="0"/>
              <a:buChar char="•"/>
            </a:pPr>
            <a:r>
              <a:rPr lang="en-GB" sz="1600"/>
              <a:t>product name</a:t>
            </a:r>
          </a:p>
          <a:p>
            <a:pPr marL="285750" indent="-285750">
              <a:buClr>
                <a:srgbClr val="007C91"/>
              </a:buClr>
              <a:buFont typeface="Arial" panose="020B0604020202020204" pitchFamily="34" charset="0"/>
              <a:buChar char="•"/>
            </a:pPr>
            <a:r>
              <a:rPr lang="en-GB" sz="1600"/>
              <a:t>batch number</a:t>
            </a:r>
          </a:p>
          <a:p>
            <a:pPr marL="285750" indent="-285750">
              <a:buClr>
                <a:srgbClr val="007C91"/>
              </a:buClr>
              <a:buFont typeface="Arial" panose="020B0604020202020204" pitchFamily="34" charset="0"/>
              <a:buChar char="•"/>
            </a:pPr>
            <a:r>
              <a:rPr lang="en-GB" sz="1600"/>
              <a:t>expiry date</a:t>
            </a:r>
          </a:p>
          <a:p>
            <a:pPr marL="285750" indent="-285750">
              <a:buClr>
                <a:srgbClr val="007C91"/>
              </a:buClr>
              <a:buFont typeface="Arial" panose="020B0604020202020204" pitchFamily="34" charset="0"/>
              <a:buChar char="•"/>
            </a:pPr>
            <a:r>
              <a:rPr lang="en-GB" sz="1600"/>
              <a:t>dose administered</a:t>
            </a:r>
          </a:p>
          <a:p>
            <a:pPr marL="285750" indent="-285750">
              <a:buClr>
                <a:srgbClr val="007C91"/>
              </a:buClr>
              <a:buFont typeface="Arial" panose="020B0604020202020204" pitchFamily="34" charset="0"/>
              <a:buChar char="•"/>
            </a:pPr>
            <a:r>
              <a:rPr lang="en-GB" sz="1600"/>
              <a:t>date immunisation given</a:t>
            </a:r>
          </a:p>
          <a:p>
            <a:pPr marL="285750" indent="-285750">
              <a:buClr>
                <a:srgbClr val="007C91"/>
              </a:buClr>
              <a:buFont typeface="Arial" panose="020B0604020202020204" pitchFamily="34" charset="0"/>
              <a:buChar char="•"/>
            </a:pPr>
            <a:r>
              <a:rPr lang="en-GB" sz="1600"/>
              <a:t>route/site used</a:t>
            </a:r>
          </a:p>
          <a:p>
            <a:pPr marL="285750" indent="-285750">
              <a:buClr>
                <a:srgbClr val="007C91"/>
              </a:buClr>
              <a:buFont typeface="Arial" panose="020B0604020202020204" pitchFamily="34" charset="0"/>
              <a:buChar char="•"/>
            </a:pPr>
            <a:r>
              <a:rPr lang="en-GB" sz="1600"/>
              <a:t>name and signature of vaccinator</a:t>
            </a:r>
          </a:p>
          <a:p>
            <a:endParaRPr lang="en-GB"/>
          </a:p>
        </p:txBody>
      </p:sp>
      <p:sp>
        <p:nvSpPr>
          <p:cNvPr id="8" name="TextBox 7">
            <a:extLst>
              <a:ext uri="{FF2B5EF4-FFF2-40B4-BE49-F238E27FC236}">
                <a16:creationId xmlns:a16="http://schemas.microsoft.com/office/drawing/2014/main" id="{69635A68-6CA9-4021-A186-601190100554}"/>
              </a:ext>
            </a:extLst>
          </p:cNvPr>
          <p:cNvSpPr txBox="1"/>
          <p:nvPr/>
        </p:nvSpPr>
        <p:spPr>
          <a:xfrm>
            <a:off x="334369" y="881561"/>
            <a:ext cx="11527425" cy="1323439"/>
          </a:xfrm>
          <a:prstGeom prst="rect">
            <a:avLst/>
          </a:prstGeom>
          <a:noFill/>
        </p:spPr>
        <p:txBody>
          <a:bodyPr wrap="square" lIns="91440" tIns="45720" rIns="91440" bIns="45720" rtlCol="0" anchor="t">
            <a:spAutoFit/>
          </a:bodyPr>
          <a:lstStyle/>
          <a:p>
            <a:pPr>
              <a:buClr>
                <a:srgbClr val="007C91"/>
              </a:buClr>
            </a:pPr>
            <a:r>
              <a:rPr lang="en-GB" sz="2000"/>
              <a:t>It is essential that the information in Box 1 is recorded for all doses of vaccine given to ensure complete and accurate patient vaccination records* and to enable extraction of the correct data for surveillance and vaccine coverage purposes.  </a:t>
            </a:r>
          </a:p>
          <a:p>
            <a:pPr>
              <a:buClr>
                <a:srgbClr val="007C91"/>
              </a:buClr>
            </a:pPr>
            <a:endParaRPr lang="en-GB" sz="2000"/>
          </a:p>
        </p:txBody>
      </p:sp>
      <p:sp>
        <p:nvSpPr>
          <p:cNvPr id="3" name="Rectangle 2">
            <a:extLst>
              <a:ext uri="{FF2B5EF4-FFF2-40B4-BE49-F238E27FC236}">
                <a16:creationId xmlns:a16="http://schemas.microsoft.com/office/drawing/2014/main" id="{64CF2B0F-7244-4D0D-80A1-885D6EAF6984}"/>
              </a:ext>
            </a:extLst>
          </p:cNvPr>
          <p:cNvSpPr/>
          <p:nvPr/>
        </p:nvSpPr>
        <p:spPr>
          <a:xfrm>
            <a:off x="588483" y="2064389"/>
            <a:ext cx="4099136" cy="27016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D0FE1EF8-62C3-465C-BE95-5CCC3983CA27}"/>
              </a:ext>
            </a:extLst>
          </p:cNvPr>
          <p:cNvSpPr/>
          <p:nvPr/>
        </p:nvSpPr>
        <p:spPr>
          <a:xfrm>
            <a:off x="5062055" y="2041678"/>
            <a:ext cx="6462178" cy="27684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5A59075C-EF60-473A-C739-F397FB1C9E06}"/>
              </a:ext>
            </a:extLst>
          </p:cNvPr>
          <p:cNvSpPr txBox="1"/>
          <p:nvPr/>
        </p:nvSpPr>
        <p:spPr>
          <a:xfrm>
            <a:off x="588483" y="5057775"/>
            <a:ext cx="10935750" cy="646331"/>
          </a:xfrm>
          <a:prstGeom prst="rect">
            <a:avLst/>
          </a:prstGeom>
          <a:noFill/>
        </p:spPr>
        <p:txBody>
          <a:bodyPr wrap="square" rtlCol="0">
            <a:spAutoFit/>
          </a:bodyPr>
          <a:lstStyle/>
          <a:p>
            <a:pPr algn="ctr"/>
            <a:r>
              <a:rPr lang="en-GB"/>
              <a:t>Clinical services may wish to update their own clinical records by entering vaccination on local systems/paper notes.</a:t>
            </a:r>
          </a:p>
        </p:txBody>
      </p:sp>
      <p:sp>
        <p:nvSpPr>
          <p:cNvPr id="11" name="Footer Placeholder 3">
            <a:extLst>
              <a:ext uri="{FF2B5EF4-FFF2-40B4-BE49-F238E27FC236}">
                <a16:creationId xmlns:a16="http://schemas.microsoft.com/office/drawing/2014/main" id="{768743F8-A222-1400-3842-7D9E3E68673F}"/>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28223776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FA0A81-3CFD-CD19-0744-BC4945BB7B7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A0DE6C6-91AC-D115-9AAA-8B69AE59B201}"/>
              </a:ext>
            </a:extLst>
          </p:cNvPr>
          <p:cNvSpPr>
            <a:spLocks noGrp="1"/>
          </p:cNvSpPr>
          <p:nvPr>
            <p:ph type="body" sz="quarter" idx="10"/>
          </p:nvPr>
        </p:nvSpPr>
        <p:spPr>
          <a:xfrm>
            <a:off x="2147397" y="3234401"/>
            <a:ext cx="7040563" cy="719137"/>
          </a:xfrm>
        </p:spPr>
        <p:txBody>
          <a:bodyPr lIns="91440" tIns="45720" rIns="91440" bIns="45720" anchor="t">
            <a:normAutofit lnSpcReduction="10000"/>
          </a:bodyPr>
          <a:lstStyle/>
          <a:p>
            <a:pPr algn="ctr"/>
            <a:r>
              <a:rPr lang="en-GB" sz="4800">
                <a:latin typeface="Arial"/>
                <a:cs typeface="Arial"/>
              </a:rPr>
              <a:t>Summary &amp; Resources</a:t>
            </a:r>
          </a:p>
        </p:txBody>
      </p:sp>
    </p:spTree>
    <p:extLst>
      <p:ext uri="{BB962C8B-B14F-4D97-AF65-F5344CB8AC3E}">
        <p14:creationId xmlns:p14="http://schemas.microsoft.com/office/powerpoint/2010/main" val="22080234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F9343-EBD2-4545-ADF1-B890C0F0FAF9}"/>
              </a:ext>
            </a:extLst>
          </p:cNvPr>
          <p:cNvSpPr>
            <a:spLocks noGrp="1"/>
          </p:cNvSpPr>
          <p:nvPr>
            <p:ph type="title"/>
          </p:nvPr>
        </p:nvSpPr>
        <p:spPr>
          <a:xfrm>
            <a:off x="327887" y="280083"/>
            <a:ext cx="10515600" cy="972607"/>
          </a:xfrm>
        </p:spPr>
        <p:txBody>
          <a:bodyPr lIns="91440" tIns="45720" rIns="91440" bIns="45720" anchor="t"/>
          <a:lstStyle/>
          <a:p>
            <a:r>
              <a:rPr lang="en-GB" b="1"/>
              <a:t>Summary</a:t>
            </a:r>
            <a:endParaRPr lang="en-GB" b="1" strike="sngStrike"/>
          </a:p>
        </p:txBody>
      </p:sp>
      <p:sp>
        <p:nvSpPr>
          <p:cNvPr id="3" name="Content Placeholder 2">
            <a:extLst>
              <a:ext uri="{FF2B5EF4-FFF2-40B4-BE49-F238E27FC236}">
                <a16:creationId xmlns:a16="http://schemas.microsoft.com/office/drawing/2014/main" id="{AA47EA92-D2D5-4BF2-9BE0-57B25B9964D2}"/>
              </a:ext>
            </a:extLst>
          </p:cNvPr>
          <p:cNvSpPr>
            <a:spLocks noGrp="1"/>
          </p:cNvSpPr>
          <p:nvPr>
            <p:ph idx="1"/>
          </p:nvPr>
        </p:nvSpPr>
        <p:spPr>
          <a:xfrm>
            <a:off x="413549" y="1327275"/>
            <a:ext cx="10007606" cy="4351338"/>
          </a:xfrm>
        </p:spPr>
        <p:txBody>
          <a:bodyPr vert="horz" lIns="91440" tIns="45720" rIns="91440" bIns="45720" rtlCol="0" anchor="t">
            <a:normAutofit/>
          </a:bodyPr>
          <a:lstStyle/>
          <a:p>
            <a:pPr>
              <a:lnSpc>
                <a:spcPct val="150000"/>
              </a:lnSpc>
              <a:spcBef>
                <a:spcPts val="0"/>
              </a:spcBef>
            </a:pPr>
            <a:endParaRPr lang="en-GB"/>
          </a:p>
          <a:p>
            <a:endParaRPr lang="en-GB"/>
          </a:p>
        </p:txBody>
      </p:sp>
      <p:sp>
        <p:nvSpPr>
          <p:cNvPr id="11" name="Slide Number Placeholder 10">
            <a:extLst>
              <a:ext uri="{FF2B5EF4-FFF2-40B4-BE49-F238E27FC236}">
                <a16:creationId xmlns:a16="http://schemas.microsoft.com/office/drawing/2014/main" id="{3410485E-1C19-4258-B765-CA27541B52DC}"/>
              </a:ext>
            </a:extLst>
          </p:cNvPr>
          <p:cNvSpPr>
            <a:spLocks noGrp="1"/>
          </p:cNvSpPr>
          <p:nvPr>
            <p:ph type="sldNum" sz="quarter" idx="12"/>
          </p:nvPr>
        </p:nvSpPr>
        <p:spPr>
          <a:xfrm>
            <a:off x="11187744" y="6344692"/>
            <a:ext cx="849927" cy="382028"/>
          </a:xfrm>
        </p:spPr>
        <p:txBody>
          <a:bodyPr/>
          <a:lstStyle/>
          <a:p>
            <a:fld id="{344369E4-5DE7-46E5-874E-4FD437973785}" type="slidenum">
              <a:rPr lang="en-GB" smtClean="0"/>
              <a:pPr/>
              <a:t>57</a:t>
            </a:fld>
            <a:endParaRPr lang="en-GB" sz="1400"/>
          </a:p>
        </p:txBody>
      </p:sp>
      <p:sp>
        <p:nvSpPr>
          <p:cNvPr id="5" name="TextBox 4">
            <a:extLst>
              <a:ext uri="{FF2B5EF4-FFF2-40B4-BE49-F238E27FC236}">
                <a16:creationId xmlns:a16="http://schemas.microsoft.com/office/drawing/2014/main" id="{FA210AA0-7C68-3F7F-69E4-7A76C99F52E2}"/>
              </a:ext>
            </a:extLst>
          </p:cNvPr>
          <p:cNvSpPr txBox="1"/>
          <p:nvPr/>
        </p:nvSpPr>
        <p:spPr>
          <a:xfrm>
            <a:off x="253905" y="1172593"/>
            <a:ext cx="11207261" cy="43088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a:latin typeface="Arial"/>
                <a:ea typeface="Arial"/>
                <a:cs typeface="Arial"/>
              </a:rPr>
              <a:t>RSV is a common cause of respiratory tract infections across the UK, predominantly in autumn and winter</a:t>
            </a:r>
          </a:p>
          <a:p>
            <a:pPr marL="285750" indent="-285750">
              <a:buFont typeface="Arial"/>
              <a:buChar char="•"/>
            </a:pPr>
            <a:endParaRPr lang="en-GB">
              <a:latin typeface="Arial"/>
              <a:ea typeface="Arial"/>
              <a:cs typeface="Arial"/>
            </a:endParaRPr>
          </a:p>
          <a:p>
            <a:pPr marL="285750" indent="-285750">
              <a:buFont typeface="Arial"/>
              <a:buChar char="•"/>
            </a:pPr>
            <a:r>
              <a:rPr lang="en-US">
                <a:latin typeface="Arial"/>
                <a:ea typeface="Arial"/>
                <a:cs typeface="Arial"/>
              </a:rPr>
              <a:t>The RSV vaccination </a:t>
            </a:r>
            <a:r>
              <a:rPr lang="en-US" err="1">
                <a:latin typeface="Arial"/>
                <a:ea typeface="Arial"/>
                <a:cs typeface="Arial"/>
              </a:rPr>
              <a:t>programme</a:t>
            </a:r>
            <a:r>
              <a:rPr lang="en-US">
                <a:latin typeface="Arial"/>
                <a:ea typeface="Arial"/>
                <a:cs typeface="Arial"/>
              </a:rPr>
              <a:t> should be offered year-round</a:t>
            </a:r>
          </a:p>
          <a:p>
            <a:endParaRPr lang="en-GB">
              <a:latin typeface="Arial"/>
              <a:ea typeface="Arial"/>
              <a:cs typeface="Arial"/>
            </a:endParaRPr>
          </a:p>
          <a:p>
            <a:pPr marL="285750" indent="-285750">
              <a:buFont typeface="Arial"/>
              <a:buChar char="•"/>
            </a:pPr>
            <a:r>
              <a:rPr lang="en-GB" err="1">
                <a:latin typeface="Arial"/>
                <a:ea typeface="Arial"/>
                <a:cs typeface="Arial"/>
              </a:rPr>
              <a:t>Abrysvo</a:t>
            </a:r>
            <a:r>
              <a:rPr lang="en-GB" baseline="30000">
                <a:latin typeface="Arial"/>
                <a:ea typeface="Arial"/>
                <a:cs typeface="Arial"/>
              </a:rPr>
              <a:t>® </a:t>
            </a:r>
            <a:r>
              <a:rPr lang="en-GB">
                <a:latin typeface="Arial"/>
                <a:ea typeface="Arial"/>
                <a:cs typeface="Arial"/>
              </a:rPr>
              <a:t>is the recommended vaccine for RSV vaccination of older adults, and is the only vaccine currently available for use within the national programme in the UK </a:t>
            </a:r>
          </a:p>
          <a:p>
            <a:pPr marL="285750" indent="-285750">
              <a:buFont typeface="Arial"/>
              <a:buChar char="•"/>
            </a:pPr>
            <a:endParaRPr lang="en-US">
              <a:latin typeface="Arial"/>
              <a:ea typeface="Arial"/>
              <a:cs typeface="Arial"/>
            </a:endParaRPr>
          </a:p>
          <a:p>
            <a:pPr marL="285750" indent="-285750">
              <a:buFont typeface="Arial"/>
              <a:buChar char="•"/>
            </a:pPr>
            <a:r>
              <a:rPr lang="en-GB" err="1">
                <a:cs typeface="Arial"/>
              </a:rPr>
              <a:t>Abrysvo</a:t>
            </a:r>
            <a:r>
              <a:rPr lang="en-GB" sz="1200" baseline="30000">
                <a:cs typeface="Arial"/>
              </a:rPr>
              <a:t>®</a:t>
            </a:r>
            <a:r>
              <a:rPr lang="en-GB">
                <a:cs typeface="Arial"/>
              </a:rPr>
              <a:t> offers protection for at least two years (studies are ongoing) and there is no data currently to support a second doses in older adults </a:t>
            </a:r>
            <a:endParaRPr lang="en-US">
              <a:cs typeface="Arial"/>
            </a:endParaRPr>
          </a:p>
          <a:p>
            <a:pPr marL="285750" indent="-285750">
              <a:buFont typeface="Arial"/>
              <a:buChar char="•"/>
            </a:pPr>
            <a:endParaRPr lang="en-GB">
              <a:cs typeface="Arial"/>
            </a:endParaRPr>
          </a:p>
          <a:p>
            <a:pPr marL="285750" indent="-285750">
              <a:buFont typeface="Arial"/>
              <a:buChar char="•"/>
            </a:pPr>
            <a:r>
              <a:rPr lang="en-GB">
                <a:cs typeface="Arial"/>
              </a:rPr>
              <a:t>Those with a role in delivering the RSV vaccination programme need to be knowledgeable, confident and competent in order to promote the vaccination programme and deliver the vaccine safely</a:t>
            </a:r>
            <a:endParaRPr lang="en-US">
              <a:cs typeface="Arial"/>
            </a:endParaRPr>
          </a:p>
          <a:p>
            <a:pPr marL="342900" indent="-342900">
              <a:buFont typeface="Arial"/>
              <a:buChar char="•"/>
            </a:pPr>
            <a:endParaRPr lang="en-US">
              <a:cs typeface="Arial"/>
            </a:endParaRPr>
          </a:p>
          <a:p>
            <a:pPr marL="342900" indent="-342900">
              <a:buFont typeface="Arial"/>
              <a:buChar char="•"/>
            </a:pPr>
            <a:endParaRPr lang="en-US" sz="2200">
              <a:cs typeface="Arial"/>
            </a:endParaRPr>
          </a:p>
          <a:p>
            <a:pPr algn="ctr"/>
            <a:endParaRPr lang="en-US">
              <a:cs typeface="Arial"/>
            </a:endParaRPr>
          </a:p>
        </p:txBody>
      </p:sp>
      <p:sp>
        <p:nvSpPr>
          <p:cNvPr id="7" name="Footer Placeholder 3">
            <a:extLst>
              <a:ext uri="{FF2B5EF4-FFF2-40B4-BE49-F238E27FC236}">
                <a16:creationId xmlns:a16="http://schemas.microsoft.com/office/drawing/2014/main" id="{9F3D55B1-4716-ECEC-3815-11F0E946DF89}"/>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29150888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3DB1A-B149-4A11-3B7B-988C60FC967C}"/>
              </a:ext>
            </a:extLst>
          </p:cNvPr>
          <p:cNvSpPr>
            <a:spLocks noGrp="1"/>
          </p:cNvSpPr>
          <p:nvPr>
            <p:ph type="title"/>
          </p:nvPr>
        </p:nvSpPr>
        <p:spPr>
          <a:xfrm>
            <a:off x="419044" y="143774"/>
            <a:ext cx="6864072" cy="613871"/>
          </a:xfrm>
        </p:spPr>
        <p:txBody>
          <a:bodyPr lIns="91440" tIns="45720" rIns="91440" bIns="45720" anchor="t"/>
          <a:lstStyle/>
          <a:p>
            <a:r>
              <a:rPr lang="en-GB" b="1"/>
              <a:t>Key publications </a:t>
            </a:r>
          </a:p>
        </p:txBody>
      </p:sp>
      <p:sp>
        <p:nvSpPr>
          <p:cNvPr id="3" name="Content Placeholder 2">
            <a:extLst>
              <a:ext uri="{FF2B5EF4-FFF2-40B4-BE49-F238E27FC236}">
                <a16:creationId xmlns:a16="http://schemas.microsoft.com/office/drawing/2014/main" id="{0703F584-E58C-5ACE-1EFD-3AA4D185412D}"/>
              </a:ext>
            </a:extLst>
          </p:cNvPr>
          <p:cNvSpPr>
            <a:spLocks noGrp="1"/>
          </p:cNvSpPr>
          <p:nvPr>
            <p:ph idx="1"/>
          </p:nvPr>
        </p:nvSpPr>
        <p:spPr>
          <a:xfrm>
            <a:off x="416354" y="843968"/>
            <a:ext cx="7056415" cy="5170847"/>
          </a:xfrm>
        </p:spPr>
        <p:txBody>
          <a:bodyPr lIns="91440" tIns="45720" rIns="91440" bIns="45720" anchor="t"/>
          <a:lstStyle/>
          <a:p>
            <a:pPr marL="0" indent="0" algn="just">
              <a:buNone/>
            </a:pPr>
            <a:endParaRPr lang="en-GB" sz="1600" strike="sngStrike">
              <a:cs typeface="Arial"/>
            </a:endParaRPr>
          </a:p>
          <a:p>
            <a:pPr algn="just"/>
            <a:r>
              <a:rPr lang="en-GB" sz="1600">
                <a:solidFill>
                  <a:srgbClr val="002060"/>
                </a:solidFill>
              </a:rPr>
              <a:t>Welsh Government issued a health circular on</a:t>
            </a:r>
            <a:r>
              <a:rPr lang="en-GB" sz="1600">
                <a:solidFill>
                  <a:srgbClr val="002060"/>
                </a:solidFill>
                <a:ea typeface="+mn-lt"/>
                <a:cs typeface="+mn-lt"/>
              </a:rPr>
              <a:t> 30 June 2026 </a:t>
            </a:r>
            <a:r>
              <a:rPr lang="en-GB" sz="1600">
                <a:solidFill>
                  <a:srgbClr val="00A7A7"/>
                </a:solidFill>
                <a:ea typeface="+mn-lt"/>
                <a:cs typeface="+mn-lt"/>
                <a:hlinkClick r:id="rId3">
                  <a:extLst>
                    <a:ext uri="{A12FA001-AC4F-418D-AE19-62706E023703}">
                      <ahyp:hlinkClr xmlns:ahyp="http://schemas.microsoft.com/office/drawing/2018/hyperlinkcolor" val="tx"/>
                    </a:ext>
                  </a:extLst>
                </a:hlinkClick>
              </a:rPr>
              <a:t>Update on RSV vaccination programme 2026 (WHC/2026/020) [HTML] | GOV.WALES</a:t>
            </a:r>
            <a:endParaRPr lang="en-GB" sz="1600">
              <a:solidFill>
                <a:srgbClr val="00A7A7"/>
              </a:solidFill>
              <a:ea typeface="+mn-lt"/>
              <a:cs typeface="+mn-lt"/>
            </a:endParaRPr>
          </a:p>
          <a:p>
            <a:pPr algn="just"/>
            <a:r>
              <a:rPr lang="en-GB" sz="1600"/>
              <a:t>The Green Book RSV chapter has been updated and is available to view here: </a:t>
            </a:r>
            <a:r>
              <a:rPr lang="en-GB" sz="1600">
                <a:hlinkClick r:id="rId4"/>
              </a:rPr>
              <a:t>Respiratory syncytial virus: the green book, chapter 27a - GOV.UK (www.gov.uk)</a:t>
            </a:r>
            <a:r>
              <a:rPr lang="en-GB" sz="1600"/>
              <a:t>  (03/06/2026)</a:t>
            </a:r>
            <a:endParaRPr lang="en-GB" sz="1600">
              <a:cs typeface="Arial"/>
            </a:endParaRPr>
          </a:p>
          <a:p>
            <a:pPr algn="just"/>
            <a:r>
              <a:rPr lang="en-GB" sz="1600">
                <a:hlinkClick r:id="rId5"/>
              </a:rPr>
              <a:t>UKHSA RSV vaccination of older adults: information for healthcare practitioners</a:t>
            </a:r>
            <a:r>
              <a:rPr lang="en-GB" sz="1600"/>
              <a:t>. This guidance is for healthcare practitioners implementing the vaccination programme to protect older adults from RSV.</a:t>
            </a:r>
            <a:endParaRPr lang="en-GB" sz="1600">
              <a:cs typeface="Arial"/>
            </a:endParaRPr>
          </a:p>
          <a:p>
            <a:r>
              <a:rPr lang="en-GB" sz="1600">
                <a:cs typeface="Arial"/>
              </a:rPr>
              <a:t>For previous WHC's, see </a:t>
            </a:r>
            <a:r>
              <a:rPr lang="en-GB" sz="1600">
                <a:solidFill>
                  <a:schemeClr val="accent1"/>
                </a:solidFill>
                <a:cs typeface="Arial"/>
                <a:hlinkClick r:id="rId6">
                  <a:extLst>
                    <a:ext uri="{A12FA001-AC4F-418D-AE19-62706E023703}">
                      <ahyp:hlinkClr xmlns:ahyp="http://schemas.microsoft.com/office/drawing/2018/hyperlinkcolor" val="tx"/>
                    </a:ext>
                  </a:extLst>
                </a:hlinkClick>
              </a:rPr>
              <a:t>Vaccination</a:t>
            </a:r>
            <a:r>
              <a:rPr lang="en-GB" sz="1600">
                <a:solidFill>
                  <a:schemeClr val="accent1"/>
                </a:solidFill>
                <a:ea typeface="+mn-lt"/>
                <a:cs typeface="+mn-lt"/>
                <a:hlinkClick r:id="rId6">
                  <a:extLst>
                    <a:ext uri="{A12FA001-AC4F-418D-AE19-62706E023703}">
                      <ahyp:hlinkClr xmlns:ahyp="http://schemas.microsoft.com/office/drawing/2018/hyperlinkcolor" val="tx"/>
                    </a:ext>
                  </a:extLst>
                </a:hlinkClick>
              </a:rPr>
              <a:t> | Sub-topic | GOV.WALES</a:t>
            </a:r>
            <a:r>
              <a:rPr lang="en-GB" sz="1600">
                <a:ea typeface="+mn-lt"/>
                <a:cs typeface="+mn-lt"/>
              </a:rPr>
              <a:t> and search RSV</a:t>
            </a:r>
            <a:endParaRPr lang="en-GB" sz="1600">
              <a:cs typeface="Arial"/>
            </a:endParaRPr>
          </a:p>
        </p:txBody>
      </p:sp>
      <p:sp>
        <p:nvSpPr>
          <p:cNvPr id="5" name="Slide Number Placeholder 4">
            <a:extLst>
              <a:ext uri="{FF2B5EF4-FFF2-40B4-BE49-F238E27FC236}">
                <a16:creationId xmlns:a16="http://schemas.microsoft.com/office/drawing/2014/main" id="{0DBCB81D-66D6-FBEC-4E29-BD8442BDBC0D}"/>
              </a:ext>
            </a:extLst>
          </p:cNvPr>
          <p:cNvSpPr>
            <a:spLocks noGrp="1"/>
          </p:cNvSpPr>
          <p:nvPr>
            <p:ph type="sldNum" sz="quarter" idx="12"/>
          </p:nvPr>
        </p:nvSpPr>
        <p:spPr>
          <a:xfrm>
            <a:off x="9222099" y="6347883"/>
            <a:ext cx="2743200" cy="365125"/>
          </a:xfrm>
        </p:spPr>
        <p:txBody>
          <a:bodyPr/>
          <a:lstStyle/>
          <a:p>
            <a:fld id="{561D0CCE-8DCC-44DC-A653-AE62B1D84A52}" type="slidenum">
              <a:rPr lang="en-GB" smtClean="0"/>
              <a:pPr/>
              <a:t>58</a:t>
            </a:fld>
            <a:endParaRPr lang="en-GB"/>
          </a:p>
        </p:txBody>
      </p:sp>
      <p:pic>
        <p:nvPicPr>
          <p:cNvPr id="14" name="Picture 13">
            <a:extLst>
              <a:ext uri="{FF2B5EF4-FFF2-40B4-BE49-F238E27FC236}">
                <a16:creationId xmlns:a16="http://schemas.microsoft.com/office/drawing/2014/main" id="{D7EC47C7-72F1-062A-5128-91AB94303651}"/>
              </a:ext>
            </a:extLst>
          </p:cNvPr>
          <p:cNvPicPr>
            <a:picLocks noChangeAspect="1"/>
          </p:cNvPicPr>
          <p:nvPr/>
        </p:nvPicPr>
        <p:blipFill>
          <a:blip r:embed="rId7"/>
          <a:stretch>
            <a:fillRect/>
          </a:stretch>
        </p:blipFill>
        <p:spPr>
          <a:xfrm>
            <a:off x="10032219" y="2279735"/>
            <a:ext cx="1933080" cy="2769941"/>
          </a:xfrm>
          <a:prstGeom prst="rect">
            <a:avLst/>
          </a:prstGeom>
          <a:ln w="19050">
            <a:solidFill>
              <a:schemeClr val="tx1"/>
            </a:solidFill>
          </a:ln>
          <a:effectLst>
            <a:outerShdw blurRad="50800" dist="38100" dir="2700000" algn="tl" rotWithShape="0">
              <a:prstClr val="black">
                <a:alpha val="40000"/>
              </a:prstClr>
            </a:outerShdw>
          </a:effectLst>
        </p:spPr>
      </p:pic>
      <p:sp>
        <p:nvSpPr>
          <p:cNvPr id="10" name="Footer Placeholder 3">
            <a:extLst>
              <a:ext uri="{FF2B5EF4-FFF2-40B4-BE49-F238E27FC236}">
                <a16:creationId xmlns:a16="http://schemas.microsoft.com/office/drawing/2014/main" id="{0359C6B2-1FCB-3DF0-73D3-9AA32216750B}"/>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pic>
        <p:nvPicPr>
          <p:cNvPr id="6" name="Picture 5">
            <a:extLst>
              <a:ext uri="{FF2B5EF4-FFF2-40B4-BE49-F238E27FC236}">
                <a16:creationId xmlns:a16="http://schemas.microsoft.com/office/drawing/2014/main" id="{719E1512-5C41-7584-C814-EACACB1E69F9}"/>
              </a:ext>
            </a:extLst>
          </p:cNvPr>
          <p:cNvPicPr>
            <a:picLocks noChangeAspect="1"/>
          </p:cNvPicPr>
          <p:nvPr/>
        </p:nvPicPr>
        <p:blipFill>
          <a:blip r:embed="rId8"/>
          <a:stretch>
            <a:fillRect/>
          </a:stretch>
        </p:blipFill>
        <p:spPr>
          <a:xfrm>
            <a:off x="7785954" y="1178915"/>
            <a:ext cx="1933080" cy="2769941"/>
          </a:xfrm>
          <a:prstGeom prst="rect">
            <a:avLst/>
          </a:prstGeom>
          <a:ln w="28575">
            <a:solidFill>
              <a:schemeClr val="tx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5234438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E99FF-7A4A-56E5-1EE3-3B37B3B56DF2}"/>
              </a:ext>
            </a:extLst>
          </p:cNvPr>
          <p:cNvSpPr>
            <a:spLocks noGrp="1"/>
          </p:cNvSpPr>
          <p:nvPr>
            <p:ph type="title"/>
          </p:nvPr>
        </p:nvSpPr>
        <p:spPr>
          <a:xfrm>
            <a:off x="345829" y="206374"/>
            <a:ext cx="10515600" cy="754878"/>
          </a:xfrm>
        </p:spPr>
        <p:txBody>
          <a:bodyPr/>
          <a:lstStyle/>
          <a:p>
            <a:r>
              <a:rPr lang="en-GB" sz="2800" b="1">
                <a:solidFill>
                  <a:srgbClr val="002060"/>
                </a:solidFill>
                <a:latin typeface="Arial" panose="020B0604020202020204" pitchFamily="34" charset="0"/>
                <a:cs typeface="Arial" panose="020B0604020202020204" pitchFamily="34" charset="0"/>
              </a:rPr>
              <a:t>Public Resources (1)</a:t>
            </a:r>
            <a:endParaRPr lang="en-GB" sz="2800">
              <a:solidFill>
                <a:schemeClr val="tx1"/>
              </a:solidFill>
            </a:endParaRPr>
          </a:p>
        </p:txBody>
      </p:sp>
      <p:sp>
        <p:nvSpPr>
          <p:cNvPr id="5" name="Slide Number Placeholder 4">
            <a:extLst>
              <a:ext uri="{FF2B5EF4-FFF2-40B4-BE49-F238E27FC236}">
                <a16:creationId xmlns:a16="http://schemas.microsoft.com/office/drawing/2014/main" id="{EEAADB92-87D8-A3C9-984F-DCC8F6913DB9}"/>
              </a:ext>
            </a:extLst>
          </p:cNvPr>
          <p:cNvSpPr>
            <a:spLocks noGrp="1"/>
          </p:cNvSpPr>
          <p:nvPr>
            <p:ph type="sldNum" sz="quarter" idx="12"/>
          </p:nvPr>
        </p:nvSpPr>
        <p:spPr/>
        <p:txBody>
          <a:bodyPr/>
          <a:lstStyle/>
          <a:p>
            <a:fld id="{561D0CCE-8DCC-44DC-A653-AE62B1D84A52}" type="slidenum">
              <a:rPr lang="en-GB" smtClean="0"/>
              <a:pPr/>
              <a:t>59</a:t>
            </a:fld>
            <a:endParaRPr lang="en-GB"/>
          </a:p>
        </p:txBody>
      </p:sp>
      <p:sp>
        <p:nvSpPr>
          <p:cNvPr id="13" name="TextBox 12">
            <a:extLst>
              <a:ext uri="{FF2B5EF4-FFF2-40B4-BE49-F238E27FC236}">
                <a16:creationId xmlns:a16="http://schemas.microsoft.com/office/drawing/2014/main" id="{5AEB0835-1319-3A4A-02A7-14183CF3B43A}"/>
              </a:ext>
            </a:extLst>
          </p:cNvPr>
          <p:cNvSpPr txBox="1"/>
          <p:nvPr/>
        </p:nvSpPr>
        <p:spPr>
          <a:xfrm>
            <a:off x="341928" y="4376590"/>
            <a:ext cx="2794277" cy="1107996"/>
          </a:xfrm>
          <a:prstGeom prst="rect">
            <a:avLst/>
          </a:prstGeom>
          <a:noFill/>
        </p:spPr>
        <p:txBody>
          <a:bodyPr wrap="square">
            <a:spAutoFit/>
          </a:bodyPr>
          <a:lstStyle/>
          <a:p>
            <a:r>
              <a:rPr lang="en-GB" sz="1100"/>
              <a:t>Bilingual digital version available on PHW vaccines website:</a:t>
            </a:r>
          </a:p>
          <a:p>
            <a:pPr marL="285750" indent="-285750">
              <a:buFont typeface="Courier New" panose="02070309020205020404" pitchFamily="49" charset="0"/>
              <a:buChar char="o"/>
            </a:pPr>
            <a:r>
              <a:rPr lang="en-GB" sz="1100">
                <a:hlinkClick r:id="rId2"/>
              </a:rPr>
              <a:t>English website page </a:t>
            </a:r>
            <a:r>
              <a:rPr lang="en-GB" sz="1100"/>
              <a:t>(English presents first on the leaflet)</a:t>
            </a:r>
          </a:p>
          <a:p>
            <a:pPr marL="285750" indent="-285750">
              <a:buFont typeface="Courier New" panose="02070309020205020404" pitchFamily="49" charset="0"/>
              <a:buChar char="o"/>
            </a:pPr>
            <a:r>
              <a:rPr lang="en-GB" sz="1100">
                <a:hlinkClick r:id="rId3"/>
              </a:rPr>
              <a:t>Welsh website page </a:t>
            </a:r>
            <a:r>
              <a:rPr lang="en-GB" sz="1100"/>
              <a:t>(Welsh presents first on the leaflet)</a:t>
            </a:r>
          </a:p>
        </p:txBody>
      </p:sp>
      <p:sp>
        <p:nvSpPr>
          <p:cNvPr id="15" name="TextBox 14">
            <a:extLst>
              <a:ext uri="{FF2B5EF4-FFF2-40B4-BE49-F238E27FC236}">
                <a16:creationId xmlns:a16="http://schemas.microsoft.com/office/drawing/2014/main" id="{B181A493-042F-A601-1C9B-A9D660103379}"/>
              </a:ext>
            </a:extLst>
          </p:cNvPr>
          <p:cNvSpPr txBox="1"/>
          <p:nvPr/>
        </p:nvSpPr>
        <p:spPr>
          <a:xfrm>
            <a:off x="9790996" y="1450585"/>
            <a:ext cx="2059076"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1400"/>
              <a:t>Resources are available to order for </a:t>
            </a:r>
            <a:r>
              <a:rPr lang="en-GB" sz="1400" b="1"/>
              <a:t>free</a:t>
            </a:r>
            <a:r>
              <a:rPr lang="en-GB" sz="1400"/>
              <a:t> on </a:t>
            </a:r>
            <a:r>
              <a:rPr lang="en-GB" sz="1400">
                <a:hlinkClick r:id="rId4"/>
              </a:rPr>
              <a:t>Health Information Resources website</a:t>
            </a:r>
            <a:r>
              <a:rPr lang="en-GB" sz="1400"/>
              <a:t> </a:t>
            </a:r>
          </a:p>
          <a:p>
            <a:endParaRPr lang="en-GB" sz="1400"/>
          </a:p>
          <a:p>
            <a:r>
              <a:rPr lang="en-GB" sz="1400"/>
              <a:t>(</a:t>
            </a:r>
            <a:r>
              <a:rPr lang="en-GB" sz="1400" b="1"/>
              <a:t>Note: </a:t>
            </a:r>
            <a:r>
              <a:rPr lang="en-GB" sz="1400"/>
              <a:t>please contact </a:t>
            </a:r>
            <a:r>
              <a:rPr lang="en-GB" sz="1400">
                <a:hlinkClick r:id="rId5"/>
              </a:rPr>
              <a:t>phw.vaccines@wales.nhs.uk</a:t>
            </a:r>
            <a:r>
              <a:rPr lang="en-GB" sz="1400"/>
              <a:t> if you wish to place a large order</a:t>
            </a:r>
          </a:p>
          <a:p>
            <a:endParaRPr lang="en-GB" sz="1400"/>
          </a:p>
          <a:p>
            <a:r>
              <a:rPr lang="en-GB" sz="1400"/>
              <a:t>Accessible resources are also available online </a:t>
            </a:r>
            <a:r>
              <a:rPr lang="en-GB" sz="1400">
                <a:hlinkClick r:id="rId6"/>
              </a:rPr>
              <a:t>here</a:t>
            </a:r>
            <a:endParaRPr lang="en-GB" sz="1400"/>
          </a:p>
        </p:txBody>
      </p:sp>
      <p:sp>
        <p:nvSpPr>
          <p:cNvPr id="16" name="TextBox 15">
            <a:extLst>
              <a:ext uri="{FF2B5EF4-FFF2-40B4-BE49-F238E27FC236}">
                <a16:creationId xmlns:a16="http://schemas.microsoft.com/office/drawing/2014/main" id="{1B90921E-1B35-2B20-74F2-C169CFD38B1F}"/>
              </a:ext>
            </a:extLst>
          </p:cNvPr>
          <p:cNvSpPr txBox="1"/>
          <p:nvPr/>
        </p:nvSpPr>
        <p:spPr>
          <a:xfrm>
            <a:off x="575352" y="3853090"/>
            <a:ext cx="2137620" cy="276999"/>
          </a:xfrm>
          <a:prstGeom prst="rect">
            <a:avLst/>
          </a:prstGeom>
          <a:noFill/>
        </p:spPr>
        <p:txBody>
          <a:bodyPr wrap="square" rtlCol="0">
            <a:spAutoFit/>
          </a:bodyPr>
          <a:lstStyle/>
          <a:p>
            <a:pPr algn="ctr"/>
            <a:r>
              <a:rPr lang="en-GB" sz="1200" b="1"/>
              <a:t>Patient information leaflet</a:t>
            </a:r>
          </a:p>
        </p:txBody>
      </p:sp>
      <p:sp>
        <p:nvSpPr>
          <p:cNvPr id="17" name="TextBox 16">
            <a:extLst>
              <a:ext uri="{FF2B5EF4-FFF2-40B4-BE49-F238E27FC236}">
                <a16:creationId xmlns:a16="http://schemas.microsoft.com/office/drawing/2014/main" id="{0416002E-2A6D-3588-E714-AD2D62842665}"/>
              </a:ext>
            </a:extLst>
          </p:cNvPr>
          <p:cNvSpPr txBox="1"/>
          <p:nvPr/>
        </p:nvSpPr>
        <p:spPr>
          <a:xfrm>
            <a:off x="3455256" y="3657185"/>
            <a:ext cx="2897945" cy="276999"/>
          </a:xfrm>
          <a:prstGeom prst="rect">
            <a:avLst/>
          </a:prstGeom>
          <a:noFill/>
        </p:spPr>
        <p:txBody>
          <a:bodyPr wrap="square" rtlCol="0">
            <a:spAutoFit/>
          </a:bodyPr>
          <a:lstStyle/>
          <a:p>
            <a:pPr algn="ctr"/>
            <a:r>
              <a:rPr lang="en-GB" sz="1200" b="1"/>
              <a:t>Large print booklet </a:t>
            </a:r>
            <a:r>
              <a:rPr lang="en-GB" sz="1200" b="1">
                <a:hlinkClick r:id="rId6"/>
              </a:rPr>
              <a:t>CYM</a:t>
            </a:r>
            <a:r>
              <a:rPr lang="en-GB" sz="1200" b="1"/>
              <a:t>/</a:t>
            </a:r>
            <a:r>
              <a:rPr lang="en-GB" sz="1200" b="1">
                <a:hlinkClick r:id="rId6"/>
              </a:rPr>
              <a:t>ENG</a:t>
            </a:r>
            <a:endParaRPr lang="en-GB" sz="1200" b="1"/>
          </a:p>
        </p:txBody>
      </p:sp>
      <p:pic>
        <p:nvPicPr>
          <p:cNvPr id="18" name="Picture 17">
            <a:extLst>
              <a:ext uri="{FF2B5EF4-FFF2-40B4-BE49-F238E27FC236}">
                <a16:creationId xmlns:a16="http://schemas.microsoft.com/office/drawing/2014/main" id="{F2389893-240D-6429-631F-5B44A27F7716}"/>
              </a:ext>
            </a:extLst>
          </p:cNvPr>
          <p:cNvPicPr>
            <a:picLocks noChangeAspect="1"/>
          </p:cNvPicPr>
          <p:nvPr/>
        </p:nvPicPr>
        <p:blipFill>
          <a:blip r:embed="rId7"/>
          <a:stretch>
            <a:fillRect/>
          </a:stretch>
        </p:blipFill>
        <p:spPr>
          <a:xfrm>
            <a:off x="3947895" y="958232"/>
            <a:ext cx="1583832" cy="2314831"/>
          </a:xfrm>
          <a:prstGeom prst="rect">
            <a:avLst/>
          </a:prstGeom>
          <a:ln w="19050">
            <a:solidFill>
              <a:schemeClr val="tx1"/>
            </a:solidFill>
          </a:ln>
        </p:spPr>
      </p:pic>
      <p:pic>
        <p:nvPicPr>
          <p:cNvPr id="20" name="Picture 19">
            <a:extLst>
              <a:ext uri="{FF2B5EF4-FFF2-40B4-BE49-F238E27FC236}">
                <a16:creationId xmlns:a16="http://schemas.microsoft.com/office/drawing/2014/main" id="{554A3020-149C-A285-56E6-9B4B96E291E0}"/>
              </a:ext>
            </a:extLst>
          </p:cNvPr>
          <p:cNvPicPr>
            <a:picLocks noChangeAspect="1"/>
          </p:cNvPicPr>
          <p:nvPr/>
        </p:nvPicPr>
        <p:blipFill>
          <a:blip r:embed="rId8"/>
          <a:stretch>
            <a:fillRect/>
          </a:stretch>
        </p:blipFill>
        <p:spPr>
          <a:xfrm>
            <a:off x="7077110" y="958232"/>
            <a:ext cx="1627198" cy="2353891"/>
          </a:xfrm>
          <a:prstGeom prst="rect">
            <a:avLst/>
          </a:prstGeom>
          <a:ln w="19050">
            <a:solidFill>
              <a:schemeClr val="tx1"/>
            </a:solidFill>
          </a:ln>
        </p:spPr>
      </p:pic>
      <p:sp>
        <p:nvSpPr>
          <p:cNvPr id="21" name="TextBox 20">
            <a:extLst>
              <a:ext uri="{FF2B5EF4-FFF2-40B4-BE49-F238E27FC236}">
                <a16:creationId xmlns:a16="http://schemas.microsoft.com/office/drawing/2014/main" id="{C9B43C7E-C67B-6237-F561-24DAB0F5F149}"/>
              </a:ext>
            </a:extLst>
          </p:cNvPr>
          <p:cNvSpPr txBox="1"/>
          <p:nvPr/>
        </p:nvSpPr>
        <p:spPr>
          <a:xfrm>
            <a:off x="6951777" y="3637850"/>
            <a:ext cx="2443393" cy="276999"/>
          </a:xfrm>
          <a:prstGeom prst="rect">
            <a:avLst/>
          </a:prstGeom>
          <a:noFill/>
        </p:spPr>
        <p:txBody>
          <a:bodyPr wrap="square" rtlCol="0">
            <a:spAutoFit/>
          </a:bodyPr>
          <a:lstStyle/>
          <a:p>
            <a:pPr algn="ctr"/>
            <a:r>
              <a:rPr lang="en-GB" sz="1200" b="1"/>
              <a:t>Easy read booklet </a:t>
            </a:r>
            <a:r>
              <a:rPr lang="en-GB" sz="1200" b="1">
                <a:hlinkClick r:id="rId6"/>
              </a:rPr>
              <a:t>CYM</a:t>
            </a:r>
            <a:r>
              <a:rPr lang="en-GB" sz="1200" b="1"/>
              <a:t>/</a:t>
            </a:r>
            <a:r>
              <a:rPr lang="en-GB" sz="1200" b="1">
                <a:hlinkClick r:id="rId6"/>
              </a:rPr>
              <a:t>ENG</a:t>
            </a:r>
            <a:endParaRPr lang="en-GB" sz="1200" b="1"/>
          </a:p>
        </p:txBody>
      </p:sp>
      <p:pic>
        <p:nvPicPr>
          <p:cNvPr id="23" name="Picture 22">
            <a:extLst>
              <a:ext uri="{FF2B5EF4-FFF2-40B4-BE49-F238E27FC236}">
                <a16:creationId xmlns:a16="http://schemas.microsoft.com/office/drawing/2014/main" id="{5EE9DA8B-F539-75E9-32D0-9C10D1983258}"/>
              </a:ext>
            </a:extLst>
          </p:cNvPr>
          <p:cNvPicPr>
            <a:picLocks noChangeAspect="1"/>
          </p:cNvPicPr>
          <p:nvPr/>
        </p:nvPicPr>
        <p:blipFill>
          <a:blip r:embed="rId9"/>
          <a:stretch>
            <a:fillRect/>
          </a:stretch>
        </p:blipFill>
        <p:spPr>
          <a:xfrm>
            <a:off x="3826781" y="4176032"/>
            <a:ext cx="2443393" cy="1389274"/>
          </a:xfrm>
          <a:prstGeom prst="rect">
            <a:avLst/>
          </a:prstGeom>
          <a:ln w="19050">
            <a:solidFill>
              <a:schemeClr val="tx1"/>
            </a:solidFill>
          </a:ln>
        </p:spPr>
      </p:pic>
      <p:sp>
        <p:nvSpPr>
          <p:cNvPr id="24" name="TextBox 23">
            <a:extLst>
              <a:ext uri="{FF2B5EF4-FFF2-40B4-BE49-F238E27FC236}">
                <a16:creationId xmlns:a16="http://schemas.microsoft.com/office/drawing/2014/main" id="{2A85D027-040E-A7F6-ED24-E6D0F03CA5E5}"/>
              </a:ext>
            </a:extLst>
          </p:cNvPr>
          <p:cNvSpPr txBox="1"/>
          <p:nvPr/>
        </p:nvSpPr>
        <p:spPr>
          <a:xfrm>
            <a:off x="4800994" y="5595738"/>
            <a:ext cx="494969" cy="276999"/>
          </a:xfrm>
          <a:prstGeom prst="rect">
            <a:avLst/>
          </a:prstGeom>
          <a:noFill/>
        </p:spPr>
        <p:txBody>
          <a:bodyPr wrap="square" rtlCol="0">
            <a:spAutoFit/>
          </a:bodyPr>
          <a:lstStyle/>
          <a:p>
            <a:pPr algn="ctr"/>
            <a:r>
              <a:rPr lang="en-GB" sz="1200" b="1">
                <a:hlinkClick r:id="rId6"/>
              </a:rPr>
              <a:t>BSL</a:t>
            </a:r>
            <a:r>
              <a:rPr lang="en-GB" sz="1200" b="1"/>
              <a:t> </a:t>
            </a:r>
          </a:p>
        </p:txBody>
      </p:sp>
      <p:pic>
        <p:nvPicPr>
          <p:cNvPr id="26" name="Picture 25">
            <a:extLst>
              <a:ext uri="{FF2B5EF4-FFF2-40B4-BE49-F238E27FC236}">
                <a16:creationId xmlns:a16="http://schemas.microsoft.com/office/drawing/2014/main" id="{7AF429C8-47FB-76A0-92F0-E25A9CBE2C95}"/>
              </a:ext>
            </a:extLst>
          </p:cNvPr>
          <p:cNvPicPr>
            <a:picLocks noChangeAspect="1"/>
          </p:cNvPicPr>
          <p:nvPr/>
        </p:nvPicPr>
        <p:blipFill>
          <a:blip r:embed="rId10"/>
          <a:stretch>
            <a:fillRect/>
          </a:stretch>
        </p:blipFill>
        <p:spPr>
          <a:xfrm>
            <a:off x="7077110" y="4147193"/>
            <a:ext cx="2192726" cy="1446951"/>
          </a:xfrm>
          <a:prstGeom prst="rect">
            <a:avLst/>
          </a:prstGeom>
          <a:ln w="19050">
            <a:solidFill>
              <a:schemeClr val="tx1"/>
            </a:solidFill>
          </a:ln>
        </p:spPr>
      </p:pic>
      <p:sp>
        <p:nvSpPr>
          <p:cNvPr id="27" name="TextBox 26">
            <a:extLst>
              <a:ext uri="{FF2B5EF4-FFF2-40B4-BE49-F238E27FC236}">
                <a16:creationId xmlns:a16="http://schemas.microsoft.com/office/drawing/2014/main" id="{F14288B0-10C7-268B-FC2B-039439BFAB4C}"/>
              </a:ext>
            </a:extLst>
          </p:cNvPr>
          <p:cNvSpPr txBox="1"/>
          <p:nvPr/>
        </p:nvSpPr>
        <p:spPr>
          <a:xfrm>
            <a:off x="7461608" y="5592123"/>
            <a:ext cx="1716604" cy="276999"/>
          </a:xfrm>
          <a:prstGeom prst="rect">
            <a:avLst/>
          </a:prstGeom>
          <a:noFill/>
        </p:spPr>
        <p:txBody>
          <a:bodyPr wrap="square" rtlCol="0">
            <a:spAutoFit/>
          </a:bodyPr>
          <a:lstStyle/>
          <a:p>
            <a:pPr algn="ctr"/>
            <a:r>
              <a:rPr lang="en-GB" sz="1200" b="1"/>
              <a:t>Audio file </a:t>
            </a:r>
            <a:r>
              <a:rPr lang="en-GB" sz="1200" b="1">
                <a:hlinkClick r:id="rId6"/>
              </a:rPr>
              <a:t>CYM</a:t>
            </a:r>
            <a:r>
              <a:rPr lang="en-GB" sz="1200" b="1"/>
              <a:t>/</a:t>
            </a:r>
            <a:r>
              <a:rPr lang="en-GB" sz="1200" b="1">
                <a:hlinkClick r:id="rId6"/>
              </a:rPr>
              <a:t>ENG</a:t>
            </a:r>
            <a:endParaRPr lang="en-GB" sz="1200" b="1"/>
          </a:p>
        </p:txBody>
      </p:sp>
      <p:pic>
        <p:nvPicPr>
          <p:cNvPr id="29" name="Picture 28">
            <a:extLst>
              <a:ext uri="{FF2B5EF4-FFF2-40B4-BE49-F238E27FC236}">
                <a16:creationId xmlns:a16="http://schemas.microsoft.com/office/drawing/2014/main" id="{9E3762FA-C982-CB28-DEEE-96A0F0F4B185}"/>
              </a:ext>
            </a:extLst>
          </p:cNvPr>
          <p:cNvPicPr>
            <a:picLocks noChangeAspect="1"/>
          </p:cNvPicPr>
          <p:nvPr/>
        </p:nvPicPr>
        <p:blipFill>
          <a:blip r:embed="rId11"/>
          <a:stretch>
            <a:fillRect/>
          </a:stretch>
        </p:blipFill>
        <p:spPr>
          <a:xfrm>
            <a:off x="4584976" y="1239866"/>
            <a:ext cx="1583832" cy="2351664"/>
          </a:xfrm>
          <a:prstGeom prst="rect">
            <a:avLst/>
          </a:prstGeom>
          <a:ln w="19050">
            <a:solidFill>
              <a:schemeClr val="tx1"/>
            </a:solidFill>
          </a:ln>
        </p:spPr>
      </p:pic>
      <p:pic>
        <p:nvPicPr>
          <p:cNvPr id="31" name="Picture 30">
            <a:extLst>
              <a:ext uri="{FF2B5EF4-FFF2-40B4-BE49-F238E27FC236}">
                <a16:creationId xmlns:a16="http://schemas.microsoft.com/office/drawing/2014/main" id="{B502CED2-E68A-3DDC-810C-4C52D4144E4C}"/>
              </a:ext>
            </a:extLst>
          </p:cNvPr>
          <p:cNvPicPr>
            <a:picLocks noChangeAspect="1"/>
          </p:cNvPicPr>
          <p:nvPr/>
        </p:nvPicPr>
        <p:blipFill>
          <a:blip r:embed="rId12"/>
          <a:stretch>
            <a:fillRect/>
          </a:stretch>
        </p:blipFill>
        <p:spPr>
          <a:xfrm>
            <a:off x="7700392" y="1195019"/>
            <a:ext cx="1643006" cy="2396511"/>
          </a:xfrm>
          <a:prstGeom prst="rect">
            <a:avLst/>
          </a:prstGeom>
          <a:ln w="19050">
            <a:solidFill>
              <a:schemeClr val="tx1"/>
            </a:solidFill>
          </a:ln>
        </p:spPr>
      </p:pic>
      <p:sp>
        <p:nvSpPr>
          <p:cNvPr id="4" name="TextBox 3">
            <a:extLst>
              <a:ext uri="{FF2B5EF4-FFF2-40B4-BE49-F238E27FC236}">
                <a16:creationId xmlns:a16="http://schemas.microsoft.com/office/drawing/2014/main" id="{F83D3C97-F52E-926B-D05F-3506BC4E0358}"/>
              </a:ext>
            </a:extLst>
          </p:cNvPr>
          <p:cNvSpPr txBox="1"/>
          <p:nvPr/>
        </p:nvSpPr>
        <p:spPr>
          <a:xfrm rot="20173288">
            <a:off x="6637390" y="2180219"/>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a:t>Currently being updated</a:t>
            </a:r>
          </a:p>
        </p:txBody>
      </p:sp>
      <p:sp>
        <p:nvSpPr>
          <p:cNvPr id="6" name="TextBox 5">
            <a:extLst>
              <a:ext uri="{FF2B5EF4-FFF2-40B4-BE49-F238E27FC236}">
                <a16:creationId xmlns:a16="http://schemas.microsoft.com/office/drawing/2014/main" id="{7C9758E4-27F8-E8A6-76F8-1D6E43FD018F}"/>
              </a:ext>
            </a:extLst>
          </p:cNvPr>
          <p:cNvSpPr txBox="1"/>
          <p:nvPr/>
        </p:nvSpPr>
        <p:spPr>
          <a:xfrm rot="20173288">
            <a:off x="3599939" y="2200069"/>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a:t>Currently being updated</a:t>
            </a:r>
          </a:p>
        </p:txBody>
      </p:sp>
      <p:sp>
        <p:nvSpPr>
          <p:cNvPr id="7" name="TextBox 6">
            <a:extLst>
              <a:ext uri="{FF2B5EF4-FFF2-40B4-BE49-F238E27FC236}">
                <a16:creationId xmlns:a16="http://schemas.microsoft.com/office/drawing/2014/main" id="{B87582B5-604E-F86C-8B8F-D983886AEA20}"/>
              </a:ext>
            </a:extLst>
          </p:cNvPr>
          <p:cNvSpPr txBox="1"/>
          <p:nvPr/>
        </p:nvSpPr>
        <p:spPr>
          <a:xfrm rot="20173288">
            <a:off x="6739242" y="4659989"/>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a:t>Currently being updated</a:t>
            </a:r>
          </a:p>
        </p:txBody>
      </p:sp>
      <p:sp>
        <p:nvSpPr>
          <p:cNvPr id="10" name="TextBox 9">
            <a:extLst>
              <a:ext uri="{FF2B5EF4-FFF2-40B4-BE49-F238E27FC236}">
                <a16:creationId xmlns:a16="http://schemas.microsoft.com/office/drawing/2014/main" id="{BAAE3070-D303-9B20-932D-6E8829908B5F}"/>
              </a:ext>
            </a:extLst>
          </p:cNvPr>
          <p:cNvSpPr txBox="1"/>
          <p:nvPr/>
        </p:nvSpPr>
        <p:spPr>
          <a:xfrm rot="20173288">
            <a:off x="3556700" y="4787456"/>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a:t>Currently being updated</a:t>
            </a:r>
          </a:p>
        </p:txBody>
      </p:sp>
      <p:sp>
        <p:nvSpPr>
          <p:cNvPr id="14" name="Footer Placeholder 3">
            <a:extLst>
              <a:ext uri="{FF2B5EF4-FFF2-40B4-BE49-F238E27FC236}">
                <a16:creationId xmlns:a16="http://schemas.microsoft.com/office/drawing/2014/main" id="{67EAAD62-A718-B8F4-B5EC-6CE619D357DD}"/>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pic>
        <p:nvPicPr>
          <p:cNvPr id="8" name="Picture 7" descr="A person and person smiling for a picture&#10;&#10;AI-generated content may be incorrect.">
            <a:extLst>
              <a:ext uri="{FF2B5EF4-FFF2-40B4-BE49-F238E27FC236}">
                <a16:creationId xmlns:a16="http://schemas.microsoft.com/office/drawing/2014/main" id="{3193AE1A-4E4B-E43D-9294-5298851BE29B}"/>
              </a:ext>
            </a:extLst>
          </p:cNvPr>
          <p:cNvPicPr>
            <a:picLocks noChangeAspect="1"/>
          </p:cNvPicPr>
          <p:nvPr/>
        </p:nvPicPr>
        <p:blipFill>
          <a:blip r:embed="rId13"/>
          <a:stretch>
            <a:fillRect/>
          </a:stretch>
        </p:blipFill>
        <p:spPr>
          <a:xfrm>
            <a:off x="698380" y="1665167"/>
            <a:ext cx="961127" cy="2118685"/>
          </a:xfrm>
          <a:prstGeom prst="rect">
            <a:avLst/>
          </a:prstGeom>
          <a:ln w="12700">
            <a:solidFill>
              <a:schemeClr val="tx1"/>
            </a:solidFill>
          </a:ln>
        </p:spPr>
      </p:pic>
      <p:pic>
        <p:nvPicPr>
          <p:cNvPr id="12" name="Picture 11" descr="A person and person smiling&#10;&#10;AI-generated content may be incorrect.">
            <a:extLst>
              <a:ext uri="{FF2B5EF4-FFF2-40B4-BE49-F238E27FC236}">
                <a16:creationId xmlns:a16="http://schemas.microsoft.com/office/drawing/2014/main" id="{31403B20-7C68-1F13-E910-14CED25BB436}"/>
              </a:ext>
            </a:extLst>
          </p:cNvPr>
          <p:cNvPicPr>
            <a:picLocks noChangeAspect="1"/>
          </p:cNvPicPr>
          <p:nvPr/>
        </p:nvPicPr>
        <p:blipFill>
          <a:blip r:embed="rId14"/>
          <a:stretch>
            <a:fillRect/>
          </a:stretch>
        </p:blipFill>
        <p:spPr>
          <a:xfrm>
            <a:off x="1920547" y="1660316"/>
            <a:ext cx="960948" cy="2099635"/>
          </a:xfrm>
          <a:prstGeom prst="rect">
            <a:avLst/>
          </a:prstGeom>
          <a:ln w="12700">
            <a:solidFill>
              <a:schemeClr val="tx1"/>
            </a:solidFill>
          </a:ln>
        </p:spPr>
      </p:pic>
      <p:sp>
        <p:nvSpPr>
          <p:cNvPr id="3" name="TextBox 2">
            <a:extLst>
              <a:ext uri="{FF2B5EF4-FFF2-40B4-BE49-F238E27FC236}">
                <a16:creationId xmlns:a16="http://schemas.microsoft.com/office/drawing/2014/main" id="{D82DD07C-0B0C-1D3C-CB6E-D7CC4CF09378}"/>
              </a:ext>
            </a:extLst>
          </p:cNvPr>
          <p:cNvSpPr txBox="1"/>
          <p:nvPr/>
        </p:nvSpPr>
        <p:spPr>
          <a:xfrm rot="20173288">
            <a:off x="485223" y="2656063"/>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a:t>Currently being updated</a:t>
            </a:r>
          </a:p>
        </p:txBody>
      </p:sp>
    </p:spTree>
    <p:extLst>
      <p:ext uri="{BB962C8B-B14F-4D97-AF65-F5344CB8AC3E}">
        <p14:creationId xmlns:p14="http://schemas.microsoft.com/office/powerpoint/2010/main" val="3683405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514"/>
            <a:ext cx="10515600" cy="1325563"/>
          </a:xfrm>
        </p:spPr>
        <p:txBody>
          <a:bodyPr/>
          <a:lstStyle/>
          <a:p>
            <a:pPr lvl="0">
              <a:lnSpc>
                <a:spcPct val="107000"/>
              </a:lnSpc>
              <a:spcAft>
                <a:spcPts val="800"/>
              </a:spcAft>
              <a:tabLst>
                <a:tab pos="455930" algn="l"/>
              </a:tabLst>
            </a:pPr>
            <a:r>
              <a:rPr lang="en-GB" sz="4000" b="1">
                <a:solidFill>
                  <a:srgbClr val="002060"/>
                </a:solidFill>
                <a:ea typeface="Calibri" panose="020F0502020204030204" pitchFamily="34" charset="0"/>
                <a:cs typeface="Times New Roman" panose="02020603050405020304" pitchFamily="18" charset="0"/>
              </a:rPr>
              <a:t>Aims</a:t>
            </a:r>
          </a:p>
        </p:txBody>
      </p:sp>
      <p:sp>
        <p:nvSpPr>
          <p:cNvPr id="3" name="Content Placeholder 2"/>
          <p:cNvSpPr>
            <a:spLocks noGrp="1"/>
          </p:cNvSpPr>
          <p:nvPr>
            <p:ph idx="1"/>
          </p:nvPr>
        </p:nvSpPr>
        <p:spPr>
          <a:xfrm>
            <a:off x="828907" y="1080141"/>
            <a:ext cx="10515600" cy="4699855"/>
          </a:xfrm>
        </p:spPr>
        <p:txBody>
          <a:bodyPr lIns="91440" tIns="45720" rIns="91440" bIns="45720" anchor="t"/>
          <a:lstStyle/>
          <a:p>
            <a:pPr algn="just">
              <a:lnSpc>
                <a:spcPct val="200000"/>
              </a:lnSpc>
              <a:spcAft>
                <a:spcPts val="800"/>
              </a:spcAft>
              <a:tabLst>
                <a:tab pos="455930" algn="l"/>
              </a:tabLst>
            </a:pPr>
            <a:r>
              <a:rPr lang="en-GB" sz="1600">
                <a:ea typeface="Calibri"/>
                <a:cs typeface="Times New Roman"/>
              </a:rPr>
              <a:t>To provide information for healthcare practitioners involved in advising on and delivering the RSV vaccination programme</a:t>
            </a:r>
          </a:p>
          <a:p>
            <a:pPr algn="just">
              <a:lnSpc>
                <a:spcPct val="200000"/>
              </a:lnSpc>
              <a:spcAft>
                <a:spcPts val="800"/>
              </a:spcAft>
              <a:tabLst>
                <a:tab pos="455930" algn="l"/>
              </a:tabLst>
            </a:pPr>
            <a:r>
              <a:rPr lang="en-GB" sz="1600">
                <a:ea typeface="Calibri"/>
                <a:cs typeface="Times New Roman"/>
              </a:rPr>
              <a:t>To raise awareness of the current epidemiology of RSV and the impact on older adults</a:t>
            </a:r>
            <a:endParaRPr lang="en-GB" sz="1600">
              <a:ea typeface="Calibri" panose="020F0502020204030204" pitchFamily="34" charset="0"/>
              <a:cs typeface="Times New Roman" panose="02020603050405020304" pitchFamily="18" charset="0"/>
            </a:endParaRPr>
          </a:p>
          <a:p>
            <a:pPr algn="just">
              <a:lnSpc>
                <a:spcPct val="200000"/>
              </a:lnSpc>
              <a:spcAft>
                <a:spcPts val="800"/>
              </a:spcAft>
              <a:tabLst>
                <a:tab pos="455930" algn="l"/>
              </a:tabLst>
            </a:pPr>
            <a:r>
              <a:rPr lang="en-GB" sz="1600">
                <a:ea typeface="Calibri"/>
                <a:cs typeface="Times New Roman"/>
              </a:rPr>
              <a:t>To describe the RSV vaccination programme details including eligibility, administration of the vaccine,  recommended dosage and schedule, contraindications, precautions and potential adverse reactions</a:t>
            </a:r>
          </a:p>
          <a:p>
            <a:pPr algn="just">
              <a:lnSpc>
                <a:spcPct val="200000"/>
              </a:lnSpc>
              <a:spcAft>
                <a:spcPts val="800"/>
              </a:spcAft>
              <a:tabLst>
                <a:tab pos="455930" algn="l"/>
              </a:tabLst>
            </a:pPr>
            <a:r>
              <a:rPr lang="en-GB" sz="1600">
                <a:ea typeface="Calibri"/>
                <a:cs typeface="Times New Roman"/>
              </a:rPr>
              <a:t>To raise awareness of the impact of the RSV vaccination programme</a:t>
            </a:r>
          </a:p>
          <a:p>
            <a:pPr algn="just">
              <a:lnSpc>
                <a:spcPct val="200000"/>
              </a:lnSpc>
            </a:pPr>
            <a:r>
              <a:rPr lang="en-GB" sz="1600">
                <a:ea typeface="ヒラギノ角ゴ Pro W3"/>
                <a:cs typeface="Arial"/>
              </a:rPr>
              <a:t>To highlight resources that support the RSV vaccination programme </a:t>
            </a:r>
            <a:endParaRPr lang="en-GB" sz="1600"/>
          </a:p>
          <a:p>
            <a:pPr marL="0" lvl="0" indent="0">
              <a:lnSpc>
                <a:spcPct val="107000"/>
              </a:lnSpc>
              <a:spcAft>
                <a:spcPts val="800"/>
              </a:spcAft>
              <a:buNone/>
              <a:tabLst>
                <a:tab pos="455930" algn="l"/>
              </a:tabLst>
            </a:pPr>
            <a:endParaRPr lang="en-GB">
              <a:latin typeface="+mj-lt"/>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a:xfrm>
            <a:off x="11594592" y="6357564"/>
            <a:ext cx="353568" cy="365125"/>
          </a:xfrm>
        </p:spPr>
        <p:txBody>
          <a:bodyPr/>
          <a:lstStyle/>
          <a:p>
            <a:fld id="{561D0CCE-8DCC-44DC-A653-AE62B1D84A52}" type="slidenum">
              <a:rPr lang="en-GB" smtClean="0"/>
              <a:pPr/>
              <a:t>6</a:t>
            </a:fld>
            <a:endParaRPr lang="en-GB"/>
          </a:p>
        </p:txBody>
      </p:sp>
      <p:sp>
        <p:nvSpPr>
          <p:cNvPr id="7" name="Footer Placeholder 3">
            <a:extLst>
              <a:ext uri="{FF2B5EF4-FFF2-40B4-BE49-F238E27FC236}">
                <a16:creationId xmlns:a16="http://schemas.microsoft.com/office/drawing/2014/main" id="{0F4D4AB1-C833-705D-C5BB-B3EE491CB515}"/>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Tree>
    <p:extLst>
      <p:ext uri="{BB962C8B-B14F-4D97-AF65-F5344CB8AC3E}">
        <p14:creationId xmlns:p14="http://schemas.microsoft.com/office/powerpoint/2010/main" val="38632093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0E00D-C91B-89A9-4F1C-05F4DDFF8D9C}"/>
              </a:ext>
            </a:extLst>
          </p:cNvPr>
          <p:cNvSpPr>
            <a:spLocks noGrp="1"/>
          </p:cNvSpPr>
          <p:nvPr>
            <p:ph type="title"/>
          </p:nvPr>
        </p:nvSpPr>
        <p:spPr>
          <a:xfrm>
            <a:off x="257754" y="324802"/>
            <a:ext cx="10515600" cy="791337"/>
          </a:xfrm>
        </p:spPr>
        <p:txBody>
          <a:bodyPr/>
          <a:lstStyle/>
          <a:p>
            <a:r>
              <a:rPr kumimoji="0" lang="en-GB" sz="2800" b="1" i="0" u="none" strike="noStrike" kern="1200" cap="none" spc="0" normalizeH="0" baseline="0" noProof="0">
                <a:ln>
                  <a:noFill/>
                </a:ln>
                <a:solidFill>
                  <a:srgbClr val="002060"/>
                </a:solidFill>
                <a:effectLst/>
                <a:uLnTx/>
                <a:uFillTx/>
                <a:latin typeface="Arial" panose="020B0604020202020204" pitchFamily="34" charset="0"/>
                <a:ea typeface="+mj-ea"/>
                <a:cs typeface="Arial" panose="020B0604020202020204" pitchFamily="34" charset="0"/>
              </a:rPr>
              <a:t>Public Resources (2)</a:t>
            </a:r>
            <a:endParaRPr lang="en-GB"/>
          </a:p>
        </p:txBody>
      </p:sp>
      <p:sp>
        <p:nvSpPr>
          <p:cNvPr id="5" name="Slide Number Placeholder 4">
            <a:extLst>
              <a:ext uri="{FF2B5EF4-FFF2-40B4-BE49-F238E27FC236}">
                <a16:creationId xmlns:a16="http://schemas.microsoft.com/office/drawing/2014/main" id="{4A987C8E-41B5-7F8F-8D26-DD73E4E2D579}"/>
              </a:ext>
            </a:extLst>
          </p:cNvPr>
          <p:cNvSpPr>
            <a:spLocks noGrp="1"/>
          </p:cNvSpPr>
          <p:nvPr>
            <p:ph type="sldNum" sz="quarter" idx="12"/>
          </p:nvPr>
        </p:nvSpPr>
        <p:spPr/>
        <p:txBody>
          <a:bodyPr/>
          <a:lstStyle/>
          <a:p>
            <a:fld id="{561D0CCE-8DCC-44DC-A653-AE62B1D84A52}" type="slidenum">
              <a:rPr lang="en-GB" smtClean="0"/>
              <a:pPr/>
              <a:t>60</a:t>
            </a:fld>
            <a:endParaRPr lang="en-GB"/>
          </a:p>
        </p:txBody>
      </p:sp>
      <p:sp>
        <p:nvSpPr>
          <p:cNvPr id="12" name="TextBox 11">
            <a:extLst>
              <a:ext uri="{FF2B5EF4-FFF2-40B4-BE49-F238E27FC236}">
                <a16:creationId xmlns:a16="http://schemas.microsoft.com/office/drawing/2014/main" id="{A82682B4-80FE-60A2-B991-897BF69DC42C}"/>
              </a:ext>
            </a:extLst>
          </p:cNvPr>
          <p:cNvSpPr txBox="1"/>
          <p:nvPr/>
        </p:nvSpPr>
        <p:spPr>
          <a:xfrm>
            <a:off x="3312617" y="5363820"/>
            <a:ext cx="5578488" cy="338554"/>
          </a:xfrm>
          <a:prstGeom prst="rect">
            <a:avLst/>
          </a:prstGeom>
          <a:noFill/>
        </p:spPr>
        <p:txBody>
          <a:bodyPr wrap="square" lIns="91440" tIns="45720" rIns="91440" bIns="45720" rtlCol="0" anchor="t">
            <a:spAutoFit/>
          </a:bodyPr>
          <a:lstStyle/>
          <a:p>
            <a:r>
              <a:rPr lang="en-GB" sz="1600" b="1"/>
              <a:t>Public Health Wales </a:t>
            </a:r>
            <a:r>
              <a:rPr lang="en-GB" sz="1600" b="1">
                <a:hlinkClick r:id="rId2"/>
              </a:rPr>
              <a:t>bilingual public website</a:t>
            </a:r>
            <a:endParaRPr lang="en-GB" sz="1600" b="1">
              <a:cs typeface="Arial"/>
            </a:endParaRPr>
          </a:p>
        </p:txBody>
      </p:sp>
      <p:sp>
        <p:nvSpPr>
          <p:cNvPr id="8" name="Footer Placeholder 3">
            <a:extLst>
              <a:ext uri="{FF2B5EF4-FFF2-40B4-BE49-F238E27FC236}">
                <a16:creationId xmlns:a16="http://schemas.microsoft.com/office/drawing/2014/main" id="{533F8A52-C2F0-8FAD-AA16-85C99A2D0AAC}"/>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pic>
        <p:nvPicPr>
          <p:cNvPr id="10" name="Content Placeholder 9" descr="A screenshot of a computer&#10;&#10;AI-generated content may be incorrect.">
            <a:extLst>
              <a:ext uri="{FF2B5EF4-FFF2-40B4-BE49-F238E27FC236}">
                <a16:creationId xmlns:a16="http://schemas.microsoft.com/office/drawing/2014/main" id="{DE30EAE7-C208-45BC-6864-65F11EC13E36}"/>
              </a:ext>
            </a:extLst>
          </p:cNvPr>
          <p:cNvPicPr>
            <a:picLocks noGrp="1" noChangeAspect="1"/>
          </p:cNvPicPr>
          <p:nvPr>
            <p:ph idx="1"/>
          </p:nvPr>
        </p:nvPicPr>
        <p:blipFill>
          <a:blip r:embed="rId3"/>
          <a:srcRect t="1789" r="11130"/>
          <a:stretch>
            <a:fillRect/>
          </a:stretch>
        </p:blipFill>
        <p:spPr>
          <a:xfrm>
            <a:off x="874916" y="1718127"/>
            <a:ext cx="5466877" cy="3110649"/>
          </a:xfrm>
          <a:prstGeom prst="rect">
            <a:avLst/>
          </a:prstGeom>
          <a:ln w="28575">
            <a:solidFill>
              <a:schemeClr val="tx1"/>
            </a:solidFill>
          </a:ln>
          <a:effectLst>
            <a:outerShdw blurRad="50800" dist="38100" dir="13500000" algn="br" rotWithShape="0">
              <a:prstClr val="black">
                <a:alpha val="40000"/>
              </a:prstClr>
            </a:outerShdw>
          </a:effectLst>
        </p:spPr>
      </p:pic>
      <p:pic>
        <p:nvPicPr>
          <p:cNvPr id="11" name="Picture 10" descr="A screenshot of a computer&#10;&#10;AI-generated content may be incorrect.">
            <a:extLst>
              <a:ext uri="{FF2B5EF4-FFF2-40B4-BE49-F238E27FC236}">
                <a16:creationId xmlns:a16="http://schemas.microsoft.com/office/drawing/2014/main" id="{261E7882-B747-434D-8872-604664CFB208}"/>
              </a:ext>
            </a:extLst>
          </p:cNvPr>
          <p:cNvPicPr>
            <a:picLocks noChangeAspect="1"/>
          </p:cNvPicPr>
          <p:nvPr/>
        </p:nvPicPr>
        <p:blipFill>
          <a:blip r:embed="rId4"/>
          <a:stretch>
            <a:fillRect/>
          </a:stretch>
        </p:blipFill>
        <p:spPr>
          <a:xfrm>
            <a:off x="5514232" y="586154"/>
            <a:ext cx="5454182" cy="3329354"/>
          </a:xfrm>
          <a:prstGeom prst="rect">
            <a:avLst/>
          </a:prstGeom>
          <a:ln w="28575">
            <a:solidFill>
              <a:schemeClr val="tx1"/>
            </a:solidFill>
          </a:ln>
          <a:effectLst>
            <a:outerShdw blurRad="50800" dist="38100" dir="2700000" algn="tl" rotWithShape="0">
              <a:prstClr val="black">
                <a:alpha val="40000"/>
              </a:prstClr>
            </a:outerShdw>
          </a:effectLst>
        </p:spPr>
      </p:pic>
      <p:sp>
        <p:nvSpPr>
          <p:cNvPr id="3" name="TextBox 2">
            <a:extLst>
              <a:ext uri="{FF2B5EF4-FFF2-40B4-BE49-F238E27FC236}">
                <a16:creationId xmlns:a16="http://schemas.microsoft.com/office/drawing/2014/main" id="{31BEFBFE-65AD-D615-EF5C-50BCE986F4BE}"/>
              </a:ext>
            </a:extLst>
          </p:cNvPr>
          <p:cNvSpPr txBox="1"/>
          <p:nvPr/>
        </p:nvSpPr>
        <p:spPr>
          <a:xfrm rot="20173288">
            <a:off x="2179994" y="3730842"/>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a:t>Currently being updated</a:t>
            </a:r>
          </a:p>
        </p:txBody>
      </p:sp>
      <p:sp>
        <p:nvSpPr>
          <p:cNvPr id="4" name="TextBox 3">
            <a:extLst>
              <a:ext uri="{FF2B5EF4-FFF2-40B4-BE49-F238E27FC236}">
                <a16:creationId xmlns:a16="http://schemas.microsoft.com/office/drawing/2014/main" id="{92C64B8E-787D-E682-28F3-EBC67A874CF6}"/>
              </a:ext>
            </a:extLst>
          </p:cNvPr>
          <p:cNvSpPr txBox="1"/>
          <p:nvPr/>
        </p:nvSpPr>
        <p:spPr>
          <a:xfrm rot="20173288">
            <a:off x="6806613" y="2379785"/>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a:t>Currently being updated</a:t>
            </a:r>
          </a:p>
        </p:txBody>
      </p:sp>
    </p:spTree>
    <p:extLst>
      <p:ext uri="{BB962C8B-B14F-4D97-AF65-F5344CB8AC3E}">
        <p14:creationId xmlns:p14="http://schemas.microsoft.com/office/powerpoint/2010/main" val="35771296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EAADB92-87D8-A3C9-984F-DCC8F6913DB9}"/>
              </a:ext>
            </a:extLst>
          </p:cNvPr>
          <p:cNvSpPr>
            <a:spLocks noGrp="1"/>
          </p:cNvSpPr>
          <p:nvPr>
            <p:ph type="sldNum" sz="quarter" idx="12"/>
          </p:nvPr>
        </p:nvSpPr>
        <p:spPr/>
        <p:txBody>
          <a:bodyPr/>
          <a:lstStyle/>
          <a:p>
            <a:fld id="{561D0CCE-8DCC-44DC-A653-AE62B1D84A52}" type="slidenum">
              <a:rPr lang="en-GB" smtClean="0"/>
              <a:pPr/>
              <a:t>61</a:t>
            </a:fld>
            <a:endParaRPr lang="en-GB"/>
          </a:p>
        </p:txBody>
      </p:sp>
      <p:sp>
        <p:nvSpPr>
          <p:cNvPr id="17" name="TextBox 16">
            <a:extLst>
              <a:ext uri="{FF2B5EF4-FFF2-40B4-BE49-F238E27FC236}">
                <a16:creationId xmlns:a16="http://schemas.microsoft.com/office/drawing/2014/main" id="{F471FBDF-9632-6C5D-823D-AB31E2003B1D}"/>
              </a:ext>
            </a:extLst>
          </p:cNvPr>
          <p:cNvSpPr txBox="1"/>
          <p:nvPr/>
        </p:nvSpPr>
        <p:spPr>
          <a:xfrm>
            <a:off x="325033" y="4668535"/>
            <a:ext cx="3133782" cy="369332"/>
          </a:xfrm>
          <a:prstGeom prst="rect">
            <a:avLst/>
          </a:prstGeom>
          <a:noFill/>
        </p:spPr>
        <p:txBody>
          <a:bodyPr wrap="square" rtlCol="0">
            <a:spAutoFit/>
          </a:bodyPr>
          <a:lstStyle/>
          <a:p>
            <a:r>
              <a:rPr lang="en-GB"/>
              <a:t>RSV Toolkit CYM/ENG</a:t>
            </a:r>
          </a:p>
        </p:txBody>
      </p:sp>
      <p:sp>
        <p:nvSpPr>
          <p:cNvPr id="18" name="TextBox 17">
            <a:extLst>
              <a:ext uri="{FF2B5EF4-FFF2-40B4-BE49-F238E27FC236}">
                <a16:creationId xmlns:a16="http://schemas.microsoft.com/office/drawing/2014/main" id="{B05A7572-CCC9-7A6F-57AA-48A75BBB9F8A}"/>
              </a:ext>
            </a:extLst>
          </p:cNvPr>
          <p:cNvSpPr txBox="1"/>
          <p:nvPr/>
        </p:nvSpPr>
        <p:spPr>
          <a:xfrm>
            <a:off x="3466986" y="5540817"/>
            <a:ext cx="3133782" cy="369332"/>
          </a:xfrm>
          <a:prstGeom prst="rect">
            <a:avLst/>
          </a:prstGeom>
          <a:noFill/>
        </p:spPr>
        <p:txBody>
          <a:bodyPr wrap="square" rtlCol="0">
            <a:spAutoFit/>
          </a:bodyPr>
          <a:lstStyle/>
          <a:p>
            <a:r>
              <a:rPr lang="en-GB"/>
              <a:t>RSV Visual Aid CYM/ENG</a:t>
            </a:r>
          </a:p>
        </p:txBody>
      </p:sp>
      <p:sp>
        <p:nvSpPr>
          <p:cNvPr id="19" name="TextBox 18">
            <a:extLst>
              <a:ext uri="{FF2B5EF4-FFF2-40B4-BE49-F238E27FC236}">
                <a16:creationId xmlns:a16="http://schemas.microsoft.com/office/drawing/2014/main" id="{0DFE91E2-BC46-AD36-11D1-9E6BA69712E0}"/>
              </a:ext>
            </a:extLst>
          </p:cNvPr>
          <p:cNvSpPr txBox="1"/>
          <p:nvPr/>
        </p:nvSpPr>
        <p:spPr>
          <a:xfrm>
            <a:off x="7171341" y="4610325"/>
            <a:ext cx="2355203" cy="646331"/>
          </a:xfrm>
          <a:prstGeom prst="rect">
            <a:avLst/>
          </a:prstGeom>
          <a:noFill/>
        </p:spPr>
        <p:txBody>
          <a:bodyPr wrap="square" rtlCol="0">
            <a:spAutoFit/>
          </a:bodyPr>
          <a:lstStyle/>
          <a:p>
            <a:r>
              <a:rPr lang="en-GB"/>
              <a:t>RSV Template invite</a:t>
            </a:r>
          </a:p>
          <a:p>
            <a:r>
              <a:rPr lang="en-GB"/>
              <a:t> letter CYM/ENG</a:t>
            </a:r>
          </a:p>
        </p:txBody>
      </p:sp>
      <p:sp>
        <p:nvSpPr>
          <p:cNvPr id="20" name="TextBox 19">
            <a:extLst>
              <a:ext uri="{FF2B5EF4-FFF2-40B4-BE49-F238E27FC236}">
                <a16:creationId xmlns:a16="http://schemas.microsoft.com/office/drawing/2014/main" id="{BEDFA06D-3C9A-AFBC-6B28-2A0D43F0D0E7}"/>
              </a:ext>
            </a:extLst>
          </p:cNvPr>
          <p:cNvSpPr txBox="1"/>
          <p:nvPr/>
        </p:nvSpPr>
        <p:spPr>
          <a:xfrm>
            <a:off x="10097117" y="1887034"/>
            <a:ext cx="1783074" cy="286232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a:t>Resources are available to order for </a:t>
            </a:r>
            <a:r>
              <a:rPr lang="en-GB" b="1"/>
              <a:t>free</a:t>
            </a:r>
            <a:r>
              <a:rPr lang="en-GB"/>
              <a:t> on </a:t>
            </a:r>
            <a:r>
              <a:rPr lang="en-GB">
                <a:hlinkClick r:id="rId3"/>
              </a:rPr>
              <a:t>Health Information Resources website</a:t>
            </a:r>
            <a:r>
              <a:rPr lang="en-GB"/>
              <a:t> </a:t>
            </a:r>
          </a:p>
          <a:p>
            <a:r>
              <a:rPr lang="en-GB"/>
              <a:t>Or download from the </a:t>
            </a:r>
            <a:r>
              <a:rPr lang="en-GB">
                <a:hlinkClick r:id="rId4"/>
              </a:rPr>
              <a:t>RSV HCP webpage</a:t>
            </a:r>
            <a:endParaRPr lang="en-GB"/>
          </a:p>
        </p:txBody>
      </p:sp>
      <p:sp>
        <p:nvSpPr>
          <p:cNvPr id="3" name="Title 1">
            <a:extLst>
              <a:ext uri="{FF2B5EF4-FFF2-40B4-BE49-F238E27FC236}">
                <a16:creationId xmlns:a16="http://schemas.microsoft.com/office/drawing/2014/main" id="{1CB72AE9-8A25-A7D4-9917-82F484DEF9D8}"/>
              </a:ext>
            </a:extLst>
          </p:cNvPr>
          <p:cNvSpPr txBox="1">
            <a:spLocks/>
          </p:cNvSpPr>
          <p:nvPr/>
        </p:nvSpPr>
        <p:spPr>
          <a:xfrm>
            <a:off x="325033" y="219041"/>
            <a:ext cx="10515600" cy="75487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a:solidFill>
                  <a:srgbClr val="002060"/>
                </a:solidFill>
                <a:latin typeface="Arial" panose="020B0604020202020204" pitchFamily="34" charset="0"/>
                <a:cs typeface="Arial" panose="020B0604020202020204" pitchFamily="34" charset="0"/>
              </a:rPr>
              <a:t>Healthcare professional resources (1)</a:t>
            </a:r>
            <a:endParaRPr lang="en-GB" sz="2800"/>
          </a:p>
        </p:txBody>
      </p:sp>
      <p:sp>
        <p:nvSpPr>
          <p:cNvPr id="13" name="Footer Placeholder 3">
            <a:extLst>
              <a:ext uri="{FF2B5EF4-FFF2-40B4-BE49-F238E27FC236}">
                <a16:creationId xmlns:a16="http://schemas.microsoft.com/office/drawing/2014/main" id="{9005215C-D126-3BEA-AFA6-5C9E488555EF}"/>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pic>
        <p:nvPicPr>
          <p:cNvPr id="11" name="Picture 10" descr="A paper with text and a qr code&#10;&#10;AI-generated content may be incorrect.">
            <a:extLst>
              <a:ext uri="{FF2B5EF4-FFF2-40B4-BE49-F238E27FC236}">
                <a16:creationId xmlns:a16="http://schemas.microsoft.com/office/drawing/2014/main" id="{E7424EEA-CC1F-CDBF-DF5A-8D536DD89660}"/>
              </a:ext>
            </a:extLst>
          </p:cNvPr>
          <p:cNvPicPr>
            <a:picLocks noChangeAspect="1"/>
          </p:cNvPicPr>
          <p:nvPr/>
        </p:nvPicPr>
        <p:blipFill>
          <a:blip r:embed="rId5"/>
          <a:stretch>
            <a:fillRect/>
          </a:stretch>
        </p:blipFill>
        <p:spPr>
          <a:xfrm>
            <a:off x="6964213" y="1023308"/>
            <a:ext cx="2145462" cy="3129233"/>
          </a:xfrm>
          <a:prstGeom prst="rect">
            <a:avLst/>
          </a:prstGeom>
          <a:ln w="12700">
            <a:solidFill>
              <a:schemeClr val="tx1"/>
            </a:solidFill>
          </a:ln>
        </p:spPr>
      </p:pic>
      <p:pic>
        <p:nvPicPr>
          <p:cNvPr id="2" name="Picture 1" descr="A medical form with a qr code&#10;&#10;AI-generated content may be incorrect.">
            <a:extLst>
              <a:ext uri="{FF2B5EF4-FFF2-40B4-BE49-F238E27FC236}">
                <a16:creationId xmlns:a16="http://schemas.microsoft.com/office/drawing/2014/main" id="{5280DAAC-F2D2-71CA-6B81-6AF238CF08B6}"/>
              </a:ext>
            </a:extLst>
          </p:cNvPr>
          <p:cNvPicPr>
            <a:picLocks noChangeAspect="1"/>
          </p:cNvPicPr>
          <p:nvPr/>
        </p:nvPicPr>
        <p:blipFill>
          <a:blip r:embed="rId6"/>
          <a:stretch>
            <a:fillRect/>
          </a:stretch>
        </p:blipFill>
        <p:spPr>
          <a:xfrm>
            <a:off x="7357254" y="1445283"/>
            <a:ext cx="2164512" cy="3147924"/>
          </a:xfrm>
          <a:prstGeom prst="rect">
            <a:avLst/>
          </a:prstGeom>
          <a:ln w="12700">
            <a:solidFill>
              <a:schemeClr val="tx1"/>
            </a:solidFill>
          </a:ln>
        </p:spPr>
      </p:pic>
      <p:pic>
        <p:nvPicPr>
          <p:cNvPr id="21" name="Picture 20" descr="A poster with text and images&#10;&#10;AI-generated content may be incorrect.">
            <a:extLst>
              <a:ext uri="{FF2B5EF4-FFF2-40B4-BE49-F238E27FC236}">
                <a16:creationId xmlns:a16="http://schemas.microsoft.com/office/drawing/2014/main" id="{98A9D34C-EE0A-6648-9B5B-7451F359E346}"/>
              </a:ext>
            </a:extLst>
          </p:cNvPr>
          <p:cNvPicPr>
            <a:picLocks noChangeAspect="1"/>
          </p:cNvPicPr>
          <p:nvPr/>
        </p:nvPicPr>
        <p:blipFill>
          <a:blip r:embed="rId7"/>
          <a:stretch>
            <a:fillRect/>
          </a:stretch>
        </p:blipFill>
        <p:spPr>
          <a:xfrm>
            <a:off x="3173623" y="794438"/>
            <a:ext cx="2768002" cy="3946406"/>
          </a:xfrm>
          <a:prstGeom prst="rect">
            <a:avLst/>
          </a:prstGeom>
          <a:ln w="12700">
            <a:solidFill>
              <a:schemeClr val="tx1"/>
            </a:solidFill>
          </a:ln>
        </p:spPr>
      </p:pic>
      <p:pic>
        <p:nvPicPr>
          <p:cNvPr id="15" name="Picture 14" descr="A close-up of a medical information&#10;&#10;AI-generated content may be incorrect.">
            <a:extLst>
              <a:ext uri="{FF2B5EF4-FFF2-40B4-BE49-F238E27FC236}">
                <a16:creationId xmlns:a16="http://schemas.microsoft.com/office/drawing/2014/main" id="{3BB3738B-2981-482A-88B5-E5A1B5945B3F}"/>
              </a:ext>
            </a:extLst>
          </p:cNvPr>
          <p:cNvPicPr>
            <a:picLocks noChangeAspect="1"/>
          </p:cNvPicPr>
          <p:nvPr/>
        </p:nvPicPr>
        <p:blipFill>
          <a:blip r:embed="rId8"/>
          <a:stretch>
            <a:fillRect/>
          </a:stretch>
        </p:blipFill>
        <p:spPr>
          <a:xfrm>
            <a:off x="3820514" y="1225670"/>
            <a:ext cx="2782558" cy="3946586"/>
          </a:xfrm>
          <a:prstGeom prst="rect">
            <a:avLst/>
          </a:prstGeom>
          <a:ln w="12700">
            <a:solidFill>
              <a:schemeClr val="tx1"/>
            </a:solidFill>
          </a:ln>
        </p:spPr>
      </p:pic>
      <p:sp>
        <p:nvSpPr>
          <p:cNvPr id="4" name="TextBox 3">
            <a:extLst>
              <a:ext uri="{FF2B5EF4-FFF2-40B4-BE49-F238E27FC236}">
                <a16:creationId xmlns:a16="http://schemas.microsoft.com/office/drawing/2014/main" id="{BF37386E-3348-4F54-F944-DBC5C4CC4AEC}"/>
              </a:ext>
            </a:extLst>
          </p:cNvPr>
          <p:cNvSpPr txBox="1"/>
          <p:nvPr/>
        </p:nvSpPr>
        <p:spPr>
          <a:xfrm rot="20173288">
            <a:off x="3419652" y="3017998"/>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a:t>Currently being updated</a:t>
            </a:r>
          </a:p>
        </p:txBody>
      </p:sp>
      <p:pic>
        <p:nvPicPr>
          <p:cNvPr id="23" name="Picture 22" descr="A poster of a family&#10;&#10;AI-generated content may be incorrect.">
            <a:extLst>
              <a:ext uri="{FF2B5EF4-FFF2-40B4-BE49-F238E27FC236}">
                <a16:creationId xmlns:a16="http://schemas.microsoft.com/office/drawing/2014/main" id="{8A9CD9EE-FA2E-5C52-AE54-029D892EEE6B}"/>
              </a:ext>
            </a:extLst>
          </p:cNvPr>
          <p:cNvPicPr>
            <a:picLocks noChangeAspect="1"/>
          </p:cNvPicPr>
          <p:nvPr/>
        </p:nvPicPr>
        <p:blipFill>
          <a:blip r:embed="rId9"/>
          <a:stretch>
            <a:fillRect/>
          </a:stretch>
        </p:blipFill>
        <p:spPr>
          <a:xfrm>
            <a:off x="207752" y="1226658"/>
            <a:ext cx="1971137" cy="2837552"/>
          </a:xfrm>
          <a:prstGeom prst="rect">
            <a:avLst/>
          </a:prstGeom>
          <a:ln w="12700">
            <a:solidFill>
              <a:schemeClr val="tx1"/>
            </a:solidFill>
          </a:ln>
        </p:spPr>
      </p:pic>
      <p:pic>
        <p:nvPicPr>
          <p:cNvPr id="22" name="Picture 21" descr="A poster of a family with a child&#10;&#10;AI-generated content may be incorrect.">
            <a:extLst>
              <a:ext uri="{FF2B5EF4-FFF2-40B4-BE49-F238E27FC236}">
                <a16:creationId xmlns:a16="http://schemas.microsoft.com/office/drawing/2014/main" id="{836E2E6F-D345-DF94-E486-6BF24B79489C}"/>
              </a:ext>
            </a:extLst>
          </p:cNvPr>
          <p:cNvPicPr>
            <a:picLocks noChangeAspect="1"/>
          </p:cNvPicPr>
          <p:nvPr/>
        </p:nvPicPr>
        <p:blipFill>
          <a:blip r:embed="rId10"/>
          <a:stretch>
            <a:fillRect/>
          </a:stretch>
        </p:blipFill>
        <p:spPr>
          <a:xfrm>
            <a:off x="739714" y="1715489"/>
            <a:ext cx="1971138" cy="2851930"/>
          </a:xfrm>
          <a:prstGeom prst="rect">
            <a:avLst/>
          </a:prstGeom>
          <a:ln w="12700">
            <a:solidFill>
              <a:schemeClr val="tx1"/>
            </a:solidFill>
          </a:ln>
        </p:spPr>
      </p:pic>
      <p:sp>
        <p:nvSpPr>
          <p:cNvPr id="7" name="TextBox 6">
            <a:extLst>
              <a:ext uri="{FF2B5EF4-FFF2-40B4-BE49-F238E27FC236}">
                <a16:creationId xmlns:a16="http://schemas.microsoft.com/office/drawing/2014/main" id="{BAA81697-57B4-75FC-7463-0AB68096178F}"/>
              </a:ext>
            </a:extLst>
          </p:cNvPr>
          <p:cNvSpPr txBox="1"/>
          <p:nvPr/>
        </p:nvSpPr>
        <p:spPr>
          <a:xfrm rot="20173288">
            <a:off x="166104" y="2726120"/>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a:t>Currently being updated</a:t>
            </a:r>
          </a:p>
        </p:txBody>
      </p:sp>
    </p:spTree>
    <p:extLst>
      <p:ext uri="{BB962C8B-B14F-4D97-AF65-F5344CB8AC3E}">
        <p14:creationId xmlns:p14="http://schemas.microsoft.com/office/powerpoint/2010/main" val="32115921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7529F-5C38-21F8-8BDB-B1AD6AE8C78F}"/>
              </a:ext>
            </a:extLst>
          </p:cNvPr>
          <p:cNvSpPr>
            <a:spLocks noGrp="1"/>
          </p:cNvSpPr>
          <p:nvPr>
            <p:ph type="title"/>
          </p:nvPr>
        </p:nvSpPr>
        <p:spPr>
          <a:xfrm>
            <a:off x="234767" y="385295"/>
            <a:ext cx="10515600" cy="803717"/>
          </a:xfrm>
        </p:spPr>
        <p:txBody>
          <a:bodyPr/>
          <a:lstStyle/>
          <a:p>
            <a:r>
              <a:rPr lang="en-GB" sz="2800" b="1">
                <a:solidFill>
                  <a:srgbClr val="002060"/>
                </a:solidFill>
                <a:latin typeface="Arial" panose="020B0604020202020204" pitchFamily="34" charset="0"/>
                <a:cs typeface="Arial" panose="020B0604020202020204" pitchFamily="34" charset="0"/>
              </a:rPr>
              <a:t>Healthcare professional resources (2)</a:t>
            </a:r>
            <a:br>
              <a:rPr lang="en-GB" sz="2800"/>
            </a:br>
            <a:endParaRPr lang="en-GB" sz="2800"/>
          </a:p>
        </p:txBody>
      </p:sp>
      <p:sp>
        <p:nvSpPr>
          <p:cNvPr id="3" name="Content Placeholder 2">
            <a:extLst>
              <a:ext uri="{FF2B5EF4-FFF2-40B4-BE49-F238E27FC236}">
                <a16:creationId xmlns:a16="http://schemas.microsoft.com/office/drawing/2014/main" id="{467CF395-0EFE-CD18-DB59-859F68BB28E8}"/>
              </a:ext>
            </a:extLst>
          </p:cNvPr>
          <p:cNvSpPr>
            <a:spLocks noGrp="1"/>
          </p:cNvSpPr>
          <p:nvPr>
            <p:ph idx="1"/>
          </p:nvPr>
        </p:nvSpPr>
        <p:spPr>
          <a:xfrm>
            <a:off x="607612" y="1043672"/>
            <a:ext cx="10515600" cy="4492957"/>
          </a:xfrm>
        </p:spPr>
        <p:txBody>
          <a:bodyPr/>
          <a:lstStyle/>
          <a:p>
            <a:pPr marL="457200" lvl="1" indent="0">
              <a:buNone/>
            </a:pPr>
            <a:endParaRPr lang="en-GB"/>
          </a:p>
          <a:p>
            <a:r>
              <a:rPr lang="en-GB"/>
              <a:t>PHW Asset library</a:t>
            </a:r>
          </a:p>
          <a:p>
            <a:pPr marL="457200" lvl="1" indent="0">
              <a:buNone/>
            </a:pPr>
            <a:r>
              <a:rPr lang="en-GB"/>
              <a:t>A range of bilingual assets to support the RSV Campaign for older adults are available </a:t>
            </a:r>
            <a:r>
              <a:rPr lang="en-GB">
                <a:hlinkClick r:id="rId2"/>
              </a:rPr>
              <a:t>here</a:t>
            </a:r>
            <a:endParaRPr lang="en-GB"/>
          </a:p>
        </p:txBody>
      </p:sp>
      <p:sp>
        <p:nvSpPr>
          <p:cNvPr id="5" name="Slide Number Placeholder 4">
            <a:extLst>
              <a:ext uri="{FF2B5EF4-FFF2-40B4-BE49-F238E27FC236}">
                <a16:creationId xmlns:a16="http://schemas.microsoft.com/office/drawing/2014/main" id="{2471DFA7-BB5A-7AAD-1B30-00C484287F86}"/>
              </a:ext>
            </a:extLst>
          </p:cNvPr>
          <p:cNvSpPr>
            <a:spLocks noGrp="1"/>
          </p:cNvSpPr>
          <p:nvPr>
            <p:ph type="sldNum" sz="quarter" idx="12"/>
          </p:nvPr>
        </p:nvSpPr>
        <p:spPr/>
        <p:txBody>
          <a:bodyPr/>
          <a:lstStyle/>
          <a:p>
            <a:fld id="{561D0CCE-8DCC-44DC-A653-AE62B1D84A52}" type="slidenum">
              <a:rPr lang="en-GB" smtClean="0"/>
              <a:pPr/>
              <a:t>62</a:t>
            </a:fld>
            <a:endParaRPr lang="en-GB"/>
          </a:p>
        </p:txBody>
      </p:sp>
      <p:pic>
        <p:nvPicPr>
          <p:cNvPr id="8" name="Picture 7">
            <a:extLst>
              <a:ext uri="{FF2B5EF4-FFF2-40B4-BE49-F238E27FC236}">
                <a16:creationId xmlns:a16="http://schemas.microsoft.com/office/drawing/2014/main" id="{02D86E28-C767-1BDE-C8CF-CF4BD49C82EB}"/>
              </a:ext>
            </a:extLst>
          </p:cNvPr>
          <p:cNvPicPr>
            <a:picLocks noChangeAspect="1"/>
          </p:cNvPicPr>
          <p:nvPr/>
        </p:nvPicPr>
        <p:blipFill>
          <a:blip r:embed="rId3"/>
          <a:stretch>
            <a:fillRect/>
          </a:stretch>
        </p:blipFill>
        <p:spPr>
          <a:xfrm>
            <a:off x="828293" y="3214361"/>
            <a:ext cx="2716182" cy="1240402"/>
          </a:xfrm>
          <a:prstGeom prst="rect">
            <a:avLst/>
          </a:prstGeom>
          <a:ln w="19050">
            <a:solidFill>
              <a:schemeClr val="tx1"/>
            </a:solidFill>
          </a:ln>
        </p:spPr>
      </p:pic>
      <p:pic>
        <p:nvPicPr>
          <p:cNvPr id="10" name="Picture 9">
            <a:extLst>
              <a:ext uri="{FF2B5EF4-FFF2-40B4-BE49-F238E27FC236}">
                <a16:creationId xmlns:a16="http://schemas.microsoft.com/office/drawing/2014/main" id="{ADC32889-3DD0-075C-FF33-B0EBD76A7088}"/>
              </a:ext>
            </a:extLst>
          </p:cNvPr>
          <p:cNvPicPr>
            <a:picLocks noChangeAspect="1"/>
          </p:cNvPicPr>
          <p:nvPr/>
        </p:nvPicPr>
        <p:blipFill>
          <a:blip r:embed="rId4"/>
          <a:stretch>
            <a:fillRect/>
          </a:stretch>
        </p:blipFill>
        <p:spPr>
          <a:xfrm>
            <a:off x="4496676" y="3214361"/>
            <a:ext cx="2638535" cy="1251264"/>
          </a:xfrm>
          <a:prstGeom prst="rect">
            <a:avLst/>
          </a:prstGeom>
          <a:ln w="19050">
            <a:solidFill>
              <a:schemeClr val="tx1"/>
            </a:solidFill>
          </a:ln>
        </p:spPr>
      </p:pic>
      <p:pic>
        <p:nvPicPr>
          <p:cNvPr id="12" name="Picture 11">
            <a:extLst>
              <a:ext uri="{FF2B5EF4-FFF2-40B4-BE49-F238E27FC236}">
                <a16:creationId xmlns:a16="http://schemas.microsoft.com/office/drawing/2014/main" id="{3EE75A2C-4666-02D6-395B-D9D9E99F9042}"/>
              </a:ext>
            </a:extLst>
          </p:cNvPr>
          <p:cNvPicPr>
            <a:picLocks noChangeAspect="1"/>
          </p:cNvPicPr>
          <p:nvPr/>
        </p:nvPicPr>
        <p:blipFill>
          <a:blip r:embed="rId5"/>
          <a:stretch>
            <a:fillRect/>
          </a:stretch>
        </p:blipFill>
        <p:spPr>
          <a:xfrm>
            <a:off x="7999747" y="3225223"/>
            <a:ext cx="2750620" cy="1240402"/>
          </a:xfrm>
          <a:prstGeom prst="rect">
            <a:avLst/>
          </a:prstGeom>
          <a:ln w="19050">
            <a:solidFill>
              <a:schemeClr val="tx1"/>
            </a:solidFill>
          </a:ln>
        </p:spPr>
      </p:pic>
      <p:sp>
        <p:nvSpPr>
          <p:cNvPr id="13" name="TextBox 12">
            <a:extLst>
              <a:ext uri="{FF2B5EF4-FFF2-40B4-BE49-F238E27FC236}">
                <a16:creationId xmlns:a16="http://schemas.microsoft.com/office/drawing/2014/main" id="{15FCAFFC-47CF-9415-0C65-68C62CA4DEC0}"/>
              </a:ext>
            </a:extLst>
          </p:cNvPr>
          <p:cNvSpPr txBox="1"/>
          <p:nvPr/>
        </p:nvSpPr>
        <p:spPr>
          <a:xfrm>
            <a:off x="970060" y="4706757"/>
            <a:ext cx="8857752" cy="461665"/>
          </a:xfrm>
          <a:prstGeom prst="rect">
            <a:avLst/>
          </a:prstGeom>
          <a:noFill/>
        </p:spPr>
        <p:txBody>
          <a:bodyPr wrap="square" rtlCol="0">
            <a:spAutoFit/>
          </a:bodyPr>
          <a:lstStyle/>
          <a:p>
            <a:r>
              <a:rPr lang="en-GB" sz="2400"/>
              <a:t>You will need to log in without a password when you first use</a:t>
            </a:r>
          </a:p>
        </p:txBody>
      </p:sp>
      <p:sp>
        <p:nvSpPr>
          <p:cNvPr id="7" name="Footer Placeholder 3">
            <a:extLst>
              <a:ext uri="{FF2B5EF4-FFF2-40B4-BE49-F238E27FC236}">
                <a16:creationId xmlns:a16="http://schemas.microsoft.com/office/drawing/2014/main" id="{87D6D846-2A3D-9048-3DFA-E59D51AFD49D}"/>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
        <p:nvSpPr>
          <p:cNvPr id="6" name="TextBox 5">
            <a:extLst>
              <a:ext uri="{FF2B5EF4-FFF2-40B4-BE49-F238E27FC236}">
                <a16:creationId xmlns:a16="http://schemas.microsoft.com/office/drawing/2014/main" id="{5DA40FE5-32D5-BB5C-9E57-E326C722D56D}"/>
              </a:ext>
            </a:extLst>
          </p:cNvPr>
          <p:cNvSpPr txBox="1"/>
          <p:nvPr/>
        </p:nvSpPr>
        <p:spPr>
          <a:xfrm rot="20173288">
            <a:off x="784330" y="3660648"/>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a:t>Currently being updated</a:t>
            </a:r>
          </a:p>
        </p:txBody>
      </p:sp>
      <p:sp>
        <p:nvSpPr>
          <p:cNvPr id="11" name="TextBox 10">
            <a:extLst>
              <a:ext uri="{FF2B5EF4-FFF2-40B4-BE49-F238E27FC236}">
                <a16:creationId xmlns:a16="http://schemas.microsoft.com/office/drawing/2014/main" id="{B33DFC4B-B478-F2A9-32CA-900FFE3110C9}"/>
              </a:ext>
            </a:extLst>
          </p:cNvPr>
          <p:cNvSpPr txBox="1"/>
          <p:nvPr/>
        </p:nvSpPr>
        <p:spPr>
          <a:xfrm rot="20173288">
            <a:off x="4430429" y="3654897"/>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a:t>Currently being updated</a:t>
            </a:r>
          </a:p>
        </p:txBody>
      </p:sp>
      <p:sp>
        <p:nvSpPr>
          <p:cNvPr id="15" name="TextBox 14">
            <a:extLst>
              <a:ext uri="{FF2B5EF4-FFF2-40B4-BE49-F238E27FC236}">
                <a16:creationId xmlns:a16="http://schemas.microsoft.com/office/drawing/2014/main" id="{7ABD1965-165B-0289-9079-66D0640F3609}"/>
              </a:ext>
            </a:extLst>
          </p:cNvPr>
          <p:cNvSpPr txBox="1"/>
          <p:nvPr/>
        </p:nvSpPr>
        <p:spPr>
          <a:xfrm rot="20173288">
            <a:off x="7932753" y="3663524"/>
            <a:ext cx="286941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a:t>Currently being updated</a:t>
            </a:r>
          </a:p>
        </p:txBody>
      </p:sp>
    </p:spTree>
    <p:extLst>
      <p:ext uri="{BB962C8B-B14F-4D97-AF65-F5344CB8AC3E}">
        <p14:creationId xmlns:p14="http://schemas.microsoft.com/office/powerpoint/2010/main" val="38537627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D3B80-C34B-BCF3-EB19-FE503EFC55AB}"/>
              </a:ext>
            </a:extLst>
          </p:cNvPr>
          <p:cNvSpPr>
            <a:spLocks noGrp="1"/>
          </p:cNvSpPr>
          <p:nvPr>
            <p:ph type="title"/>
          </p:nvPr>
        </p:nvSpPr>
        <p:spPr>
          <a:xfrm>
            <a:off x="590797" y="384917"/>
            <a:ext cx="10515600" cy="1325563"/>
          </a:xfrm>
        </p:spPr>
        <p:txBody>
          <a:bodyPr lIns="91440" tIns="45720" rIns="91440" bIns="45720" anchor="t">
            <a:normAutofit/>
          </a:bodyPr>
          <a:lstStyle/>
          <a:p>
            <a:r>
              <a:rPr lang="en-US" b="1">
                <a:latin typeface="Arial"/>
                <a:cs typeface="Arial"/>
              </a:rPr>
              <a:t>Resources: Information for healthcare practitioner guidance</a:t>
            </a:r>
            <a:endParaRPr lang="en-US" sz="6000" b="1">
              <a:latin typeface="Arial"/>
              <a:cs typeface="Arial"/>
            </a:endParaRPr>
          </a:p>
        </p:txBody>
      </p:sp>
      <p:sp>
        <p:nvSpPr>
          <p:cNvPr id="3" name="Content Placeholder 2">
            <a:extLst>
              <a:ext uri="{FF2B5EF4-FFF2-40B4-BE49-F238E27FC236}">
                <a16:creationId xmlns:a16="http://schemas.microsoft.com/office/drawing/2014/main" id="{F2EB00BA-3660-AAEE-C437-56B16950E3CE}"/>
              </a:ext>
            </a:extLst>
          </p:cNvPr>
          <p:cNvSpPr>
            <a:spLocks noGrp="1"/>
          </p:cNvSpPr>
          <p:nvPr>
            <p:ph idx="1"/>
          </p:nvPr>
        </p:nvSpPr>
        <p:spPr>
          <a:xfrm>
            <a:off x="592755" y="2117428"/>
            <a:ext cx="11006489" cy="3095754"/>
          </a:xfrm>
        </p:spPr>
        <p:txBody>
          <a:bodyPr vert="horz" lIns="91440" tIns="45720" rIns="91440" bIns="45720" rtlCol="0" anchor="t">
            <a:normAutofit/>
          </a:bodyPr>
          <a:lstStyle/>
          <a:p>
            <a:pPr marL="0" indent="0">
              <a:lnSpc>
                <a:spcPct val="100000"/>
              </a:lnSpc>
              <a:buNone/>
            </a:pPr>
            <a:r>
              <a:rPr lang="en-US" sz="2000">
                <a:cs typeface="Arial"/>
              </a:rPr>
              <a:t>The UKHSA information for healthcare practitioners' guidance </a:t>
            </a:r>
            <a:r>
              <a:rPr lang="en-GB" sz="2000">
                <a:hlinkClick r:id="rId2"/>
              </a:rPr>
              <a:t>Respiratory syncytial virus (RSV) programme: information for healthcare professionals - GOV.UK (www.gov.uk)</a:t>
            </a:r>
            <a:r>
              <a:rPr lang="en-US" sz="2000">
                <a:cs typeface="Arial"/>
              </a:rPr>
              <a:t> is recommended reading for anyone involved in RSV immunisation</a:t>
            </a:r>
          </a:p>
          <a:p>
            <a:pPr marL="0" indent="0">
              <a:lnSpc>
                <a:spcPct val="100000"/>
              </a:lnSpc>
              <a:buNone/>
            </a:pPr>
            <a:r>
              <a:rPr lang="en-US" sz="2000">
                <a:cs typeface="Arial"/>
              </a:rPr>
              <a:t>This is a practical document for healthcare practitioners administering or providing advice about RSV vaccination of older adults. It includes the vaccination </a:t>
            </a:r>
            <a:r>
              <a:rPr lang="en-US" sz="2000" err="1">
                <a:cs typeface="Arial"/>
              </a:rPr>
              <a:t>programme</a:t>
            </a:r>
            <a:r>
              <a:rPr lang="en-US" sz="2000">
                <a:cs typeface="Arial"/>
              </a:rPr>
              <a:t> recommendations, contraindications, precautions and examples of scenarios that staff may experience when </a:t>
            </a:r>
            <a:r>
              <a:rPr lang="en-US" sz="2000" err="1">
                <a:cs typeface="Arial"/>
              </a:rPr>
              <a:t>immunising</a:t>
            </a:r>
            <a:endParaRPr lang="en-US" sz="2000">
              <a:cs typeface="Arial"/>
            </a:endParaRPr>
          </a:p>
          <a:p>
            <a:endParaRPr lang="en-US"/>
          </a:p>
        </p:txBody>
      </p:sp>
      <p:sp>
        <p:nvSpPr>
          <p:cNvPr id="5" name="Slide Number Placeholder 4">
            <a:extLst>
              <a:ext uri="{FF2B5EF4-FFF2-40B4-BE49-F238E27FC236}">
                <a16:creationId xmlns:a16="http://schemas.microsoft.com/office/drawing/2014/main" id="{4021027F-6C19-8A83-E6FE-E323AF8C2B62}"/>
              </a:ext>
            </a:extLst>
          </p:cNvPr>
          <p:cNvSpPr>
            <a:spLocks noGrp="1"/>
          </p:cNvSpPr>
          <p:nvPr>
            <p:ph type="sldNum" sz="quarter" idx="12"/>
          </p:nvPr>
        </p:nvSpPr>
        <p:spPr>
          <a:xfrm>
            <a:off x="11299256" y="6361594"/>
            <a:ext cx="807863" cy="365125"/>
          </a:xfrm>
        </p:spPr>
        <p:txBody>
          <a:bodyPr/>
          <a:lstStyle/>
          <a:p>
            <a:fld id="{344369E4-5DE7-46E5-874E-4FD437973785}" type="slidenum">
              <a:rPr lang="en-GB" smtClean="0"/>
              <a:pPr/>
              <a:t>63</a:t>
            </a:fld>
            <a:endParaRPr lang="en-GB" sz="1400"/>
          </a:p>
        </p:txBody>
      </p:sp>
      <p:sp>
        <p:nvSpPr>
          <p:cNvPr id="7" name="Footer Placeholder 3">
            <a:extLst>
              <a:ext uri="{FF2B5EF4-FFF2-40B4-BE49-F238E27FC236}">
                <a16:creationId xmlns:a16="http://schemas.microsoft.com/office/drawing/2014/main" id="{08884194-4C5E-C04E-2C77-7D8BE725F779}"/>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Tree>
    <p:extLst>
      <p:ext uri="{BB962C8B-B14F-4D97-AF65-F5344CB8AC3E}">
        <p14:creationId xmlns:p14="http://schemas.microsoft.com/office/powerpoint/2010/main" val="24796256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DC05C-8E0F-4F99-B81C-7240BD6600C2}"/>
              </a:ext>
            </a:extLst>
          </p:cNvPr>
          <p:cNvSpPr>
            <a:spLocks noGrp="1"/>
          </p:cNvSpPr>
          <p:nvPr>
            <p:ph type="title"/>
          </p:nvPr>
        </p:nvSpPr>
        <p:spPr>
          <a:xfrm>
            <a:off x="397605" y="335098"/>
            <a:ext cx="8028000" cy="648072"/>
          </a:xfrm>
        </p:spPr>
        <p:txBody>
          <a:bodyPr lIns="91440" tIns="45720" rIns="91440" bIns="45720" anchor="t"/>
          <a:lstStyle/>
          <a:p>
            <a:r>
              <a:rPr lang="en-GB" b="1"/>
              <a:t>Further information</a:t>
            </a:r>
          </a:p>
        </p:txBody>
      </p:sp>
      <p:sp>
        <p:nvSpPr>
          <p:cNvPr id="6" name="Rectangle 3">
            <a:extLst>
              <a:ext uri="{FF2B5EF4-FFF2-40B4-BE49-F238E27FC236}">
                <a16:creationId xmlns:a16="http://schemas.microsoft.com/office/drawing/2014/main" id="{FF728B4E-2AA6-46BC-A225-C7C7057FD40D}"/>
              </a:ext>
            </a:extLst>
          </p:cNvPr>
          <p:cNvSpPr>
            <a:spLocks noGrp="1" noChangeArrowheads="1"/>
          </p:cNvSpPr>
          <p:nvPr>
            <p:ph idx="1"/>
          </p:nvPr>
        </p:nvSpPr>
        <p:spPr bwMode="auto">
          <a:xfrm>
            <a:off x="616702" y="1498730"/>
            <a:ext cx="10794637" cy="462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9" tIns="36005" rIns="72009" bIns="36005" numCol="1" anchor="t" anchorCtr="0" compatLnSpc="1">
            <a:prstTxWarp prst="textNoShape">
              <a:avLst/>
            </a:prstTxWarp>
            <a:normAutofit/>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lnSpc>
                <a:spcPct val="120000"/>
              </a:lnSpc>
            </a:pPr>
            <a:r>
              <a:rPr lang="en-GB" sz="1900">
                <a:latin typeface="+mn-lt"/>
                <a:cs typeface="Arial"/>
              </a:rPr>
              <a:t>Marketing authorisation holder’s </a:t>
            </a:r>
            <a:r>
              <a:rPr lang="en-GB" sz="2000">
                <a:latin typeface="+mn-lt"/>
                <a:cs typeface="Arial"/>
                <a:hlinkClick r:id="rId3"/>
              </a:rPr>
              <a:t>Summary of product characteristics</a:t>
            </a:r>
            <a:endParaRPr lang="en-GB" sz="2000">
              <a:latin typeface="+mn-lt"/>
            </a:endParaRPr>
          </a:p>
          <a:p>
            <a:pPr>
              <a:lnSpc>
                <a:spcPct val="120000"/>
              </a:lnSpc>
            </a:pPr>
            <a:r>
              <a:rPr lang="en-GB" sz="1900">
                <a:latin typeface="+mn-lt"/>
                <a:cs typeface="Arial"/>
              </a:rPr>
              <a:t>Medicines and Healthcare products Regulatory Agency (MHRA): </a:t>
            </a:r>
            <a:r>
              <a:rPr lang="en-GB" sz="2000">
                <a:latin typeface="+mn-lt"/>
                <a:cs typeface="Arial"/>
                <a:hlinkClick r:id="rId4"/>
              </a:rPr>
              <a:t>reporting adverse reactions</a:t>
            </a:r>
            <a:endParaRPr lang="en-GB" sz="2000">
              <a:latin typeface="+mn-lt"/>
              <a:cs typeface="Arial"/>
            </a:endParaRPr>
          </a:p>
          <a:p>
            <a:pPr>
              <a:lnSpc>
                <a:spcPct val="120000"/>
              </a:lnSpc>
            </a:pPr>
            <a:r>
              <a:rPr lang="en-GB" sz="1900">
                <a:latin typeface="+mn-lt"/>
                <a:cs typeface="Arial"/>
              </a:rPr>
              <a:t>National Patient Group Direction (PGD): </a:t>
            </a:r>
            <a:r>
              <a:rPr lang="en-GB" sz="2000">
                <a:latin typeface="+mn-lt"/>
                <a:cs typeface="Arial"/>
                <a:hlinkClick r:id="rId5"/>
              </a:rPr>
              <a:t>RSV vaccine</a:t>
            </a:r>
            <a:r>
              <a:rPr lang="en-GB" sz="2000">
                <a:latin typeface="+mn-lt"/>
                <a:cs typeface="Arial"/>
              </a:rPr>
              <a:t>  </a:t>
            </a:r>
            <a:endParaRPr lang="en-GB" sz="2000">
              <a:latin typeface="+mn-lt"/>
            </a:endParaRPr>
          </a:p>
          <a:p>
            <a:pPr>
              <a:lnSpc>
                <a:spcPct val="120000"/>
              </a:lnSpc>
            </a:pPr>
            <a:r>
              <a:rPr lang="en-GB" sz="1900">
                <a:latin typeface="+mn-lt"/>
                <a:cs typeface="Arial"/>
              </a:rPr>
              <a:t>Pfizer Abrysvo</a:t>
            </a:r>
            <a:r>
              <a:rPr lang="en-GB" sz="1900" baseline="30000">
                <a:latin typeface="+mn-lt"/>
                <a:cs typeface="Arial"/>
              </a:rPr>
              <a:t>® </a:t>
            </a:r>
            <a:r>
              <a:rPr lang="en-GB" sz="1900">
                <a:latin typeface="+mn-lt"/>
                <a:cs typeface="Arial"/>
              </a:rPr>
              <a:t>vaccine preparation </a:t>
            </a:r>
            <a:r>
              <a:rPr lang="en-GB" sz="2000">
                <a:latin typeface="+mn-lt"/>
                <a:cs typeface="Arial"/>
                <a:hlinkClick r:id="rId6"/>
              </a:rPr>
              <a:t>instructional video</a:t>
            </a:r>
            <a:endParaRPr lang="en-GB" sz="2000">
              <a:latin typeface="+mn-lt"/>
            </a:endParaRPr>
          </a:p>
          <a:p>
            <a:pPr>
              <a:lnSpc>
                <a:spcPct val="120000"/>
              </a:lnSpc>
            </a:pPr>
            <a:r>
              <a:rPr lang="en-GB" sz="1900">
                <a:latin typeface="+mn-lt"/>
                <a:cs typeface="Arial"/>
              </a:rPr>
              <a:t>Public Health Wales public webpage:</a:t>
            </a:r>
            <a:r>
              <a:rPr lang="en-GB" sz="2000">
                <a:latin typeface="+mn-lt"/>
                <a:cs typeface="Arial"/>
              </a:rPr>
              <a:t>  </a:t>
            </a:r>
            <a:r>
              <a:rPr lang="en-GB" sz="2000">
                <a:latin typeface="+mn-lt"/>
                <a:cs typeface="Arial"/>
                <a:hlinkClick r:id="rId7"/>
              </a:rPr>
              <a:t>Respiratory syncytial virus (RSV) vaccination information - Public Health Wales (</a:t>
            </a:r>
            <a:r>
              <a:rPr lang="en-GB" sz="2000" err="1">
                <a:latin typeface="+mn-lt"/>
                <a:cs typeface="Arial"/>
                <a:hlinkClick r:id="rId7"/>
              </a:rPr>
              <a:t>nhs.wales</a:t>
            </a:r>
            <a:r>
              <a:rPr lang="en-GB" sz="2000">
                <a:latin typeface="+mn-lt"/>
                <a:cs typeface="Arial"/>
                <a:hlinkClick r:id="rId7"/>
              </a:rPr>
              <a:t>)</a:t>
            </a:r>
            <a:endParaRPr lang="en-GB" sz="2000">
              <a:latin typeface="+mn-lt"/>
              <a:cs typeface="Arial"/>
            </a:endParaRPr>
          </a:p>
          <a:p>
            <a:pPr marL="0" indent="0">
              <a:lnSpc>
                <a:spcPct val="120000"/>
              </a:lnSpc>
              <a:buNone/>
            </a:pPr>
            <a:endParaRPr lang="en-GB" sz="2000" i="1">
              <a:latin typeface="+mn-lt"/>
              <a:cs typeface="Arial"/>
            </a:endParaRPr>
          </a:p>
          <a:p>
            <a:pPr marL="0" indent="0">
              <a:lnSpc>
                <a:spcPct val="120000"/>
              </a:lnSpc>
              <a:buNone/>
            </a:pPr>
            <a:r>
              <a:rPr lang="en-GB" sz="1600" i="1">
                <a:latin typeface="+mn-lt"/>
                <a:cs typeface="Arial"/>
              </a:rPr>
              <a:t>For information: A separate </a:t>
            </a:r>
            <a:r>
              <a:rPr lang="en-GB" sz="1600" i="1">
                <a:latin typeface="+mn-lt"/>
                <a:cs typeface="Arial"/>
                <a:hlinkClick r:id="rId8"/>
              </a:rPr>
              <a:t>training slide set </a:t>
            </a:r>
            <a:r>
              <a:rPr lang="en-GB" sz="1600" i="1">
                <a:latin typeface="+mn-lt"/>
                <a:cs typeface="Arial"/>
              </a:rPr>
              <a:t>and </a:t>
            </a:r>
            <a:r>
              <a:rPr lang="en-GB" sz="1600" i="1">
                <a:latin typeface="+mn-lt"/>
                <a:cs typeface="Arial"/>
                <a:hlinkClick r:id="rId9"/>
              </a:rPr>
              <a:t>information for healthcare practitioners document</a:t>
            </a:r>
            <a:r>
              <a:rPr lang="en-GB" sz="1600" i="1">
                <a:latin typeface="+mn-lt"/>
                <a:cs typeface="Arial"/>
              </a:rPr>
              <a:t> is also available for the RSV vaccination of pregnant women for infant protection</a:t>
            </a:r>
            <a:endParaRPr lang="en-GB" sz="1600" i="1">
              <a:cs typeface="Arial" panose="020B0604020202020204" pitchFamily="34" charset="0"/>
            </a:endParaRPr>
          </a:p>
          <a:p>
            <a:pPr marL="0" indent="0">
              <a:lnSpc>
                <a:spcPct val="120000"/>
              </a:lnSpc>
              <a:buNone/>
            </a:pPr>
            <a:endParaRPr lang="en-GB" sz="2000">
              <a:latin typeface="+mn-lt"/>
              <a:cs typeface="Arial"/>
            </a:endParaRPr>
          </a:p>
        </p:txBody>
      </p:sp>
      <p:sp>
        <p:nvSpPr>
          <p:cNvPr id="5" name="Footer Placeholder 3">
            <a:extLst>
              <a:ext uri="{FF2B5EF4-FFF2-40B4-BE49-F238E27FC236}">
                <a16:creationId xmlns:a16="http://schemas.microsoft.com/office/drawing/2014/main" id="{A8C396A3-3529-CD63-5FC3-B24C2F914D11}"/>
              </a:ext>
            </a:extLst>
          </p:cNvPr>
          <p:cNvSpPr>
            <a:spLocks noGrp="1"/>
          </p:cNvSpPr>
          <p:nvPr>
            <p:ph type="ftr" sz="quarter" idx="11"/>
          </p:nvPr>
        </p:nvSpPr>
        <p:spPr>
          <a:xfrm>
            <a:off x="89434" y="6357564"/>
            <a:ext cx="9424639" cy="402295"/>
          </a:xfrm>
        </p:spPr>
        <p:txBody>
          <a:bodyPr lIns="91440" tIns="45720" rIns="91440" bIns="45720" anchor="t"/>
          <a:lstStyle/>
          <a:p>
            <a:r>
              <a:rPr lang="en-GB" b="1">
                <a:solidFill>
                  <a:schemeClr val="bg1"/>
                </a:solidFill>
                <a:latin typeface="Calibri"/>
                <a:ea typeface="Calibri"/>
                <a:cs typeface="Calibri"/>
              </a:rPr>
              <a:t>Respiratory syncytial virus (RSV) vaccination programme for older adults</a:t>
            </a:r>
            <a:endParaRPr lang="en-US" b="1">
              <a:solidFill>
                <a:schemeClr val="bg1"/>
              </a:solidFill>
              <a:cs typeface="Arial"/>
            </a:endParaRPr>
          </a:p>
          <a:p>
            <a:endParaRPr lang="en-GB">
              <a:latin typeface="Calibri"/>
              <a:ea typeface="Calibri"/>
              <a:cs typeface="Calibri"/>
            </a:endParaRPr>
          </a:p>
        </p:txBody>
      </p:sp>
      <p:sp>
        <p:nvSpPr>
          <p:cNvPr id="4" name="Slide Number Placeholder 3">
            <a:extLst>
              <a:ext uri="{FF2B5EF4-FFF2-40B4-BE49-F238E27FC236}">
                <a16:creationId xmlns:a16="http://schemas.microsoft.com/office/drawing/2014/main" id="{CCCD1A8D-06CA-0265-B5C5-93C1A5F8FA77}"/>
              </a:ext>
            </a:extLst>
          </p:cNvPr>
          <p:cNvSpPr>
            <a:spLocks noGrp="1"/>
          </p:cNvSpPr>
          <p:nvPr>
            <p:ph type="sldNum" sz="quarter" idx="12"/>
          </p:nvPr>
        </p:nvSpPr>
        <p:spPr/>
        <p:txBody>
          <a:bodyPr/>
          <a:lstStyle/>
          <a:p>
            <a:fld id="{561D0CCE-8DCC-44DC-A653-AE62B1D84A52}" type="slidenum">
              <a:rPr lang="en-GB" smtClean="0"/>
              <a:pPr/>
              <a:t>64</a:t>
            </a:fld>
            <a:endParaRPr lang="en-GB"/>
          </a:p>
        </p:txBody>
      </p:sp>
    </p:spTree>
    <p:extLst>
      <p:ext uri="{BB962C8B-B14F-4D97-AF65-F5344CB8AC3E}">
        <p14:creationId xmlns:p14="http://schemas.microsoft.com/office/powerpoint/2010/main" val="55897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551" y="212908"/>
            <a:ext cx="10515600" cy="1325563"/>
          </a:xfrm>
        </p:spPr>
        <p:txBody>
          <a:bodyPr/>
          <a:lstStyle/>
          <a:p>
            <a:pPr>
              <a:lnSpc>
                <a:spcPct val="107000"/>
              </a:lnSpc>
              <a:spcAft>
                <a:spcPts val="800"/>
              </a:spcAft>
            </a:pPr>
            <a:r>
              <a:rPr lang="en-GB" sz="4000" b="1">
                <a:solidFill>
                  <a:srgbClr val="002060"/>
                </a:solidFill>
                <a:ea typeface="Calibri" panose="020F0502020204030204" pitchFamily="34" charset="0"/>
                <a:cs typeface="Times New Roman" panose="02020603050405020304" pitchFamily="18" charset="0"/>
              </a:rPr>
              <a:t>Objectives</a:t>
            </a:r>
          </a:p>
        </p:txBody>
      </p:sp>
      <p:sp>
        <p:nvSpPr>
          <p:cNvPr id="3" name="Content Placeholder 2"/>
          <p:cNvSpPr>
            <a:spLocks noGrp="1"/>
          </p:cNvSpPr>
          <p:nvPr>
            <p:ph idx="1"/>
          </p:nvPr>
        </p:nvSpPr>
        <p:spPr>
          <a:xfrm>
            <a:off x="838200" y="1251020"/>
            <a:ext cx="10515600" cy="4730000"/>
          </a:xfrm>
        </p:spPr>
        <p:txBody>
          <a:bodyPr lIns="91440" tIns="45720" rIns="91440" bIns="45720" anchor="t"/>
          <a:lstStyle/>
          <a:p>
            <a:pPr marL="0" indent="0" algn="just">
              <a:lnSpc>
                <a:spcPct val="200000"/>
              </a:lnSpc>
              <a:spcAft>
                <a:spcPts val="800"/>
              </a:spcAft>
              <a:buNone/>
            </a:pPr>
            <a:r>
              <a:rPr lang="en-GB" sz="1600">
                <a:ea typeface="Calibri"/>
                <a:cs typeface="Times New Roman"/>
              </a:rPr>
              <a:t>After completing this resource immunisers will be able to:</a:t>
            </a:r>
          </a:p>
          <a:p>
            <a:pPr marL="342900" indent="-342900" algn="just">
              <a:lnSpc>
                <a:spcPct val="200000"/>
              </a:lnSpc>
              <a:spcAft>
                <a:spcPts val="800"/>
              </a:spcAft>
            </a:pPr>
            <a:r>
              <a:rPr lang="en-GB" sz="1600">
                <a:ea typeface="Calibri"/>
                <a:cs typeface="Times New Roman"/>
              </a:rPr>
              <a:t>Describe the aetiology and epidemiology of RSV</a:t>
            </a:r>
          </a:p>
          <a:p>
            <a:pPr marL="342900" indent="-342900" algn="just">
              <a:lnSpc>
                <a:spcPct val="200000"/>
              </a:lnSpc>
              <a:spcAft>
                <a:spcPts val="800"/>
              </a:spcAft>
            </a:pPr>
            <a:r>
              <a:rPr lang="en-GB" sz="1600">
                <a:ea typeface="Calibri"/>
                <a:cs typeface="Times New Roman"/>
              </a:rPr>
              <a:t>Understand the rationale and evidence base for the RSV vaccination programme</a:t>
            </a:r>
            <a:endParaRPr lang="en-GB"/>
          </a:p>
          <a:p>
            <a:pPr marL="342900" indent="-342900" algn="just">
              <a:lnSpc>
                <a:spcPct val="200000"/>
              </a:lnSpc>
              <a:spcAft>
                <a:spcPts val="800"/>
              </a:spcAft>
            </a:pPr>
            <a:r>
              <a:rPr lang="en-GB" sz="1600">
                <a:ea typeface="Calibri"/>
                <a:cs typeface="Times New Roman"/>
              </a:rPr>
              <a:t>Discuss the benefits of vaccination against RSV</a:t>
            </a:r>
          </a:p>
          <a:p>
            <a:pPr marL="342900" indent="-342900" algn="just">
              <a:lnSpc>
                <a:spcPct val="200000"/>
              </a:lnSpc>
              <a:spcAft>
                <a:spcPts val="800"/>
              </a:spcAft>
            </a:pPr>
            <a:r>
              <a:rPr lang="en-GB" sz="1600">
                <a:ea typeface="Calibri"/>
                <a:cs typeface="Times New Roman"/>
              </a:rPr>
              <a:t>Gain essential knowledge to administer the RSV vaccine safely</a:t>
            </a:r>
          </a:p>
          <a:p>
            <a:pPr marL="342900" indent="-342900" algn="just">
              <a:lnSpc>
                <a:spcPct val="200000"/>
              </a:lnSpc>
              <a:spcAft>
                <a:spcPts val="800"/>
              </a:spcAft>
            </a:pPr>
            <a:r>
              <a:rPr lang="en-GB" sz="1600">
                <a:effectLst/>
              </a:rPr>
              <a:t>Identify relevant resources and additional information in relation to the </a:t>
            </a:r>
            <a:r>
              <a:rPr lang="en-GB" sz="1600"/>
              <a:t>RSV vaccination</a:t>
            </a:r>
            <a:r>
              <a:rPr lang="en-GB" sz="1600">
                <a:effectLst/>
              </a:rPr>
              <a:t> programme</a:t>
            </a:r>
            <a:endParaRPr lang="en-GB" sz="1600">
              <a:effectLst/>
              <a:cs typeface="Arial"/>
            </a:endParaRPr>
          </a:p>
          <a:p>
            <a:pPr marL="342900" indent="-342900">
              <a:lnSpc>
                <a:spcPct val="107000"/>
              </a:lnSpc>
              <a:spcAft>
                <a:spcPts val="800"/>
              </a:spcAft>
            </a:pPr>
            <a:endParaRPr lang="en-GB" sz="2000">
              <a:latin typeface="+mj-lt"/>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a:xfrm>
            <a:off x="11515724" y="6376148"/>
            <a:ext cx="390525" cy="365125"/>
          </a:xfrm>
        </p:spPr>
        <p:txBody>
          <a:bodyPr/>
          <a:lstStyle/>
          <a:p>
            <a:fld id="{561D0CCE-8DCC-44DC-A653-AE62B1D84A52}" type="slidenum">
              <a:rPr lang="en-GB" smtClean="0"/>
              <a:pPr/>
              <a:t>7</a:t>
            </a:fld>
            <a:endParaRPr lang="en-GB"/>
          </a:p>
        </p:txBody>
      </p:sp>
      <p:sp>
        <p:nvSpPr>
          <p:cNvPr id="7" name="Footer Placeholder 3">
            <a:extLst>
              <a:ext uri="{FF2B5EF4-FFF2-40B4-BE49-F238E27FC236}">
                <a16:creationId xmlns:a16="http://schemas.microsoft.com/office/drawing/2014/main" id="{F01B00E9-26DD-A4E4-17C9-B22935DEBFDB}"/>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Tree>
    <p:extLst>
      <p:ext uri="{BB962C8B-B14F-4D97-AF65-F5344CB8AC3E}">
        <p14:creationId xmlns:p14="http://schemas.microsoft.com/office/powerpoint/2010/main" val="2587652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85AA0-B2B4-E0D0-1503-6303990BAB70}"/>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5D9F9E-2B79-3D38-E49E-50E77F3D761B}"/>
              </a:ext>
            </a:extLst>
          </p:cNvPr>
          <p:cNvSpPr>
            <a:spLocks noGrp="1"/>
          </p:cNvSpPr>
          <p:nvPr>
            <p:ph type="sldNum" sz="quarter" idx="4294967295"/>
          </p:nvPr>
        </p:nvSpPr>
        <p:spPr>
          <a:xfrm>
            <a:off x="11637095" y="6347858"/>
            <a:ext cx="517506" cy="364988"/>
          </a:xfrm>
          <a:prstGeom prst="rect">
            <a:avLst/>
          </a:prstGeom>
        </p:spPr>
        <p:txBody>
          <a:bodyPr/>
          <a:lstStyle>
            <a:defPPr>
              <a:defRPr lang="en-US"/>
            </a:defPPr>
            <a:lvl1pPr marL="0" algn="l" defTabSz="605787" rtl="0" eaLnBrk="1" latinLnBrk="0" hangingPunct="1">
              <a:defRPr sz="1193" kern="1200">
                <a:solidFill>
                  <a:schemeClr val="tx1"/>
                </a:solidFill>
                <a:latin typeface="+mn-lt"/>
                <a:ea typeface="+mn-ea"/>
                <a:cs typeface="+mn-cs"/>
              </a:defRPr>
            </a:lvl1pPr>
            <a:lvl2pPr marL="302894" algn="l" defTabSz="605787" rtl="0" eaLnBrk="1" latinLnBrk="0" hangingPunct="1">
              <a:defRPr sz="1193" kern="1200">
                <a:solidFill>
                  <a:schemeClr val="tx1"/>
                </a:solidFill>
                <a:latin typeface="+mn-lt"/>
                <a:ea typeface="+mn-ea"/>
                <a:cs typeface="+mn-cs"/>
              </a:defRPr>
            </a:lvl2pPr>
            <a:lvl3pPr marL="605787" algn="l" defTabSz="605787" rtl="0" eaLnBrk="1" latinLnBrk="0" hangingPunct="1">
              <a:defRPr sz="1193" kern="1200">
                <a:solidFill>
                  <a:schemeClr val="tx1"/>
                </a:solidFill>
                <a:latin typeface="+mn-lt"/>
                <a:ea typeface="+mn-ea"/>
                <a:cs typeface="+mn-cs"/>
              </a:defRPr>
            </a:lvl3pPr>
            <a:lvl4pPr marL="908681" algn="l" defTabSz="605787" rtl="0" eaLnBrk="1" latinLnBrk="0" hangingPunct="1">
              <a:defRPr sz="1193" kern="1200">
                <a:solidFill>
                  <a:schemeClr val="tx1"/>
                </a:solidFill>
                <a:latin typeface="+mn-lt"/>
                <a:ea typeface="+mn-ea"/>
                <a:cs typeface="+mn-cs"/>
              </a:defRPr>
            </a:lvl4pPr>
            <a:lvl5pPr marL="1211575" algn="l" defTabSz="605787" rtl="0" eaLnBrk="1" latinLnBrk="0" hangingPunct="1">
              <a:defRPr sz="1193" kern="1200">
                <a:solidFill>
                  <a:schemeClr val="tx1"/>
                </a:solidFill>
                <a:latin typeface="+mn-lt"/>
                <a:ea typeface="+mn-ea"/>
                <a:cs typeface="+mn-cs"/>
              </a:defRPr>
            </a:lvl5pPr>
            <a:lvl6pPr marL="1514468" algn="l" defTabSz="605787" rtl="0" eaLnBrk="1" latinLnBrk="0" hangingPunct="1">
              <a:defRPr sz="1193" kern="1200">
                <a:solidFill>
                  <a:schemeClr val="tx1"/>
                </a:solidFill>
                <a:latin typeface="+mn-lt"/>
                <a:ea typeface="+mn-ea"/>
                <a:cs typeface="+mn-cs"/>
              </a:defRPr>
            </a:lvl6pPr>
            <a:lvl7pPr marL="1817363" algn="l" defTabSz="605787" rtl="0" eaLnBrk="1" latinLnBrk="0" hangingPunct="1">
              <a:defRPr sz="1193" kern="1200">
                <a:solidFill>
                  <a:schemeClr val="tx1"/>
                </a:solidFill>
                <a:latin typeface="+mn-lt"/>
                <a:ea typeface="+mn-ea"/>
                <a:cs typeface="+mn-cs"/>
              </a:defRPr>
            </a:lvl7pPr>
            <a:lvl8pPr marL="2120256" algn="l" defTabSz="605787" rtl="0" eaLnBrk="1" latinLnBrk="0" hangingPunct="1">
              <a:defRPr sz="1193" kern="1200">
                <a:solidFill>
                  <a:schemeClr val="tx1"/>
                </a:solidFill>
                <a:latin typeface="+mn-lt"/>
                <a:ea typeface="+mn-ea"/>
                <a:cs typeface="+mn-cs"/>
              </a:defRPr>
            </a:lvl8pPr>
            <a:lvl9pPr marL="2423149" algn="l" defTabSz="605787" rtl="0" eaLnBrk="1" latinLnBrk="0" hangingPunct="1">
              <a:defRPr sz="1193" kern="1200">
                <a:solidFill>
                  <a:schemeClr val="tx1"/>
                </a:solidFill>
                <a:latin typeface="+mn-lt"/>
                <a:ea typeface="+mn-ea"/>
                <a:cs typeface="+mn-cs"/>
              </a:defRPr>
            </a:lvl9pPr>
          </a:lstStyle>
          <a:p>
            <a:fld id="{561D0CCE-8DCC-44DC-A653-AE62B1D84A52}" type="slidenum">
              <a:rPr lang="en-GB" smtClean="0"/>
              <a:pPr/>
              <a:t>8</a:t>
            </a:fld>
            <a:endParaRPr lang="en-GB"/>
          </a:p>
        </p:txBody>
      </p:sp>
      <p:sp>
        <p:nvSpPr>
          <p:cNvPr id="3" name="Title 1">
            <a:extLst>
              <a:ext uri="{FF2B5EF4-FFF2-40B4-BE49-F238E27FC236}">
                <a16:creationId xmlns:a16="http://schemas.microsoft.com/office/drawing/2014/main" id="{D12CCB82-DA7C-5A68-4591-5F648C952E5F}"/>
              </a:ext>
            </a:extLst>
          </p:cNvPr>
          <p:cNvSpPr txBox="1">
            <a:spLocks/>
          </p:cNvSpPr>
          <p:nvPr/>
        </p:nvSpPr>
        <p:spPr>
          <a:xfrm>
            <a:off x="838200" y="3423534"/>
            <a:ext cx="105156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a:solidFill>
                  <a:srgbClr val="212A73"/>
                </a:solidFill>
                <a:latin typeface="Arial"/>
              </a:rPr>
              <a:t>Influenza </a:t>
            </a:r>
            <a:endParaRPr lang="en-US"/>
          </a:p>
        </p:txBody>
      </p:sp>
      <p:sp>
        <p:nvSpPr>
          <p:cNvPr id="7" name="TextBox 6">
            <a:extLst>
              <a:ext uri="{FF2B5EF4-FFF2-40B4-BE49-F238E27FC236}">
                <a16:creationId xmlns:a16="http://schemas.microsoft.com/office/drawing/2014/main" id="{C164ED57-832E-4810-DCD2-3918A53595AD}"/>
              </a:ext>
            </a:extLst>
          </p:cNvPr>
          <p:cNvSpPr txBox="1"/>
          <p:nvPr/>
        </p:nvSpPr>
        <p:spPr>
          <a:xfrm>
            <a:off x="3686563" y="3259015"/>
            <a:ext cx="480818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b="1">
                <a:solidFill>
                  <a:schemeClr val="bg1"/>
                </a:solidFill>
                <a:cs typeface="Arial"/>
              </a:rPr>
              <a:t>Respiratory syncytial virus (RSV) </a:t>
            </a:r>
            <a:endParaRPr lang="en-US">
              <a:solidFill>
                <a:schemeClr val="bg1"/>
              </a:solidFill>
            </a:endParaRPr>
          </a:p>
        </p:txBody>
      </p:sp>
    </p:spTree>
    <p:extLst>
      <p:ext uri="{BB962C8B-B14F-4D97-AF65-F5344CB8AC3E}">
        <p14:creationId xmlns:p14="http://schemas.microsoft.com/office/powerpoint/2010/main" val="453853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B028E-E047-4017-BAB3-BC856D78285A}"/>
              </a:ext>
            </a:extLst>
          </p:cNvPr>
          <p:cNvSpPr>
            <a:spLocks noGrp="1"/>
          </p:cNvSpPr>
          <p:nvPr>
            <p:ph type="title"/>
          </p:nvPr>
        </p:nvSpPr>
        <p:spPr>
          <a:xfrm>
            <a:off x="330206" y="249118"/>
            <a:ext cx="10515600" cy="972607"/>
          </a:xfrm>
        </p:spPr>
        <p:txBody>
          <a:bodyPr lIns="91440" tIns="45720" rIns="91440" bIns="45720" anchor="t">
            <a:normAutofit/>
          </a:bodyPr>
          <a:lstStyle/>
          <a:p>
            <a:r>
              <a:rPr lang="en-GB" b="1">
                <a:latin typeface="Arial"/>
                <a:cs typeface="Arial"/>
              </a:rPr>
              <a:t>What is RSV?</a:t>
            </a:r>
          </a:p>
        </p:txBody>
      </p:sp>
      <p:sp>
        <p:nvSpPr>
          <p:cNvPr id="3" name="Content Placeholder 2">
            <a:extLst>
              <a:ext uri="{FF2B5EF4-FFF2-40B4-BE49-F238E27FC236}">
                <a16:creationId xmlns:a16="http://schemas.microsoft.com/office/drawing/2014/main" id="{C6D8BD17-5F6A-49AA-9EA3-84FDD3B028EB}"/>
              </a:ext>
            </a:extLst>
          </p:cNvPr>
          <p:cNvSpPr>
            <a:spLocks noGrp="1"/>
          </p:cNvSpPr>
          <p:nvPr>
            <p:ph idx="1"/>
          </p:nvPr>
        </p:nvSpPr>
        <p:spPr>
          <a:xfrm>
            <a:off x="287041" y="1076368"/>
            <a:ext cx="8883365" cy="4904949"/>
          </a:xfrm>
        </p:spPr>
        <p:txBody>
          <a:bodyPr vert="horz" lIns="91440" tIns="45720" rIns="91440" bIns="45720" rtlCol="0" anchor="t">
            <a:noAutofit/>
          </a:bodyPr>
          <a:lstStyle/>
          <a:p>
            <a:r>
              <a:rPr lang="en-GB" sz="2000">
                <a:latin typeface="+mn-lt"/>
                <a:cs typeface="Arial"/>
              </a:rPr>
              <a:t>Respiratory syncytial virus (RSV) is an enveloped, single-stranded RNA virus that </a:t>
            </a:r>
            <a:r>
              <a:rPr lang="en-GB" sz="2000">
                <a:cs typeface="Arial"/>
              </a:rPr>
              <a:t>belongs</a:t>
            </a:r>
            <a:r>
              <a:rPr lang="en-GB" sz="2000">
                <a:latin typeface="+mn-lt"/>
                <a:cs typeface="Arial"/>
              </a:rPr>
              <a:t> </a:t>
            </a:r>
            <a:r>
              <a:rPr lang="en-GB" sz="2000">
                <a:cs typeface="Arial"/>
              </a:rPr>
              <a:t>to the </a:t>
            </a:r>
            <a:r>
              <a:rPr lang="en-GB" sz="2000" err="1">
                <a:cs typeface="Arial"/>
              </a:rPr>
              <a:t>Orthopneumovirus</a:t>
            </a:r>
            <a:r>
              <a:rPr lang="en-GB" sz="2000">
                <a:cs typeface="Arial"/>
              </a:rPr>
              <a:t> genus of the </a:t>
            </a:r>
            <a:r>
              <a:rPr lang="en-GB" sz="2000" err="1">
                <a:cs typeface="Arial"/>
              </a:rPr>
              <a:t>Pneumoviridae</a:t>
            </a:r>
            <a:r>
              <a:rPr lang="en-GB" sz="2000">
                <a:cs typeface="Arial"/>
              </a:rPr>
              <a:t> family</a:t>
            </a:r>
            <a:endParaRPr lang="en-US">
              <a:cs typeface="Arial"/>
            </a:endParaRPr>
          </a:p>
          <a:p>
            <a:r>
              <a:rPr lang="en-GB" sz="2000">
                <a:cs typeface="Arial"/>
              </a:rPr>
              <a:t>RSV is a common cause of respiratory tract infections </a:t>
            </a:r>
          </a:p>
          <a:p>
            <a:r>
              <a:rPr lang="en-GB" sz="2000">
                <a:cs typeface="Arial"/>
              </a:rPr>
              <a:t>It</a:t>
            </a:r>
            <a:r>
              <a:rPr lang="en-GB" sz="2000">
                <a:latin typeface="+mn-lt"/>
                <a:cs typeface="Arial"/>
              </a:rPr>
              <a:t> usually causes a mild self-limiting respiratory infection in adults and children but can be severe in infants and older adults who are at increased risk of acute lower respiratory tract infection</a:t>
            </a:r>
          </a:p>
          <a:p>
            <a:r>
              <a:rPr lang="en-GB" sz="2000">
                <a:latin typeface="+mn-lt"/>
                <a:cs typeface="Arial"/>
              </a:rPr>
              <a:t>RSV is best known for causing bronchiolitis in infants. RSV disease may be under-recognised in older adults</a:t>
            </a:r>
          </a:p>
          <a:p>
            <a:r>
              <a:rPr lang="en-GB" sz="2000">
                <a:cs typeface="Arial"/>
              </a:rPr>
              <a:t>Previous</a:t>
            </a:r>
            <a:r>
              <a:rPr lang="en-GB" sz="2000">
                <a:latin typeface="+mn-lt"/>
                <a:cs typeface="Arial"/>
              </a:rPr>
              <a:t> infection by RSV may only confer partial immunity to RSV and so individuals may be infected repeatedly with the same or different strains of RSV</a:t>
            </a:r>
          </a:p>
          <a:p>
            <a:r>
              <a:rPr lang="en-GB" sz="2000">
                <a:latin typeface="+mn-lt"/>
                <a:cs typeface="Arial"/>
              </a:rPr>
              <a:t>Older adults may become vulnerable to RSV due to age-related decline of parts of their immune system (T-cell </a:t>
            </a:r>
            <a:r>
              <a:rPr lang="en-GB" sz="2000" err="1">
                <a:latin typeface="+mn-lt"/>
                <a:cs typeface="Arial"/>
              </a:rPr>
              <a:t>immunosenescence</a:t>
            </a:r>
            <a:r>
              <a:rPr lang="en-GB" sz="2000">
                <a:latin typeface="+mn-lt"/>
                <a:cs typeface="Arial"/>
              </a:rPr>
              <a:t>)</a:t>
            </a:r>
            <a:r>
              <a:rPr lang="en-GB" sz="2000">
                <a:cs typeface="Arial"/>
              </a:rPr>
              <a:t> </a:t>
            </a:r>
            <a:endParaRPr lang="en-GB" sz="2000">
              <a:latin typeface="+mn-lt"/>
              <a:cs typeface="Arial"/>
            </a:endParaRPr>
          </a:p>
          <a:p>
            <a:endParaRPr lang="en-GB" sz="2200">
              <a:latin typeface="+mn-lt"/>
              <a:cs typeface="Arial"/>
            </a:endParaRPr>
          </a:p>
        </p:txBody>
      </p:sp>
      <p:sp>
        <p:nvSpPr>
          <p:cNvPr id="11" name="Slide Number Placeholder 10">
            <a:extLst>
              <a:ext uri="{FF2B5EF4-FFF2-40B4-BE49-F238E27FC236}">
                <a16:creationId xmlns:a16="http://schemas.microsoft.com/office/drawing/2014/main" id="{D2D6058F-8864-4833-A853-9547DB89AB85}"/>
              </a:ext>
            </a:extLst>
          </p:cNvPr>
          <p:cNvSpPr>
            <a:spLocks noGrp="1"/>
          </p:cNvSpPr>
          <p:nvPr>
            <p:ph type="sldNum" sz="quarter" idx="12"/>
          </p:nvPr>
        </p:nvSpPr>
        <p:spPr>
          <a:xfrm>
            <a:off x="11456020" y="6356349"/>
            <a:ext cx="541763" cy="365125"/>
          </a:xfrm>
        </p:spPr>
        <p:txBody>
          <a:bodyPr/>
          <a:lstStyle/>
          <a:p>
            <a:fld id="{344369E4-5DE7-46E5-874E-4FD437973785}" type="slidenum">
              <a:rPr lang="en-GB" smtClean="0"/>
              <a:pPr/>
              <a:t>9</a:t>
            </a:fld>
            <a:endParaRPr lang="en-GB" sz="1400"/>
          </a:p>
        </p:txBody>
      </p:sp>
      <p:pic>
        <p:nvPicPr>
          <p:cNvPr id="4" name="Picture 3" descr="A close-up of a microscope&#10;&#10;Description automatically generated">
            <a:extLst>
              <a:ext uri="{FF2B5EF4-FFF2-40B4-BE49-F238E27FC236}">
                <a16:creationId xmlns:a16="http://schemas.microsoft.com/office/drawing/2014/main" id="{99779C8F-D80A-9662-0703-C990FC787891}"/>
              </a:ext>
            </a:extLst>
          </p:cNvPr>
          <p:cNvPicPr>
            <a:picLocks noChangeAspect="1"/>
          </p:cNvPicPr>
          <p:nvPr/>
        </p:nvPicPr>
        <p:blipFill rotWithShape="1">
          <a:blip r:embed="rId3"/>
          <a:srcRect l="13594" t="4878" r="5384" b="9919"/>
          <a:stretch/>
        </p:blipFill>
        <p:spPr>
          <a:xfrm>
            <a:off x="9204171" y="1795811"/>
            <a:ext cx="2793715" cy="2434689"/>
          </a:xfrm>
          <a:prstGeom prst="rect">
            <a:avLst/>
          </a:prstGeom>
        </p:spPr>
      </p:pic>
      <p:sp>
        <p:nvSpPr>
          <p:cNvPr id="6" name="TextBox 5">
            <a:extLst>
              <a:ext uri="{FF2B5EF4-FFF2-40B4-BE49-F238E27FC236}">
                <a16:creationId xmlns:a16="http://schemas.microsoft.com/office/drawing/2014/main" id="{189945A3-2C91-3452-0C26-694682F0E481}"/>
              </a:ext>
            </a:extLst>
          </p:cNvPr>
          <p:cNvSpPr txBox="1"/>
          <p:nvPr/>
        </p:nvSpPr>
        <p:spPr>
          <a:xfrm>
            <a:off x="9254583" y="4338754"/>
            <a:ext cx="2743200"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cs typeface="Segoe UI"/>
              </a:rPr>
              <a:t>RSV virion highly magnified by</a:t>
            </a:r>
            <a:r>
              <a:rPr lang="en-US" sz="1300">
                <a:solidFill>
                  <a:srgbClr val="212529"/>
                </a:solidFill>
                <a:cs typeface="Segoe UI"/>
              </a:rPr>
              <a:t> </a:t>
            </a:r>
            <a:r>
              <a:rPr lang="en-US" sz="1000">
                <a:cs typeface="Segoe UI"/>
              </a:rPr>
              <a:t>transmission electron microscopic​</a:t>
            </a:r>
          </a:p>
          <a:p>
            <a:r>
              <a:rPr lang="en-US" sz="1000" u="sng">
                <a:solidFill>
                  <a:srgbClr val="0563C1"/>
                </a:solidFill>
                <a:cs typeface="Segoe UI"/>
                <a:hlinkClick r:id="rId4"/>
              </a:rPr>
              <a:t>Image courtesy of the CDC</a:t>
            </a:r>
          </a:p>
        </p:txBody>
      </p:sp>
      <p:sp>
        <p:nvSpPr>
          <p:cNvPr id="8" name="Footer Placeholder 3">
            <a:extLst>
              <a:ext uri="{FF2B5EF4-FFF2-40B4-BE49-F238E27FC236}">
                <a16:creationId xmlns:a16="http://schemas.microsoft.com/office/drawing/2014/main" id="{18BF0B79-9BFC-91A6-50DD-54A32293B213}"/>
              </a:ext>
            </a:extLst>
          </p:cNvPr>
          <p:cNvSpPr>
            <a:spLocks noGrp="1"/>
          </p:cNvSpPr>
          <p:nvPr>
            <p:ph type="ftr" sz="quarter" idx="11"/>
          </p:nvPr>
        </p:nvSpPr>
        <p:spPr>
          <a:xfrm>
            <a:off x="89434" y="6357564"/>
            <a:ext cx="9424639" cy="402295"/>
          </a:xfrm>
        </p:spPr>
        <p:txBody>
          <a:bodyPr lIns="91440" tIns="45720" rIns="91440" bIns="45720" anchor="t"/>
          <a:lstStyle/>
          <a:p>
            <a:r>
              <a:rPr lang="en-GB">
                <a:latin typeface="Calibri"/>
                <a:ea typeface="Calibri"/>
                <a:cs typeface="Calibri"/>
              </a:rPr>
              <a:t>Respiratory syncytial virus (RSV) vaccination programme for older adults</a:t>
            </a:r>
            <a:endParaRPr lang="en-US"/>
          </a:p>
          <a:p>
            <a:endParaRPr lang="en-GB">
              <a:latin typeface="Calibri"/>
              <a:ea typeface="Calibri"/>
              <a:cs typeface="Calibri"/>
            </a:endParaRPr>
          </a:p>
        </p:txBody>
      </p:sp>
    </p:spTree>
    <p:extLst>
      <p:ext uri="{BB962C8B-B14F-4D97-AF65-F5344CB8AC3E}">
        <p14:creationId xmlns:p14="http://schemas.microsoft.com/office/powerpoint/2010/main" val="1600922182"/>
      </p:ext>
    </p:extLst>
  </p:cSld>
  <p:clrMapOvr>
    <a:masterClrMapping/>
  </p:clrMapOvr>
</p:sld>
</file>

<file path=ppt/theme/theme1.xml><?xml version="1.0" encoding="utf-8"?>
<a:theme xmlns:a="http://schemas.openxmlformats.org/drawingml/2006/main" name="1_Office Theme">
  <a:themeElements>
    <a:clrScheme name="Custom 2">
      <a:dk1>
        <a:srgbClr val="212A73"/>
      </a:dk1>
      <a:lt1>
        <a:sysClr val="window" lastClr="FFFFFF"/>
      </a:lt1>
      <a:dk2>
        <a:srgbClr val="3F3F3F"/>
      </a:dk2>
      <a:lt2>
        <a:srgbClr val="E7E6E6"/>
      </a:lt2>
      <a:accent1>
        <a:srgbClr val="29B8CE"/>
      </a:accent1>
      <a:accent2>
        <a:srgbClr val="FFDD00"/>
      </a:accent2>
      <a:accent3>
        <a:srgbClr val="A5A5A5"/>
      </a:accent3>
      <a:accent4>
        <a:srgbClr val="000000"/>
      </a:accent4>
      <a:accent5>
        <a:srgbClr val="000000"/>
      </a:accent5>
      <a:accent6>
        <a:srgbClr val="000000"/>
      </a:accent6>
      <a:hlink>
        <a:srgbClr val="00A7A7"/>
      </a:hlink>
      <a:folHlink>
        <a:srgbClr val="FFDD0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SL-KWS PowerPoint Template.potx [Read-Only]" id="{86732236-5F12-4106-BD36-971A9F119E43}" vid="{6152B61F-5BA0-4CAA-90E3-E6E716A9C684}"/>
    </a:ext>
  </a:extLst>
</a:theme>
</file>

<file path=ppt/theme/theme2.xml><?xml version="1.0" encoding="utf-8"?>
<a:theme xmlns:a="http://schemas.openxmlformats.org/drawingml/2006/main" name="Pre populated VSL template training slide set (1)">
  <a:themeElements>
    <a:clrScheme name="Custom 2">
      <a:dk1>
        <a:srgbClr val="212A73"/>
      </a:dk1>
      <a:lt1>
        <a:sysClr val="window" lastClr="FFFFFF"/>
      </a:lt1>
      <a:dk2>
        <a:srgbClr val="3F3F3F"/>
      </a:dk2>
      <a:lt2>
        <a:srgbClr val="E7E6E6"/>
      </a:lt2>
      <a:accent1>
        <a:srgbClr val="29B8CE"/>
      </a:accent1>
      <a:accent2>
        <a:srgbClr val="FFDD00"/>
      </a:accent2>
      <a:accent3>
        <a:srgbClr val="A5A5A5"/>
      </a:accent3>
      <a:accent4>
        <a:srgbClr val="000000"/>
      </a:accent4>
      <a:accent5>
        <a:srgbClr val="000000"/>
      </a:accent5>
      <a:accent6>
        <a:srgbClr val="000000"/>
      </a:accent6>
      <a:hlink>
        <a:srgbClr val="00A7A7"/>
      </a:hlink>
      <a:folHlink>
        <a:srgbClr val="FFDD00"/>
      </a:folHlink>
    </a:clrScheme>
    <a:fontScheme name="Custom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SL-KWS PowerPoint Template.potx [Read-Only]" id="{86732236-5F12-4106-BD36-971A9F119E43}" vid="{6152B61F-5BA0-4CAA-90E3-E6E716A9C68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ypeofFAQ xmlns="2c9bf0ee-e2fa-4332-ade7-023316494af1">
      <Value>RSV</Value>
    </TypeofFAQ>
    <Archive xmlns="2c9bf0ee-e2fa-4332-ade7-023316494af1">false</Archive>
    <VersionNumbers xmlns="2c9bf0ee-e2fa-4332-ade7-023316494af1">8 (working draft)</VersionNumbers>
    <TypeofDocument xmlns="2c9bf0ee-e2fa-4332-ade7-023316494af1">Training</TypeofDocument>
    <LifeCourse xmlns="2c9bf0ee-e2fa-4332-ade7-023316494af1">
      <Value>Adult</Value>
    </LifeCourse>
    <TypeofDocument0 xmlns="2c9bf0ee-e2fa-4332-ade7-023316494af1">Training Slides</TypeofDocument0>
    <TaxCatchAll xmlns="fdfaf355-f7ae-47f3-8f93-739a60756710" xsi:nil="true"/>
    <lcf76f155ced4ddcb4097134ff3c332f xmlns="2c9bf0ee-e2fa-4332-ade7-023316494af1">
      <Terms xmlns="http://schemas.microsoft.com/office/infopath/2007/PartnerControls"/>
    </lcf76f155ced4ddcb4097134ff3c332f>
    <test xmlns="2c9bf0ee-e2fa-4332-ade7-023316494af1" xsi:nil="true"/>
    <VersionHistory xmlns="2c9bf0ee-e2fa-4332-ade7-023316494af1" xsi:nil="true"/>
    <RetentionDate xmlns="2c9bf0ee-e2fa-4332-ade7-023316494af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45F8889482814EBB8A3D6A36545BF4" ma:contentTypeVersion="22" ma:contentTypeDescription="Create a new document." ma:contentTypeScope="" ma:versionID="31944475cb52663afeecd1170bbe4cf0">
  <xsd:schema xmlns:xsd="http://www.w3.org/2001/XMLSchema" xmlns:xs="http://www.w3.org/2001/XMLSchema" xmlns:p="http://schemas.microsoft.com/office/2006/metadata/properties" xmlns:ns2="2c9bf0ee-e2fa-4332-ade7-023316494af1" xmlns:ns3="fdfaf355-f7ae-47f3-8f93-739a60756710" targetNamespace="http://schemas.microsoft.com/office/2006/metadata/properties" ma:root="true" ma:fieldsID="d31aee9691cead24ba5079fb1c4753f6" ns2:_="" ns3:_="">
    <xsd:import namespace="2c9bf0ee-e2fa-4332-ade7-023316494af1"/>
    <xsd:import namespace="fdfaf355-f7ae-47f3-8f93-739a60756710"/>
    <xsd:element name="properties">
      <xsd:complexType>
        <xsd:sequence>
          <xsd:element name="documentManagement">
            <xsd:complexType>
              <xsd:all>
                <xsd:element ref="ns2:TypeofDocument"/>
                <xsd:element ref="ns2:MediaServiceMetadata" minOccurs="0"/>
                <xsd:element ref="ns2:MediaServiceFastMetadata" minOccurs="0"/>
                <xsd:element ref="ns2:MediaServiceSearchProperties" minOccurs="0"/>
                <xsd:element ref="ns2:MediaServiceObjectDetectorVersions" minOccurs="0"/>
                <xsd:element ref="ns2:TypeofFAQ" minOccurs="0"/>
                <xsd:element ref="ns2:LifeCourse" minOccurs="0"/>
                <xsd:element ref="ns2:VersionNumbers" minOccurs="0"/>
                <xsd:element ref="ns2:Archive" minOccurs="0"/>
                <xsd:element ref="ns2:TypeofDocument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VersionHistory" minOccurs="0"/>
                <xsd:element ref="ns2:test" minOccurs="0"/>
                <xsd:element ref="ns2:Reten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9bf0ee-e2fa-4332-ade7-023316494af1" elementFormDefault="qualified">
    <xsd:import namespace="http://schemas.microsoft.com/office/2006/documentManagement/types"/>
    <xsd:import namespace="http://schemas.microsoft.com/office/infopath/2007/PartnerControls"/>
    <xsd:element name="TypeofDocument" ma:index="8" ma:displayName="Topic " ma:format="Dropdown" ma:internalName="TypeofDocument">
      <xsd:simpleType>
        <xsd:restriction base="dms:Choice">
          <xsd:enumeration value="Healthcare Professionals Information &amp; Guidance"/>
          <xsd:enumeration value="Training"/>
          <xsd:enumeration value="Policy"/>
          <xsd:enumeration value="PGDs and Protocols"/>
          <xsd:enumeration value="HCP FAQs"/>
          <xsd:enumeration value="Tarian"/>
          <xsd:enumeration value="Reference Sources"/>
          <xsd:enumeration value="E-Learning"/>
          <xsd:enumeration value="Nurse Meetings"/>
          <xsd:enumeration value="Other"/>
          <xsd:enumeration value="Evaluation"/>
          <xsd:enumeration value="External Meetings"/>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TypeofFAQ" ma:index="13" nillable="true" ma:displayName="Vaccine names" ma:format="Dropdown" ma:internalName="TypeofFAQ" ma:requiredMultiChoice="true">
      <xsd:complexType>
        <xsd:complexContent>
          <xsd:extension base="dms:MultiChoice">
            <xsd:sequence>
              <xsd:element name="Value" maxOccurs="unbounded" minOccurs="0" nillable="true">
                <xsd:simpleType>
                  <xsd:restriction base="dms:Choice">
                    <xsd:enumeration value="MMR"/>
                    <xsd:enumeration value="HPV"/>
                    <xsd:enumeration value="Shingles"/>
                    <xsd:enumeration value="HepB"/>
                    <xsd:enumeration value="3in1: Teenage Booster"/>
                    <xsd:enumeration value="MenACWY"/>
                    <xsd:enumeration value="Covid19"/>
                    <xsd:enumeration value="RSV"/>
                    <xsd:enumeration value="Flu"/>
                    <xsd:enumeration value="Combined Vaccines"/>
                    <xsd:enumeration value="MMR &amp; MMRv"/>
                    <xsd:enumeration value="Non-specific vaccine info"/>
                    <xsd:enumeration value="BCG"/>
                    <xsd:enumeration value="HIB/MenC"/>
                    <xsd:enumeration value="Measles"/>
                    <xsd:enumeration value="MenB"/>
                    <xsd:enumeration value="Pneumococcal"/>
                    <xsd:enumeration value="MPox"/>
                    <xsd:enumeration value="Rotavirus"/>
                    <xsd:enumeration value="Shingles"/>
                    <xsd:enumeration value="Whooping Cough"/>
                    <xsd:enumeration value="4in1: For Pre-School"/>
                    <xsd:enumeration value="6in1: For Babies"/>
                    <xsd:enumeration value="HepA"/>
                    <xsd:enumeration value="Typhoid"/>
                    <xsd:enumeration value="Varicella"/>
                    <xsd:enumeration value="MenB for Gonorrhoea"/>
                    <xsd:enumeration value="HepB"/>
                    <xsd:enumeration value="Pertussis"/>
                  </xsd:restriction>
                </xsd:simpleType>
              </xsd:element>
            </xsd:sequence>
          </xsd:extension>
        </xsd:complexContent>
      </xsd:complexType>
    </xsd:element>
    <xsd:element name="LifeCourse" ma:index="14" nillable="true" ma:displayName="Life Course" ma:format="Dropdown" ma:internalName="LifeCourse" ma:requiredMultiChoice="true">
      <xsd:complexType>
        <xsd:complexContent>
          <xsd:extension base="dms:MultiChoice">
            <xsd:sequence>
              <xsd:element name="Value" maxOccurs="unbounded" minOccurs="0" nillable="true">
                <xsd:simpleType>
                  <xsd:restriction base="dms:Choice">
                    <xsd:enumeration value="School Age"/>
                    <xsd:enumeration value="Adult"/>
                    <xsd:enumeration value="Generic Life Course"/>
                    <xsd:enumeration value="Pre-School"/>
                    <xsd:enumeration value="Pregnancy"/>
                    <xsd:enumeration value="Changes Childhood Schedule"/>
                    <xsd:enumeration value="All"/>
                    <xsd:enumeration value="N/A"/>
                  </xsd:restriction>
                </xsd:simpleType>
              </xsd:element>
            </xsd:sequence>
          </xsd:extension>
        </xsd:complexContent>
      </xsd:complexType>
    </xsd:element>
    <xsd:element name="VersionNumbers" ma:index="15" nillable="true" ma:displayName="Version Numbers" ma:format="Dropdown" ma:internalName="VersionNumbers">
      <xsd:simpleType>
        <xsd:restriction base="dms:Text">
          <xsd:maxLength value="255"/>
        </xsd:restriction>
      </xsd:simpleType>
    </xsd:element>
    <xsd:element name="Archive" ma:index="16" nillable="true" ma:displayName="Move to Archive Library" ma:default="0" ma:description="Document is no longer in use." ma:format="Dropdown" ma:internalName="Archive">
      <xsd:simpleType>
        <xsd:restriction base="dms:Boolean"/>
      </xsd:simpleType>
    </xsd:element>
    <xsd:element name="TypeofDocument0" ma:index="17" ma:displayName="Type of Document" ma:format="Dropdown" ma:internalName="TypeofDocument0">
      <xsd:simpleType>
        <xsd:restriction base="dms:Choice">
          <xsd:enumeration value="Meetings - Action log"/>
          <xsd:enumeration value="Meetings - Agenda"/>
          <xsd:enumeration value="Highlight report"/>
          <xsd:enumeration value="Meetings - risk log"/>
          <xsd:enumeration value="Reports"/>
          <xsd:enumeration value="Meetings - Minutes"/>
          <xsd:enumeration value="Supporting documents"/>
          <xsd:enumeration value="Highlight Reports"/>
          <xsd:enumeration value="Tarian - Responses"/>
          <xsd:enumeration value="Tarian - SOP/Guidance"/>
          <xsd:enumeration value="Tarian - Supporting Documents"/>
          <xsd:enumeration value="Tarian - Audit"/>
          <xsd:enumeration value="Tarian - Data"/>
          <xsd:enumeration value="Meetings - Presentations"/>
          <xsd:enumeration value="Template"/>
          <xsd:enumeration value="Training Slides"/>
          <xsd:enumeration value="Evaluation - survey"/>
          <xsd:enumeration value="Evaluation - report"/>
          <xsd:enumeration value="Workplan commitments"/>
        </xsd:restrictio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element name="VersionHistory" ma:index="26" nillable="true" ma:displayName="Version History " ma:format="Dropdown" ma:internalName="VersionHistory">
      <xsd:simpleType>
        <xsd:restriction base="dms:Choice">
          <xsd:enumeration value="Version 1"/>
          <xsd:enumeration value="Choice 2"/>
          <xsd:enumeration value="Choice 3"/>
        </xsd:restriction>
      </xsd:simpleType>
    </xsd:element>
    <xsd:element name="test" ma:index="27" nillable="true" ma:displayName="test" ma:format="Dropdown" ma:internalName="test">
      <xsd:simpleType>
        <xsd:restriction base="dms:Choice">
          <xsd:enumeration value="Working Draft"/>
          <xsd:enumeration value="FINAL FOR UPLOAD"/>
          <xsd:enumeration value="Choice 3"/>
        </xsd:restriction>
      </xsd:simpleType>
    </xsd:element>
    <xsd:element name="RetentionDate" ma:index="28" nillable="true" ma:displayName="Retention Date" ma:format="DateOnly" ma:internalName="Retention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dfaf355-f7ae-47f3-8f93-739a60756710"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4a3ffe3a-ac90-4981-bec8-4654896fe9f4}" ma:internalName="TaxCatchAll" ma:showField="CatchAllData" ma:web="fdfaf355-f7ae-47f3-8f93-739a607567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35DEFA-EF74-478B-A33A-AF8BB4F046CC}">
  <ds:schemaRefs>
    <ds:schemaRef ds:uri="http://schemas.microsoft.com/sharepoint/v3/contenttype/forms"/>
  </ds:schemaRefs>
</ds:datastoreItem>
</file>

<file path=customXml/itemProps2.xml><?xml version="1.0" encoding="utf-8"?>
<ds:datastoreItem xmlns:ds="http://schemas.openxmlformats.org/officeDocument/2006/customXml" ds:itemID="{79F3318E-419E-4691-9552-64B6766ACA4A}">
  <ds:schemaRefs>
    <ds:schemaRef ds:uri="http://schemas.microsoft.com/office/2006/metadata/properties"/>
    <ds:schemaRef ds:uri="http://purl.org/dc/dcmitype/"/>
    <ds:schemaRef ds:uri="http://purl.org/dc/elements/1.1/"/>
    <ds:schemaRef ds:uri="http://www.w3.org/XML/1998/namespace"/>
    <ds:schemaRef ds:uri="http://schemas.microsoft.com/office/2006/documentManagement/types"/>
    <ds:schemaRef ds:uri="fdfaf355-f7ae-47f3-8f93-739a60756710"/>
    <ds:schemaRef ds:uri="2c9bf0ee-e2fa-4332-ade7-023316494af1"/>
    <ds:schemaRef ds:uri="http://purl.org/dc/term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ED405243-5252-442D-A4E6-4832F4C715EC}">
  <ds:schemaRefs>
    <ds:schemaRef ds:uri="2c9bf0ee-e2fa-4332-ade7-023316494af1"/>
    <ds:schemaRef ds:uri="fdfaf355-f7ae-47f3-8f93-739a607567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FM's BAME Advisory Group 16.12.2020</Template>
  <TotalTime>5</TotalTime>
  <Words>10497</Words>
  <Application>Microsoft Office PowerPoint</Application>
  <PresentationFormat>Widescreen</PresentationFormat>
  <Paragraphs>853</Paragraphs>
  <Slides>64</Slides>
  <Notes>48</Notes>
  <HiddenSlides>0</HiddenSlides>
  <MMClips>0</MMClip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1_Office Theme</vt:lpstr>
      <vt:lpstr>Pre populated VSL template training slide set (1)</vt:lpstr>
      <vt:lpstr>PowerPoint Presentation</vt:lpstr>
      <vt:lpstr>Vaccination against RSV </vt:lpstr>
      <vt:lpstr>Acknowledgements</vt:lpstr>
      <vt:lpstr>Notes to users </vt:lpstr>
      <vt:lpstr>Contents</vt:lpstr>
      <vt:lpstr>Aims</vt:lpstr>
      <vt:lpstr>Objectives</vt:lpstr>
      <vt:lpstr>PowerPoint Presentation</vt:lpstr>
      <vt:lpstr>What is RSV?</vt:lpstr>
      <vt:lpstr>Clinical presentation</vt:lpstr>
      <vt:lpstr>Carriage, transmission, and infection (1)</vt:lpstr>
      <vt:lpstr>Carriage, transmission, and infection (2)</vt:lpstr>
      <vt:lpstr>PowerPoint Presentation</vt:lpstr>
      <vt:lpstr>RSV epidemiology</vt:lpstr>
      <vt:lpstr>RSV epidemiology in adults</vt:lpstr>
      <vt:lpstr>RSV vaccination coverage</vt:lpstr>
      <vt:lpstr>RSV vaccination coverage</vt:lpstr>
      <vt:lpstr>RSV vaccination coverage</vt:lpstr>
      <vt:lpstr>RSV vaccination coverage</vt:lpstr>
      <vt:lpstr>PowerPoint Presentation</vt:lpstr>
      <vt:lpstr>Background</vt:lpstr>
      <vt:lpstr>Eligibility</vt:lpstr>
      <vt:lpstr>PowerPoint Presentation</vt:lpstr>
      <vt:lpstr>Abrysvo® vaccine: pharmaceutical information</vt:lpstr>
      <vt:lpstr>How Abrysvo® vaccine works</vt:lpstr>
      <vt:lpstr>Abrysvo® vaccine: effectiveness</vt:lpstr>
      <vt:lpstr>Abrysvo® Vaccine safety (1) </vt:lpstr>
      <vt:lpstr>Abrysvo® Vaccine safety (2) </vt:lpstr>
      <vt:lpstr>Abrysvo® contraindications and precautions</vt:lpstr>
      <vt:lpstr>Abrysvo® vaccine excipients</vt:lpstr>
      <vt:lpstr>Administering Abrysvo® at the same time as other vaccines</vt:lpstr>
      <vt:lpstr>Administering Abrysvo® at the same time as seasonal influenza vaccine </vt:lpstr>
      <vt:lpstr>Administering Abrysvo® at the same time as other vaccines</vt:lpstr>
      <vt:lpstr>Co-administration: </vt:lpstr>
      <vt:lpstr>Ordering Considerations   Abrysvo® vaccine </vt:lpstr>
      <vt:lpstr>Storage Considerations: Abrysvo® vaccine </vt:lpstr>
      <vt:lpstr>PowerPoint Presentation</vt:lpstr>
      <vt:lpstr>Pre-requisites to administering RSV vaccine </vt:lpstr>
      <vt:lpstr>Before administering a vaccine</vt:lpstr>
      <vt:lpstr>Consent</vt:lpstr>
      <vt:lpstr>Informed consent</vt:lpstr>
      <vt:lpstr>Legal requirements for the supply and administration of vaccines</vt:lpstr>
      <vt:lpstr>Legal requirements for the supply and administration of vaccines</vt:lpstr>
      <vt:lpstr>Pack contents</vt:lpstr>
      <vt:lpstr>Preparing the Abrysvo® vaccine </vt:lpstr>
      <vt:lpstr>Preparation for administration  </vt:lpstr>
      <vt:lpstr>Vaccination intramuscular administration</vt:lpstr>
      <vt:lpstr>Administering vaccine into the deltoid muscle </vt:lpstr>
      <vt:lpstr>The vastus lateralis muscle (anterolateral aspect of the thigh)</vt:lpstr>
      <vt:lpstr>Vaccine administration </vt:lpstr>
      <vt:lpstr>Individuals with bleeding disorders or taking anticoagulation therapy</vt:lpstr>
      <vt:lpstr>Post vaccination</vt:lpstr>
      <vt:lpstr>Possible adverse reactions </vt:lpstr>
      <vt:lpstr>PowerPoint Presentation</vt:lpstr>
      <vt:lpstr>Documentation and record keeping</vt:lpstr>
      <vt:lpstr>PowerPoint Presentation</vt:lpstr>
      <vt:lpstr>Summary</vt:lpstr>
      <vt:lpstr>Key publications </vt:lpstr>
      <vt:lpstr>Public Resources (1)</vt:lpstr>
      <vt:lpstr>Public Resources (2)</vt:lpstr>
      <vt:lpstr>PowerPoint Presentation</vt:lpstr>
      <vt:lpstr>Healthcare professional resources (2) </vt:lpstr>
      <vt:lpstr>Resources: Information for healthcare practitioner guidance</vt:lpstr>
      <vt:lpstr>Further information</vt:lpstr>
    </vt:vector>
  </TitlesOfParts>
  <Company>Public Health Wales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Jasmin Chowdhury (Public Health Wales)</dc:creator>
  <cp:lastModifiedBy>Ceriann Howard (Public Health Wales - No. 2 Capital Quarter)</cp:lastModifiedBy>
  <cp:revision>3</cp:revision>
  <dcterms:created xsi:type="dcterms:W3CDTF">2020-12-14T08:16:43Z</dcterms:created>
  <dcterms:modified xsi:type="dcterms:W3CDTF">2026-07-20T10:03:06Z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0x010100D645F8889482814EBB8A3D6A36545BF4</vt:lpwstr>
  </property>
  <property fmtid="{D5CDD505-2E9C-101B-9397-08002B2CF9AE}" pid="3" name="MediaServiceImageTags">
    <vt:lpwstr/>
  </property>
</Properties>
</file>