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1" r:id="rId5"/>
  </p:sldMasterIdLst>
  <p:notesMasterIdLst>
    <p:notesMasterId r:id="rId27"/>
  </p:notesMasterIdLst>
  <p:sldIdLst>
    <p:sldId id="257" r:id="rId6"/>
    <p:sldId id="2147376188" r:id="rId7"/>
    <p:sldId id="2147375849" r:id="rId8"/>
    <p:sldId id="2147375867" r:id="rId9"/>
    <p:sldId id="2147375851" r:id="rId10"/>
    <p:sldId id="2147375865" r:id="rId11"/>
    <p:sldId id="2147376187" r:id="rId12"/>
    <p:sldId id="2147375864" r:id="rId13"/>
    <p:sldId id="2147375866" r:id="rId14"/>
    <p:sldId id="2147375869" r:id="rId15"/>
    <p:sldId id="2147375860" r:id="rId16"/>
    <p:sldId id="2147375868" r:id="rId17"/>
    <p:sldId id="2147376189" r:id="rId18"/>
    <p:sldId id="2147375871" r:id="rId19"/>
    <p:sldId id="2147375855" r:id="rId20"/>
    <p:sldId id="2147375858" r:id="rId21"/>
    <p:sldId id="2147375854" r:id="rId22"/>
    <p:sldId id="2147375857" r:id="rId23"/>
    <p:sldId id="2147376183" r:id="rId24"/>
    <p:sldId id="2147376184" r:id="rId25"/>
    <p:sldId id="2147376186" r:id="rId26"/>
  </p:sldIdLst>
  <p:sldSz cx="12192000" cy="6858000"/>
  <p:notesSz cx="6858000" cy="9144000"/>
  <p:defaultTextStyle>
    <a:defPPr rtl="0"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0DE308-5C79-A64A-FC33-70D04C3C2895}" name="Leony Hiscocks (Public Health Wales - Matrix House)" initials="LH" userId="S::Leony.Hiscocks@wales.nhs.uk::61f7ca2e-d384-4128-a81d-42f02309455e" providerId="AD"/>
  <p188:author id="{A1DFA91B-0C5E-2742-DA78-68813409AFB1}" name="Francesca Brugnoli-Edwards (Public Health Wales - CQ2)" initials="FB" userId="S::Francesca.Brugnoli-Edwards4@wales.nhs.uk::fe73d689-5a9e-427e-bfa8-5a40d2485247" providerId="AD"/>
  <p188:author id="{DD29D42D-4F2C-108A-9791-09ABF37C7D43}" name="Leony Hiscocks (Public Health Wales - Matrix House)" initials="LH" userId="S::leony.hiscocks@wales.nhs.uk::61f7ca2e-d384-4128-a81d-42f02309455e" providerId="AD"/>
  <p188:author id="{14DEC235-C2F5-987E-15B1-89416822620E}" name="Georgia Saye (Public Health Wales - No. 2 Capital Quarter)" initials="GQ" userId="S::georgia.saye@wales.nhs.uk::a98d2942-7ccb-4515-a1b4-f7dd49ca7c8a" providerId="AD"/>
  <p188:author id="{13BCBF37-82E3-544C-94C8-DBCB947277D0}" name="Emily Chapman (Public Health Wales - No. 2 Capital Quarter)" initials="EC" userId="S::Emily.Chapman@wales.nhs.uk::72a615fc-5574-4a9e-b353-8bc6566d8fca" providerId="AD"/>
  <p188:author id="{389AFE47-C33C-6317-5D80-394894170595}" name="Clare Powell (Public Health Wales)" initials="CW" userId="S::clare.powell2@wales.nhs.uk::d7f25bbe-a553-4284-9dbf-a45ba97dae4b" providerId="AD"/>
  <p188:author id="{0446B84F-13FF-99C9-92EF-B285F88B38CA}" name="Catherine Courts (Public Health Wales - Matrix House)" initials="CC" userId="S::Catherine.Courts2@wales.nhs.uk::c5d602ef-9478-48d5-844e-6dff41f865bf" providerId="AD"/>
  <p188:author id="{06C9BD6A-FE3C-CA62-16FB-36238C7E1242}" name="Charlotte McDermott (Public Health Wales - No. 2 Capital Quarter)" initials="CQ" userId="S::charlotte.mcdermott@wales.nhs.uk::aa504eb7-d916-4fee-b9ca-6740a63f0083" providerId="AD"/>
  <p188:author id="{9EE4F382-CF53-F918-D1A5-AE7442720964}" name="Claire Woodcock (Public Health Wales)" initials="CW" userId="S::Claire.Woodcock2@wales.nhs.uk::ab36a186-8274-41e5-b054-3d103c251b3e" providerId="AD"/>
  <p188:author id="{19DDD2A3-3B09-15E3-3F4D-6432A314810C}" name="Megan Richmond-Morris (Public Health Wales - No. 2 Capital Quarter)" initials="MQ" userId="S::megan.richmond-morris@wales.nhs.uk::c62fca42-223c-4744-891d-828ebabc64ca" providerId="AD"/>
  <p188:author id="{C11460A8-C1E2-2352-9CA8-9FFD42E0F657}" name="Clare Powell (Public Health Wales)" initials="" userId="S::Clare.Powell2@wales.nhs.uk::d7f25bbe-a553-4284-9dbf-a45ba97dae4b" providerId="AD"/>
  <p188:author id="{0078F0B9-2C92-AF19-BFCC-7B02884CA8FB}" name="Jasmin Chowdhury (Public Health Wales - No. 2 Capital Quarter)" initials="JC" userId="S::Jasmin.Chowdhury@wales.nhs.uk::c9ac25d6-fa23-49b2-8f1d-ddd239b1670b" providerId="AD"/>
  <p188:author id="{F81AE8BE-BEC6-8BD2-DFFC-8E207419E239}" name="Juliet Norwood (Public Health Wales - No. 2 Capital Quarter)" initials="JQ" userId="S::juliet.norwood3@wales.nhs.uk::d95c3245-648b-48c9-b18a-f1410408e2e8" providerId="AD"/>
  <p188:author id="{755782F0-D0BE-DDDC-1854-1A05E53344B3}" name="Francesca Brugnoli-Edwards (Public Health Wales - CQ2)" initials="FC" userId="S::francesca.brugnoli-edwards4@wales.nhs.uk::fe73d689-5a9e-427e-bfa8-5a40d24852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02FCE-4DA0-12F5-06C3-5C5CD8EA20B9}" v="1" dt="2026-01-26T16:30:01.593"/>
    <p1510:client id="{E5C0C61D-D758-44FE-8CA0-B15880B9EAE4}" v="47" dt="2026-01-26T13:26:19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EBBF8B-60E3-4573-A8E5-1DAE71073DDE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E716AD4-0634-464A-8D4D-0D9F7FE3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9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>
              <a:defRPr/>
            </a:pPr>
            <a:r>
              <a:rPr lang="cy" sz="1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Material contained in this document may be reproduced without prior permission provided it is done so accurately and is not used in a misleading context.</a:t>
            </a:r>
          </a:p>
          <a:p>
            <a:pPr rtl="0">
              <a:defRPr/>
            </a:pPr>
            <a:endParaRPr lang="en-GB" sz="12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endParaRPr>
          </a:p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" sz="1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Acknowledgement to Public Health Wales NHS Trust to be stated.</a:t>
            </a:r>
          </a:p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endParaRPr>
          </a:p>
          <a:p>
            <a:pPr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y" sz="1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© 2025 Public Health Wales NHS Trust.</a:t>
            </a:r>
            <a:endParaRPr lang="en-US">
              <a:latin typeface="Arial" pitchFamily="34" charset="0"/>
              <a:ea typeface="ＭＳ Ｐゴシック" pitchFamily="34" charset="-128"/>
            </a:endParaRPr>
          </a:p>
          <a:p>
            <a:pPr rtl="0"/>
            <a:endParaRPr lang="en-GB"/>
          </a:p>
          <a:p>
            <a:pPr rt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 rtlCol="0"/>
          <a:lstStyle/>
          <a:p>
            <a:pPr rtl="0"/>
            <a:r>
              <a:rPr lang="cy"/>
              <a:t>COVID-19 Vaccine Equity Committee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0E9AB69-1183-4A53-8418-DBE90C92BB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52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BA02C-077D-F739-02D0-C32D5B442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49F66-44DC-419E-12B0-23376CF86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1CFE5-919D-5202-B8AF-3F5EBB226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2A9A8-3114-7A84-C7D9-09F045A51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4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3A664-16D6-3B14-4C02-46AF6DB65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9E9C30-616D-7190-908F-F7DA7A5A9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0001E-A5AE-7EFA-D64D-B8F8639A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8CFC5-8E39-B2A5-DF23-4579B054F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850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70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FCAEF-74F1-D8BF-0CE4-D81327195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0569B-F239-CAC2-75E2-060D98074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8DE09-F9D2-6148-BC98-BF074D5DB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B8526-371F-C33F-8C76-D50B4C335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94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6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4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60222-71E3-A725-027A-0BF456BEF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4F8C0E-729B-ACEA-9D27-415E1CD1B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DD7E5D-B44D-D01B-DD1A-714210989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95749-CF70-5F5C-A864-4C2A326B6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5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40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23C03-7CF1-76CF-A881-D12880B20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D45B32-B908-D883-7734-12401AE8D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0A54E0-6E55-8384-F1A5-264CAC15C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04B44-6C87-E339-B077-A039FB014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95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679CE-D24D-9DD0-381C-622CE9721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F58068-A775-A927-685C-762C27AB1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DA4369-570E-BFAA-F383-995DC0694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0B643-BD4E-F6D5-15C0-4EEE746870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2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53218-D997-194D-0DE3-06E6CBBC7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39B53B-8C44-C5E4-94F6-49872D7C4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826A27-ABA6-A10B-C8A8-3C3B1F72F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272A2-5F13-A57C-F041-9129A1D0A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559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F53BB-6382-FA45-658B-F59F634DD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949B72-7A24-AC5E-84DD-88F35BF06C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AB2730-3AF5-1D20-80F2-7B8A0D694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FEE36-52C9-8115-0847-6C49E044A9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98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0E7D-0B4D-B616-18DA-6AB7E6FB5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A93066-5A7D-16B5-59A5-BABFBEB68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7BFE7D-49C0-D62F-1F9D-E6CD26AAD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30095-DD22-9C36-F445-E1B8E8F3F3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716AD4-0634-464A-8D4D-0D9F7FE349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6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2FFB-5924-F424-88D4-F3B4EF362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F18D9-7777-9EB0-5ED3-08C981166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y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8EAE-7CD2-CD77-18C8-140CC262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FBCD-5CCC-3681-E607-159ED32E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Preschool vaccinations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46DA3-23DF-FA43-1EAA-D7F1A48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63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3636-8D58-9B63-77F1-66242D9A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626CC-4500-B117-CFDE-A2EB0470C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58B3B-E520-7D1C-9BE2-7CA69EB2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9C304-E489-15B4-E650-1F965B1A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Preschool vaccinations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0430-5BF7-B160-3242-FDED0740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8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6E3822-1A69-BA4A-2435-0B1644792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6CDA5-7891-E85B-1209-2BD609E48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42D24-F513-73D4-7CD2-C077BA3E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37A67-B8CB-9A89-41A4-66F7A398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Preschool vaccinations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1E1A4-C601-A215-1D9F-F5E88DA1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0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24738"/>
            <a:ext cx="12192000" cy="3333262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3751263"/>
            <a:ext cx="7040563" cy="7191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44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 b="1" u="none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711200" y="4689475"/>
            <a:ext cx="5908675" cy="6873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solidFill>
                  <a:srgbClr val="FFD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/>
              <a:t>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636469"/>
            <a:ext cx="7264228" cy="13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8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24738"/>
            <a:ext cx="12192000" cy="3333262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3751263"/>
            <a:ext cx="7040563" cy="7191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44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 b="1" u="none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711200" y="4689475"/>
            <a:ext cx="5908675" cy="6873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solidFill>
                  <a:srgbClr val="FFD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cy"/>
              <a:t>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636469"/>
            <a:ext cx="7264228" cy="13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6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cy"/>
              <a:t>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rtlCol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cy"/>
              <a:t>Preschool vaccinations resources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pPr rtl="0"/>
            <a:fld id="{561D0CCE-8DCC-44DC-A653-AE62B1D84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71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589B-11BE-A445-1CBC-AA238ED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099FA-09E8-74A6-4D66-B011FAC5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65722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054D9515-E067-4B07-9E35-AF8EAC4D9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45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3F14-93B3-08BD-571F-586A5A3A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>
                <a:solidFill>
                  <a:srgbClr val="325A8A"/>
                </a:solidFill>
              </a:defRPr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2F75A-A5DF-B3C8-0A4C-636B24B0E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 anchor="b"/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38468-A6F6-2B8B-EB0D-2F7E8559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6327775"/>
            <a:ext cx="62547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054D9515-E067-4B07-9E35-AF8EAC4D9AAE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E9995-E6C2-4464-BEDD-4E58D9C0A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68350"/>
            <a:ext cx="5322269" cy="804742"/>
          </a:xfrm>
          <a:prstGeom prst="rect">
            <a:avLst/>
          </a:prstGeom>
          <a:solidFill>
            <a:srgbClr val="325A8A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F9CC60-674F-47D7-9643-8BF4B93C9586}"/>
              </a:ext>
            </a:extLst>
          </p:cNvPr>
          <p:cNvSpPr/>
          <p:nvPr userDrawn="1"/>
        </p:nvSpPr>
        <p:spPr>
          <a:xfrm>
            <a:off x="0" y="6116638"/>
            <a:ext cx="12192000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1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FB28-40A9-C329-D2D4-830667E9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C17F4-2D38-5B11-B41E-D33E73CD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3EB28-6E0E-8E25-2263-80DDFD07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35F79-95F4-A072-8053-B2CAB559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Preschool vaccinations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B6C41-0824-98F6-3782-8D1DE5AE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48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78AD-EEF7-447C-90E6-D0075A75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385B7-0F45-3F7D-AEE2-6E96ED8E5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A47A-8542-B31E-7E67-B521F924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C1584-2321-EB91-D336-4A3003AB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Preschool vaccinations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86F1F-33F8-0886-229C-D26BD026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0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4B08-AE7B-67AC-E421-CB78EE06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D7462-0042-8A51-01E8-940F0AA47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7B372-1F25-B247-329E-9C1E4EC4C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51331-B1A4-E3A3-BCAA-F2823DDC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CF294-D037-3D00-22CD-4AB40F5F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Preschool vaccinations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C0186-42AE-9320-EC6F-253B837A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4336-F547-08AE-962B-93FEDAE8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AF805-7967-72E0-69E8-7C056ADB1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57775-A006-DF5D-D639-40CFA4311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E27B3-7A3D-10AD-627A-A7BB2B818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251FD1-7E5B-7392-1A64-FFD69FB4E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F0D73-BB39-B9D1-47F1-A4DED868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346C96-65BC-2519-41F1-309AE06A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Preschool vaccinations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1098C-1207-9483-756C-A7A058C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65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42B4-0603-5FE0-EED5-453BF2DD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31457-6877-3E42-F8E6-F74E564C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60B61-DC95-CFBD-175F-E3D90D14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Preschool vaccinations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3EB8F-5F96-33E6-D62B-E36F0DB3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0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068F9-D4F2-E081-8623-7D61EEE7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51F1C-E78E-C81B-0988-A779400C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Preschool vaccinations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1E04D-DFA1-865B-42DF-566CD9BE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98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51D1-0A91-07F5-5DA2-60550087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A61E-947E-F616-6B08-83FB44E07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9AB96-7016-DD48-2DF1-5E538A9D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5774D-5729-DCA5-65CB-DB38290A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3DD3D-1873-854A-3B48-40A76B2D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Preschool vaccinations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D9C4B-8A25-E270-8C0A-DD67C63F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243E-B9AD-691F-8548-682EF43D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73F09-E927-B430-35A3-840F538B9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11C9-D73E-F92C-978E-2914488B4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y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F981A-4C2C-A612-70E8-88ACF129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1702E-04FF-86C2-A18A-C8CE6B9C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Preschool vaccinations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A24F4-FFC4-E12C-87E5-896ABE21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90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6DCB89-64B9-2D09-3FEE-6D064FEC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y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9E622-C66D-4B2C-312A-9853FCDF1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y"/>
              <a:t>Click to edit Master text styles</a:t>
            </a:r>
          </a:p>
          <a:p>
            <a:pPr lvl="1" rtl="0"/>
            <a:r>
              <a:rPr lang="cy"/>
              <a:t>Second level</a:t>
            </a:r>
          </a:p>
          <a:p>
            <a:pPr lvl="2" rtl="0"/>
            <a:r>
              <a:rPr lang="cy"/>
              <a:t>Third level</a:t>
            </a:r>
          </a:p>
          <a:p>
            <a:pPr lvl="3" rtl="0"/>
            <a:r>
              <a:rPr lang="cy"/>
              <a:t>Fourth level</a:t>
            </a:r>
          </a:p>
          <a:p>
            <a:pPr lvl="4" rtl="0"/>
            <a:r>
              <a:rPr lang="cy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BD584-1FF5-7A3C-DCC4-D16F5BA84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56E0F-5D16-24F8-8165-97CD5B197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cy"/>
              <a:t>Preschool vaccinations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9D059-D926-A0AB-062D-18EA45B19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7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9786"/>
            <a:ext cx="12192000" cy="668214"/>
          </a:xfrm>
          <a:prstGeom prst="rect">
            <a:avLst/>
          </a:prstGeom>
          <a:solidFill>
            <a:srgbClr val="212A73"/>
          </a:solidFill>
          <a:ln>
            <a:solidFill>
              <a:srgbClr val="212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6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nhswales365.sharepoint.com/sites/PHW_VPDPComms/SitePages/Frequently-asked-questions.aspx" TargetMode="External"/><Relationship Id="rId3" Type="http://schemas.openxmlformats.org/officeDocument/2006/relationships/hyperlink" Target="https://www.youtube.com/watch?v=gEdeVNlxLSk&amp;feature=youtu.be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watch?v=zmHUMYy6QB0" TargetMode="External"/><Relationship Id="rId5" Type="http://schemas.openxmlformats.org/officeDocument/2006/relationships/hyperlink" Target="https://www.youtube.com/watch?v=cVzwsyw-54c" TargetMode="External"/><Relationship Id="rId4" Type="http://schemas.openxmlformats.org/officeDocument/2006/relationships/hyperlink" Target="https://youtu.be/chs13tOhn7c" TargetMode="Externa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immunisation-training-resources-and-events/changes-to-the-routine-childhood-immunisation-programme-in-2025-and-2026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hw.nhs.wales/topics/immunisation-and-vaccines/vaccines-professionals/immunisation-training-resources-and-events/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s://nhswales365.sharepoint.com/:p:/r/sites/PHW_VaccinePreventableDiseaseProgramme/_layouts/15/Doc.aspx?sourcedoc=%7b34693F35-C0E7-4A80-9B14-C3AF557B8861%7d&amp;file=CCS%20stage%202%20training%20slides.pptx&amp;action=edit&amp;mobileredirect=tru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nhswales365.sharepoint.com/:p:/s/PHW_VaccinePreventableDiseaseProgramme/ERnqEnGEidlMvISLEfJwp-gBLRgy2Ja1dPNdrl-5VZ9aHQ?e=gh6YDy" TargetMode="External"/><Relationship Id="rId3" Type="http://schemas.openxmlformats.org/officeDocument/2006/relationships/hyperlink" Target="https://phw.nhs.wales/topics/immunisation-and-vaccines/vaccines-professionals/immunisation-training-resources-and-events/" TargetMode="External"/><Relationship Id="rId7" Type="http://schemas.openxmlformats.org/officeDocument/2006/relationships/hyperlink" Target="https://nhswales365.sharepoint.com/sites/PHW_VPDPComms/_layouts/15/stream.aspx?id=%2Fsites%2FPHW%5FVPDPComms%2FShared%20Documents%2FVPDP%2FTraining%2FHold%20the%20Date%20%2D%20Changes%20to%20the%20routine%20childhood%20vaccination%20programme%20in%202026%2C%20including%20the%20introduction%20of%20a%20chickenpox%20%28varicella%29%20vaccination%20programme%2D20251106%5F140316%2DMeeting%20Recording%2Emp4&amp;referrer=StreamWebApp%2EWeb&amp;referrerScenario=AddressBarCopied%2Eview%2Eb43f9de6%2D22cb%2D4c26%2D8874%2D288079dc267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hswales365.sharepoint.com/:p:/r/sites/PHW_VPDPComms/_layouts/15/Doc.aspx?sourcedoc=%7BD462FFF3-EBC1-4303-A748-5483EE7894EF%7D&amp;file=Introduction%20of%20the%20varicella%20(chicken%20pox)%20vaccine%20into%20the%20routine%20childhood%20immunisation%20schedule%20Slide%20Set.pptx&amp;action=edit&amp;mobileredirect=true" TargetMode="External"/><Relationship Id="rId5" Type="http://schemas.openxmlformats.org/officeDocument/2006/relationships/hyperlink" Target="https://nhswales365.sharepoint.com/sites/PHW_VPDPComms/SitePages/Training.aspx" TargetMode="External"/><Relationship Id="rId4" Type="http://schemas.openxmlformats.org/officeDocument/2006/relationships/hyperlink" Target="https://phw.nhs.wales/topics/immunisation-and-vaccines/vaccines-professionals/immunisation-training-resources-and-events/introduction-to-varicella-chickenpox-vaccination-slide-set-1/" TargetMode="External"/><Relationship Id="rId9" Type="http://schemas.openxmlformats.org/officeDocument/2006/relationships/hyperlink" Target="https://nhswales365.sharepoint.com/:v:/s/PHW_VaccinePreventableDiseaseProgramme/EdTZ_WWMfn5Ou8ECe1FViQgBCePjQ0-80Fiuvqqsl-sl1w?e=xZbtlp&amp;nav=eyJyZWZlcnJhbEluZm8iOnsicmVmZXJyYWxBcHAiOiJTdHJlYW1XZWJBcHAiLCJyZWZlcnJhbFZpZXciOiJTaGFyZURpYWxvZy1MaW5rIiwicmVmZXJyYWxBcHBQbGF0Zm9ybSI6IldlYiIsInJlZmVycmFsTW9kZSI6InZpZXcifX0%3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hswales365.sharepoint.com/sites/PHW_VPDPComms/SitePages/Training.aspx" TargetMode="External"/><Relationship Id="rId2" Type="http://schemas.openxmlformats.org/officeDocument/2006/relationships/hyperlink" Target="https://publichealthwales.nhs.wales/topics/immunisation-and-vaccines/vaccines-professionals/immunisation-training-resources-and-events/changes-to-childood-schedule-slideset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phw.nhs.wales/topics/immunisation-and-vaccines/vaccines-professionals/immunisation-training-resources-and-events/" TargetMode="External"/><Relationship Id="rId4" Type="http://schemas.openxmlformats.org/officeDocument/2006/relationships/hyperlink" Target="https://publichealthwales.nhs.wales/topics/immunisation-and-vaccines/vaccines-professionals/immunisation-training-resources-and-events/ccs-recorded-slide-set-no-2-2025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hswales365.sharepoint.com/sites/PHW_VPDPComms/_layouts/15/stream.aspx?id=%2Fsites%2FPHW%5FVPDPComms%2FShared%20Documents%2FVPDP%2FTraining%2FChanges%20to%20the%20routine%20childhood%20vaccination%20schedule%20in%202026%2Emp4&amp;referrer=StreamWebApp%2EWeb&amp;referrerScenario=AddressBarCopied%2Eview%2E9e57e132%2D2fe9%2D4341%2D8009%2Df39ec4fd70d9" TargetMode="External"/><Relationship Id="rId7" Type="http://schemas.openxmlformats.org/officeDocument/2006/relationships/image" Target="../media/image31.png"/><Relationship Id="rId2" Type="http://schemas.openxmlformats.org/officeDocument/2006/relationships/hyperlink" Target="https://view.officeapps.live.com/op/view.aspx?src=https%3A%2F%2Fphw.nhs.wales%2Ftopics%2Fimmunisation-and-vaccines%2Fvaccines-professionals%2Fimmunisation-training-resources-and-events%2Fccs-stage-2-webinar-slides%2F&amp;wdOrigin=BROWSELINK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hswales365.sharepoint.com/sites/PHW_VPDPComms/_layouts/15/stream.aspx?id=%2Fsites%2FPHW%5FVPDPComms%2FShared%20Documents%2FVPDP%2FTraining%2FChildhood%20Schedule%20Changes%20Questions%20and%20Answers%20Webinar%2Emp4&amp;referrer=StreamWebApp%2EWeb&amp;referrerScenario=AddressBarCopied%2Eview%2E02e97898%2D17eb%2D40ab%2D90f9%2D636a04d24eaf" TargetMode="External"/><Relationship Id="rId5" Type="http://schemas.openxmlformats.org/officeDocument/2006/relationships/hyperlink" Target="https://phw.nhs.wales/topics/immunisation-and-vaccines/vaccines-professionals/immunisation-training-resources-and-events/qa-webinar-outlining-the-changes-to-the-childhood-immunisation-programme-and-selective-neonatal-hep-b-programme/" TargetMode="Externa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nhswales365.sharepoint.com/sites/PHW_VPDPComm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cover-national-childhood-immunisation-uptake-dat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nhswales365.sharepoint.com/sites/PHW_VPDPComms/SitePages/Childhood-Immunisation-(COVER).aspx?xsdata=MDV8MDJ8fDBiZGM3ZGFjNmQ4MDQ0MThiODI3MDhkZGNlOWU5MjRmfGJiNTYyOGI4ZTMyODQwODJhODU2NDMzYzllZGM4ZmFlfDB8MHw2Mzg4OTM5MDI2MTEzMzExMTF8VW5rbm93bnxWR1ZoYlhOVFpXTjFjbWwwZVZObGNuWnBZMlY4ZXlKRFFTSTZJbFJsWVcxelgwRlVVRk5sY25acFkyVmZVMUJQVEU5R0lpd2lWaUk2SWpBdU1DNHdNREF3SWl3aVVDSTZJbGRwYmpNeUlpd2lRVTRpT2lKUGRHaGxjaUlzSWxkVUlqb3hNWDA9fDF8TDJOb1lYUnpMekU1T2pZeFpqZGpZVEpsTFdRek9EUXROREV5T0MxaE9ERmtMVFF5WmpBeU16QTVORFUxWlY5bVpUY3paRFk0T1MwMVlUbGxMVFF5TjJVdFltWmhPQzAxWVRRd1pESTBPRFV5TkRkQWRXNXhMbWRpYkM1emNHRmpaWE12YldWemMyRm5aWE12TVRjMU16YzVNelExT1RrME53PT18OTI1MDRhZDE1NWUzNDc5MmI4MjcwOGRkY2U5ZTkyNGZ8YWUzN2Q5OGRlMzY4NGNiODlhMzgwMDE1ZWQwMzEyYWU%3D&amp;sdata=MHdYL3ZsYzc2K0lXMEk4ZHF1cTErZjc2T3ZOM3NEaWd0NFR3M3hFc1Bqdz0%3D&amp;ovuser=bb5628b8-e328-4082-a856-433c9edc8fae%2CLeony.Hiscocks%40wales.nhs.u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brandkitapp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www.facebook.com%2Fiechydcyhoedduscymru%2F&amp;data=05%7C02%7CFrancesca.Brugnoli-Edwards4%40wales.nhs.uk%7C851932becfe04cd4208d08ddc9236ef4%7Cbb5628b8e3284082a856433c9edc8fae%7C0%7C0%7C638887876198265837%7CUnknown%7CTWFpbGZsb3d8eyJFbXB0eU1hcGkiOnRydWUsIlYiOiIwLjAuMDAwMCIsIlAiOiJXaW4zMiIsIkFOIjoiTWFpbCIsIldUIjoyfQ%3D%3D%7C0%7C%7C%7C&amp;sdata=2MeoEfjxSxs9sbkFmc3OwIzYIAiAyy2tcHtteEAOQ3U%3D&amp;reserved=0" TargetMode="External"/><Relationship Id="rId2" Type="http://schemas.openxmlformats.org/officeDocument/2006/relationships/hyperlink" Target="https://eur03.safelinks.protection.outlook.com/?url=https%3A%2F%2Fwww.facebook.com%2FPublicHealthWales&amp;data=05%7C02%7CFrancesca.Brugnoli-Edwards4%40wales.nhs.uk%7C851932becfe04cd4208d08ddc9236ef4%7Cbb5628b8e3284082a856433c9edc8fae%7C0%7C0%7C638887876198244352%7CUnknown%7CTWFpbGZsb3d8eyJFbXB0eU1hcGkiOnRydWUsIlYiOiIwLjAuMDAwMCIsIlAiOiJXaW4zMiIsIkFOIjoiTWFpbCIsIldUIjoyfQ%3D%3D%7C0%7C%7C%7C&amp;sdata=wJvqf8D9kShsKsZv5ZQQ4W5VZg%2Fv85%2FTaoF%2Fn%2BIiSNk%3D&amp;reserved=0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png"/><Relationship Id="rId4" Type="http://schemas.openxmlformats.org/officeDocument/2006/relationships/hyperlink" Target="https://eur03.safelinks.protection.outlook.com/?url=https%3A%2F%2Fwww.linkedin.com%2Fcompany%2Fpublic-health-wales&amp;data=05%7C02%7CFrancesca.Brugnoli-Edwards4%40wales.nhs.uk%7C851932becfe04cd4208d08ddc9236ef4%7Cbb5628b8e3284082a856433c9edc8fae%7C0%7C0%7C638887876198279966%7CUnknown%7CTWFpbGZsb3d8eyJFbXB0eU1hcGkiOnRydWUsIlYiOiIwLjAuMDAwMCIsIlAiOiJXaW4zMiIsIkFOIjoiTWFpbCIsIldUIjoyfQ%3D%3D%7C0%7C%7C%7C&amp;sdata=Ff2hrUZst3pwFxS%2BolUvxmXPdHIgyPKGt7bkTARyuTc%3D&amp;reserved=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hw.nhs.wales/topics/immunisation-and-vaccines/engagement-insights/parental-attitudes-to-immunisation-of-pre-school-children-2021-pdf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phw.nhs.wales/topics/immunisation-and-vaccines/engagement-insights/parental-attitudes-to-immunisation-of-pre-school-children-2021-pdf/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vaccine-contacts/" TargetMode="External"/><Relationship Id="rId2" Type="http://schemas.openxmlformats.org/officeDocument/2006/relationships/hyperlink" Target="mailto:phw.vaccines@wales.nhs.uk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phw.nhs.wales/topics/immunisation-and-vaccines/leaflets/babies-and-pre-school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hyperlink" Target="https://phw.nhs.wales/services-and-teams/health-information-resources/" TargetMode="External"/><Relationship Id="rId4" Type="http://schemas.openxmlformats.org/officeDocument/2006/relationships/hyperlink" Target="https://icc.gig.cymru/pynciau/imiwneiddio-a-brechlynnau/taflenni/babanod-a-phlant-cyn-ysgol/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healthwales-ws.agility.cloud/Home.html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routine-immunisation-schedules-for-wal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phw.nhs.wales/topics/immunisation-and-vaccines/vaccines-professionals/changes-to-the-childhood-immunisation-schedule-information-for-health-professional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hw.nhs.wales/topics/immunisation-and-vaccines/vaccines-professionals/mmrv-and-mmr-vaccines-information-for-health-professionals/#public%20resources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phw.nhs.wales/topics/immunisation-and-vaccines/fluvaccine/resourcesforprofessionals/phw-management-chart-for-influenza-flu-vaccination-in-egg-allergic-individual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hyperlink" Target="https://publichealthwales-ws.agility.cloud/Home.html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7402" y="3751262"/>
            <a:ext cx="11727785" cy="2590543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cy" sz="3600">
                <a:latin typeface="Arial"/>
                <a:cs typeface="Arial"/>
              </a:rPr>
              <a:t>Adnoddau brechiadau cyn-ysgol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4C44A-CF2B-CF64-3107-594B030422AC}"/>
              </a:ext>
            </a:extLst>
          </p:cNvPr>
          <p:cNvSpPr txBox="1"/>
          <p:nvPr/>
        </p:nvSpPr>
        <p:spPr>
          <a:xfrm>
            <a:off x="423082" y="4780556"/>
            <a:ext cx="63393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400">
                <a:solidFill>
                  <a:schemeClr val="bg1"/>
                </a:solidFill>
              </a:rPr>
              <a:t>Rhaglen Frechu yn erbyn Clefydau Ataliadwy </a:t>
            </a:r>
          </a:p>
          <a:p>
            <a:pPr rtl="0"/>
            <a:r>
              <a:rPr lang="cy" sz="2400">
                <a:solidFill>
                  <a:schemeClr val="bg1"/>
                </a:solidFill>
              </a:rPr>
              <a:t>Iechyd Cyhoeddus Cymru</a:t>
            </a:r>
          </a:p>
          <a:p>
            <a:pPr rtl="0"/>
            <a:endParaRPr lang="en-GB" sz="2400">
              <a:solidFill>
                <a:schemeClr val="bg1"/>
              </a:solidFill>
            </a:endParaRPr>
          </a:p>
          <a:p>
            <a:pPr rtl="0"/>
            <a:r>
              <a:rPr lang="cy" sz="2400">
                <a:solidFill>
                  <a:schemeClr val="bg1"/>
                </a:solidFill>
              </a:rPr>
              <a:t>Ionawr 2026</a:t>
            </a:r>
          </a:p>
          <a:p>
            <a:pPr rtl="0"/>
            <a:r>
              <a:rPr lang="cy" sz="2400">
                <a:solidFill>
                  <a:schemeClr val="bg1"/>
                </a:solidFill>
              </a:rPr>
              <a:t>Fersiwn 1</a:t>
            </a:r>
          </a:p>
          <a:p>
            <a:pPr rtl="0"/>
            <a:endParaRPr lang="en-GB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6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447CF-E63B-6A8E-2DCE-AA412321A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5B77-8A23-B70D-297A-EE887B0C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9DBE28-C6EB-2C06-A31A-F992D143FCA4}"/>
              </a:ext>
            </a:extLst>
          </p:cNvPr>
          <p:cNvSpPr txBox="1"/>
          <p:nvPr/>
        </p:nvSpPr>
        <p:spPr>
          <a:xfrm>
            <a:off x="494957" y="1131145"/>
            <a:ext cx="490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/>
              <a:t>Animeiddiad ffliw i blant 2–3 oed: </a:t>
            </a:r>
            <a:r>
              <a:rPr lang="cy">
                <a:hlinkClick r:id="rId3"/>
              </a:rPr>
              <a:t>Saesneg</a:t>
            </a:r>
            <a:r>
              <a:rPr lang="cy"/>
              <a:t> / </a:t>
            </a:r>
            <a:r>
              <a:rPr lang="cy">
                <a:hlinkClick r:id="rId4"/>
              </a:rPr>
              <a:t>Is-deitlau Saesneg</a:t>
            </a:r>
            <a:r>
              <a:rPr lang="cy"/>
              <a:t> / </a:t>
            </a:r>
            <a:r>
              <a:rPr lang="cy">
                <a:hlinkClick r:id="rId5"/>
              </a:rPr>
              <a:t>Cymraeg</a:t>
            </a:r>
            <a:r>
              <a:rPr lang="cy"/>
              <a:t> / </a:t>
            </a:r>
            <a:r>
              <a:rPr lang="cy">
                <a:hlinkClick r:id="rId6"/>
              </a:rPr>
              <a:t>Is-deitlau Cymraeg</a:t>
            </a:r>
            <a:r>
              <a:rPr lang="cy"/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AD149C-6F10-234C-4A5D-6577FA264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5418" y="2243180"/>
            <a:ext cx="5674692" cy="28373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704BA0-398F-97A6-C446-49E79A64ECE8}"/>
              </a:ext>
            </a:extLst>
          </p:cNvPr>
          <p:cNvSpPr txBox="1"/>
          <p:nvPr/>
        </p:nvSpPr>
        <p:spPr>
          <a:xfrm>
            <a:off x="5755418" y="1131144"/>
            <a:ext cx="532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>
                <a:hlinkClick r:id="rId8"/>
              </a:rPr>
              <a:t>Cwestiynau cyffredin</a:t>
            </a:r>
            <a:r>
              <a:rPr lang="cy"/>
              <a:t> </a:t>
            </a:r>
            <a:r>
              <a:rPr lang="cy" u="sng"/>
              <a:t>(Mae angen cysylltiad â rhwydwaith GIG Cymru)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7BC9CD-6E4C-BE36-4C96-AA13B3786955}"/>
              </a:ext>
            </a:extLst>
          </p:cNvPr>
          <p:cNvSpPr txBox="1"/>
          <p:nvPr/>
        </p:nvSpPr>
        <p:spPr>
          <a:xfrm>
            <a:off x="494957" y="357911"/>
            <a:ext cx="60990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Adnoddau ychwanegol (4)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55E4C9-DACF-444D-8071-797085D2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E50BF-1B22-6A36-0373-F3D53C9B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75012-4B22-A370-C4BC-B8B93D25007C}"/>
              </a:ext>
            </a:extLst>
          </p:cNvPr>
          <p:cNvSpPr txBox="1"/>
          <p:nvPr/>
        </p:nvSpPr>
        <p:spPr>
          <a:xfrm>
            <a:off x="5935287" y="5546231"/>
            <a:ext cx="2513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/>
              <a:t>Saesneg</a:t>
            </a:r>
            <a:r>
              <a:rPr lang="en-GB" sz="1400" dirty="0"/>
              <a:t> </a:t>
            </a:r>
            <a:r>
              <a:rPr lang="en-GB" sz="1400" dirty="0" err="1"/>
              <a:t>Unig</a:t>
            </a:r>
            <a:endParaRPr lang="en-GB" sz="1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49E32C-A84D-EA96-4108-F015215A54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696" y="2243180"/>
            <a:ext cx="5390213" cy="361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74E70-1AD8-0798-6D96-BCDE08716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5E2D-7AA6-5D06-6C37-CD6FD43A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79390-0F0C-FB90-7968-401656CA1627}"/>
              </a:ext>
            </a:extLst>
          </p:cNvPr>
          <p:cNvSpPr txBox="1"/>
          <p:nvPr/>
        </p:nvSpPr>
        <p:spPr>
          <a:xfrm>
            <a:off x="371488" y="171573"/>
            <a:ext cx="942144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2600" b="1"/>
              <a:t>Adnoddau hyfforddi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5D1C8-F947-A16D-EC94-2CEBE9503CBE}"/>
              </a:ext>
            </a:extLst>
          </p:cNvPr>
          <p:cNvSpPr txBox="1"/>
          <p:nvPr/>
        </p:nvSpPr>
        <p:spPr>
          <a:xfrm>
            <a:off x="596292" y="4218457"/>
            <a:ext cx="574453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" b="1">
                <a:hlinkClick r:id="rId3"/>
              </a:rPr>
              <a:t>Newidiadau i'r set sleidiau ynghylch y rhaglen imiwneiddio reolaidd i blant yn 2025 a 2026</a:t>
            </a:r>
            <a:endParaRPr lang="en-GB" b="1"/>
          </a:p>
          <a:p>
            <a:pPr rtl="0"/>
            <a:r>
              <a:rPr lang="cy"/>
              <a:t>Set sleidiau hyfforddi ar gyfer gweithwyr gofal iechyd proffesiynol sy'n ymwneud â’r gwaith o gyflwyno’r amserlen imiwneiddio reolaidd i blant a newidiadau i'r amserlen neu gynnig cyngor ynghylch hynny.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D4D3D-2A2C-6651-4C8E-999113D754D7}"/>
              </a:ext>
            </a:extLst>
          </p:cNvPr>
          <p:cNvSpPr txBox="1"/>
          <p:nvPr/>
        </p:nvSpPr>
        <p:spPr>
          <a:xfrm>
            <a:off x="5664056" y="1124684"/>
            <a:ext cx="5903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b="1" u="sng">
                <a:hlinkClick r:id="rId4"/>
              </a:rPr>
              <a:t>Brechu yn erbyn brech yr ieir (farisela) a newidiadau eraill i'r amserlen imiwneiddio reolaidd i blant ym mis Ionawr 2026</a:t>
            </a:r>
            <a:endParaRPr lang="en-GB" b="1" u="sng"/>
          </a:p>
          <a:p>
            <a:pPr rtl="0"/>
            <a:r>
              <a:rPr lang="cy"/>
              <a:t>Set sleidiau hyfforddi ar gyfer gweithwyr gofal iechyd proffesiynol i gynorthwyo gyda’r gwaith o gyflawni'r amserlen imiwneiddio reolaidd i blant a newidiadau i'r amserlen, gan gynnwys brechiad farisela MMRV.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D06F22-1FBC-D57C-7003-BD98829B9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467" y="3085502"/>
            <a:ext cx="5230881" cy="2870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34E857-9ACA-996F-9DCF-2E5D6526B961}"/>
              </a:ext>
            </a:extLst>
          </p:cNvPr>
          <p:cNvSpPr txBox="1"/>
          <p:nvPr/>
        </p:nvSpPr>
        <p:spPr>
          <a:xfrm>
            <a:off x="5463043" y="184363"/>
            <a:ext cx="651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b="1"/>
              <a:t>Mae'r holl adnoddau hyfforddi i'w cael yma: </a:t>
            </a:r>
            <a:r>
              <a:rPr lang="cy" b="1">
                <a:hlinkClick r:id="rId6"/>
              </a:rPr>
              <a:t>Adnoddau a digwyddiadau hyfforddiant imiwneiddio - Iechyd Cyhoeddus Cymru</a:t>
            </a:r>
            <a:endParaRPr lang="en-GB" b="1"/>
          </a:p>
        </p:txBody>
      </p:sp>
      <p:pic>
        <p:nvPicPr>
          <p:cNvPr id="12" name="Picture 11" descr="A blue and white card with text&#10;&#10;AI-generated content may be incorrect.">
            <a:extLst>
              <a:ext uri="{FF2B5EF4-FFF2-40B4-BE49-F238E27FC236}">
                <a16:creationId xmlns:a16="http://schemas.microsoft.com/office/drawing/2014/main" id="{CEA5DDCF-4C65-9DBE-A1B7-9340C7BEA45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64" t="1942" r="532" b="-971"/>
          <a:stretch>
            <a:fillRect/>
          </a:stretch>
        </p:blipFill>
        <p:spPr>
          <a:xfrm>
            <a:off x="371488" y="809252"/>
            <a:ext cx="5200135" cy="2870119"/>
          </a:xfrm>
          <a:prstGeom prst="rect">
            <a:avLst/>
          </a:prstGeom>
          <a:ln>
            <a:noFill/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0A7746-9DD6-2060-85F5-618B08FF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AC5888E-7388-EC78-1F87-9817EBA9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1FA73-A18F-672E-8EB5-A961ACFDBA18}"/>
              </a:ext>
            </a:extLst>
          </p:cNvPr>
          <p:cNvSpPr txBox="1"/>
          <p:nvPr/>
        </p:nvSpPr>
        <p:spPr>
          <a:xfrm>
            <a:off x="371488" y="3705497"/>
            <a:ext cx="2513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/>
              <a:t>Saesneg</a:t>
            </a:r>
            <a:r>
              <a:rPr lang="en-GB" sz="1400" dirty="0"/>
              <a:t> </a:t>
            </a:r>
            <a:r>
              <a:rPr lang="en-GB" sz="1400" dirty="0" err="1"/>
              <a:t>Unig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8010C-AE9E-8162-DA27-A55CB149039B}"/>
              </a:ext>
            </a:extLst>
          </p:cNvPr>
          <p:cNvSpPr txBox="1"/>
          <p:nvPr/>
        </p:nvSpPr>
        <p:spPr>
          <a:xfrm>
            <a:off x="6583367" y="5912961"/>
            <a:ext cx="2513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/>
              <a:t>Saesneg</a:t>
            </a:r>
            <a:r>
              <a:rPr lang="en-GB" sz="1400" dirty="0"/>
              <a:t> </a:t>
            </a:r>
            <a:r>
              <a:rPr lang="en-GB" sz="1400" dirty="0" err="1"/>
              <a:t>Unig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6595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FD935-1B3F-E811-C60E-DA210D4A7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BF61-A674-A079-38D0-3A991EBC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7E0B6-4AC5-CDF5-5270-9178F184A48C}"/>
              </a:ext>
            </a:extLst>
          </p:cNvPr>
          <p:cNvSpPr txBox="1"/>
          <p:nvPr/>
        </p:nvSpPr>
        <p:spPr>
          <a:xfrm>
            <a:off x="371488" y="171573"/>
            <a:ext cx="942144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2600" b="1"/>
              <a:t>Setiau sleidiau wedi'u recordio (1)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4750E-7943-4375-5120-06B6ABCEFCCF}"/>
              </a:ext>
            </a:extLst>
          </p:cNvPr>
          <p:cNvSpPr txBox="1"/>
          <p:nvPr/>
        </p:nvSpPr>
        <p:spPr>
          <a:xfrm>
            <a:off x="6096000" y="60500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5854A-94CB-6164-242E-8BC57B0AA848}"/>
              </a:ext>
            </a:extLst>
          </p:cNvPr>
          <p:cNvSpPr txBox="1"/>
          <p:nvPr/>
        </p:nvSpPr>
        <p:spPr>
          <a:xfrm>
            <a:off x="179012" y="779344"/>
            <a:ext cx="11833974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Cyhoeddwyd cyfres o setiau sleidiau wedi'u recordio i roi’r wybodaeth ddiweddaraf i weithwyr gofal iechyd proffesiynol am </a:t>
            </a:r>
            <a:r>
              <a:rPr lang="cy" b="1"/>
              <a:t> y newidiadau i'r amserlen imiwneiddio reolaidd i blant. Gellir eu gweld yma: </a:t>
            </a:r>
            <a:r>
              <a:rPr lang="cy">
                <a:ea typeface="+mn-lt"/>
                <a:cs typeface="+mn-lt"/>
                <a:hlinkClick r:id="rId3"/>
              </a:rPr>
              <a:t>Adnoddau a digwyddiadau hyfforddiant imiwneiddio - Iechyd Cyhoeddus Cymru</a:t>
            </a:r>
            <a:r>
              <a:rPr lang="cy" b="1">
                <a:ea typeface="+mn-lt"/>
                <a:cs typeface="+mn-lt"/>
              </a:rPr>
              <a:t>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b="1">
              <a:ea typeface="+mn-lt"/>
              <a:cs typeface="+mn-lt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b="1">
                <a:cs typeface="Arial"/>
              </a:rPr>
              <a:t>Datblygwyd y sleidiau canlynol a oedd wedi’u recordio i ategu’r gwaith o gyflwyno’r rhaglen frechu MMRV: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b="1">
              <a:cs typeface="Arial"/>
            </a:endParaRPr>
          </a:p>
          <a:p>
            <a:pPr marL="285750" lvl="3" indent="-285750" rtl="0">
              <a:buFont typeface="Arial" panose="020B0604020202020204" pitchFamily="34" charset="0"/>
              <a:buChar char="•"/>
            </a:pPr>
            <a:r>
              <a:rPr lang="cy" b="1">
                <a:cs typeface="Arial"/>
              </a:rPr>
              <a:t>Cyflwyniad i farisela (brech yr ieir): y clefyd, cymhlethdodau a brechu yn ei erbyn – 10/09/25</a:t>
            </a:r>
            <a:endParaRPr lang="en-US" b="1">
              <a:highlight>
                <a:srgbClr val="FFFF00"/>
              </a:highlight>
              <a:cs typeface="Arial"/>
            </a:endParaRPr>
          </a:p>
          <a:p>
            <a:pPr marL="285750" lvl="2" indent="-285750" rtl="0">
              <a:buFont typeface="Arial" panose="020B0604020202020204" pitchFamily="34" charset="0"/>
              <a:buChar char="•"/>
            </a:pPr>
            <a:r>
              <a:rPr lang="cy">
                <a:cs typeface="Arial"/>
                <a:hlinkClick r:id="rId4"/>
              </a:rPr>
              <a:t>Gallwch weld y set sleidiau yma</a:t>
            </a:r>
            <a:endParaRPr lang="en-GB">
              <a:cs typeface="Arial"/>
            </a:endParaRPr>
          </a:p>
          <a:p>
            <a:pPr marL="285750" lvl="2" indent="-285750" rtl="0">
              <a:buFont typeface="Arial" panose="020B0604020202020204" pitchFamily="34" charset="0"/>
              <a:buChar char="•"/>
            </a:pPr>
            <a:r>
              <a:rPr lang="cy">
                <a:cs typeface="Arial"/>
                <a:hlinkClick r:id="rId5"/>
              </a:rPr>
              <a:t>Gallwch weld y set sleidiau wedi'i recordio ar SharePoint (Gweithwyr y GIG yn unig)</a:t>
            </a:r>
            <a:endParaRPr lang="en-GB">
              <a:cs typeface="Arial"/>
            </a:endParaRPr>
          </a:p>
          <a:p>
            <a:pPr marL="285750" lvl="3" indent="-285750" rtl="0">
              <a:buFont typeface="Arial" panose="020B0604020202020204" pitchFamily="34" charset="0"/>
              <a:buChar char="•"/>
            </a:pPr>
            <a:endParaRPr lang="en-GB">
              <a:cs typeface="Arial"/>
            </a:endParaRPr>
          </a:p>
          <a:p>
            <a:pPr marL="285750" lvl="3" indent="-285750" rtl="0">
              <a:buFont typeface="Arial" panose="020B0604020202020204" pitchFamily="34" charset="0"/>
              <a:buChar char="•"/>
            </a:pPr>
            <a:r>
              <a:rPr lang="cy" b="1">
                <a:cs typeface="Arial"/>
              </a:rPr>
              <a:t>Cyflwyno brechlynnau rhag brech yr ieir (farisela) i'r amserlen imiwneiddio reolaidd i blant – 6/11/25</a:t>
            </a:r>
            <a:endParaRPr lang="en-US" b="1">
              <a:cs typeface="Arial"/>
            </a:endParaRPr>
          </a:p>
          <a:p>
            <a:pPr marL="285750" lvl="2" indent="-285750" rtl="0">
              <a:buFont typeface="Arial" panose="020B0604020202020204" pitchFamily="34" charset="0"/>
              <a:buChar char="•"/>
            </a:pPr>
            <a:r>
              <a:rPr lang="cy">
                <a:cs typeface="Arial"/>
                <a:hlinkClick r:id="rId6"/>
              </a:rPr>
              <a:t>Gallwch weld y set sleidiau yma</a:t>
            </a:r>
            <a:endParaRPr lang="en-GB">
              <a:cs typeface="Arial"/>
            </a:endParaRPr>
          </a:p>
          <a:p>
            <a:pPr marL="285750" lvl="2" indent="-285750" rtl="0">
              <a:buFont typeface="Arial" panose="020B0604020202020204" pitchFamily="34" charset="0"/>
              <a:buChar char="•"/>
            </a:pPr>
            <a:r>
              <a:rPr lang="cy">
                <a:cs typeface="Arial"/>
                <a:hlinkClick r:id="rId7"/>
              </a:rPr>
              <a:t>Gallwch weld y set sleidiau wedi'i recordio ar SharePoint (gweithwyr y GIG)</a:t>
            </a:r>
            <a:endParaRPr lang="en-GB">
              <a:cs typeface="Arial"/>
            </a:endParaRPr>
          </a:p>
          <a:p>
            <a:pPr marL="285750" lvl="3" indent="-285750" rtl="0">
              <a:buFont typeface="Arial" panose="020B0604020202020204" pitchFamily="34" charset="0"/>
              <a:buChar char="•"/>
            </a:pPr>
            <a:endParaRPr lang="en-GB">
              <a:cs typeface="Arial"/>
            </a:endParaRPr>
          </a:p>
          <a:p>
            <a:pPr marL="285750" lvl="3" indent="-285750" rtl="0">
              <a:buFont typeface="Arial" panose="020B0604020202020204" pitchFamily="34" charset="0"/>
              <a:buChar char="•"/>
            </a:pPr>
            <a:r>
              <a:rPr lang="cy" b="1">
                <a:cs typeface="Arial"/>
              </a:rPr>
              <a:t>Y frech goch: y clefyd, cymhlethdodau a brechu yn ei erbyn – </a:t>
            </a:r>
            <a:r>
              <a:rPr lang="cy" b="1"/>
              <a:t>19/11/25</a:t>
            </a:r>
            <a:endParaRPr lang="en-US" b="1">
              <a:cs typeface="Arial"/>
            </a:endParaRPr>
          </a:p>
          <a:p>
            <a:pPr marL="285750" lvl="2" indent="-285750" rtl="0">
              <a:buFont typeface="Arial" panose="020B0604020202020204" pitchFamily="34" charset="0"/>
              <a:buChar char="•"/>
            </a:pPr>
            <a:r>
              <a:rPr lang="cy">
                <a:cs typeface="Arial"/>
                <a:hlinkClick r:id="rId8"/>
              </a:rPr>
              <a:t>Gallwch weld y set sleidiau yma</a:t>
            </a:r>
            <a:endParaRPr lang="en-GB">
              <a:cs typeface="Arial"/>
            </a:endParaRPr>
          </a:p>
          <a:p>
            <a:pPr marL="285750" lvl="2" indent="-285750" rtl="0">
              <a:buFont typeface="Arial" panose="020B0604020202020204" pitchFamily="34" charset="0"/>
              <a:buChar char="•"/>
            </a:pPr>
            <a:r>
              <a:rPr lang="cy">
                <a:cs typeface="Arial"/>
                <a:hlinkClick r:id="rId9"/>
              </a:rPr>
              <a:t>Gallwch weld y set sleidiau wedi'u recordio ar SharePoint (gweithwyr y GIG)</a:t>
            </a:r>
            <a:endParaRPr lang="en-GB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b="1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b="1"/>
          </a:p>
          <a:p>
            <a:pPr rt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1BC6F-E1A2-9F7C-4045-E8A4C853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91B708B-504B-8137-634E-FCA1404F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</p:spTree>
    <p:extLst>
      <p:ext uri="{BB962C8B-B14F-4D97-AF65-F5344CB8AC3E}">
        <p14:creationId xmlns:p14="http://schemas.microsoft.com/office/powerpoint/2010/main" val="182647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142DA-9C70-69DA-4DED-7285C778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88" y="1215716"/>
            <a:ext cx="10128504" cy="4092131"/>
          </a:xfrm>
        </p:spPr>
        <p:txBody>
          <a:bodyPr rtlCol="0"/>
          <a:lstStyle/>
          <a:p>
            <a:pPr marL="285750" indent="-285750" rtl="0"/>
            <a:r>
              <a:rPr lang="cy" sz="1800"/>
              <a:t>Roedd y gyfres hon </a:t>
            </a:r>
            <a:r>
              <a:rPr lang="cy" sz="1800" b="1"/>
              <a:t>o sesiynau codi ymwybyddiaeth ymysg gweithwyr gofal iechyd proffesiynol </a:t>
            </a:r>
            <a:r>
              <a:rPr lang="cy" sz="1800"/>
              <a:t>yn cynnwys y setiau sleidiau canlynol a oedd wedi'u recordio:</a:t>
            </a:r>
            <a:endParaRPr lang="en-GB" sz="1800">
              <a:cs typeface="Arial"/>
            </a:endParaRPr>
          </a:p>
          <a:p>
            <a:pPr lvl="2" rtl="0"/>
            <a:endParaRPr lang="en-GB" sz="1800">
              <a:cs typeface="Arial"/>
            </a:endParaRPr>
          </a:p>
          <a:p>
            <a:pPr lvl="2" rtl="0"/>
            <a:r>
              <a:rPr lang="cy" sz="1800" b="1"/>
              <a:t>Cyflwyniad i'r newidiadau arfaethedig i'r amserlen imiwneiddio reolaidd i blant - 20/03/2025</a:t>
            </a:r>
            <a:endParaRPr lang="en-GB" sz="1800" b="1">
              <a:highlight>
                <a:srgbClr val="FFFF00"/>
              </a:highlight>
              <a:cs typeface="Arial"/>
            </a:endParaRPr>
          </a:p>
          <a:p>
            <a:pPr lvl="1" rtl="0"/>
            <a:r>
              <a:rPr lang="cy" sz="1800">
                <a:hlinkClick r:id="rId2"/>
              </a:rPr>
              <a:t>Gallwch weld y set sleidiau yma</a:t>
            </a:r>
            <a:endParaRPr lang="en-GB" sz="1800">
              <a:cs typeface="Arial"/>
            </a:endParaRPr>
          </a:p>
          <a:p>
            <a:pPr lvl="1" rtl="0"/>
            <a:r>
              <a:rPr lang="cy" sz="1800">
                <a:hlinkClick r:id="rId3"/>
              </a:rPr>
              <a:t>Gallwch weld y set sleidiau wedi'i recordio ar SharePoint (Gweithwyr y GIG yn unig)</a:t>
            </a:r>
            <a:br>
              <a:rPr lang="en-GB" sz="1800"/>
            </a:br>
            <a:r>
              <a:rPr lang="cy" sz="1800"/>
              <a:t> </a:t>
            </a:r>
            <a:endParaRPr lang="en-GB" sz="1800">
              <a:cs typeface="Arial"/>
            </a:endParaRPr>
          </a:p>
          <a:p>
            <a:pPr lvl="2" rtl="0"/>
            <a:r>
              <a:rPr lang="cy" sz="1800" b="1"/>
              <a:t>Newid i’r amserlen ar gyfer rhoi’r Brechlyn Cyfun Niwmococol (PCV) a MenB (Brechlyn Meningococol B)</a:t>
            </a:r>
            <a:endParaRPr lang="en-GB" sz="1800" b="1">
              <a:highlight>
                <a:srgbClr val="FFFF00"/>
              </a:highlight>
              <a:cs typeface="Arial"/>
            </a:endParaRPr>
          </a:p>
          <a:p>
            <a:pPr lvl="1" rtl="0"/>
            <a:r>
              <a:rPr lang="cy" sz="1800">
                <a:hlinkClick r:id="rId4"/>
              </a:rPr>
              <a:t>Gallwch weld y set sleidiau yma</a:t>
            </a:r>
            <a:endParaRPr lang="en-GB" sz="1800">
              <a:cs typeface="Arial"/>
            </a:endParaRPr>
          </a:p>
          <a:p>
            <a:pPr lvl="1" rtl="0"/>
            <a:r>
              <a:rPr lang="cy" sz="1800">
                <a:hlinkClick r:id="rId3"/>
              </a:rPr>
              <a:t>Gallwch weld y set sleidiau wedi'i recordio ar SharePoint (Gweithwyr y GIG yn unig)</a:t>
            </a:r>
            <a:br>
              <a:rPr lang="en-GB" sz="1800"/>
            </a:br>
            <a:r>
              <a:rPr lang="cy" sz="1800"/>
              <a:t> </a:t>
            </a:r>
            <a:endParaRPr lang="en-GB" sz="1800">
              <a:cs typeface="Arial"/>
            </a:endParaRPr>
          </a:p>
          <a:p>
            <a:pPr marL="457200" lvl="1" indent="0" rtl="0">
              <a:buNone/>
            </a:pPr>
            <a:r>
              <a:rPr lang="cy" sz="1800"/>
              <a:t>Bydd unrhyw setiau sleidiau newydd a recordiwyd yn cael eu cyhoeddi yma: </a:t>
            </a:r>
            <a:r>
              <a:rPr lang="cy" sz="1800">
                <a:hlinkClick r:id="rId5"/>
              </a:rPr>
              <a:t>Adnoddau a digwyddiadau hyfforddiant imiwneiddio - Iechyd Cyhoeddus Cymru</a:t>
            </a:r>
            <a:endParaRPr lang="en-GB" sz="1800"/>
          </a:p>
          <a:p>
            <a:pPr rtl="0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7D899-6299-E5FA-BB0C-A6A7FCB6E411}"/>
              </a:ext>
            </a:extLst>
          </p:cNvPr>
          <p:cNvSpPr txBox="1"/>
          <p:nvPr/>
        </p:nvSpPr>
        <p:spPr>
          <a:xfrm>
            <a:off x="371488" y="171573"/>
            <a:ext cx="942144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2600" b="1"/>
              <a:t>Setiau sleidiau wedi'u recordio (2)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81A9FA-E2E2-455F-AA17-A7B4819C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3B433-8C93-C673-B7A2-337FDD9F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</p:spTree>
    <p:extLst>
      <p:ext uri="{BB962C8B-B14F-4D97-AF65-F5344CB8AC3E}">
        <p14:creationId xmlns:p14="http://schemas.microsoft.com/office/powerpoint/2010/main" val="193540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A29A-97FC-BE6E-4EDC-1D7A8761D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3" y="270475"/>
            <a:ext cx="4228070" cy="821124"/>
          </a:xfrm>
        </p:spPr>
        <p:txBody>
          <a:bodyPr rtlCol="0"/>
          <a:lstStyle/>
          <a:p>
            <a:pPr rtl="0"/>
            <a:r>
              <a:rPr lang="cy" sz="2600" b="1"/>
              <a:t>Gweminarau Holi ac Ateb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97859-059D-E042-3BEA-871B5136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371" y="1145467"/>
            <a:ext cx="5521411" cy="2028037"/>
          </a:xfrm>
        </p:spPr>
        <p:txBody>
          <a:bodyPr rtlCol="0"/>
          <a:lstStyle/>
          <a:p>
            <a:pPr marL="0" indent="0" rtl="0">
              <a:buNone/>
            </a:pPr>
            <a:r>
              <a:rPr lang="cy" sz="1800"/>
              <a:t>Gweminar holi ac ateb fanwl ar y rhaglen brechu rhag farisela (brech yr ieir) yng Nghymru a newidiadau eraill i'r rhaglen imiwneiddio reolaidd i blant yng Nghymru yn 2026.</a:t>
            </a:r>
            <a:r>
              <a:rPr lang="cy" sz="1800">
                <a:hlinkClick r:id="rId2"/>
              </a:rPr>
              <a:t> </a:t>
            </a:r>
          </a:p>
          <a:p>
            <a:pPr marL="0" indent="0" rtl="0">
              <a:buNone/>
            </a:pPr>
            <a:r>
              <a:rPr lang="cy" sz="1800">
                <a:hlinkClick r:id="rId2"/>
              </a:rPr>
              <a:t>Gallwch weld y set sleidiau yma</a:t>
            </a:r>
            <a:endParaRPr lang="en-GB" sz="1800"/>
          </a:p>
          <a:p>
            <a:pPr marL="0" indent="0" rtl="0">
              <a:buNone/>
            </a:pPr>
            <a:r>
              <a:rPr lang="cy" sz="1800" u="sng">
                <a:hlinkClick r:id="rId3"/>
              </a:rPr>
              <a:t>Gallwch weld y recordiad o'r sesiwn yma (Gweithwyr y GIG yn unig)</a:t>
            </a:r>
            <a:endParaRPr lang="en-GB" sz="1800"/>
          </a:p>
          <a:p>
            <a:pPr marL="0" indent="0" rtl="0">
              <a:buNone/>
            </a:pPr>
            <a:endParaRPr lang="en-GB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F5DFD9-63D9-A299-11E0-0900F5F341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092"/>
          <a:stretch>
            <a:fillRect/>
          </a:stretch>
        </p:blipFill>
        <p:spPr>
          <a:xfrm>
            <a:off x="6509633" y="3315068"/>
            <a:ext cx="4994189" cy="2638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B69D48-B3A8-06D1-9927-C41E96892FED}"/>
              </a:ext>
            </a:extLst>
          </p:cNvPr>
          <p:cNvSpPr txBox="1"/>
          <p:nvPr/>
        </p:nvSpPr>
        <p:spPr>
          <a:xfrm>
            <a:off x="368643" y="3906462"/>
            <a:ext cx="604863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dirty="0"/>
              <a:t>Gweminar fanwl am y newidiadau i'r rhaglen imiwneiddio i blant yn 2025, ar gyfer pob gweithiwr gofal iechyd proffesiynol sy'n darparu brechlynnau i blant neu sy'n cyflwyno negeseuon am frechlynnau yng Nghymru. </a:t>
            </a:r>
          </a:p>
          <a:p>
            <a:pPr rtl="0"/>
            <a:r>
              <a:rPr lang="cy" dirty="0">
                <a:hlinkClick r:id="rId5"/>
              </a:rPr>
              <a:t>Gallwch weld y set sleidiau yma</a:t>
            </a:r>
            <a:endParaRPr lang="en-GB" dirty="0"/>
          </a:p>
          <a:p>
            <a:pPr rtl="0"/>
            <a:r>
              <a:rPr lang="cy" u="sng" dirty="0">
                <a:hlinkClick r:id="rId6"/>
              </a:rPr>
              <a:t>Gallwch weld y recordiad o'r sesiwn yma (Gweithwyr y GIG yn unig)</a:t>
            </a:r>
            <a:endParaRPr lang="en-GB" dirty="0"/>
          </a:p>
          <a:p>
            <a:pPr rtl="0"/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D7C92D-AC0B-FA5C-7976-982B560A1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18" y="889973"/>
            <a:ext cx="4931572" cy="253902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C48F0-902B-B164-632D-9ED8D8E40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DA122F4-FE03-8C68-D4CE-39B56884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8A825-CC44-385B-61DF-6F984D17655E}"/>
              </a:ext>
            </a:extLst>
          </p:cNvPr>
          <p:cNvSpPr txBox="1"/>
          <p:nvPr/>
        </p:nvSpPr>
        <p:spPr>
          <a:xfrm>
            <a:off x="460999" y="3513842"/>
            <a:ext cx="2513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/>
              <a:t>Saesneg</a:t>
            </a:r>
            <a:r>
              <a:rPr lang="en-GB" sz="1400" dirty="0"/>
              <a:t> </a:t>
            </a:r>
            <a:r>
              <a:rPr lang="en-GB" sz="1400" dirty="0" err="1"/>
              <a:t>Unig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145000-F7AF-C367-BCE4-5EBFD49051D7}"/>
              </a:ext>
            </a:extLst>
          </p:cNvPr>
          <p:cNvSpPr txBox="1"/>
          <p:nvPr/>
        </p:nvSpPr>
        <p:spPr>
          <a:xfrm>
            <a:off x="6417275" y="5941244"/>
            <a:ext cx="2513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/>
              <a:t>Saesneg</a:t>
            </a:r>
            <a:r>
              <a:rPr lang="en-GB" sz="1400" dirty="0"/>
              <a:t> </a:t>
            </a:r>
            <a:r>
              <a:rPr lang="en-GB" sz="1400" dirty="0" err="1"/>
              <a:t>Unig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75502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6C9EEE-6D50-5438-248A-D828EA61F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447" y="2249656"/>
            <a:ext cx="4123078" cy="259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204474" y="190584"/>
            <a:ext cx="7073656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2600" b="1" dirty="0"/>
              <a:t>Tudalennau gwe Iechyd Cyhoeddus Cymru - brechlynnau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3EB20-447F-3542-D4D3-B659E741B7A7}"/>
              </a:ext>
            </a:extLst>
          </p:cNvPr>
          <p:cNvSpPr txBox="1"/>
          <p:nvPr/>
        </p:nvSpPr>
        <p:spPr>
          <a:xfrm>
            <a:off x="204474" y="1035836"/>
            <a:ext cx="748821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 gan Iechyd Cyhoeddus Cymru dudalennau gwe </a:t>
            </a:r>
            <a:r>
              <a:rPr lang="cy" b="1" dirty="0"/>
              <a:t>penodol am frechlynnau</a:t>
            </a:r>
            <a:r>
              <a:rPr lang="cy" dirty="0"/>
              <a:t> ar gyfer y cyhoedd, yn ogystal ag ar gyfer gweithwyr gofal iechyd proffesiynol sy'n darparu rhaglenni brechu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Gellir cyrraedd y tudalennau gwe cyhoeddus drwy fynd i’r dudalen ganlynol/teipio’r cyfeiriad yn eich porwr gwe</a:t>
            </a:r>
            <a:endParaRPr lang="en-GB" b="1" dirty="0"/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sz="1600" b="1" dirty="0"/>
              <a:t>https://icc.gig.cymru/pynciau/imiwneiddio-a-brechlynnau/ 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sz="1600" b="1" dirty="0"/>
              <a:t>icc.gig.cymru/brechlynnau 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Gellir cael mynediad at y tudalennau ar gyfer gweithwyr gofal iechyd proffesiynol o'r tudalennau gwe cyhoeddus hefyd (gweler y llun ar y dde sydd wedi'i amgylchynu)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 adnoddau ychwanegol ar gyfer gweithwyr gofal iechyd proffesiynol ar frechu ac imiwneiddio yng Nghymru ar gael yn: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dirty="0"/>
              <a:t> https://icc.gig.cymru/pynciau/imiwneiddio-a-brechlynnau/adnoddau-brechlyn-ar-gyfer-gweithwyr-iechyd-a-gofal-cymdeithasol-proffesiynol/</a:t>
            </a: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 dirty="0">
                <a:hlinkClick r:id="rId4"/>
              </a:rPr>
              <a:t>Rhaglen Frechu yn erbyn Clefydau Ataliadwy (VPDP) - Hafan (sharepoint.com)</a:t>
            </a:r>
            <a:r>
              <a:rPr lang="cy" dirty="0"/>
              <a:t> (mae angen mynediad i rwydwaith GIG Cymru)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D8A32B-13C5-CED8-7F96-C0273695F28E}"/>
              </a:ext>
            </a:extLst>
          </p:cNvPr>
          <p:cNvSpPr/>
          <p:nvPr/>
        </p:nvSpPr>
        <p:spPr>
          <a:xfrm>
            <a:off x="10570054" y="3236234"/>
            <a:ext cx="1567491" cy="16034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E5BC6-3A52-CB5F-5C76-D7107308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038CFD-2691-9B84-0D04-7EC2D38B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</p:spTree>
    <p:extLst>
      <p:ext uri="{BB962C8B-B14F-4D97-AF65-F5344CB8AC3E}">
        <p14:creationId xmlns:p14="http://schemas.microsoft.com/office/powerpoint/2010/main" val="436772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35D6D-D5E2-90B9-E7F3-4A425EB64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F55F-3FF9-D6E2-84BB-F63745E2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0D26D-47C1-BA20-6FEB-412182F90159}"/>
              </a:ext>
            </a:extLst>
          </p:cNvPr>
          <p:cNvSpPr txBox="1"/>
          <p:nvPr/>
        </p:nvSpPr>
        <p:spPr>
          <a:xfrm>
            <a:off x="371488" y="171573"/>
            <a:ext cx="942144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2600" b="1"/>
              <a:t>Iechyd Cyhoeddus Cymru – data brechlynnau cyn-ysgol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D89B2-9D17-5292-277B-837D37F9A363}"/>
              </a:ext>
            </a:extLst>
          </p:cNvPr>
          <p:cNvSpPr txBox="1"/>
          <p:nvPr/>
        </p:nvSpPr>
        <p:spPr>
          <a:xfrm>
            <a:off x="474613" y="1210996"/>
            <a:ext cx="10736311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endParaRPr lang="en-GB" sz="1200" b="1" dirty="0">
              <a:solidFill>
                <a:srgbClr val="000000"/>
              </a:solidFill>
              <a:latin typeface="Aptos"/>
              <a:ea typeface="+mn-lt"/>
              <a:cs typeface="+mn-lt"/>
            </a:endParaRPr>
          </a:p>
          <a:p>
            <a:pPr marL="285750" indent="-285750" rtl="0">
              <a:buFont typeface="Arial"/>
              <a:buChar char="•"/>
            </a:pPr>
            <a:r>
              <a:rPr lang="cy" dirty="0">
                <a:ea typeface="+mn-lt"/>
                <a:cs typeface="+mn-lt"/>
              </a:rPr>
              <a:t>Mae </a:t>
            </a:r>
            <a:r>
              <a:rPr lang="cy" b="1" dirty="0">
                <a:ea typeface="+mn-lt"/>
                <a:cs typeface="+mn-lt"/>
              </a:rPr>
              <a:t>adroddiadau gwyliadwriaeth</a:t>
            </a:r>
            <a:r>
              <a:rPr lang="cy" dirty="0">
                <a:ea typeface="+mn-lt"/>
                <a:cs typeface="+mn-lt"/>
              </a:rPr>
              <a:t> sy'n manylu ar ddata am nifer y plant sy'n cael eu brechu i’w cael yma: </a:t>
            </a:r>
            <a:r>
              <a:rPr lang="cy" dirty="0">
                <a:ea typeface="+mn-lt"/>
                <a:cs typeface="+mn-lt"/>
                <a:hlinkClick r:id="rId3"/>
              </a:rPr>
              <a:t>COVER - Data cenedlaethol ar imiwneiddio i blant - Iechyd Cyhoeddus Cymru</a:t>
            </a:r>
            <a:r>
              <a:rPr lang="cy" dirty="0">
                <a:ea typeface="+mn-lt"/>
                <a:cs typeface="+mn-lt"/>
              </a:rPr>
              <a:t> (Cyhoeddir adroddiadau bob chwarter a bob blwyddyn)</a:t>
            </a:r>
          </a:p>
          <a:p>
            <a:pPr rtl="0"/>
            <a:endParaRPr lang="en-US" dirty="0">
              <a:ea typeface="+mn-lt"/>
              <a:cs typeface="+mn-lt"/>
            </a:endParaRPr>
          </a:p>
          <a:p>
            <a:pPr marL="285750" indent="-285750" rtl="0">
              <a:buFont typeface="Arial"/>
              <a:buChar char="•"/>
            </a:pPr>
            <a:r>
              <a:rPr lang="cy" dirty="0">
                <a:ea typeface="+mn-lt"/>
                <a:cs typeface="+mn-lt"/>
              </a:rPr>
              <a:t>Mae dangosfyrddau sy'n dangos faint o blant sy'n cael eu brechu i'w gweld yma (mae </a:t>
            </a:r>
            <a:r>
              <a:rPr lang="cy" b="1" dirty="0">
                <a:ea typeface="+mn-lt"/>
                <a:cs typeface="+mn-lt"/>
              </a:rPr>
              <a:t>angen mynediad i rwydwaith GIG Cymru</a:t>
            </a:r>
            <a:r>
              <a:rPr lang="cy" dirty="0">
                <a:ea typeface="+mn-lt"/>
                <a:cs typeface="+mn-lt"/>
              </a:rPr>
              <a:t>): </a:t>
            </a:r>
            <a:r>
              <a:rPr lang="cy" dirty="0">
                <a:ea typeface="+mn-lt"/>
                <a:cs typeface="+mn-lt"/>
                <a:hlinkClick r:id="rId4"/>
              </a:rPr>
              <a:t>https://nhswales365.sharepoint.com/sites/PHW_VPDPComms/SitePages/Childhood-Immunisation-(COVER).aspx</a:t>
            </a:r>
            <a:r>
              <a:rPr lang="cy" dirty="0">
                <a:ea typeface="+mn-lt"/>
                <a:cs typeface="+mn-lt"/>
              </a:rPr>
              <a:t> </a:t>
            </a:r>
            <a:endParaRPr lang="en-US" dirty="0">
              <a:cs typeface="Arial"/>
            </a:endParaRPr>
          </a:p>
          <a:p>
            <a:pPr rtl="0"/>
            <a:endParaRPr lang="en-US" dirty="0">
              <a:ea typeface="+mn-lt"/>
              <a:cs typeface="+mn-lt"/>
            </a:endParaRPr>
          </a:p>
          <a:p>
            <a:pPr marL="285750" indent="-285750" rtl="0">
              <a:buFont typeface="Arial"/>
              <a:buChar char="•"/>
            </a:pPr>
            <a:r>
              <a:rPr dirty="0" err="1"/>
              <a:t>Mae'r</a:t>
            </a:r>
            <a:r>
              <a:rPr dirty="0"/>
              <a:t> </a:t>
            </a:r>
            <a:r>
              <a:rPr dirty="0" err="1"/>
              <a:t>dangosfyrddau'n</a:t>
            </a:r>
            <a:r>
              <a:rPr dirty="0"/>
              <a:t> </a:t>
            </a:r>
            <a:r>
              <a:rPr dirty="0" err="1"/>
              <a:t>cynnwys</a:t>
            </a:r>
            <a:r>
              <a:rPr dirty="0"/>
              <a:t> </a:t>
            </a:r>
            <a:r>
              <a:rPr dirty="0" err="1"/>
              <a:t>dadansoddiadau</a:t>
            </a:r>
            <a:r>
              <a:rPr dirty="0"/>
              <a:t> </a:t>
            </a:r>
            <a:r>
              <a:rPr lang="cy" b="1" dirty="0">
                <a:cs typeface="Arial"/>
              </a:rPr>
              <a:t>ar lefel Awdurdod Lleol</a:t>
            </a:r>
            <a:r>
              <a:rPr dirty="0"/>
              <a:t>, </a:t>
            </a:r>
            <a:r>
              <a:rPr lang="cy" b="1" dirty="0">
                <a:cs typeface="Arial"/>
              </a:rPr>
              <a:t>Ardaloedd Cynnyrch Ehangach Haen Ganol (MSOA), Clystyrau a Phractisau Meddygon Teulu, ac Ysgolion.</a:t>
            </a:r>
          </a:p>
          <a:p>
            <a:pPr marL="285750" indent="-285750" rtl="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marL="285750" indent="-285750" rtl="0">
              <a:buFont typeface="Arial"/>
              <a:buChar char="•"/>
            </a:pPr>
            <a:r>
              <a:rPr lang="cy" dirty="0">
                <a:ea typeface="+mn-lt"/>
                <a:cs typeface="+mn-lt"/>
              </a:rPr>
              <a:t>Maent yn cael eu diweddaru bob chwarter, ac mae</a:t>
            </a:r>
            <a:r>
              <a:rPr lang="cy" dirty="0">
                <a:cs typeface="Arial"/>
              </a:rPr>
              <a:t> dolenni ar wahân ar gyfer pob Bwrdd Iechyd.</a:t>
            </a:r>
          </a:p>
          <a:p>
            <a:pPr rtl="0"/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EA303-6411-208E-AC15-93A11D949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4392D8-2747-5802-87AB-8DBD61FAD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</p:spTree>
    <p:extLst>
      <p:ext uri="{BB962C8B-B14F-4D97-AF65-F5344CB8AC3E}">
        <p14:creationId xmlns:p14="http://schemas.microsoft.com/office/powerpoint/2010/main" val="378020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507400" y="276197"/>
            <a:ext cx="6216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Ymgyrch gyfathrebu (1)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3EB20-447F-3542-D4D3-B659E741B7A7}"/>
              </a:ext>
            </a:extLst>
          </p:cNvPr>
          <p:cNvSpPr txBox="1"/>
          <p:nvPr/>
        </p:nvSpPr>
        <p:spPr>
          <a:xfrm>
            <a:off x="507400" y="890442"/>
            <a:ext cx="705776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Mae nifer o gyfathrebiadau ac asedau ar gael ar gyfer y rhaglenni cyn-ysgol gan gynnwys graffeg, lluniau a fideos.</a:t>
            </a:r>
            <a:endParaRPr lang="en-GB">
              <a:cs typeface="Arial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Mae'r rhain ar gael yn Llyfrgell Asedau Iechyd Cyhoeddus Cymru Brandkit yma: </a:t>
            </a:r>
            <a:r>
              <a:rPr lang="cy" b="1">
                <a:hlinkClick r:id="rId3"/>
              </a:rPr>
              <a:t>Llyfrgell Asedau Iechyd Cyhoeddus Cymru (brandkitapp.com)</a:t>
            </a:r>
            <a:r>
              <a:rPr lang="cy" b="1"/>
              <a:t>.</a:t>
            </a:r>
            <a:endParaRPr lang="en-GB" b="1">
              <a:cs typeface="Arial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Gellir lawrlwytho adnoddau am ddim trwy gofrestru a chreu cyfrif am ddim.</a:t>
            </a:r>
            <a:endParaRPr lang="en-GB">
              <a:cs typeface="Arial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23DA0-B263-D5F9-665F-AB2B105F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13B767-6A46-2637-433A-59264150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E7F4DB-1D08-66FD-DF64-996651EAE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693" y="3602661"/>
            <a:ext cx="7005777" cy="23099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CA4E13-B371-7372-7E59-B80BAC895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3227" y="323850"/>
            <a:ext cx="2228966" cy="29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55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814EB-C144-667F-06C2-6D15C565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53" y="1568550"/>
            <a:ext cx="5475122" cy="4351338"/>
          </a:xfrm>
        </p:spPr>
        <p:txBody>
          <a:bodyPr rtlCol="0"/>
          <a:lstStyle/>
          <a:p>
            <a:pPr marL="0" indent="0" rtl="0">
              <a:buNone/>
            </a:pPr>
            <a:r>
              <a:rPr lang="cy" sz="2000"/>
              <a:t>Gallwch ddilyn Iechyd Cyhoeddus Cymru ar y cyfryngau cymdeithasol yma:</a:t>
            </a:r>
          </a:p>
          <a:p>
            <a:pPr rtl="0"/>
            <a:r>
              <a:rPr lang="cy" sz="2000"/>
              <a:t>Facebook: </a:t>
            </a:r>
            <a:r>
              <a:rPr lang="cy" sz="2000" u="sng">
                <a:hlinkClick r:id="rId2" tooltip="https://www.facebook.com/publichealthwales"/>
              </a:rPr>
              <a:t>Cym </a:t>
            </a:r>
            <a:r>
              <a:rPr lang="cy" sz="2000"/>
              <a:t>|</a:t>
            </a:r>
            <a:r>
              <a:rPr lang="cy" sz="2000" u="sng">
                <a:hlinkClick r:id="rId3" tooltip="https://www.facebook.com/iechydcyhoedduscymru/"/>
              </a:rPr>
              <a:t> Eng</a:t>
            </a:r>
            <a:r>
              <a:rPr lang="cy" sz="2000"/>
              <a:t> </a:t>
            </a:r>
          </a:p>
          <a:p>
            <a:pPr rtl="0"/>
            <a:r>
              <a:rPr lang="cy" sz="2000"/>
              <a:t>Instagram: @iechydcyhoedduscymru</a:t>
            </a:r>
          </a:p>
          <a:p>
            <a:pPr rtl="0"/>
            <a:r>
              <a:rPr lang="cy" sz="2000"/>
              <a:t>LinkedIn: </a:t>
            </a:r>
            <a:r>
              <a:rPr lang="cy" sz="2000" b="1" u="sng">
                <a:hlinkClick r:id="rId4" tooltip="https://www.linkedin.com/company/public-health-wales"/>
              </a:rPr>
              <a:t>https://www.linkedin.com/company/public-health-wales</a:t>
            </a:r>
            <a:endParaRPr lang="en-GB" sz="2000" b="1"/>
          </a:p>
          <a:p>
            <a:pPr rtl="0"/>
            <a:r>
              <a:rPr lang="cy" sz="2000"/>
              <a:t>TikTok: @iechydcyhoedduscymru</a:t>
            </a:r>
          </a:p>
          <a:p>
            <a:pPr rtl="0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DB9A7-1163-29D2-BEA7-78F193CB935C}"/>
              </a:ext>
            </a:extLst>
          </p:cNvPr>
          <p:cNvSpPr txBox="1"/>
          <p:nvPr/>
        </p:nvSpPr>
        <p:spPr>
          <a:xfrm>
            <a:off x="687553" y="434815"/>
            <a:ext cx="6216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Ymgyrch gyfathrebu (2)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6640C-F983-DBED-544E-64823C1F1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224" y="1773622"/>
            <a:ext cx="5268707" cy="27979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69726-7D92-C808-A0D3-1CEB9148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ABAA1-EE41-E58B-8BA1-7F704763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</p:spTree>
    <p:extLst>
      <p:ext uri="{BB962C8B-B14F-4D97-AF65-F5344CB8AC3E}">
        <p14:creationId xmlns:p14="http://schemas.microsoft.com/office/powerpoint/2010/main" val="140022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33397-B547-C8F5-F7FE-B1810A2EF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72517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cy" sz="2600" b="1"/>
              <a:t>Ymgysylltu â'r </a:t>
            </a:r>
            <a:r>
              <a:rPr lang="cy" sz="2600" b="1">
                <a:latin typeface="+mn-lt"/>
              </a:rPr>
              <a:t>cyhoedd</a:t>
            </a:r>
            <a:r>
              <a:rPr lang="en" sz="2600" b="1"/>
              <a:t> (1)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884743-C1AF-4518-0A8C-9D1461110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200" y="1684425"/>
            <a:ext cx="5162550" cy="2903933"/>
          </a:xfrm>
          <a:prstGeom prst="rect">
            <a:avLst/>
          </a:prstGeom>
          <a:noFill/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AD0964C-08AE-E52F-B0F5-B8FC7BAC17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379"/>
          <a:stretch>
            <a:fillRect/>
          </a:stretch>
        </p:blipFill>
        <p:spPr>
          <a:xfrm>
            <a:off x="6318250" y="1684425"/>
            <a:ext cx="5162550" cy="290393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58E752-6A8A-2C47-607A-229A00FA1B4D}"/>
              </a:ext>
            </a:extLst>
          </p:cNvPr>
          <p:cNvSpPr txBox="1"/>
          <p:nvPr/>
        </p:nvSpPr>
        <p:spPr>
          <a:xfrm>
            <a:off x="499872" y="5293718"/>
            <a:ext cx="6101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>
                <a:solidFill>
                  <a:srgbClr val="212A73"/>
                </a:solidFill>
                <a:hlinkClick r:id="rId4"/>
              </a:rPr>
              <a:t>Arolwg o agweddau rhieni tuag at imiwneiddio plant cyn-ysgol</a:t>
            </a:r>
            <a:endParaRPr lang="en-GB">
              <a:solidFill>
                <a:srgbClr val="212A73"/>
              </a:solidFill>
            </a:endParaRPr>
          </a:p>
          <a:p>
            <a:pPr algn="l" rtl="0"/>
            <a:r>
              <a:rPr lang="cy" b="1" i="0">
                <a:solidFill>
                  <a:srgbClr val="FFFFFF"/>
                </a:solidFill>
                <a:effectLst/>
                <a:latin typeface="GDS Transport"/>
              </a:rPr>
              <a:t>canfyddiadau arolwg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9A205E-F7D3-B0D6-DF42-91FA65C4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978CE86-2420-A42A-F61C-9FB7BE9D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C8C888-61F4-6B26-77ED-93423EF641B9}"/>
              </a:ext>
            </a:extLst>
          </p:cNvPr>
          <p:cNvSpPr txBox="1"/>
          <p:nvPr/>
        </p:nvSpPr>
        <p:spPr>
          <a:xfrm>
            <a:off x="778865" y="4846639"/>
            <a:ext cx="2513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/>
              <a:t>Saesneg</a:t>
            </a:r>
            <a:r>
              <a:rPr lang="en-GB" sz="1400" dirty="0"/>
              <a:t> </a:t>
            </a:r>
            <a:r>
              <a:rPr lang="en-GB" sz="1400" dirty="0" err="1"/>
              <a:t>Unig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8712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C64B2-9007-84C7-3586-F1CB019FC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0712"/>
            <a:ext cx="10518648" cy="3475718"/>
          </a:xfrm>
          <a:ln>
            <a:solidFill>
              <a:schemeClr val="tx1"/>
            </a:solidFill>
          </a:ln>
        </p:spPr>
        <p:txBody>
          <a:bodyPr lIns="91440" tIns="45720" rIns="91440" bIns="45720" rtlCol="0" anchor="t"/>
          <a:lstStyle/>
          <a:p>
            <a:pPr marL="0" indent="0" algn="ctr" rtl="0">
              <a:buNone/>
            </a:pPr>
            <a:endParaRPr lang="en-GB"/>
          </a:p>
          <a:p>
            <a:pPr marL="0" indent="0" algn="ctr" rtl="0">
              <a:buNone/>
            </a:pPr>
            <a:endParaRPr lang="en-GB"/>
          </a:p>
          <a:p>
            <a:pPr marL="0" indent="0" algn="ctr" rtl="0">
              <a:buNone/>
            </a:pPr>
            <a:r>
              <a:rPr lang="cy"/>
              <a:t>Mae'r set sleidiau hon wedi'i chreu i dynnu sylw at gyhoeddiadau ac adnoddau allweddol i gefnogi gweithwyr gofal iechyd proffesiynol wrth ddarparu brechiadau cyn-ysgol.</a:t>
            </a:r>
            <a:endParaRPr lang="en-GB"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0FEC6-B63B-2BBC-1248-D9E5EAD2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A0B9A-2DC9-9704-9C38-AF2BDF4C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</p:spTree>
    <p:extLst>
      <p:ext uri="{BB962C8B-B14F-4D97-AF65-F5344CB8AC3E}">
        <p14:creationId xmlns:p14="http://schemas.microsoft.com/office/powerpoint/2010/main" val="3886842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246E-5223-ABD0-6DE6-C2724A44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36" y="-68604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cy" sz="2600" b="1">
                <a:latin typeface="+mn-lt"/>
              </a:rPr>
              <a:t>Ymgysylltu â'r cyhoedd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E641-D6F6-2671-CE5C-CAF125E0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49" y="2029293"/>
            <a:ext cx="3279267" cy="2353202"/>
          </a:xfrm>
        </p:spPr>
        <p:txBody>
          <a:bodyPr rtlCol="0">
            <a:normAutofit fontScale="85000" lnSpcReduction="10000"/>
          </a:bodyPr>
          <a:lstStyle/>
          <a:p>
            <a:pPr marL="0" indent="0" rtl="0">
              <a:buNone/>
            </a:pPr>
            <a:r>
              <a:rPr lang="cy" sz="2000" b="1"/>
              <a:t>Agweddau rhieni tuag at imiwneiddio yng Nghymru, a gomisiynwyd gan Iechyd Cyhoeddus Cymru yn 2021</a:t>
            </a:r>
          </a:p>
          <a:p>
            <a:pPr marL="0" indent="0" rtl="0">
              <a:buNone/>
            </a:pPr>
            <a:endParaRPr lang="en-GB" sz="2000"/>
          </a:p>
          <a:p>
            <a:pPr marL="0" indent="0" rtl="0">
              <a:buNone/>
            </a:pPr>
            <a:endParaRPr lang="en-GB" sz="2000"/>
          </a:p>
          <a:p>
            <a:pPr marL="0" indent="0" rtl="0">
              <a:buNone/>
            </a:pPr>
            <a:r>
              <a:rPr lang="cy" sz="2000">
                <a:solidFill>
                  <a:srgbClr val="212A73"/>
                </a:solidFill>
                <a:hlinkClick r:id="rId2"/>
              </a:rPr>
              <a:t>Arolwg o agweddau rhieni tuag at imiwneiddio plant cyn-ysgol</a:t>
            </a:r>
            <a:endParaRPr lang="en-GB" sz="2000">
              <a:solidFill>
                <a:srgbClr val="212A73"/>
              </a:solidFill>
            </a:endParaRPr>
          </a:p>
          <a:p>
            <a:pPr marL="0" indent="0" rtl="0">
              <a:buNone/>
            </a:pPr>
            <a:endParaRPr lang="en-GB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C447F-E90E-A5EF-2F50-55B75FDA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78F993-4FA6-B904-74D0-EBDE29A21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B20293-CFFE-568A-513E-C98EC1308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819150"/>
            <a:ext cx="59245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647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387CEAC-76FA-5E7B-CBDC-1D2B34F0C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24" y="1067472"/>
            <a:ext cx="11731752" cy="4027714"/>
          </a:xfrm>
          <a:ln>
            <a:solidFill>
              <a:schemeClr val="tx1"/>
            </a:solidFill>
          </a:ln>
        </p:spPr>
        <p:txBody>
          <a:bodyPr lIns="91440" tIns="45720" rIns="91440" bIns="45720" rtlCol="0" anchor="t"/>
          <a:lstStyle/>
          <a:p>
            <a:pPr rtl="0"/>
            <a:r>
              <a:rPr lang="cy" sz="2600"/>
              <a:t>Mae'r Rhaglen Frechu yn erbyn Clefydau Ataliadwy (VPDP) yn anfon e-bost wythnosol yn rhannu diweddariadau ar adnoddau brechu a gwybodaeth arall. Os nad ydych chi'n cael y rhain, anfonwch e-bost atom yn: </a:t>
            </a:r>
            <a:r>
              <a:rPr lang="cy" sz="2600">
                <a:hlinkClick r:id="rId2"/>
              </a:rPr>
              <a:t>phw.vaccines@wales.nhs.uk</a:t>
            </a:r>
            <a:r>
              <a:rPr lang="cy" sz="2600"/>
              <a:t> i gael eich ychwanegu at y rhestr ddosbarthu. </a:t>
            </a:r>
          </a:p>
          <a:p>
            <a:pPr rtl="0"/>
            <a:r>
              <a:rPr lang="cy" sz="2600"/>
              <a:t>Os oes gennych unrhyw ymholiadau clinigol, cysylltwch â Thîm Imiwneiddio eich Bwrdd Iechyd yn gyntaf. Mae cysylltiadau lleol i'w cael yn: 				</a:t>
            </a:r>
            <a:r>
              <a:rPr lang="cy" sz="2600" u="sng">
                <a:hlinkClick r:id="rId3"/>
              </a:rPr>
              <a:t>Cysylltiadau brechlynnau - Iechyd Cyhoeddus Cymru</a:t>
            </a:r>
            <a:endParaRPr lang="en-GB" sz="2600">
              <a:cs typeface="Arial"/>
            </a:endParaRPr>
          </a:p>
          <a:p>
            <a:pPr lvl="1" rtl="0">
              <a:buFont typeface="Wingdings" panose="05000000000000000000" pitchFamily="2" charset="2"/>
              <a:buChar char="Ø"/>
            </a:pPr>
            <a:r>
              <a:rPr lang="cy" sz="2600"/>
              <a:t>Yn dilyn hyn, ac os oes angen o hyd, gellir cysylltu â’r Rhaglen Frechu yn erbyn Clefydau Ataliadwy yn Iechyd Cyhoeddus Cymru yn: </a:t>
            </a:r>
            <a:r>
              <a:rPr lang="cy" sz="2600" u="sng">
                <a:hlinkClick r:id="rId2" tooltip="mailto:phw.vaccines@wales.nhs.uk"/>
              </a:rPr>
              <a:t>phw.vaccines@wales.nhs.uk</a:t>
            </a:r>
            <a:endParaRPr lang="en-GB" sz="2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31A8BD-438A-D1F9-868A-3E50C233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6F5D7-CF51-23BC-410C-69E55E89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</p:spTree>
    <p:extLst>
      <p:ext uri="{BB962C8B-B14F-4D97-AF65-F5344CB8AC3E}">
        <p14:creationId xmlns:p14="http://schemas.microsoft.com/office/powerpoint/2010/main" val="23943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39E31-28AC-5257-A068-5C88FBB26D65}"/>
              </a:ext>
            </a:extLst>
          </p:cNvPr>
          <p:cNvSpPr txBox="1"/>
          <p:nvPr/>
        </p:nvSpPr>
        <p:spPr>
          <a:xfrm>
            <a:off x="7067204" y="807939"/>
            <a:ext cx="497130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b="1">
                <a:solidFill>
                  <a:schemeClr val="accent1"/>
                </a:solidFill>
              </a:rPr>
              <a:t>Mae taflenni wedi cael eu diweddaru i adlewyrchu'r newidiadau i'r amserlen imiwneiddio reolaidd i blant yn 2025 a 2026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Mae taflenni ar gael ar gyfer y brechiadau </a:t>
            </a:r>
            <a:r>
              <a:rPr lang="cy" b="1"/>
              <a:t>6-mewn-1, MenB, rotafeirws, niwmococol, MMRV, 4-mewn-1, ffliw </a:t>
            </a:r>
            <a:r>
              <a:rPr lang="cy"/>
              <a:t>a </a:t>
            </a:r>
            <a:r>
              <a:rPr lang="cy" b="1"/>
              <a:t>BCG</a:t>
            </a:r>
            <a:r>
              <a:rPr lang="cy"/>
              <a:t>. Ynghyd â thaflen </a:t>
            </a:r>
            <a:r>
              <a:rPr lang="cy" b="1"/>
              <a:t>Beth i'w ddisgwyl ar ôl brechiadau</a:t>
            </a:r>
            <a:endParaRPr lang="en-GB">
              <a:highlight>
                <a:srgbClr val="FFFF00"/>
              </a:highlight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Mae fersiynau digidol dwyieithog ar gael i'w lawrlwytho ar dudalen taflenni brechlynnau Iechyd Cyhoeddus Cymru ar y wefan:</a:t>
            </a:r>
            <a:endParaRPr lang="en-GB">
              <a:cs typeface="Arial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>
                <a:hlinkClick r:id="rId3"/>
              </a:rPr>
              <a:t>Tudalen wefan Saesneg</a:t>
            </a:r>
            <a:r>
              <a:rPr lang="cy"/>
              <a:t> (mae’r Saesneg yn gyntaf ar y daflen)</a:t>
            </a:r>
            <a:endParaRPr lang="en-GB">
              <a:cs typeface="Arial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cy">
                <a:hlinkClick r:id="rId4"/>
              </a:rPr>
              <a:t>Tudalen wefan y Gymraeg</a:t>
            </a:r>
            <a:r>
              <a:rPr lang="cy"/>
              <a:t> (mae'r Gymraeg yn gyntaf ar y daflen)</a:t>
            </a:r>
            <a:endParaRPr lang="en-GB" baseline="-2500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Mae taflenni ar gael i'w harchebu am ddim ar </a:t>
            </a:r>
            <a:r>
              <a:rPr lang="cy">
                <a:hlinkClick r:id="rId5"/>
              </a:rPr>
              <a:t>wefan Adnoddau Gwybodaeth Iechyd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E3A3B9-B757-7ED7-54ED-6D761D7FF5A6}"/>
              </a:ext>
            </a:extLst>
          </p:cNvPr>
          <p:cNvSpPr txBox="1"/>
          <p:nvPr/>
        </p:nvSpPr>
        <p:spPr>
          <a:xfrm>
            <a:off x="163015" y="180827"/>
            <a:ext cx="3747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Taflenni (1)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A75F7C-B402-2F35-116F-AC4301EBC1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4549" y="963875"/>
            <a:ext cx="2962502" cy="287204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96B33-0831-B325-14C4-5D73A94A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E172AA-2C51-E4BE-049F-3AB52D22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D89C46-D331-082F-C1C9-0B9A86C1A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54" y="923948"/>
            <a:ext cx="1519237" cy="320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0F56BDE-D1A6-D317-82C1-41779D75A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26" y="2562100"/>
            <a:ext cx="1694139" cy="354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A2C67D05-44AE-C343-A984-9C7B7CED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76" y="2370770"/>
            <a:ext cx="1694139" cy="369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12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42E7B-A1B2-2219-27F5-EF0942617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11AD1723-E00B-A9FD-AD6D-6E9B529AA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32" y="2816262"/>
            <a:ext cx="1546698" cy="331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66640BC-BE6E-15FF-B587-D0D32C985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5"/>
          <a:stretch>
            <a:fillRect/>
          </a:stretch>
        </p:blipFill>
        <p:spPr bwMode="auto">
          <a:xfrm>
            <a:off x="4197540" y="889843"/>
            <a:ext cx="1611481" cy="331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AE72C2-47AD-2F49-91D4-B86CC078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6F55C5-09D5-5175-ACB7-3235263A3B00}"/>
              </a:ext>
            </a:extLst>
          </p:cNvPr>
          <p:cNvSpPr txBox="1"/>
          <p:nvPr/>
        </p:nvSpPr>
        <p:spPr>
          <a:xfrm>
            <a:off x="8988164" y="889843"/>
            <a:ext cx="28200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Mae'r daflen </a:t>
            </a:r>
            <a:r>
              <a:rPr lang="cy" b="1"/>
              <a:t>MMRV/MMR </a:t>
            </a:r>
            <a:r>
              <a:rPr lang="cy"/>
              <a:t>a'r daflen </a:t>
            </a:r>
            <a:r>
              <a:rPr lang="cy" b="1"/>
              <a:t>Beth i'w ddisgwyl ar ôl brechiadau</a:t>
            </a:r>
            <a:r>
              <a:rPr lang="cy"/>
              <a:t> wedi cael eu diwygio'n helaeth i adlewyrchu'r newidiadau i'r </a:t>
            </a:r>
            <a:r>
              <a:rPr lang="cy" b="1"/>
              <a:t>amserlen imiwneiddio reolaidd i blant</a:t>
            </a:r>
            <a:r>
              <a:rPr lang="cy"/>
              <a:t>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Defnyddiwch y rhain i roi cymorth i chi a'ch cleifion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/>
              <a:t>Mae fformatau hygyrch ar gael yn Iaith Arwyddion Prydain ac ar ffurf sain, hawdd ei ddeall a phrint bras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4934D-A1E6-517E-D30D-FAB3DCC287BC}"/>
              </a:ext>
            </a:extLst>
          </p:cNvPr>
          <p:cNvSpPr txBox="1"/>
          <p:nvPr/>
        </p:nvSpPr>
        <p:spPr>
          <a:xfrm>
            <a:off x="163015" y="180827"/>
            <a:ext cx="3747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Taflenni (2)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A76DA-1C9D-C699-AF46-BF3AEB469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62" y="881091"/>
            <a:ext cx="2957894" cy="314557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E73278-6A19-8F8D-9D06-4B8BB28E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A28BBE1-BDBC-5AD8-484B-22F7936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16A6096B-CE89-46FF-33E7-6F7757B6E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19" y="2731277"/>
            <a:ext cx="1611481" cy="345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">
            <a:extLst>
              <a:ext uri="{FF2B5EF4-FFF2-40B4-BE49-F238E27FC236}">
                <a16:creationId xmlns:a16="http://schemas.microsoft.com/office/drawing/2014/main" id="{58CD7196-4661-22EC-B926-DCEB2912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78" y="823914"/>
            <a:ext cx="1629784" cy="348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39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sz="3200" dirty="0">
                <a:effectLst/>
                <a:ea typeface="Calibri" panose="020F0502020204030204" pitchFamily="34" charset="0"/>
              </a:rPr>
            </a:br>
            <a:br>
              <a:rPr lang="en-GB" sz="40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317113" y="311368"/>
            <a:ext cx="504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Posteri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75B382-7F88-5B14-8414-789DCEF44504}"/>
              </a:ext>
            </a:extLst>
          </p:cNvPr>
          <p:cNvSpPr txBox="1"/>
          <p:nvPr/>
        </p:nvSpPr>
        <p:spPr>
          <a:xfrm>
            <a:off x="266258" y="998302"/>
            <a:ext cx="7959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cy" dirty="0"/>
              <a:t>Mae’r posteri wedi cael eu diweddaru i adlewyrchu'r </a:t>
            </a:r>
            <a:r>
              <a:rPr lang="cy" b="1" dirty="0"/>
              <a:t>newidiadau i'r amserlen imiwneiddio reolaidd i blant</a:t>
            </a:r>
            <a:r>
              <a:rPr lang="cy" dirty="0"/>
              <a:t> yn 2025 a 2026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cy" dirty="0"/>
              <a:t>Mae'r adnoddau dwyieithog hyn ar gael </a:t>
            </a:r>
            <a:r>
              <a:rPr lang="cy" b="1" dirty="0">
                <a:hlinkClick r:id="rId3"/>
              </a:rPr>
              <a:t>yn y siop ar-lein </a:t>
            </a:r>
            <a:r>
              <a:rPr lang="cy" dirty="0"/>
              <a:t>i'w lawrlwytho </a:t>
            </a:r>
            <a:endParaRPr lang="en-GB" b="1" dirty="0"/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BFB29-2126-9749-C474-FD1ACFEAD1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946" t="3326" r="2733" b="14968"/>
          <a:stretch/>
        </p:blipFill>
        <p:spPr>
          <a:xfrm>
            <a:off x="8333681" y="2433723"/>
            <a:ext cx="3765157" cy="3703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564E6B-121C-8B87-CFD4-CAAA4188B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678" y="2438401"/>
            <a:ext cx="2598034" cy="3699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F074A-A54C-0ADF-5146-5FF3676FC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2" y="2438400"/>
            <a:ext cx="2605371" cy="3698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B65632-21F3-C0C3-E57B-F3FEB4CD95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25" y="2446404"/>
            <a:ext cx="2588101" cy="36998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8B5E1E-C05F-7920-7772-4EBE39B182C0}"/>
              </a:ext>
            </a:extLst>
          </p:cNvPr>
          <p:cNvSpPr txBox="1"/>
          <p:nvPr/>
        </p:nvSpPr>
        <p:spPr>
          <a:xfrm rot="19794650">
            <a:off x="5916128" y="3838355"/>
            <a:ext cx="284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dirty="0">
                <a:solidFill>
                  <a:srgbClr val="FF0000"/>
                </a:solidFill>
                <a:highlight>
                  <a:srgbClr val="FFFF00"/>
                </a:highlight>
              </a:rPr>
              <a:t>Yn cael ei ddiweddaru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68DC72D-3FB3-029F-0AEA-ACDF3791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905AFF7-8756-DD65-240B-DAEACA15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CE3A01-96F5-FEA3-8F6A-EE6A96ECF481}"/>
              </a:ext>
            </a:extLst>
          </p:cNvPr>
          <p:cNvSpPr txBox="1"/>
          <p:nvPr/>
        </p:nvSpPr>
        <p:spPr>
          <a:xfrm rot="19794650">
            <a:off x="9137934" y="4036537"/>
            <a:ext cx="284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dirty="0">
                <a:solidFill>
                  <a:srgbClr val="FF0000"/>
                </a:solidFill>
                <a:highlight>
                  <a:srgbClr val="FFFF00"/>
                </a:highlight>
              </a:rPr>
              <a:t>Yn cael ei ddiweddaru</a:t>
            </a:r>
          </a:p>
        </p:txBody>
      </p:sp>
    </p:spTree>
    <p:extLst>
      <p:ext uri="{BB962C8B-B14F-4D97-AF65-F5344CB8AC3E}">
        <p14:creationId xmlns:p14="http://schemas.microsoft.com/office/powerpoint/2010/main" val="203181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15797-CB57-77E7-DEB8-9B9C7CBDD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6293D-E81B-2F60-F0B6-2107DB05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301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F0329B-BA0A-2AF9-6C3B-19C704104F1D}"/>
              </a:ext>
            </a:extLst>
          </p:cNvPr>
          <p:cNvSpPr txBox="1"/>
          <p:nvPr/>
        </p:nvSpPr>
        <p:spPr>
          <a:xfrm>
            <a:off x="206416" y="178068"/>
            <a:ext cx="504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Amserlenni imiwneiddio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55529-3259-C01D-99AF-7F72140D889A}"/>
              </a:ext>
            </a:extLst>
          </p:cNvPr>
          <p:cNvSpPr txBox="1"/>
          <p:nvPr/>
        </p:nvSpPr>
        <p:spPr>
          <a:xfrm>
            <a:off x="4217714" y="661104"/>
            <a:ext cx="3744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cy" sz="1600" b="1">
                <a:hlinkClick r:id="rId3"/>
              </a:rPr>
              <a:t>Amserlenni imiwneiddio arferol i Gymru - Iechyd Cyhoeddus Cymru</a:t>
            </a:r>
            <a:r>
              <a:rPr lang="cy" sz="1600" b="1"/>
              <a:t> </a:t>
            </a:r>
            <a:r>
              <a:rPr lang="cy" sz="1600"/>
              <a:t>– ar gael yn Gymraeg a Saesneg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1DBE2-8E24-2C22-D3E5-18B22582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544E23-B86E-DCAE-D44C-69EBA05F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9F35110-3023-0619-3683-B61A2A015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005891"/>
            <a:ext cx="3279140" cy="462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433FAE80-18C2-2705-67A6-008232E0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65774"/>
            <a:ext cx="3062301" cy="438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>
            <a:extLst>
              <a:ext uri="{FF2B5EF4-FFF2-40B4-BE49-F238E27FC236}">
                <a16:creationId xmlns:a16="http://schemas.microsoft.com/office/drawing/2014/main" id="{0BA6F3D1-BF0F-F125-FDBB-FB660B455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155" y="1025192"/>
            <a:ext cx="3287561" cy="480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80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5BC24-9FE5-ED2E-7454-3FB3B253E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559A4-7802-9F77-F759-8BA0A058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sz="3200" dirty="0">
                <a:effectLst/>
                <a:ea typeface="Calibri" panose="020F0502020204030204" pitchFamily="34" charset="0"/>
              </a:rPr>
            </a:br>
            <a:br>
              <a:rPr lang="en-GB" sz="40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C1A9B7-5560-AE0C-F541-B8F3B2A14239}"/>
              </a:ext>
            </a:extLst>
          </p:cNvPr>
          <p:cNvSpPr txBox="1"/>
          <p:nvPr/>
        </p:nvSpPr>
        <p:spPr>
          <a:xfrm>
            <a:off x="513393" y="172715"/>
            <a:ext cx="5045620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" sz="2600" b="1"/>
              <a:t>Adnoddau ychwanegol 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1151A-3333-212C-FE3D-F7966E8A9E0F}"/>
              </a:ext>
            </a:extLst>
          </p:cNvPr>
          <p:cNvSpPr txBox="1"/>
          <p:nvPr/>
        </p:nvSpPr>
        <p:spPr>
          <a:xfrm>
            <a:off x="6604202" y="687444"/>
            <a:ext cx="4491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dirty="0">
                <a:hlinkClick r:id="rId3"/>
              </a:rPr>
              <a:t>Pecyn Adnoddau Imiwneiddio Cyn-ysgol</a:t>
            </a:r>
            <a:endParaRPr lang="en-GB" dirty="0"/>
          </a:p>
          <a:p>
            <a:pPr rtl="0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09E8F8-D4C6-D4AF-EE62-CCDB008E8569}"/>
              </a:ext>
            </a:extLst>
          </p:cNvPr>
          <p:cNvSpPr txBox="1"/>
          <p:nvPr/>
        </p:nvSpPr>
        <p:spPr>
          <a:xfrm>
            <a:off x="948344" y="644052"/>
            <a:ext cx="474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dirty="0">
                <a:hlinkClick r:id="rId4"/>
              </a:rPr>
              <a:t>Newidiadau i'r amserlen imiwneiddio reolaidd i blant yng Nghymru - Pecyn cymorth ar gyfer ymarferwyr gofal iechyd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CDD46-D2FF-F73B-DC1A-1DF4476B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E4D31-EDDD-2100-662A-70439170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15B9A5-4B62-2255-3893-DD41A221D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025" y="1423571"/>
            <a:ext cx="3322034" cy="4539078"/>
          </a:xfrm>
          <a:prstGeom prst="rect">
            <a:avLst/>
          </a:prstGeom>
        </p:spPr>
      </p:pic>
      <p:pic>
        <p:nvPicPr>
          <p:cNvPr id="4" name="image_0">
            <a:extLst>
              <a:ext uri="{FF2B5EF4-FFF2-40B4-BE49-F238E27FC236}">
                <a16:creationId xmlns:a16="http://schemas.microsoft.com/office/drawing/2014/main" id="{28F86FCD-33ED-C43E-DEB0-F82033E69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68" y="1567382"/>
            <a:ext cx="3086632" cy="4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19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06519-006A-0C13-2D94-DCB163462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1A57-70D2-4F10-8101-5A77339B4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FBA4D-77BD-1657-CEB3-1683452B65FB}"/>
              </a:ext>
            </a:extLst>
          </p:cNvPr>
          <p:cNvSpPr txBox="1"/>
          <p:nvPr/>
        </p:nvSpPr>
        <p:spPr>
          <a:xfrm>
            <a:off x="513393" y="172715"/>
            <a:ext cx="504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Adnoddau ychwanegol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2009B-47F9-80E1-FE49-FC5E285CF2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26"/>
          <a:stretch>
            <a:fillRect/>
          </a:stretch>
        </p:blipFill>
        <p:spPr>
          <a:xfrm>
            <a:off x="6341842" y="1225159"/>
            <a:ext cx="3140927" cy="4596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1916B2-E96A-8840-FD30-7330C687F1B2}"/>
              </a:ext>
            </a:extLst>
          </p:cNvPr>
          <p:cNvSpPr txBox="1"/>
          <p:nvPr/>
        </p:nvSpPr>
        <p:spPr>
          <a:xfrm>
            <a:off x="6498104" y="578828"/>
            <a:ext cx="302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>
                <a:hlinkClick r:id="rId4"/>
              </a:rPr>
              <a:t>Algorithm Alergedd i Wyau 25-26</a:t>
            </a:r>
            <a:endParaRPr lang="en-GB"/>
          </a:p>
          <a:p>
            <a:pPr rtl="0"/>
            <a:endParaRPr lang="en-GB"/>
          </a:p>
        </p:txBody>
      </p:sp>
      <p:pic>
        <p:nvPicPr>
          <p:cNvPr id="8" name="Picture 7" descr="A brochure of a family&#10;&#10;AI-generated content may be incorrect.">
            <a:extLst>
              <a:ext uri="{FF2B5EF4-FFF2-40B4-BE49-F238E27FC236}">
                <a16:creationId xmlns:a16="http://schemas.microsoft.com/office/drawing/2014/main" id="{0B15BFCF-4680-A93B-6771-2B67C71463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341" b="5522"/>
          <a:stretch>
            <a:fillRect/>
          </a:stretch>
        </p:blipFill>
        <p:spPr>
          <a:xfrm>
            <a:off x="1370992" y="1728543"/>
            <a:ext cx="3296641" cy="42228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7ADE58-14E7-8FA9-2EA2-A3E982B6772D}"/>
              </a:ext>
            </a:extLst>
          </p:cNvPr>
          <p:cNvSpPr txBox="1"/>
          <p:nvPr/>
        </p:nvSpPr>
        <p:spPr>
          <a:xfrm rot="19794650">
            <a:off x="1201609" y="3373313"/>
            <a:ext cx="446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800" dirty="0">
                <a:solidFill>
                  <a:srgbClr val="FF0000"/>
                </a:solidFill>
                <a:highlight>
                  <a:srgbClr val="FFFF00"/>
                </a:highlight>
              </a:rPr>
              <a:t>Yn cael ei ddiweddaru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FE6759-B40D-9FAF-F4F4-B5584C62BB18}"/>
              </a:ext>
            </a:extLst>
          </p:cNvPr>
          <p:cNvSpPr txBox="1"/>
          <p:nvPr/>
        </p:nvSpPr>
        <p:spPr>
          <a:xfrm>
            <a:off x="1246234" y="577088"/>
            <a:ext cx="393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>
                <a:hlinkClick r:id="rId6"/>
              </a:rPr>
              <a:t>Pecyn cymorth ar gyfer gweithwyr gofal iechyd proffesiynol: brechiadau sy'n cynnwys y frech goch</a:t>
            </a:r>
            <a:endParaRPr lang="en-GB"/>
          </a:p>
          <a:p>
            <a:pPr rt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44537-B927-44DD-AE66-26BC10DC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CCD146-AA84-A7A3-8DC0-385F5833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CCD71-8D54-98C8-C148-091967B921D9}"/>
              </a:ext>
            </a:extLst>
          </p:cNvPr>
          <p:cNvSpPr txBox="1"/>
          <p:nvPr/>
        </p:nvSpPr>
        <p:spPr>
          <a:xfrm>
            <a:off x="6498104" y="5847208"/>
            <a:ext cx="2513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/>
              <a:t>Saesneg</a:t>
            </a:r>
            <a:r>
              <a:rPr lang="en-GB" sz="1400" dirty="0"/>
              <a:t> </a:t>
            </a:r>
            <a:r>
              <a:rPr lang="en-GB" sz="1400" dirty="0" err="1"/>
              <a:t>Unig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279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615AF-9D6A-8ED5-51DA-D135BD244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>
            <a:extLst>
              <a:ext uri="{FF2B5EF4-FFF2-40B4-BE49-F238E27FC236}">
                <a16:creationId xmlns:a16="http://schemas.microsoft.com/office/drawing/2014/main" id="{E5E334A3-8A0A-450E-1529-B7D48810E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57" y="1481746"/>
            <a:ext cx="2685496" cy="373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1">
            <a:extLst>
              <a:ext uri="{FF2B5EF4-FFF2-40B4-BE49-F238E27FC236}">
                <a16:creationId xmlns:a16="http://schemas.microsoft.com/office/drawing/2014/main" id="{721672CB-ECF0-0E2B-3BFB-79E16C7A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294" y="796684"/>
            <a:ext cx="2771764" cy="403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B51759-3A79-66EE-AF3B-25E3D2DB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rtlCol="0" anchor="t"/>
          <a:lstStyle/>
          <a:p>
            <a:pPr algn="ctr" rtl="0"/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sz="3200" dirty="0">
                <a:effectLst/>
                <a:ea typeface="Calibri" panose="020F0502020204030204" pitchFamily="34" charset="0"/>
              </a:rPr>
            </a:br>
            <a:br>
              <a:rPr lang="en-GB" sz="40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F226-277F-4870-1454-7BD892799E6C}"/>
              </a:ext>
            </a:extLst>
          </p:cNvPr>
          <p:cNvSpPr txBox="1"/>
          <p:nvPr/>
        </p:nvSpPr>
        <p:spPr>
          <a:xfrm>
            <a:off x="288912" y="197086"/>
            <a:ext cx="7864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600" b="1"/>
              <a:t>Adnoddau ychwanegol (3)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9C5BFC-D3B5-ACFA-09CB-F819E190B0F7}"/>
              </a:ext>
            </a:extLst>
          </p:cNvPr>
          <p:cNvSpPr txBox="1"/>
          <p:nvPr/>
        </p:nvSpPr>
        <p:spPr>
          <a:xfrm>
            <a:off x="528128" y="4894361"/>
            <a:ext cx="11135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Taflen ffeithiau ynghylch </a:t>
            </a:r>
            <a:r>
              <a:rPr lang="cy" b="1" dirty="0"/>
              <a:t>gelatin moch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Poster </a:t>
            </a:r>
            <a:r>
              <a:rPr lang="cy" b="1" dirty="0"/>
              <a:t>Ei Ddal. Ei Daflu. Ei Ddifa.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Sticeri </a:t>
            </a:r>
            <a:r>
              <a:rPr lang="cy" b="1" dirty="0"/>
              <a:t>ffliw mewn plant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" dirty="0"/>
              <a:t>Mae adnoddau ar gael </a:t>
            </a:r>
            <a:r>
              <a:rPr lang="cy" b="1" dirty="0">
                <a:hlinkClick r:id="rId5"/>
              </a:rPr>
              <a:t>yn y siop ar-lein</a:t>
            </a:r>
            <a:endParaRPr lang="en-GB" b="1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22B50-1477-C2C1-68AC-014C6D408C1A}"/>
              </a:ext>
            </a:extLst>
          </p:cNvPr>
          <p:cNvSpPr txBox="1"/>
          <p:nvPr/>
        </p:nvSpPr>
        <p:spPr>
          <a:xfrm rot="19794650">
            <a:off x="2288911" y="2418189"/>
            <a:ext cx="3843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" sz="2000" dirty="0">
                <a:solidFill>
                  <a:srgbClr val="FF0000"/>
                </a:solidFill>
                <a:highlight>
                  <a:srgbClr val="FFFF00"/>
                </a:highlight>
              </a:rPr>
              <a:t>Yn cael ei ddiweddaru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CB00-295D-5AEF-F520-71ED02E4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61D0CCE-8DCC-44DC-A653-AE62B1D84A5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A288E6B-26E8-E452-93C4-BE94D3D3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y"/>
              <a:t>Adnoddau brechiadau cyn-ysgol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E719AC-83C5-2C7D-D71E-D2EDC8535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1752" y="789397"/>
            <a:ext cx="2685497" cy="403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65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212A73"/>
      </a:dk1>
      <a:lt1>
        <a:sysClr val="window" lastClr="FFFFFF"/>
      </a:lt1>
      <a:dk2>
        <a:srgbClr val="3F3F3F"/>
      </a:dk2>
      <a:lt2>
        <a:srgbClr val="E7E6E6"/>
      </a:lt2>
      <a:accent1>
        <a:srgbClr val="29B8CE"/>
      </a:accent1>
      <a:accent2>
        <a:srgbClr val="FFDD00"/>
      </a:accent2>
      <a:accent3>
        <a:srgbClr val="A5A5A5"/>
      </a:accent3>
      <a:accent4>
        <a:srgbClr val="000000"/>
      </a:accent4>
      <a:accent5>
        <a:srgbClr val="000000"/>
      </a:accent5>
      <a:accent6>
        <a:srgbClr val="000000"/>
      </a:accent6>
      <a:hlink>
        <a:srgbClr val="00A7A7"/>
      </a:hlink>
      <a:folHlink>
        <a:srgbClr val="FFDD0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L-KWS PowerPoint Template.potx [Read-Only]" id="{86732236-5F12-4106-BD36-971A9F119E43}" vid="{6152B61F-5BA0-4CAA-90E3-E6E716A9C6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faf355-f7ae-47f3-8f93-739a60756710" xsi:nil="true"/>
    <lcf76f155ced4ddcb4097134ff3c332f xmlns="c5c4c049-fd51-4c1e-8931-c678015eeba8">
      <Terms xmlns="http://schemas.microsoft.com/office/infopath/2007/PartnerControls"/>
    </lcf76f155ced4ddcb4097134ff3c332f>
    <Archive0 xmlns="c5c4c049-fd51-4c1e-8931-c678015eeba8">false</Archive0>
    <Typeofresource xmlns="c5c4c049-fd51-4c1e-8931-c678015eeba8">Resource pack</Typeofresource>
    <Date xmlns="c5c4c049-fd51-4c1e-8931-c678015eeba8" xsi:nil="true"/>
    <ISBNnumber xmlns="c5c4c049-fd51-4c1e-8931-c678015eeba8" xsi:nil="true"/>
    <Vaccinename xmlns="c5c4c049-fd51-4c1e-8931-c678015eeba8">
      <Value>Non-specific vaccine info</Value>
    </Vaccinename>
    <Topic xmlns="c5c4c049-fd51-4c1e-8931-c678015eeba8">
      <Value>Pre-School</Value>
    </Topic>
    <Language xmlns="c5c4c049-fd51-4c1e-8931-c678015eeba8" xsi:nil="true"/>
    <Version_x0020__x002f__x0020_Year xmlns="c5c4c049-fd51-4c1e-8931-c678015eeba8" xsi:nil="true"/>
    <Archive xmlns="c5c4c049-fd51-4c1e-8931-c678015eeba8" xsi:nil="true"/>
    <relatingtoresource xmlns="c5c4c049-fd51-4c1e-8931-c678015eeba8">FINAL CONTENT</relatingtoresource>
    <HIRLink xmlns="c5c4c049-fd51-4c1e-8931-c678015eeba8">
      <Url xsi:nil="true"/>
      <Description xsi:nil="true"/>
    </HIRLink>
    <SKUNumber xmlns="c5c4c049-fd51-4c1e-8931-c678015eeba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EB5CED91B224BADEEF37F9C36D513" ma:contentTypeVersion="25" ma:contentTypeDescription="Create a new document." ma:contentTypeScope="" ma:versionID="bef79e5b1e020cd4d2865ba440abb8b3">
  <xsd:schema xmlns:xsd="http://www.w3.org/2001/XMLSchema" xmlns:xs="http://www.w3.org/2001/XMLSchema" xmlns:p="http://schemas.microsoft.com/office/2006/metadata/properties" xmlns:ns2="c5c4c049-fd51-4c1e-8931-c678015eeba8" xmlns:ns3="fdfaf355-f7ae-47f3-8f93-739a60756710" targetNamespace="http://schemas.microsoft.com/office/2006/metadata/properties" ma:root="true" ma:fieldsID="a08f39ec5d689700dadbf7f3aab2399e" ns2:_="" ns3:_="">
    <xsd:import namespace="c5c4c049-fd51-4c1e-8931-c678015eeba8"/>
    <xsd:import namespace="fdfaf355-f7ae-47f3-8f93-739a60756710"/>
    <xsd:element name="properties">
      <xsd:complexType>
        <xsd:sequence>
          <xsd:element name="documentManagement">
            <xsd:complexType>
              <xsd:all>
                <xsd:element ref="ns2:Topic" minOccurs="0"/>
                <xsd:element ref="ns2:Vaccinename" minOccurs="0"/>
                <xsd:element ref="ns2:Typeofresource"/>
                <xsd:element ref="ns2:relatingtoresource"/>
                <xsd:element ref="ns2:SKUNumber" minOccurs="0"/>
                <xsd:element ref="ns2:HIRLink" minOccurs="0"/>
                <xsd:element ref="ns2:Version_x0020__x002f__x0020_Year" minOccurs="0"/>
                <xsd:element ref="ns2:ISBNnumber" minOccurs="0"/>
                <xsd:element ref="ns2:Date" minOccurs="0"/>
                <xsd:element ref="ns2:Languag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Archive" minOccurs="0"/>
                <xsd:element ref="ns2:Archiv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4c049-fd51-4c1e-8931-c678015eeba8" elementFormDefault="qualified">
    <xsd:import namespace="http://schemas.microsoft.com/office/2006/documentManagement/types"/>
    <xsd:import namespace="http://schemas.microsoft.com/office/infopath/2007/PartnerControls"/>
    <xsd:element name="Topic" ma:index="8" nillable="true" ma:displayName="Life Course" ma:format="Dropdown" ma:internalName="Topic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ult"/>
                    <xsd:enumeration value="Generic Life Course"/>
                    <xsd:enumeration value="Pregnancy"/>
                    <xsd:enumeration value="School Age"/>
                    <xsd:enumeration value="Pre-School"/>
                    <xsd:enumeration value="Changes Childhood Schedule"/>
                  </xsd:restriction>
                </xsd:simpleType>
              </xsd:element>
            </xsd:sequence>
          </xsd:extension>
        </xsd:complexContent>
      </xsd:complexType>
    </xsd:element>
    <xsd:element name="Vaccinename" ma:index="9" nillable="true" ma:displayName="Vaccine name " ma:description="Name of specific vaccine " ma:format="Dropdown" ma:internalName="Vaccinenam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CG"/>
                    <xsd:enumeration value="Combined Vaccines"/>
                    <xsd:enumeration value="Flu"/>
                    <xsd:enumeration value="HPV"/>
                    <xsd:enumeration value="3in1: Teenage Booster"/>
                    <xsd:enumeration value="MenACWY"/>
                    <xsd:enumeration value="Covid19"/>
                    <xsd:enumeration value="RSV"/>
                    <xsd:enumeration value="MMR"/>
                    <xsd:enumeration value="MMRV &amp; MMR"/>
                    <xsd:enumeration value="Non-specific vaccine info"/>
                    <xsd:enumeration value="HIB/MenC"/>
                    <xsd:enumeration value="Measles"/>
                    <xsd:enumeration value="MenB"/>
                    <xsd:enumeration value="Mpox"/>
                    <xsd:enumeration value="Pneumococcal"/>
                    <xsd:enumeration value="Rotavirus"/>
                    <xsd:enumeration value="Shingles"/>
                    <xsd:enumeration value="Whooping Cough"/>
                    <xsd:enumeration value="4in1: For Pre-School"/>
                    <xsd:enumeration value="6in1: For Babies"/>
                    <xsd:enumeration value="Specific vaccine info"/>
                    <xsd:enumeration value="N/A"/>
                    <xsd:enumeration value="MenB for Gono"/>
                    <xsd:enumeration value="Choice 25"/>
                  </xsd:restriction>
                </xsd:simpleType>
              </xsd:element>
            </xsd:sequence>
          </xsd:extension>
        </xsd:complexContent>
      </xsd:complexType>
    </xsd:element>
    <xsd:element name="Typeofresource" ma:index="10" ma:displayName="Type of resource" ma:description="What type of resource this is " ma:format="Dropdown" ma:internalName="Typeofresource">
      <xsd:simpleType>
        <xsd:restriction base="dms:Choice">
          <xsd:enumeration value="Leaflet (DL)"/>
          <xsd:enumeration value="Large Print"/>
          <xsd:enumeration value="Easy Read"/>
          <xsd:enumeration value="Audio"/>
          <xsd:enumeration value="Poster"/>
          <xsd:enumeration value="Stickers"/>
          <xsd:enumeration value="Vaccination card"/>
          <xsd:enumeration value="BSL"/>
          <xsd:enumeration value="Other"/>
          <xsd:enumeration value="E-Learning"/>
          <xsd:enumeration value="Invitation letter"/>
          <xsd:enumeration value="Toolkit"/>
          <xsd:enumeration value="Fletter"/>
          <xsd:enumeration value="Public Facing Webpage"/>
          <xsd:enumeration value="Briefing Document"/>
          <xsd:enumeration value="Clinical Script"/>
          <xsd:enumeration value="HCP SP FAQs"/>
          <xsd:enumeration value="Minority Languages"/>
          <xsd:enumeration value="Visual aid"/>
          <xsd:enumeration value="Videos"/>
          <xsd:enumeration value="Resource pack"/>
          <xsd:enumeration value="Guidance and reports"/>
          <xsd:enumeration value="Infographics"/>
          <xsd:enumeration value="Comic strips"/>
          <xsd:enumeration value="Booklets"/>
          <xsd:enumeration value="Immunisation schedule"/>
          <xsd:enumeration value="Consent forms"/>
          <xsd:enumeration value="Letters"/>
          <xsd:enumeration value="Training Slide Set"/>
          <xsd:enumeration value="Supporting document"/>
          <xsd:enumeration value="Fact Sheet"/>
          <xsd:enumeration value="Survey"/>
          <xsd:enumeration value="Project"/>
          <xsd:enumeration value="Reference document"/>
          <xsd:enumeration value="HCP webpage"/>
        </xsd:restriction>
      </xsd:simpleType>
    </xsd:element>
    <xsd:element name="relatingtoresource" ma:index="11" ma:displayName="Identifiers / Markers" ma:description="What type of document this is, i.e is it he crystal mark, the confirmation of the ISBN number " ma:format="Dropdown" ma:internalName="relatingtoresource">
      <xsd:simpleType>
        <xsd:restriction base="dms:Choice">
          <xsd:enumeration value="Welsh Translation text"/>
          <xsd:enumeration value="Plain English Approved Text"/>
          <xsd:enumeration value="Crystal Mark"/>
          <xsd:enumeration value="Checklist"/>
          <xsd:enumeration value="QR codes"/>
          <xsd:enumeration value="Slugs"/>
          <xsd:enumeration value="Initial content / working draft"/>
          <xsd:enumeration value="N/A"/>
          <xsd:enumeration value="ISBN"/>
          <xsd:enumeration value="FINAL CONTENT"/>
          <xsd:enumeration value="POAP"/>
          <xsd:enumeration value="Finalised draft for PE"/>
          <xsd:enumeration value="Draft PDF"/>
          <xsd:enumeration value="Email"/>
          <xsd:enumeration value="Project - Brief"/>
          <xsd:enumeration value="Project - Supporting Document"/>
          <xsd:enumeration value="Other language text"/>
          <xsd:enumeration value="Images"/>
          <xsd:enumeration value="Arabic"/>
        </xsd:restriction>
      </xsd:simpleType>
    </xsd:element>
    <xsd:element name="SKUNumber" ma:index="12" nillable="true" ma:displayName="SKU Number" ma:format="Dropdown" ma:internalName="SKUNumber">
      <xsd:simpleType>
        <xsd:restriction base="dms:Text">
          <xsd:maxLength value="255"/>
        </xsd:restriction>
      </xsd:simpleType>
    </xsd:element>
    <xsd:element name="HIRLink" ma:index="13" nillable="true" ma:displayName="HIR Link" ma:format="Hyperlink" ma:internalName="HI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ersion_x0020__x002f__x0020_Year" ma:index="14" nillable="true" ma:displayName="Version / Year" ma:internalName="Version_x0020__x002f__x0020_Year">
      <xsd:simpleType>
        <xsd:restriction base="dms:Text">
          <xsd:maxLength value="255"/>
        </xsd:restriction>
      </xsd:simpleType>
    </xsd:element>
    <xsd:element name="ISBNnumber" ma:index="15" nillable="true" ma:displayName="ISBN number" ma:format="Dropdown" ma:internalName="ISBNnumber">
      <xsd:simpleType>
        <xsd:restriction base="dms:Text">
          <xsd:maxLength value="255"/>
        </xsd:restriction>
      </xsd:simpleType>
    </xsd:element>
    <xsd:element name="Date" ma:index="16" nillable="true" ma:displayName="'Go Live' Date" ma:format="DateOnly" ma:internalName="Date">
      <xsd:simpleType>
        <xsd:restriction base="dms:DateTime"/>
      </xsd:simpleType>
    </xsd:element>
    <xsd:element name="Language" ma:index="17" nillable="true" ma:displayName="Language " ma:format="Dropdown" ma:internalName="Language">
      <xsd:simpleType>
        <xsd:restriction base="dms:Choice">
          <xsd:enumeration value="Welsh"/>
          <xsd:enumeration value="English"/>
          <xsd:enumeration value="Bilingual"/>
          <xsd:enumeration value="Arabic"/>
          <xsd:enumeration value="Choice 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chive" ma:index="30" nillable="true" ma:displayName="Archive Test" ma:description="Document no longer in use." ma:internalName="Archive">
      <xsd:simpleType>
        <xsd:restriction base="dms:Unknown">
          <xsd:enumeration value="Enter Choice #1"/>
        </xsd:restriction>
      </xsd:simpleType>
    </xsd:element>
    <xsd:element name="Archive0" ma:index="31" nillable="true" ma:displayName="Move to Archive Library" ma:default="0" ma:description="Document no longer in use." ma:format="Dropdown" ma:internalName="Archive0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af355-f7ae-47f3-8f93-739a60756710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4a3ffe3a-ac90-4981-bec8-4654896fe9f4}" ma:internalName="TaxCatchAll" ma:showField="CatchAllData" ma:web="fdfaf355-f7ae-47f3-8f93-739a60756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27ECF4-6275-4927-85CC-4AA5007D26E9}">
  <ds:schemaRefs>
    <ds:schemaRef ds:uri="c5c4c049-fd51-4c1e-8931-c678015eeba8"/>
    <ds:schemaRef ds:uri="fdfaf355-f7ae-47f3-8f93-739a607567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13e4bc7-c5cb-421c-81ff-b3dfe25311ab"/>
    <ds:schemaRef ds:uri="0f48412d-ddfc-4aa8-a215-3f71bcac9f89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B3E6F8B-1B68-4DF8-84E0-CF5537415B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91A9F8-9283-492B-A1AB-4E35382332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c4c049-fd51-4c1e-8931-c678015eeba8"/>
    <ds:schemaRef ds:uri="fdfaf355-f7ae-47f3-8f93-739a607567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1713</Words>
  <Application>Microsoft Office PowerPoint</Application>
  <PresentationFormat>Widescreen</PresentationFormat>
  <Paragraphs>205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PowerPoint Presentation</vt:lpstr>
      <vt:lpstr>PowerPoint Presentation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</vt:lpstr>
      <vt:lpstr>PowerPoint Presentation</vt:lpstr>
      <vt:lpstr>Gweminarau Holi ac Ateb</vt:lpstr>
      <vt:lpstr>    </vt:lpstr>
      <vt:lpstr>    </vt:lpstr>
      <vt:lpstr>    </vt:lpstr>
      <vt:lpstr>PowerPoint Presentation</vt:lpstr>
      <vt:lpstr>Ymgysylltu â'r cyhoedd (1)</vt:lpstr>
      <vt:lpstr>Ymgysylltu â'r cyhoedd (2)</vt:lpstr>
      <vt:lpstr>PowerPoint Presentation</vt:lpstr>
    </vt:vector>
  </TitlesOfParts>
  <Company>Public Health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 Jones (Public Health Wales)</dc:creator>
  <cp:lastModifiedBy>Francesca Brugnoli-Edwards (Public Health Wales - CQ2)</cp:lastModifiedBy>
  <cp:revision>6</cp:revision>
  <dcterms:created xsi:type="dcterms:W3CDTF">2024-06-28T10:29:44Z</dcterms:created>
  <dcterms:modified xsi:type="dcterms:W3CDTF">2026-04-08T10:31:55Z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0x010100C2EEB5CED91B224BADEEF37F9C36D513</vt:lpwstr>
  </property>
  <property fmtid="{D5CDD505-2E9C-101B-9397-08002B2CF9AE}" pid="3" name="MediaServiceImageTags">
    <vt:lpwstr/>
  </property>
</Properties>
</file>