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1" r:id="rId5"/>
  </p:sldMasterIdLst>
  <p:notesMasterIdLst>
    <p:notesMasterId r:id="rId24"/>
  </p:notesMasterIdLst>
  <p:sldIdLst>
    <p:sldId id="257" r:id="rId6"/>
    <p:sldId id="2147375849" r:id="rId7"/>
    <p:sldId id="2147375850" r:id="rId8"/>
    <p:sldId id="2147375852" r:id="rId9"/>
    <p:sldId id="2147375851" r:id="rId10"/>
    <p:sldId id="2147375867" r:id="rId11"/>
    <p:sldId id="2147375868" r:id="rId12"/>
    <p:sldId id="2147375869" r:id="rId13"/>
    <p:sldId id="2147375856" r:id="rId14"/>
    <p:sldId id="2147375860" r:id="rId15"/>
    <p:sldId id="2147375858" r:id="rId16"/>
    <p:sldId id="2147375855" r:id="rId17"/>
    <p:sldId id="2147375865" r:id="rId18"/>
    <p:sldId id="261" r:id="rId19"/>
    <p:sldId id="2147375862" r:id="rId20"/>
    <p:sldId id="2147375864" r:id="rId21"/>
    <p:sldId id="2147375857" r:id="rId22"/>
    <p:sldId id="2147375870" r:id="rId23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9BF81-8A01-4638-941D-E31D5A3E21EF}" v="21" dt="2026-01-27T11:08:08.332"/>
    <p1510:client id="{AFEA3737-6431-4A77-8DF9-F40F27C6C67D}" v="3" dt="2026-01-27T10:45:44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07" autoAdjust="0"/>
    <p:restoredTop sz="93325" autoAdjust="0"/>
  </p:normalViewPr>
  <p:slideViewPr>
    <p:cSldViewPr snapToGrid="0">
      <p:cViewPr varScale="1">
        <p:scale>
          <a:sx n="100" d="100"/>
          <a:sy n="100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EBBF8B-60E3-4573-A8E5-1DAE71073DD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716AD4-0634-464A-8D4D-0D9F7FE3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9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Gellir atgynhyrchu deunydd sydd wedi'i gynnwys yn y ddogfen hon heb ganiatâd ymlaen llaw ar yr amod ei fod yn cael ei wneud yn gywir ac nad yw'n cael ei ddefnyddio mewn cyd-destun camarweiniol.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Dylid cydnabod Ymddiriedolaeth GIG Iechyd Cyhoeddus Cymru.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y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2025 Ymddiriedolaeth GIG Iechyd Cyhoeddus Cymru.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0"/>
          <a:lstStyle/>
          <a:p>
            <a:pPr rtl="0"/>
            <a:r>
              <a:rPr lang="cy"/>
              <a:t>COVID-19 Vaccine Equity Committee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0E9AB69-1183-4A53-8418-DBE90C92BB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5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24A10-AEC3-F9DB-B7DE-8A3CE4952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0A89E-EE42-8445-13EC-DC5516403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40314-3894-7193-CFFB-44BA8FC79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E8F26-BEC2-EF49-788C-52881C80C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07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78266-9CF3-A111-1144-86097780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1BEB7-9104-749E-54F8-012DC0817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0DC16-859A-3D25-9D4D-9DB7C5C8D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C4B1A-2B7E-AA48-ECB7-BA4857732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59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C1472-D2C4-8DD1-6C78-8CE93F1F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F4857-EB9B-C00C-43AA-B81C849D8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0CEF13-C8ED-F73E-E4F7-08204CBA3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243BA-4CCC-BAB2-021E-E4B37524D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16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E716AD4-0634-464A-8D4D-0D9F7FE3495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4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4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4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0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Animeiddiadau </a:t>
            </a:r>
            <a:r>
              <a:rPr lang="cy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MenACWY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a’r brechlyn 3 mewn 1</a:t>
            </a: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Rydym wedi bod yn gweithio mewn partneriaeth â </a:t>
            </a:r>
            <a:r>
              <a:rPr lang="cy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y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UK i gefnogi datblygiad adnoddau addysgol newydd sy'n canolbwyntio ar y brechlyn </a:t>
            </a:r>
            <a:r>
              <a:rPr lang="cy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MenACWY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a’r Pigiad Atgyfnerthu 3 mewn 1 i Bobl Ifanc yn eu Harddegau.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cy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nod oedd 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deall yn well yr wybodaeth, yr agweddau a phrofiadau presennol pobl ifanc 13 i 14 oed, ac archwilio eu dewisiadau ynghylch sut mae gwybodaeth am frechu yn cael ei chyflwyno.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Helpodd y gwaith hwn i lywio dyluniad a dosbarthiad dau animeiddiad a deunydd </a:t>
            </a:r>
            <a:r>
              <a:rPr lang="cy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comic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newydd a gynhyrchwyd ar y cyd, gan adeiladu ar y gyfres o adnoddau presennol.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 rhan o'r cyfnod mewnwelediad, cynhaliwyd dau grŵp ffocws gyda chyfanswm o 17 o ddisgyblion Blwyddyn 9 a 10 o ysgolion yn ardaloedd Bwrdd Iechyd Prifysgol Bae Abertawe a Chwm Taf Morgannwg.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Casglwyd gwybodaeth gennym am strwythur animeiddiadau, gan ystyried agweddau fel cyflymder, iaith a </a:t>
            </a:r>
            <a:r>
              <a:rPr lang="cy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pharaieithyddiaeth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mwyn cynnal sylw go iawn.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Dangosodd cyfnod prawf yr animeiddiadau </a:t>
            </a:r>
            <a:r>
              <a:rPr lang="cy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MenACWY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 mewn 1, yn bwysig iawn, eu bod yn hawdd eu deall, eu bod yn annog bwriad i frechu a awgrymai bod yr wybodaeth graidd wedi'i chyflwyno'n effeithiol.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Roedd y rhesymau a roddodd y myfyrwyr, a oedd yn cynnwys eglurder, diogelwch a pherthnasedd, yn atgyfnerthu gwerth defnyddio animeiddiadau i gefnogi cyfathrebu ynghylch brechlynnau – sy'n ganfyddiad allweddol i ni wrth i ni ystyried cyfleu gwybodaeth am frechlynnau yn y dyfodol.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 gyfeirio'n benodol at iaith, gwelsom fod termau fel 'pigiad atgyfnerthu' a 'phobl ifanc yn eu harddegau' yn swnio’n dda i’r gynulleidfa ac yn ei helpu i ddeall y cynnwys yn well. Gwnaethon ganfod fod 'Pigiad Atgyfnerthu' yn swnio'n gadarnhaol ac yn ddiogel, a bod 'pobl ifanc yn eu harddegau' hefyd yn gwneud i'r brechlyn deimlo'n fwy perthnasol i'w grŵp oedran. 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 seiliedig ar hyn, ac yn unol â'r iaith a oedd fwyaf hygyrch i bobl ifanc, rydym nawr yn defnyddio'r term </a:t>
            </a:r>
            <a:r>
              <a:rPr lang="cy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“Pigiad Atgyfnerthu 3 mewn 1 i Bobl Ifanc yn eu Harddegau”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rhaglen frechu oedran ysgol Iechyd Cyhoeddus Cymru.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FELLY o ran Ble rydyn ni nawr?: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Mae'r animeiddiadau, ynghyd â'r stribedi comig, bellach wedi'u cwblhau ac ar gael ar y Siop We. Mae'r adroddiad mewnwelediadau cysylltiedig sy'n cynnwys argymhellion yn cael ei gwblhau ar hyn o bryd a bydd ar gael yn fuan ar dudalen we mewnwelediadau Ymgysylltu â'r Cyhoedd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GB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0"/>
          <a:lstStyle/>
          <a:p>
            <a:pPr rtl="0"/>
            <a:r>
              <a:rPr lang="cy"/>
              <a:t>COVID-19 Vaccine Equity Committee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0E9AB69-1183-4A53-8418-DBE90C92BB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95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A02C-077D-F739-02D0-C32D5B442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49F66-44DC-419E-12B0-23376CF86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1CFE5-919D-5202-B8AF-3F5EBB226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2A9A8-3114-7A84-C7D9-09F045A51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FCAEF-74F1-D8BF-0CE4-D81327195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0569B-F239-CAC2-75E2-060D98074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8DE09-F9D2-6148-BC98-BF074D5DB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B8526-371F-C33F-8C76-D50B4C335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9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7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2FFB-5924-F424-88D4-F3B4EF362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F18D9-7777-9EB0-5ED3-08C981166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y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8EAE-7CD2-CD77-18C8-140CC262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FBCD-5CCC-3681-E607-159ED32E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6DA3-23DF-FA43-1EAA-D7F1A48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3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3636-8D58-9B63-77F1-66242D9A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626CC-4500-B117-CFDE-A2EB0470C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58B3B-E520-7D1C-9BE2-7CA69EB2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C304-E489-15B4-E650-1F965B1A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0430-5BF7-B160-3242-FDED0740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8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E3822-1A69-BA4A-2435-0B1644792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6CDA5-7891-E85B-1209-2BD609E4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2D24-F513-73D4-7CD2-C077BA3E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7A67-B8CB-9A89-41A4-66F7A398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1E1A4-C601-A215-1D9F-F5E88DA1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0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24738"/>
            <a:ext cx="12192000" cy="333326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3751263"/>
            <a:ext cx="7040563" cy="7191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4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11200" y="4689475"/>
            <a:ext cx="5908675" cy="6873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solidFill>
                  <a:srgbClr val="FFD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36469"/>
            <a:ext cx="7264228" cy="13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8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24738"/>
            <a:ext cx="12192000" cy="333326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3751263"/>
            <a:ext cx="7040563" cy="7191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4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11200" y="4689475"/>
            <a:ext cx="5908675" cy="6873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solidFill>
                  <a:srgbClr val="FFD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36469"/>
            <a:ext cx="7264228" cy="13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6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y"/>
              <a:t>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rtl="0"/>
            <a:fld id="{561D0CCE-8DCC-44DC-A653-AE62B1D84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1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589B-11BE-A445-1CBC-AA238ED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099FA-09E8-74A6-4D66-B011FAC5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65722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54D9515-E067-4B07-9E35-AF8EAC4D9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45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3F14-93B3-08BD-571F-586A5A3A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>
                <a:solidFill>
                  <a:srgbClr val="325A8A"/>
                </a:solidFill>
              </a:defRPr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2F75A-A5DF-B3C8-0A4C-636B24B0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 anchor="b"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38468-A6F6-2B8B-EB0D-2F7E8559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327775"/>
            <a:ext cx="62547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54D9515-E067-4B07-9E35-AF8EAC4D9AAE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E9995-E6C2-4464-BEDD-4E58D9C0A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68350"/>
            <a:ext cx="5322269" cy="804742"/>
          </a:xfrm>
          <a:prstGeom prst="rect">
            <a:avLst/>
          </a:prstGeom>
          <a:solidFill>
            <a:srgbClr val="325A8A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F9CC60-674F-47D7-9643-8BF4B93C9586}"/>
              </a:ext>
            </a:extLst>
          </p:cNvPr>
          <p:cNvSpPr/>
          <p:nvPr userDrawn="1"/>
        </p:nvSpPr>
        <p:spPr>
          <a:xfrm>
            <a:off x="0" y="6116638"/>
            <a:ext cx="12192000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1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07460"/>
            <a:ext cx="12192000" cy="5450540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673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7" y="2992791"/>
            <a:ext cx="7040563" cy="7191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108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 b="1" u="none">
                <a:latin typeface="Arial" panose="020B0604020202020204" pitchFamily="34" charset="0"/>
                <a:cs typeface="Arial" panose="020B0604020202020204" pitchFamily="34" charset="0"/>
              </a:rPr>
              <a:t>Divider Slide Title</a:t>
            </a:r>
            <a:endParaRPr lang="en-GB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EB393F6B-9FA7-4197-D100-C29505DE9F4F}"/>
              </a:ext>
            </a:extLst>
          </p:cNvPr>
          <p:cNvSpPr/>
          <p:nvPr userDrawn="1"/>
        </p:nvSpPr>
        <p:spPr>
          <a:xfrm>
            <a:off x="614019" y="163896"/>
            <a:ext cx="4526400" cy="1130621"/>
          </a:xfrm>
          <a:custGeom>
            <a:avLst/>
            <a:gdLst/>
            <a:ahLst/>
            <a:cxnLst/>
            <a:rect l="l" t="t" r="r" b="b"/>
            <a:pathLst>
              <a:path w="6790242" h="1706048">
                <a:moveTo>
                  <a:pt x="0" y="0"/>
                </a:moveTo>
                <a:lnTo>
                  <a:pt x="6790242" y="0"/>
                </a:lnTo>
                <a:lnTo>
                  <a:pt x="6790242" y="1706048"/>
                </a:lnTo>
                <a:lnTo>
                  <a:pt x="0" y="170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rtlCol="0"/>
          <a:lstStyle/>
          <a:p>
            <a:pPr rtl="0"/>
            <a:endParaRPr lang="en-GB" sz="2673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8B89880-880D-D351-E692-3A2EFDC28912}"/>
              </a:ext>
            </a:extLst>
          </p:cNvPr>
          <p:cNvSpPr/>
          <p:nvPr userDrawn="1"/>
        </p:nvSpPr>
        <p:spPr>
          <a:xfrm>
            <a:off x="8753845" y="324155"/>
            <a:ext cx="2685600" cy="746591"/>
          </a:xfrm>
          <a:custGeom>
            <a:avLst/>
            <a:gdLst/>
            <a:ahLst/>
            <a:cxnLst/>
            <a:rect l="l" t="t" r="r" b="b"/>
            <a:pathLst>
              <a:path w="4026993" h="1125825">
                <a:moveTo>
                  <a:pt x="0" y="0"/>
                </a:moveTo>
                <a:lnTo>
                  <a:pt x="4026993" y="0"/>
                </a:lnTo>
                <a:lnTo>
                  <a:pt x="4026993" y="1125825"/>
                </a:lnTo>
                <a:lnTo>
                  <a:pt x="0" y="1125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388"/>
            </a:stretch>
          </a:blipFill>
        </p:spPr>
        <p:txBody>
          <a:bodyPr rtlCol="0"/>
          <a:lstStyle/>
          <a:p>
            <a:pPr rtl="0"/>
            <a:endParaRPr lang="en-GB" sz="2673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B9AB21-65E7-4C53-F2A8-92E3562B9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359" y="3896018"/>
            <a:ext cx="7041091" cy="128640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683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FB28-40A9-C329-D2D4-830667E9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17F4-2D38-5B11-B41E-D33E73CD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3EB28-6E0E-8E25-2263-80DDFD07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35F79-95F4-A072-8053-B2CAB559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B6C41-0824-98F6-3782-8D1DE5AE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8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78AD-EEF7-447C-90E6-D0075A75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385B7-0F45-3F7D-AEE2-6E96ED8E5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A47A-8542-B31E-7E67-B521F924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C1584-2321-EB91-D336-4A3003AB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86F1F-33F8-0886-229C-D26BD026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0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4B08-AE7B-67AC-E421-CB78EE06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D7462-0042-8A51-01E8-940F0AA47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7B372-1F25-B247-329E-9C1E4EC4C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51331-B1A4-E3A3-BCAA-F2823DDC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CF294-D037-3D00-22CD-4AB40F5F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C0186-42AE-9320-EC6F-253B837A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4336-F547-08AE-962B-93FEDAE8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AF805-7967-72E0-69E8-7C056ADB1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57775-A006-DF5D-D639-40CFA4311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E27B3-7A3D-10AD-627A-A7BB2B818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51FD1-7E5B-7392-1A64-FFD69FB4E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F0D73-BB39-B9D1-47F1-A4DED868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346C96-65BC-2519-41F1-309AE06A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1098C-1207-9483-756C-A7A058C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5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42B4-0603-5FE0-EED5-453BF2DD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31457-6877-3E42-F8E6-F74E564C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60B61-DC95-CFBD-175F-E3D90D14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3EB8F-5F96-33E6-D62B-E36F0DB3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0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068F9-D4F2-E081-8623-7D61EEE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51F1C-E78E-C81B-0988-A779400C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E04D-DFA1-865B-42DF-566CD9BE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98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1D1-0A91-07F5-5DA2-60550087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A61E-947E-F616-6B08-83FB44E07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9AB96-7016-DD48-2DF1-5E538A9D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5774D-5729-DCA5-65CB-DB38290A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3DD3D-1873-854A-3B48-40A76B2D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D9C4B-8A25-E270-8C0A-DD67C63F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243E-B9AD-691F-8548-682EF43D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73F09-E927-B430-35A3-840F538B9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11C9-D73E-F92C-978E-2914488B4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F981A-4C2C-A612-70E8-88ACF129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1702E-04FF-86C2-A18A-C8CE6B9C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A24F4-FFC4-E12C-87E5-896ABE21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0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DCB89-64B9-2D09-3FEE-6D064FEC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9E622-C66D-4B2C-312A-9853FCDF1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BD584-1FF5-7A3C-DCC4-D16F5BA84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56E0F-5D16-24F8-8165-97CD5B197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y"/>
              <a:t>MenACWY and teenage 3-in-1 booster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9D059-D926-A0AB-062D-18EA45B1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7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9786"/>
            <a:ext cx="12192000" cy="668214"/>
          </a:xfrm>
          <a:prstGeom prst="rect">
            <a:avLst/>
          </a:prstGeom>
          <a:solidFill>
            <a:srgbClr val="212A73"/>
          </a:solidFill>
          <a:ln>
            <a:solidFill>
              <a:srgbClr val="212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6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phw.nhs.wales%2Ftopics%2Fimmunisation-and-vaccines%2Fvaccines-professionals%2Fimmunisation-training-resources-and-events%2Fmenacwy-immunisation-programme-for-adolescents-slide-set%2F&amp;wdOrigin=BROWSELI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hswales365.sharepoint.com/sites/PHW_VPDPComms/SitePages/Childhood-Immunisation-(COVER)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hswales365.sharepoint.com/sites/PHW_VPDPComm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publichealthwales-ws.agility.cloud/ArticleOverview.html?sp=Sphwproduct&amp;sp=Sft-23,67&amp;sp=Sreset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x.civicamysay.co.uk/BCsDz2h0XY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s://ex.civicamysay.co.uk/EjHdC0xRa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ur03.safelinks.protection.outlook.com/?url=https%3A%2F%2Fwww.linkedin.com%2Fcompany%2Fpublic-health-wales&amp;data=05%7C02%7CFrancesca.Brugnoli-Edwards4%40wales.nhs.uk%7C851932becfe04cd4208d08ddc9236ef4%7Cbb5628b8e3284082a856433c9edc8fae%7C0%7C0%7C638887876198279966%7CUnknown%7CTWFpbGZsb3d8eyJFbXB0eU1hcGkiOnRydWUsIlYiOiIwLjAuMDAwMCIsIlAiOiJXaW4zMiIsIkFOIjoiTWFpbCIsIldUIjoyfQ%3D%3D%7C0%7C%7C%7C&amp;sdata=Ff2hrUZst3pwFxS%2BolUvxmXPdHIgyPKGt7bkTARyuTc%3D&amp;reserved=0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school-age-children-and-young-people/supporting-the-administration-and-management-of-childhood-vaccination-programmes-delivered-in-school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hw.nhs.wales/services-and-teams/aware-health-protection-team/guidance-for-childcare-preschool-and-educational-settings/health-protection-in-children-and-young-people-settings-including-education-2025-pd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leaflets/school-age-children-and-young-people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https://icc.gig.cymru/gwasanaethau-a-thimau/adnoddau-gwybodaeth-iechyd/" TargetMode="External"/><Relationship Id="rId4" Type="http://schemas.openxmlformats.org/officeDocument/2006/relationships/hyperlink" Target="https://icc.gig.cymru/pynciau/imiwneiddio-a-brechlynnau/taflenni/plant-a-phobl-ifanc-oed-ysgo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tetanus-diphtheria-and-polio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hyperlink" Target="https://phw.nhs.wales/topics/immunisation-and-vaccines/vaccines-professionals/menacwy/" TargetMode="External"/><Relationship Id="rId4" Type="http://schemas.openxmlformats.org/officeDocument/2006/relationships/hyperlink" Target="https://icc.gig.cymru/pynciau/imiwneiddio-a-brechlynnau/adnoddau-brechlyn-ar-gyfer-gweithwyr-iechyd-a-gofal-cymdeithasol-proffesiynol/menacwy-gwybodaeth-i-weithwyr-iechyd-proffesiyno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school-age-children-and-young-peopl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hyperlink" Target="https://icc.gig.cymru/pynciau/imiwneiddio-a-brechlynnau/imiwneiddio-mewn-ysgol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healthwales-ws.agility.cloud/ViewProduct.html?sp=Smenacwya4post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PHW.VaccinesEngagement@wales.nhs.uk" TargetMode="External"/><Relationship Id="rId5" Type="http://schemas.openxmlformats.org/officeDocument/2006/relationships/hyperlink" Target="https://publichealthwales-ws.agility.cloud/ArticleOverview.html?sp=Sphwproduct&amp;sp=Sft-23,67&amp;sp=Sreset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UyjkkwPec&amp;t=1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youtube.com/watch?v=bL6-Wn8S0Gw&amp;t=2s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youtube.com/watch?v=wShGV1kRfuo" TargetMode="External"/><Relationship Id="rId4" Type="http://schemas.openxmlformats.org/officeDocument/2006/relationships/hyperlink" Target="https://www.youtube.com/watch?v=N1LGTWnBXo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healthwales-ws.agility.cloud/ViewArticle.html?sp=Scomigplantaphoblifancbethywrbrechlynmenacwychildrenandyoungpersoncomicwhatisthemenacwyvaccine" TargetMode="External"/><Relationship Id="rId2" Type="http://schemas.openxmlformats.org/officeDocument/2006/relationships/hyperlink" Target="https://publichealthwales-ws.agility.cloud/ViewArticle.html?sp=Scomigplantaphoblifancbethywrbrechlynatgyfnerthu3mewn1iarddegwyrchildrenandyoungpersoncomicwhatistheteenage3in1boostervaccine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7402" y="3751262"/>
            <a:ext cx="11727785" cy="2590543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cy" sz="2800" dirty="0">
                <a:latin typeface="Arial"/>
                <a:cs typeface="Arial"/>
              </a:rPr>
              <a:t>Adnoddau ar gyfer y brechlyn MenACWY i blant oed ysgol a’r pigiad atgyfnerthu 3 mewn 1 i bobl ifanc yn eu harddegau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4C44A-CF2B-CF64-3107-594B030422AC}"/>
              </a:ext>
            </a:extLst>
          </p:cNvPr>
          <p:cNvSpPr txBox="1"/>
          <p:nvPr/>
        </p:nvSpPr>
        <p:spPr>
          <a:xfrm>
            <a:off x="447795" y="5002977"/>
            <a:ext cx="633934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400" dirty="0">
                <a:solidFill>
                  <a:schemeClr val="bg1"/>
                </a:solidFill>
              </a:rPr>
              <a:t>Rhaglen Frechu yn erbyn Clefydau Ataliadwy </a:t>
            </a:r>
          </a:p>
          <a:p>
            <a:pPr rtl="0"/>
            <a:r>
              <a:rPr lang="cy" sz="2400" dirty="0">
                <a:solidFill>
                  <a:schemeClr val="bg1"/>
                </a:solidFill>
              </a:rPr>
              <a:t>Iechyd Cyhoeddus Cymru</a:t>
            </a:r>
          </a:p>
          <a:p>
            <a:pPr rtl="0"/>
            <a:endParaRPr lang="en-GB" sz="2400" dirty="0">
              <a:solidFill>
                <a:schemeClr val="bg1"/>
              </a:solidFill>
            </a:endParaRPr>
          </a:p>
          <a:p>
            <a:pPr rtl="0"/>
            <a:r>
              <a:rPr lang="cy" sz="2400" dirty="0">
                <a:solidFill>
                  <a:schemeClr val="bg1"/>
                </a:solidFill>
              </a:rPr>
              <a:t>Rhagfyr 2025</a:t>
            </a:r>
            <a:endParaRPr lang="en-GB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rtl="0"/>
            <a:endParaRPr lang="en-GB" sz="2400" dirty="0">
              <a:solidFill>
                <a:schemeClr val="bg1"/>
              </a:solidFill>
            </a:endParaRPr>
          </a:p>
          <a:p>
            <a:pPr rtl="0"/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6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74E70-1AD8-0798-6D96-BCDE08716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5E2D-7AA6-5D06-6C37-CD6FD43A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79390-0F0C-FB90-7968-401656CA1627}"/>
              </a:ext>
            </a:extLst>
          </p:cNvPr>
          <p:cNvSpPr txBox="1"/>
          <p:nvPr/>
        </p:nvSpPr>
        <p:spPr>
          <a:xfrm>
            <a:off x="371488" y="171573"/>
            <a:ext cx="942144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600" b="1"/>
              <a:t>Adnoddau hyfforddi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5D1C8-F947-A16D-EC94-2CEBE9503CBE}"/>
              </a:ext>
            </a:extLst>
          </p:cNvPr>
          <p:cNvSpPr txBox="1"/>
          <p:nvPr/>
        </p:nvSpPr>
        <p:spPr>
          <a:xfrm>
            <a:off x="5228263" y="1523210"/>
            <a:ext cx="649376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dirty="0">
                <a:solidFill>
                  <a:srgbClr val="024DBC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 </a:t>
            </a:r>
            <a:r>
              <a:rPr lang="cy" dirty="0">
                <a:solidFill>
                  <a:srgbClr val="024DBC"/>
                </a:solidFill>
                <a:ea typeface="+mn-lt"/>
                <a:cs typeface="+mn-lt"/>
                <a:hlinkClick r:id="rId3"/>
              </a:rPr>
              <a:t>sleidiau </a:t>
            </a:r>
            <a:r>
              <a:rPr lang="cy" dirty="0">
                <a:solidFill>
                  <a:srgbClr val="024DBC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rhaglen imiwneiddio MenACWY ar gyfer pobl ifanc</a:t>
            </a:r>
            <a:r>
              <a:rPr lang="cy" dirty="0">
                <a:solidFill>
                  <a:srgbClr val="212A73"/>
                </a:solidFill>
                <a:ea typeface="+mn-lt"/>
                <a:cs typeface="+mn-lt"/>
              </a:rPr>
              <a:t> Set sleidiau hyfforddiant ar gyfer gweithwyr gofal iechyd proffesiynol sy'n ymwneud â rhoi cyngor ar y rhaglen frechu MenACWY ar gyfer pobl ifanc, neu’n cyflwyno’r rhaglen iddynt.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7D3D2-A271-3519-2862-EEB88F59F6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14"/>
          <a:stretch/>
        </p:blipFill>
        <p:spPr>
          <a:xfrm>
            <a:off x="230186" y="621960"/>
            <a:ext cx="4852026" cy="2666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D4D3D-2A2C-6651-4C8E-999113D754D7}"/>
              </a:ext>
            </a:extLst>
          </p:cNvPr>
          <p:cNvSpPr txBox="1"/>
          <p:nvPr/>
        </p:nvSpPr>
        <p:spPr>
          <a:xfrm>
            <a:off x="166510" y="3857463"/>
            <a:ext cx="649376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dirty="0">
                <a:solidFill>
                  <a:srgbClr val="024DBC"/>
                </a:solidFill>
                <a:ea typeface="+mn-lt"/>
                <a:cs typeface="+mn-lt"/>
              </a:rPr>
              <a:t>Set sleidiau – ‘Brechiadau i bobl ifanc yn eu harddegau: Helpu i'ch diogelu rhag clefydau'</a:t>
            </a:r>
          </a:p>
          <a:p>
            <a:pPr rtl="0"/>
            <a:r>
              <a:rPr lang="cy" dirty="0"/>
              <a:t>Templed set sleidiau i gynorthwyo wrth gyflwyno sesiynau lleol sy’n rhoi gwybodaeth am frechlynnau i bobl ifanc. Mae gwybodaeth wedi'i chynnwys am MenACWY, y pigiad atgyfnerthu 3 mewn 1 i bobl ifanc yn eu harddegau, brechiadau HPV a ffliw a brechiadau dal i fyny MMR. </a:t>
            </a:r>
          </a:p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C9A0F4-D771-5C09-4AF5-3EEB159E2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304" y="3000538"/>
            <a:ext cx="5228509" cy="29309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EA68E-5116-8D02-4357-24914FDB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6595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35D6D-D5E2-90B9-E7F3-4A425EB64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F55F-3FF9-D6E2-84BB-F63745E2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0D26D-47C1-BA20-6FEB-412182F90159}"/>
              </a:ext>
            </a:extLst>
          </p:cNvPr>
          <p:cNvSpPr txBox="1"/>
          <p:nvPr/>
        </p:nvSpPr>
        <p:spPr>
          <a:xfrm>
            <a:off x="371488" y="171573"/>
            <a:ext cx="977003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600" b="1" dirty="0"/>
              <a:t>Iechyd Cyhoeddus Cymru – Data am Frechlynnau Oed Ysgol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D89B2-9D17-5292-277B-837D37F9A363}"/>
              </a:ext>
            </a:extLst>
          </p:cNvPr>
          <p:cNvSpPr txBox="1"/>
          <p:nvPr/>
        </p:nvSpPr>
        <p:spPr>
          <a:xfrm>
            <a:off x="575767" y="771745"/>
            <a:ext cx="1107011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1600" dirty="0">
                <a:ea typeface="+mn-lt"/>
                <a:cs typeface="+mn-lt"/>
              </a:rPr>
              <a:t>Mae dangosfwrdd ar gyfer data brechu gan gynnwys y nifer sy’n cael y brechlyn MenACWY, </a:t>
            </a:r>
            <a:r>
              <a:rPr lang="cy" sz="1600" dirty="0">
                <a:cs typeface="Arial"/>
              </a:rPr>
              <a:t>y pigiad atgyfnerthu 3 mewn 1 i bobl ifanc yn eu harddegau</a:t>
            </a:r>
            <a:r>
              <a:rPr lang="cy" sz="1600" dirty="0">
                <a:ea typeface="+mn-lt"/>
                <a:cs typeface="+mn-lt"/>
              </a:rPr>
              <a:t>, HPV ac MMR ar gael fel data ar lefel ysgolion a byrddau iechyd.</a:t>
            </a:r>
          </a:p>
          <a:p>
            <a:pPr rtl="0"/>
            <a:endParaRPr lang="en-US" sz="1600" dirty="0">
              <a:ea typeface="+mn-lt"/>
              <a:cs typeface="+mn-lt"/>
            </a:endParaRPr>
          </a:p>
          <a:p>
            <a:pPr rtl="0"/>
            <a:r>
              <a:rPr lang="cy" sz="1600" dirty="0">
                <a:ea typeface="+mn-lt"/>
                <a:cs typeface="+mn-lt"/>
              </a:rPr>
              <a:t>Enw'r dangosfwrdd yw 'Teenage Immunisation School Level Uptake' ac mae dolen ar wahân ar gyfer pob bwrdd iechyd ac yna rhestr ostwng ar gyfer pob ysgol (mae angen mynediad i rwydwaith GIG Cymru) </a:t>
            </a:r>
            <a:r>
              <a:rPr lang="cy" sz="1600" dirty="0">
                <a:ea typeface="+mn-lt"/>
                <a:cs typeface="+mn-lt"/>
                <a:hlinkClick r:id="rId3"/>
              </a:rPr>
              <a:t>https://nhswales365.sharepoint.com/sites/PHW_VPDPComms/SitePages/Childhood-Immunisation-(COVER).aspx</a:t>
            </a:r>
            <a:r>
              <a:rPr lang="cy" sz="1600" dirty="0">
                <a:ea typeface="+mn-lt"/>
                <a:cs typeface="+mn-lt"/>
              </a:rPr>
              <a:t> (Saesneg yn unig)</a:t>
            </a:r>
            <a:endParaRPr lang="en-US" sz="1600" dirty="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F3C858-5169-1C60-23F3-CB731D1DF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803071"/>
            <a:ext cx="6045384" cy="2341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BBE63-E44F-2B7B-8C29-DFF4380E9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385" y="3746823"/>
            <a:ext cx="6146613" cy="226872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04BC1-1838-4853-07CF-52F8FA43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8020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3" y="77628"/>
            <a:ext cx="847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400" b="1" dirty="0"/>
              <a:t>Tudalennau gwe Iechyd Cyhoeddus Cymru - brechlynnau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3EB20-447F-3542-D4D3-B659E741B7A7}"/>
              </a:ext>
            </a:extLst>
          </p:cNvPr>
          <p:cNvSpPr txBox="1"/>
          <p:nvPr/>
        </p:nvSpPr>
        <p:spPr>
          <a:xfrm>
            <a:off x="204475" y="766605"/>
            <a:ext cx="7720326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sz="1600" dirty="0"/>
              <a:t>Mae gan Iechyd Cyhoeddus Cymru dudalennau penodol </a:t>
            </a:r>
            <a:r>
              <a:rPr lang="cy" sz="1600" b="1" dirty="0"/>
              <a:t>ar wahân</a:t>
            </a:r>
            <a:r>
              <a:rPr lang="cy" sz="1600" dirty="0"/>
              <a:t> ar gyfer MenACWY a’r </a:t>
            </a:r>
            <a:r>
              <a:rPr lang="cy" sz="1600" dirty="0">
                <a:cs typeface="Arial"/>
              </a:rPr>
              <a:t>pigiad atgyfnerthu 3 mewn 1 i bobl ifanc yn eu harddegau </a:t>
            </a:r>
            <a:r>
              <a:rPr lang="cy" sz="1600" dirty="0"/>
              <a:t>i’r cyhoedd ac i weithwyr gofal iechyd proffesiynol sy'n darparu'r rhaglenni brechu.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sz="1600" dirty="0"/>
              <a:t>Gellir mynd i’r dudalen gyhoeddus drwy ymweld â’ch porwr gwe/teipio’r cyfeiriad yn eich porwr gwe</a:t>
            </a:r>
          </a:p>
          <a:p>
            <a:pPr lvl="1" rtl="0"/>
            <a:r>
              <a:rPr lang="cy" sz="1600" b="1" dirty="0"/>
              <a:t>MenACWY</a:t>
            </a:r>
            <a:endParaRPr lang="en-GB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</a:t>
            </a:r>
            <a:r>
              <a:rPr lang="cy" sz="1600" dirty="0"/>
              <a:t>hw.nhs.wales/MenACWYvaccine</a:t>
            </a:r>
            <a:endParaRPr lang="en-GB" sz="16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sz="1600" dirty="0"/>
              <a:t>icc.gig.cymru/brechlynMenACWY</a:t>
            </a:r>
            <a:endParaRPr lang="en-GB" sz="16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 rtl="0"/>
            <a:r>
              <a:rPr lang="cy" sz="1600" b="1" dirty="0"/>
              <a:t>Pigiad atgyfnerthu 3 mewn 1 i bobl ifanc yn eu harddegau: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sz="1600" dirty="0"/>
              <a:t>phw.nhs.wales/3in1vaccine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sz="1600" dirty="0"/>
              <a:t>icc.gig.cymru/brechlyn3mewn1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sz="1600" dirty="0"/>
              <a:t>Gellir cael mynediad at dudalennau’r gweithwyr gofal iechyd proffesiynol o'r tudalennau cyhoeddus hefyd (gweler y ddelwedd â chylch o’i chwmpas ar y dde)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sz="1600" dirty="0"/>
              <a:t>Mae adnoddau ychwanegol ar gyfer gweithwyr gofal iechyd proffesiynol ar frechu ac imiwneiddio yng Nghymru ar gael yn: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sz="1600" dirty="0"/>
              <a:t>https://icc.gig.cymru/pynciau/imiwneiddio-a-brechlynnau/adnoddau-brechlyn-ar-gyfer-gweithwyr-iechyd-a-gofal-cymdeithasol-proffesiynol/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sz="1600" dirty="0">
                <a:hlinkClick r:id="rId3"/>
              </a:rPr>
              <a:t>Rhaglen Frechu yn erbyn Clefydau Ataliadwy (VPDP) - Hafan (sharepoint.com)</a:t>
            </a:r>
            <a:r>
              <a:rPr lang="cy" sz="1600" dirty="0"/>
              <a:t> (angen mynediad i rwydwaith GIG Cymru)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221F50-055E-E481-F074-8876EA4D0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068" y="639928"/>
            <a:ext cx="3336388" cy="247226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C7D3E0-C930-C2A5-5D0F-0469342FE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066" y="3285497"/>
            <a:ext cx="3336389" cy="281026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7EF54-36B9-31C1-A3FA-D0449E5B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3677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F24E9-DD92-1FAF-9D60-6ED53FC90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57B0-684B-36E6-9DDE-75362F57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2E28B-E8E6-980F-664A-9CB7E01A38AC}"/>
              </a:ext>
            </a:extLst>
          </p:cNvPr>
          <p:cNvSpPr txBox="1"/>
          <p:nvPr/>
        </p:nvSpPr>
        <p:spPr>
          <a:xfrm>
            <a:off x="286280" y="1873171"/>
            <a:ext cx="1095248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endParaRPr lang="en-GB" b="1" dirty="0">
              <a:effectLst/>
              <a:cs typeface="Arial"/>
            </a:endParaRPr>
          </a:p>
          <a:p>
            <a:pPr rtl="0"/>
            <a:endParaRPr lang="en-GB" dirty="0"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>
                <a:effectLst/>
              </a:rPr>
              <a:t>Galluogwyr a rhwystrau i fynd i apwyntiadau brechu</a:t>
            </a:r>
            <a:endParaRPr lang="en-GB" dirty="0"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>
                <a:effectLst/>
              </a:rPr>
              <a:t>Deall pam mae unigolion yn ymateb i gynigion dal i fyny pan fyddant wedi methu neu wedi gohirio apwyntiadau rheolaidd </a:t>
            </a:r>
            <a:endParaRPr lang="en-GB" dirty="0"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>
                <a:effectLst/>
              </a:rPr>
              <a:t>Nodi rhwystrau a galluogwyr i fynd i apwyntiadau dal i fyny rheolaidd ar gyfer oed ysgol.</a:t>
            </a:r>
            <a:endParaRPr lang="en-GB" dirty="0">
              <a:effectLst/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r>
              <a:rPr lang="cy" dirty="0"/>
              <a:t>Mae VPDP yn gwneud gwaith parhaus i gasglu mewnwelediadau rhieni a phobl ifanc ynghylch</a:t>
            </a:r>
            <a:br>
              <a:rPr lang="en-GB" dirty="0"/>
            </a:br>
            <a:r>
              <a:rPr lang="cy" dirty="0"/>
              <a:t>brechiadau dal i fyny </a:t>
            </a:r>
            <a:r>
              <a:rPr lang="en-GB" dirty="0"/>
              <a:t>er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deall</a:t>
            </a:r>
            <a:r>
              <a:rPr lang="en-GB" dirty="0"/>
              <a:t> y </a:t>
            </a:r>
            <a:r>
              <a:rPr lang="en-GB" dirty="0" err="1"/>
              <a:t>ffactorau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dylanwadu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nifer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brechu</a:t>
            </a:r>
            <a:r>
              <a:rPr lang="en-GB"/>
              <a:t>.</a:t>
            </a:r>
            <a:endParaRPr lang="cy" dirty="0"/>
          </a:p>
          <a:p>
            <a:pPr rtl="0"/>
            <a:endParaRPr lang="en-GB" b="1" dirty="0">
              <a:cs typeface="Arial"/>
            </a:endParaRPr>
          </a:p>
          <a:p>
            <a:pPr rtl="0"/>
            <a:r>
              <a:rPr lang="cy" b="1" dirty="0"/>
              <a:t>Mae'r arolygon wedi'u bwriadu ar gyfer rhieni a phobl ifanc yn eu harddegau sy'n mynd i apwyntiadau </a:t>
            </a:r>
            <a:r>
              <a:rPr lang="cy" b="1" i="1" u="sng" dirty="0"/>
              <a:t>brechiadau dal i fyny</a:t>
            </a:r>
            <a:r>
              <a:rPr lang="cy" dirty="0"/>
              <a:t>. Gellir cael mynediad at yr arolygon dienw drwy godau QR</a:t>
            </a:r>
            <a:endParaRPr lang="en-GB" dirty="0">
              <a:cs typeface="Arial"/>
            </a:endParaRPr>
          </a:p>
          <a:p>
            <a:pPr rtl="0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 descr="A computer with a survey&#10;&#10;AI-generated content may be incorrect.">
            <a:extLst>
              <a:ext uri="{FF2B5EF4-FFF2-40B4-BE49-F238E27FC236}">
                <a16:creationId xmlns:a16="http://schemas.microsoft.com/office/drawing/2014/main" id="{B5884265-AE4C-7C22-2FB6-37650D363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06" r="17310"/>
          <a:stretch/>
        </p:blipFill>
        <p:spPr>
          <a:xfrm>
            <a:off x="9658755" y="947841"/>
            <a:ext cx="2010017" cy="15249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575D23-2913-D93C-98FA-D50DD00C6564}"/>
              </a:ext>
            </a:extLst>
          </p:cNvPr>
          <p:cNvSpPr txBox="1"/>
          <p:nvPr/>
        </p:nvSpPr>
        <p:spPr>
          <a:xfrm>
            <a:off x="286280" y="274340"/>
            <a:ext cx="11373947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3000" b="1" dirty="0"/>
              <a:t>Galwad i weithredu – Rhaglenni brechiadau dal i fyny</a:t>
            </a:r>
            <a:endParaRPr lang="en-GB" sz="3000" b="1" dirty="0" err="1">
              <a:solidFill>
                <a:schemeClr val="bg1"/>
              </a:solidFill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42D6F-2783-B199-8ABC-7F1873CAB87C}"/>
              </a:ext>
            </a:extLst>
          </p:cNvPr>
          <p:cNvSpPr txBox="1"/>
          <p:nvPr/>
        </p:nvSpPr>
        <p:spPr>
          <a:xfrm>
            <a:off x="381313" y="1113870"/>
            <a:ext cx="745099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b="1">
                <a:cs typeface="Arial"/>
              </a:rPr>
              <a:t>Casglu mewnwelediadau</a:t>
            </a:r>
            <a:endParaRPr lang="en-GB" dirty="0">
              <a:cs typeface="Arial"/>
            </a:endParaRPr>
          </a:p>
          <a:p>
            <a:pPr rtl="0"/>
            <a:endParaRPr lang="en-GB" dirty="0">
              <a:cs typeface="Arial"/>
            </a:endParaRPr>
          </a:p>
          <a:p>
            <a:pPr rtl="0"/>
            <a:r>
              <a:rPr lang="cy">
                <a:cs typeface="Arial"/>
              </a:rPr>
              <a:t>Hoffai VPDP gasglu rhai mewnwelediadau gan rieni a phobl ifanc ynghylch apwyntiadau brechiadau dal i fyny wedi'u cynllunio, er mwyn deall y canlynol yn well: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1F8C6E7-7902-0F3A-6B91-A17F1DB3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0763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3A160EF-6108-7D24-C5A2-77CACEC3F160}"/>
              </a:ext>
            </a:extLst>
          </p:cNvPr>
          <p:cNvSpPr txBox="1"/>
          <p:nvPr/>
        </p:nvSpPr>
        <p:spPr>
          <a:xfrm>
            <a:off x="286280" y="1380864"/>
            <a:ext cx="905076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4400">
                <a:solidFill>
                  <a:schemeClr val="bg1"/>
                </a:solidFill>
              </a:rPr>
              <a:t>Brechiadau Dal i Fyny: Adnoddau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BAA1A-A4E8-7367-0FBF-45C1D7AEEF67}"/>
              </a:ext>
            </a:extLst>
          </p:cNvPr>
          <p:cNvSpPr txBox="1"/>
          <p:nvPr/>
        </p:nvSpPr>
        <p:spPr>
          <a:xfrm>
            <a:off x="286280" y="3577573"/>
            <a:ext cx="1161944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29B8CE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cy" b="1" u="sng">
                <a:solidFill>
                  <a:srgbClr val="002060"/>
                </a:solidFill>
                <a:effectLst/>
              </a:rPr>
              <a:t>Awgrymiadau ar gyfer defnyddio'r adnoddau</a:t>
            </a:r>
            <a:endParaRPr lang="en-GB" dirty="0">
              <a:solidFill>
                <a:srgbClr val="002060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rgbClr val="002060"/>
                </a:solidFill>
                <a:effectLst/>
              </a:rPr>
              <a:t>Rhowch bosteri yn y mannau aros cyn brechu (gellir cwblhau'r arolwg cyn rhoi'r brechlyn)</a:t>
            </a:r>
            <a:endParaRPr lang="en-GB" dirty="0">
              <a:solidFill>
                <a:srgbClr val="002060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rgbClr val="002060"/>
                </a:solidFill>
                <a:effectLst/>
              </a:rPr>
              <a:t>Argraffwch gardiau post i'w rhoi i rieni/pobl ifanc</a:t>
            </a:r>
            <a:endParaRPr lang="en-GB" dirty="0">
              <a:solidFill>
                <a:srgbClr val="002060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rgbClr val="002060"/>
                </a:solidFill>
                <a:effectLst/>
              </a:rPr>
              <a:t>Arddangoswch boster ym mhob man aros ar ôl imiwneiddio.</a:t>
            </a:r>
            <a:endParaRPr lang="en-GB" dirty="0">
              <a:solidFill>
                <a:srgbClr val="002060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rgbClr val="002060"/>
                </a:solidFill>
                <a:effectLst/>
              </a:rPr>
              <a:t>Gall timau imiwneiddio hwyluso'r defnydd o offer digidol / llechi i alluogi'r rhai heb fynediad TG i lenwi'r ffurflen yn eu hapwyntiad.</a:t>
            </a:r>
            <a:endParaRPr lang="en-GB" dirty="0">
              <a:solidFill>
                <a:srgbClr val="002060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rgbClr val="002060"/>
                </a:solidFill>
                <a:effectLst/>
              </a:rPr>
              <a:t>Efallai y bydd timau imiwneiddio eisiau cefnogi teuluoedd i gwblhau'r arolwg yn yr apwyntiad drwy gwblhau'r arolwg gyda nhw.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29D58-7CBB-6886-C90C-37F1F8B8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33" y="309321"/>
            <a:ext cx="10515600" cy="1325563"/>
          </a:xfrm>
        </p:spPr>
        <p:txBody>
          <a:bodyPr rtlCol="0"/>
          <a:lstStyle/>
          <a:p>
            <a:pPr rtl="0"/>
            <a:r>
              <a:rPr lang="cy" sz="2600" b="1"/>
              <a:t>Brechiadau Dal i Fyny Adnoddau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9D862-3164-D0C1-D892-BC8067C1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80" y="1253331"/>
            <a:ext cx="8194589" cy="4351338"/>
          </a:xfrm>
        </p:spPr>
        <p:txBody>
          <a:bodyPr rtlCol="0"/>
          <a:lstStyle/>
          <a:p>
            <a:pPr marL="0" indent="0" rtl="0">
              <a:buNone/>
            </a:pPr>
            <a:r>
              <a:rPr lang="cy" sz="1800"/>
              <a:t>Mae VPDP wedi cyd-ddylunio a lansio:</a:t>
            </a:r>
          </a:p>
          <a:p>
            <a:pPr rtl="0"/>
            <a:r>
              <a:rPr lang="cy" sz="1800"/>
              <a:t>Poster </a:t>
            </a:r>
          </a:p>
          <a:p>
            <a:pPr rtl="0"/>
            <a:r>
              <a:rPr lang="cy" sz="1800"/>
              <a:t>Cardiau post i hwyluso rhannu codau QR yr arolwg</a:t>
            </a:r>
          </a:p>
          <a:p>
            <a:pPr rtl="0"/>
            <a:endParaRPr lang="en-GB" sz="1800" dirty="0"/>
          </a:p>
          <a:p>
            <a:pPr rtl="0"/>
            <a:r>
              <a:rPr lang="cy" sz="1800"/>
              <a:t>Ar gael i'w harchebu a'u hargraffu'n lleol o siop we Iechyd Cyhoeddus Cymru: </a:t>
            </a:r>
            <a:r>
              <a:rPr lang="cy" sz="1800">
                <a:solidFill>
                  <a:schemeClr val="bg1"/>
                </a:solidFill>
                <a:ea typeface="+mn-lt"/>
                <a:cs typeface="+mn-lt"/>
                <a:hlinkClick r:id="rId2"/>
              </a:rPr>
              <a:t>Cynhyrchion Iechyd Cyhoeddus Cymru - Iechyd Cyhoeddus Cymru</a:t>
            </a:r>
            <a:endParaRPr lang="en-GB" sz="1800" dirty="0"/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B9DAE-9E37-ED30-CC5B-7DE36B6AB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411476"/>
            <a:ext cx="3462709" cy="2446816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D64EA4C-A6F0-067C-8998-8CFA5CC0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7517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6DAED-0752-CA7B-B507-89CA69D3B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6361-0F3F-9486-D9B9-98D064C5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AE690-5F2D-1E43-CFDD-9A299CA76B7E}"/>
              </a:ext>
            </a:extLst>
          </p:cNvPr>
          <p:cNvSpPr txBox="1"/>
          <p:nvPr/>
        </p:nvSpPr>
        <p:spPr>
          <a:xfrm>
            <a:off x="292100" y="280048"/>
            <a:ext cx="652779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2600" b="1">
                <a:cs typeface="Arial"/>
              </a:rPr>
              <a:t>Proflenni Adnoddau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9850D-158E-84B5-E799-ADF1C14A35E9}"/>
              </a:ext>
            </a:extLst>
          </p:cNvPr>
          <p:cNvSpPr txBox="1"/>
          <p:nvPr/>
        </p:nvSpPr>
        <p:spPr>
          <a:xfrm>
            <a:off x="2413749" y="1190073"/>
            <a:ext cx="160084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cy" dirty="0"/>
              <a:t>Poster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5F5FA-9B1A-2D21-7448-76EAFC7C32A2}"/>
              </a:ext>
            </a:extLst>
          </p:cNvPr>
          <p:cNvSpPr txBox="1"/>
          <p:nvPr/>
        </p:nvSpPr>
        <p:spPr>
          <a:xfrm>
            <a:off x="8341395" y="1221094"/>
            <a:ext cx="160084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cy"/>
              <a:t>Cerdyn post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4B758D-883D-5D93-DACE-FCE0BBFB4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208" y="1745319"/>
            <a:ext cx="5325218" cy="376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BC6E55-CB26-54C8-7F33-52480C2BE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" y="1745319"/>
            <a:ext cx="5675868" cy="40054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695BB-DB74-9EDF-5EF5-81D97F09A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23590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E0219-F47C-D889-B394-ACB763967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A0F939-D17A-BCC7-1850-7EA99751BF81}"/>
              </a:ext>
            </a:extLst>
          </p:cNvPr>
          <p:cNvSpPr/>
          <p:nvPr/>
        </p:nvSpPr>
        <p:spPr>
          <a:xfrm>
            <a:off x="6091975" y="787400"/>
            <a:ext cx="5930899" cy="5270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3E059C-7BD9-17B1-804D-4C451166D469}"/>
              </a:ext>
            </a:extLst>
          </p:cNvPr>
          <p:cNvSpPr/>
          <p:nvPr/>
        </p:nvSpPr>
        <p:spPr>
          <a:xfrm>
            <a:off x="203199" y="787400"/>
            <a:ext cx="5681634" cy="5270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71675-CFA9-C9AA-90B6-23D3F473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637A3-9AEE-7163-6F40-E26119A27CFC}"/>
              </a:ext>
            </a:extLst>
          </p:cNvPr>
          <p:cNvSpPr txBox="1"/>
          <p:nvPr/>
        </p:nvSpPr>
        <p:spPr>
          <a:xfrm>
            <a:off x="292100" y="177799"/>
            <a:ext cx="652779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2600" b="1">
                <a:cs typeface="Arial"/>
              </a:rPr>
              <a:t>Codau QR a Dolenni 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5B8A0B-7BD2-1E8F-A743-ADF93717AB3E}"/>
              </a:ext>
            </a:extLst>
          </p:cNvPr>
          <p:cNvGrpSpPr/>
          <p:nvPr/>
        </p:nvGrpSpPr>
        <p:grpSpPr>
          <a:xfrm>
            <a:off x="512591" y="1141114"/>
            <a:ext cx="1577340" cy="2203450"/>
            <a:chOff x="0" y="0"/>
            <a:chExt cx="2451652" cy="32335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E1400D1-68D5-09EC-C73B-6DA34699CF53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451652" cy="3233531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898C8E11-8CAD-91A6-5A39-1ED050BAECF1}"/>
                </a:ext>
              </a:extLst>
            </p:cNvPr>
            <p:cNvSpPr txBox="1">
              <a:spLocks/>
            </p:cNvSpPr>
            <p:nvPr/>
          </p:nvSpPr>
          <p:spPr>
            <a:xfrm>
              <a:off x="137871" y="2039743"/>
              <a:ext cx="2162409" cy="95229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cy" sz="1100" b="1" i="0" u="none" strike="noStrike" kern="10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me to go to the Young Person survey</a:t>
              </a:r>
              <a:endPara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5DEA0B6-E464-A3B0-7B8D-FAEBEF71A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3" y="1297644"/>
            <a:ext cx="1154430" cy="11544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D87B4-8CE5-D0B0-67D9-F9BC481950CB}"/>
              </a:ext>
            </a:extLst>
          </p:cNvPr>
          <p:cNvSpPr/>
          <p:nvPr/>
        </p:nvSpPr>
        <p:spPr>
          <a:xfrm>
            <a:off x="2320050" y="1764684"/>
            <a:ext cx="3303905" cy="95631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cy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BD0BC75F-C61D-DE66-C09E-56E503720BE0}"/>
              </a:ext>
            </a:extLst>
          </p:cNvPr>
          <p:cNvSpPr txBox="1"/>
          <p:nvPr/>
        </p:nvSpPr>
        <p:spPr>
          <a:xfrm>
            <a:off x="2551012" y="1887765"/>
            <a:ext cx="2872740" cy="7569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cy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Clicwch arna i i fynd i’r arolwg Pobl Ifanc:</a:t>
            </a: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cy" sz="1100" u="sng" kern="10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https://ex.civicamysay.co.uk/EjHdC0xRaHP</a:t>
            </a:r>
            <a:r>
              <a:rPr lang="cy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y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(Seasneg yn unig)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BF34A3-92E1-57BA-356B-FD862F954802}"/>
              </a:ext>
            </a:extLst>
          </p:cNvPr>
          <p:cNvGrpSpPr/>
          <p:nvPr/>
        </p:nvGrpSpPr>
        <p:grpSpPr>
          <a:xfrm>
            <a:off x="458245" y="3481348"/>
            <a:ext cx="1638935" cy="2416175"/>
            <a:chOff x="0" y="0"/>
            <a:chExt cx="2493784" cy="323353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F06C5C4-95E9-8E11-E14B-FEB3D79C617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451652" cy="3233531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endParaRPr lang="en-GB">
                <a:solidFill>
                  <a:schemeClr val="accent6"/>
                </a:solidFill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91F52E80-FE9F-FAC3-09AC-C537B8CAACC1}"/>
                </a:ext>
              </a:extLst>
            </p:cNvPr>
            <p:cNvSpPr txBox="1">
              <a:spLocks/>
            </p:cNvSpPr>
            <p:nvPr/>
          </p:nvSpPr>
          <p:spPr>
            <a:xfrm>
              <a:off x="46" y="2009377"/>
              <a:ext cx="2493738" cy="8963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cy" sz="1100" b="1" kern="100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Sganiwch fi i fynd i'r arolwg Rhiant/Gwarcheidwad</a:t>
              </a:r>
              <a:endPara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rtl="0">
                <a:lnSpc>
                  <a:spcPct val="107000"/>
                </a:lnSpc>
                <a:spcAft>
                  <a:spcPts val="800"/>
                </a:spcAft>
              </a:pPr>
              <a:r>
                <a:rPr lang="cy" sz="1100" b="1" kern="100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83F6DFE-60C1-06CC-22D5-302A92F85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7" y="3652221"/>
            <a:ext cx="1193800" cy="11938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AEF53A-3D8D-3899-B995-B45BF564445C}"/>
              </a:ext>
            </a:extLst>
          </p:cNvPr>
          <p:cNvSpPr/>
          <p:nvPr/>
        </p:nvSpPr>
        <p:spPr>
          <a:xfrm>
            <a:off x="2346381" y="3964745"/>
            <a:ext cx="3303905" cy="124968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cy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99203B40-24B3-6CB1-A14D-380CE8612363}"/>
              </a:ext>
            </a:extLst>
          </p:cNvPr>
          <p:cNvSpPr txBox="1"/>
          <p:nvPr/>
        </p:nvSpPr>
        <p:spPr>
          <a:xfrm>
            <a:off x="2481146" y="4106588"/>
            <a:ext cx="3084195" cy="9620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Clicwch arna i i fynd i’r arolwg Rhiant/ Gwarcheidwad: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sng" strike="noStrike" kern="100" cap="none" spc="0" normalizeH="0" noProof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https://ex.civicamysay.co.uk/BCsDz2h0XY</a:t>
            </a: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(Seasneg yn unig)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02CB25-C852-9B46-FCAF-EC1F7D868775}"/>
              </a:ext>
            </a:extLst>
          </p:cNvPr>
          <p:cNvGrpSpPr/>
          <p:nvPr/>
        </p:nvGrpSpPr>
        <p:grpSpPr>
          <a:xfrm>
            <a:off x="6204944" y="1094740"/>
            <a:ext cx="1577340" cy="2327910"/>
            <a:chOff x="0" y="0"/>
            <a:chExt cx="2451652" cy="323353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9A85B8D-DB2C-84D5-C0EF-546B6CFB74F9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451652" cy="3233531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2DD37A4C-7923-3945-CABA-10249EB3E2FD}"/>
                </a:ext>
              </a:extLst>
            </p:cNvPr>
            <p:cNvSpPr txBox="1">
              <a:spLocks/>
            </p:cNvSpPr>
            <p:nvPr/>
          </p:nvSpPr>
          <p:spPr>
            <a:xfrm>
              <a:off x="148488" y="2143907"/>
              <a:ext cx="2162409" cy="9024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cy" sz="1100" b="1" i="0" u="none" strike="noStrike" kern="10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Sganiwch fi i fynd i'r arolwg Pobl Ifanc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cy" sz="1100" b="1" i="0" u="none" strike="noStrike" kern="10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B8BCF5A-4633-B884-F04B-085A8DDAF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49" y="1266100"/>
            <a:ext cx="1243330" cy="1243330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7ED7FD1-EDC4-6AFF-9322-FB2D72786134}"/>
              </a:ext>
            </a:extLst>
          </p:cNvPr>
          <p:cNvSpPr/>
          <p:nvPr/>
        </p:nvSpPr>
        <p:spPr>
          <a:xfrm>
            <a:off x="8143578" y="1825684"/>
            <a:ext cx="3310890" cy="895350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0454E2CB-D2FB-D923-1E80-16A83FBFCE15}"/>
              </a:ext>
            </a:extLst>
          </p:cNvPr>
          <p:cNvSpPr txBox="1"/>
          <p:nvPr/>
        </p:nvSpPr>
        <p:spPr>
          <a:xfrm>
            <a:off x="8439072" y="1976030"/>
            <a:ext cx="2865755" cy="66865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Cliciwch arna i i fynd i'r arolwg Pobl Ifanc: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sng" strike="noStrike" kern="100" cap="none" spc="0" normalizeH="0" noProof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https://ex.civicamysay.co.uk/EjHdC0xRaHP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31A0A7-7E19-18DC-2715-7768B187C221}"/>
              </a:ext>
            </a:extLst>
          </p:cNvPr>
          <p:cNvGrpSpPr/>
          <p:nvPr/>
        </p:nvGrpSpPr>
        <p:grpSpPr>
          <a:xfrm>
            <a:off x="6215164" y="3539808"/>
            <a:ext cx="1577340" cy="2373153"/>
            <a:chOff x="0" y="0"/>
            <a:chExt cx="2451652" cy="323353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54A1334-9F25-1AE9-770F-A71110A20FB7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451652" cy="3233531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A58A9654-777C-110D-C984-B01F7CD6FC66}"/>
                </a:ext>
              </a:extLst>
            </p:cNvPr>
            <p:cNvSpPr txBox="1">
              <a:spLocks/>
            </p:cNvSpPr>
            <p:nvPr/>
          </p:nvSpPr>
          <p:spPr>
            <a:xfrm>
              <a:off x="125627" y="2083230"/>
              <a:ext cx="2162409" cy="9024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cy" sz="1100" b="1" i="0" u="none" strike="noStrike" kern="10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me to go to the Parent/ Guardian survey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cy" sz="1100" b="1" i="0" u="none" strike="noStrike" kern="10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5D122E6-DCAA-CC0D-C642-C34420BB2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61" y="3715066"/>
            <a:ext cx="1236345" cy="1236345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72FAFDD-E97F-FEEA-38D4-7EF65DB783D1}"/>
              </a:ext>
            </a:extLst>
          </p:cNvPr>
          <p:cNvSpPr/>
          <p:nvPr/>
        </p:nvSpPr>
        <p:spPr>
          <a:xfrm>
            <a:off x="8152180" y="4143580"/>
            <a:ext cx="3303905" cy="867410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B77612C9-7248-E3E4-BF55-EEA6133D24A1}"/>
              </a:ext>
            </a:extLst>
          </p:cNvPr>
          <p:cNvSpPr txBox="1"/>
          <p:nvPr/>
        </p:nvSpPr>
        <p:spPr>
          <a:xfrm>
            <a:off x="8239821" y="4280577"/>
            <a:ext cx="3131820" cy="61404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Cliciwch arna i i fynd i'r arolwg Rhiant/Gwarcheidwad: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sng" strike="noStrike" kern="100" cap="none" spc="0" normalizeH="0" noProof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https://ex.civicamysay.co.uk/BCsDz2h0XY</a:t>
            </a: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1A822E9A-022A-33C7-3EB4-867504BE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0230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814EB-C144-667F-06C2-6D15C565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53" y="1363720"/>
            <a:ext cx="5475122" cy="4351338"/>
          </a:xfrm>
        </p:spPr>
        <p:txBody>
          <a:bodyPr rtlCol="0"/>
          <a:lstStyle/>
          <a:p>
            <a:pPr marL="0" indent="0" rtl="0">
              <a:buNone/>
            </a:pPr>
            <a:r>
              <a:rPr lang="cy" sz="2600"/>
              <a:t>Gallwch ddilyn Iechyd Cyhoeddus Cymru ar y cyfryngau cymdeithasol yma:</a:t>
            </a:r>
          </a:p>
          <a:p>
            <a:pPr rtl="0"/>
            <a:r>
              <a:rPr lang="cy" sz="2600"/>
              <a:t>Facebook: Cym | Eng </a:t>
            </a:r>
          </a:p>
          <a:p>
            <a:pPr rtl="0"/>
            <a:r>
              <a:rPr lang="cy" sz="2600"/>
              <a:t>Instagram: @iechydcyhoedduscymru</a:t>
            </a:r>
          </a:p>
          <a:p>
            <a:pPr rtl="0"/>
            <a:r>
              <a:rPr lang="cy" sz="2600"/>
              <a:t>LinkedIn: </a:t>
            </a:r>
            <a:r>
              <a:rPr lang="cy" sz="2600" u="sng">
                <a:hlinkClick r:id="rId2" tooltip="https://www.linkedin.com/company/public-health-wales"/>
              </a:rPr>
              <a:t>https://www.linkedin.com/company/public-health-wales</a:t>
            </a:r>
            <a:endParaRPr lang="en-GB" sz="2600"/>
          </a:p>
          <a:p>
            <a:pPr rtl="0"/>
            <a:r>
              <a:rPr lang="cy" sz="2600"/>
              <a:t>TikTok: @iechydcyhoedduscymru</a:t>
            </a:r>
          </a:p>
          <a:p>
            <a:pPr rtl="0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DB9A7-1163-29D2-BEA7-78F193CB935C}"/>
              </a:ext>
            </a:extLst>
          </p:cNvPr>
          <p:cNvSpPr txBox="1"/>
          <p:nvPr/>
        </p:nvSpPr>
        <p:spPr>
          <a:xfrm>
            <a:off x="687553" y="434815"/>
            <a:ext cx="6216874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600" b="1"/>
              <a:t>Ymgyrch gyfathrebu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6640C-F983-DBED-544E-64823C1F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36" y="1568551"/>
            <a:ext cx="5103867" cy="2317650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2B730C0-EA46-81EE-7969-C48A9BAB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0022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2711-1CF9-4498-C3B2-19A6EC99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rtlCol="0" anchor="t"/>
          <a:lstStyle/>
          <a:p>
            <a:pPr rtl="0"/>
            <a:r>
              <a:rPr lang="cy" sz="2800" b="1">
                <a:cs typeface="Arial"/>
              </a:rPr>
              <a:t>Dogfennaeth gefnogol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8563D-43B3-9CB8-7502-5D7ADA026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1253331"/>
            <a:ext cx="10007600" cy="4351338"/>
          </a:xfrm>
        </p:spPr>
        <p:txBody>
          <a:bodyPr lIns="91440" tIns="45720" rIns="91440" bIns="45720" rtlCol="0" anchor="t"/>
          <a:lstStyle/>
          <a:p>
            <a:pPr rtl="0"/>
            <a:r>
              <a:rPr lang="cy" sz="2400" dirty="0">
                <a:ea typeface="+mn-lt"/>
                <a:cs typeface="+mn-lt"/>
                <a:hlinkClick r:id="rId3"/>
              </a:rPr>
              <a:t>Brechiadau mewn Ysgolion - Canllaw i Ysgolion: Cynorthwyo’r gwaith o weinyddu a rheoli rhaglenni brechu plant a ddarperir mewn ysgolion (Llywodraeth Cymru, 2025)</a:t>
            </a:r>
            <a:endParaRPr lang="en-US" sz="2400" dirty="0">
              <a:ea typeface="+mn-lt"/>
              <a:cs typeface="+mn-lt"/>
            </a:endParaRPr>
          </a:p>
          <a:p>
            <a:pPr rtl="0"/>
            <a:r>
              <a:rPr lang="cy" sz="2400" dirty="0">
                <a:ea typeface="+mn-lt"/>
                <a:cs typeface="+mn-lt"/>
                <a:hlinkClick r:id="rId4"/>
              </a:rPr>
              <a:t>Diogelu Iechyd mewn Plant a Phobl Ifanc (Gan gynnwys Addysg) (Iechyd Cyhoeddus Cymru, 2025)</a:t>
            </a:r>
            <a:endParaRPr lang="en-US" sz="2400" dirty="0">
              <a:cs typeface="Arial"/>
            </a:endParaRPr>
          </a:p>
          <a:p>
            <a:pPr rtl="0"/>
            <a:endParaRPr lang="en-US" dirty="0">
              <a:cs typeface="Arial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3282DD0-580E-E31B-99FF-48984BF7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3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39E31-28AC-5257-A068-5C88FBB26D65}"/>
              </a:ext>
            </a:extLst>
          </p:cNvPr>
          <p:cNvSpPr txBox="1"/>
          <p:nvPr/>
        </p:nvSpPr>
        <p:spPr>
          <a:xfrm>
            <a:off x="5265309" y="1320685"/>
            <a:ext cx="6074752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taflenni </a:t>
            </a:r>
            <a:r>
              <a:rPr lang="cy" b="1" dirty="0"/>
              <a:t>ar wahân</a:t>
            </a:r>
            <a:r>
              <a:rPr lang="cy" dirty="0"/>
              <a:t> </a:t>
            </a:r>
            <a:r>
              <a:rPr lang="cy" dirty="0">
                <a:cs typeface="Arial"/>
              </a:rPr>
              <a:t>ar gael ar gyfer y brechlyn MenACWY a’r pigiad atgyfnerthu 3 mewn 1 i bobl ifanc yn eu harddegau.</a:t>
            </a:r>
            <a:endParaRPr lang="en-GB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fersiynau digidol dwyieithog ar gael i'w lawrlwytho ar dudalen taflenni brechlynnau Iechyd Cyhoeddus Cymru ar y wefan: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dirty="0">
                <a:hlinkClick r:id="rId3"/>
              </a:rPr>
              <a:t>Tudalen wefan Saesneg</a:t>
            </a:r>
            <a:r>
              <a:rPr lang="cy" dirty="0"/>
              <a:t> (mae’r Saesneg yn gyntaf ar y daflen)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dirty="0">
                <a:hlinkClick r:id="rId4"/>
              </a:rPr>
              <a:t>Tudalen wefan Gymraeg</a:t>
            </a:r>
            <a:r>
              <a:rPr lang="cy" dirty="0"/>
              <a:t> (mae'r Gymraeg yn gyntaf ar y daflen)</a:t>
            </a:r>
          </a:p>
          <a:p>
            <a:pPr rtl="0"/>
            <a:endParaRPr lang="en-GB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taflenni hefyd ar gael i'w harchebu am ddim ar </a:t>
            </a:r>
            <a:r>
              <a:rPr lang="en-GB" dirty="0">
                <a:hlinkClick r:id="rId5"/>
              </a:rPr>
              <a:t>y </a:t>
            </a:r>
            <a:r>
              <a:rPr lang="en-GB" dirty="0" err="1">
                <a:hlinkClick r:id="rId5"/>
              </a:rPr>
              <a:t>wefan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Adnoddau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Gwybodaeth</a:t>
            </a:r>
            <a:r>
              <a:rPr lang="en-GB" dirty="0">
                <a:hlinkClick r:id="rId5"/>
              </a:rPr>
              <a:t> Iechyd</a:t>
            </a:r>
            <a:r>
              <a:rPr lang="cy" dirty="0"/>
              <a:t>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3A3B9-B757-7ED7-54ED-6D761D7FF5A6}"/>
              </a:ext>
            </a:extLst>
          </p:cNvPr>
          <p:cNvSpPr txBox="1"/>
          <p:nvPr/>
        </p:nvSpPr>
        <p:spPr>
          <a:xfrm>
            <a:off x="163015" y="180827"/>
            <a:ext cx="3747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Taflenni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05DE5-0F95-717D-2142-BBAEB3CD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EE8EC-8845-CA34-1AFF-2918D1DE0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18" y="816293"/>
            <a:ext cx="2168070" cy="4621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6BBC6B-DC0D-C9D5-5972-C951CAA6E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645" y="1320685"/>
            <a:ext cx="2161211" cy="46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381000" y="472258"/>
            <a:ext cx="8090083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600" b="1" dirty="0"/>
              <a:t>Templed ffurflen gydsynio a llythyr eglurhaol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51A798-746A-4EDA-940F-03D9BE1F15F3}"/>
              </a:ext>
            </a:extLst>
          </p:cNvPr>
          <p:cNvSpPr txBox="1"/>
          <p:nvPr/>
        </p:nvSpPr>
        <p:spPr>
          <a:xfrm>
            <a:off x="8294556" y="1912292"/>
            <a:ext cx="3413113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templedi ar gyfer y llythyr eglurhaol a'r ffurflen gydsynio ill dau yn cynnwys gwybodaeth am hunan-gydsynio, a cheir cyfeiriad at gymhwysedd Gillick.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fersiynau dwyieithog o'r templedi hyn ar gael </a:t>
            </a:r>
            <a:r>
              <a:rPr lang="cy" dirty="0">
                <a:hlinkClick r:id="rId3"/>
              </a:rPr>
              <a:t>yma</a:t>
            </a:r>
            <a:r>
              <a:rPr lang="cy" dirty="0"/>
              <a:t> ac </a:t>
            </a:r>
            <a:r>
              <a:rPr lang="en-GB" dirty="0" err="1">
                <a:hlinkClick r:id="rId4"/>
              </a:rPr>
              <a:t>yma</a:t>
            </a:r>
            <a:r>
              <a:rPr lang="cy" dirty="0">
                <a:hlinkClick r:id="rId5"/>
              </a:rPr>
              <a:t>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E61BEB-0808-91CE-D0B9-3DA93CB87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587" y="1221495"/>
            <a:ext cx="3333020" cy="472329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4E8799-B92C-1C44-8A48-416FB64004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0443" y="1239353"/>
            <a:ext cx="3330277" cy="473681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B7F5E-8F4C-752B-4B05-2E8E55CF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3356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3" y="255428"/>
            <a:ext cx="7305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Dogfen friffio ar gyfer ysgolion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1D717-DCA0-AEC6-9338-734DD2D8C910}"/>
              </a:ext>
            </a:extLst>
          </p:cNvPr>
          <p:cNvSpPr txBox="1"/>
          <p:nvPr/>
        </p:nvSpPr>
        <p:spPr>
          <a:xfrm>
            <a:off x="204473" y="1001038"/>
            <a:ext cx="7948927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Mae'r adnodd dwyieithog hwn ar gael yma: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dirty="0">
                <a:hlinkClick r:id="rId3"/>
              </a:rPr>
              <a:t>Tudalen Saesneg</a:t>
            </a:r>
            <a:r>
              <a:rPr lang="cy" dirty="0"/>
              <a:t> (mae'r Saesneg yn gyntaf ar y daflen)</a:t>
            </a:r>
            <a:endParaRPr lang="en-GB" dirty="0">
              <a:cs typeface="Arial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dirty="0">
                <a:hlinkClick r:id="rId4"/>
              </a:rPr>
              <a:t>Tudalen Gymraeg</a:t>
            </a:r>
            <a:r>
              <a:rPr lang="cy" dirty="0"/>
              <a:t> (mae'r Gymraeg yn gyntaf ar y daflen)</a:t>
            </a:r>
            <a:endParaRPr lang="en-GB" dirty="0">
              <a:cs typeface="Arial"/>
            </a:endParaRPr>
          </a:p>
          <a:p>
            <a:pPr rtl="0"/>
            <a:endParaRPr lang="en-GB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Mae'n ddogfen ddigidol ddwyieithog – gellir creu dolen iddi neu ei hargraffu mewn byrddau iechyd</a:t>
            </a:r>
            <a:endParaRPr lang="en-GB" dirty="0">
              <a:cs typeface="Arial"/>
            </a:endParaRPr>
          </a:p>
          <a:p>
            <a:pPr rtl="0"/>
            <a:endParaRPr lang="en-GB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Mae’n rhoi gwybodaeth i staff ysgolion am y brechlyn MenACWY a’r pigiad </a:t>
            </a:r>
            <a:r>
              <a:rPr lang="cy" dirty="0">
                <a:cs typeface="Arial"/>
              </a:rPr>
              <a:t>atgyfnerthu 3 mewn 1 i bobl ifanc yn eu harddegau</a:t>
            </a:r>
            <a:r>
              <a:rPr lang="cy" dirty="0"/>
              <a:t>, y rhaglen frechu, pam rydyn ni'n brechu mewn ysgolion, y broses, sut y gall ysgolion helpu, a chydsyniad (yn cynnwys cymhwysedd Gillick)</a:t>
            </a:r>
            <a:endParaRPr lang="en-GB" dirty="0">
              <a:cs typeface="Arial"/>
            </a:endParaRPr>
          </a:p>
          <a:p>
            <a:pPr rtl="0"/>
            <a:endParaRPr lang="en-GB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adborth gan nyrsys ysgol yn awgrymu nad yw llawer yn ymwybodol o'r gyfres o ddogfennau briffio. Mae dogfennau briffio ar gael ar gyfer pob rhaglen mewn ysgolion ac maent ar gael yn </a:t>
            </a:r>
            <a:r>
              <a:rPr lang="en-GB" dirty="0">
                <a:hlinkClick r:id="rId4"/>
              </a:rPr>
              <a:t>Plant a </a:t>
            </a:r>
            <a:r>
              <a:rPr lang="en-GB" dirty="0" err="1">
                <a:hlinkClick r:id="rId4"/>
              </a:rPr>
              <a:t>phobl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ifanc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oed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ysgol</a:t>
            </a:r>
            <a:r>
              <a:rPr lang="en-GB" dirty="0">
                <a:hlinkClick r:id="rId4"/>
              </a:rPr>
              <a:t> - Iechyd </a:t>
            </a:r>
            <a:r>
              <a:rPr lang="en-GB" dirty="0" err="1">
                <a:hlinkClick r:id="rId4"/>
              </a:rPr>
              <a:t>Cyhoeddus</a:t>
            </a:r>
            <a:r>
              <a:rPr lang="en-GB" dirty="0">
                <a:hlinkClick r:id="rId4"/>
              </a:rPr>
              <a:t> Cymru</a:t>
            </a:r>
            <a:endParaRPr lang="en-GB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b="1" dirty="0"/>
              <a:t>Hyrwyddwch y dogfennau briffio fel offeryn defnyddiol i ysgolion</a:t>
            </a:r>
            <a:endParaRPr lang="en-GB" dirty="0"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6B5CD-0862-53AB-3E8B-E76D1E7ED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929" y="680636"/>
            <a:ext cx="3704067" cy="5249919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395576E-1685-5EE1-07A7-881E3AC0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3703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548472" y="212832"/>
            <a:ext cx="504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Poster</a:t>
            </a:r>
            <a:endParaRPr lang="en-GB" sz="2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5B382-7F88-5B14-8414-789DCEF44504}"/>
              </a:ext>
            </a:extLst>
          </p:cNvPr>
          <p:cNvSpPr txBox="1"/>
          <p:nvPr/>
        </p:nvSpPr>
        <p:spPr>
          <a:xfrm>
            <a:off x="652381" y="1982044"/>
            <a:ext cx="2940309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Mae'r adnodd dwyieithog hwn yn tynnu sylw at wybodaeth allweddol am y brechlyn MenACWY</a:t>
            </a:r>
            <a:endParaRPr lang="en-GB" dirty="0"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stoc ar gael i'w harchebu am ddim ar y wefan Adnoddau Gwybodaeth Iechyd </a:t>
            </a:r>
            <a:r>
              <a:rPr lang="cy" dirty="0">
                <a:hlinkClick r:id="rId3"/>
              </a:rPr>
              <a:t>yma</a:t>
            </a:r>
          </a:p>
        </p:txBody>
      </p:sp>
      <p:pic>
        <p:nvPicPr>
          <p:cNvPr id="4" name="Picture 3" descr="A poster of a person with a backpack&#10;&#10;AI-generated content may be incorrect.">
            <a:extLst>
              <a:ext uri="{FF2B5EF4-FFF2-40B4-BE49-F238E27FC236}">
                <a16:creationId xmlns:a16="http://schemas.microsoft.com/office/drawing/2014/main" id="{9B03F481-3064-6276-5C8D-B4FAF8723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470" y="459053"/>
            <a:ext cx="3968491" cy="5590631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925E1F1-95D9-2A00-F127-F124F65E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3181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60C5-8A1B-CDA5-E9E2-FB286909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90" y="168873"/>
            <a:ext cx="10550619" cy="578995"/>
          </a:xfrm>
        </p:spPr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9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8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7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6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5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5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3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32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sz="2800" b="1"/>
              <a:t>Animeiddiadau ac adroddiad ar y brechlyn MenACWY a’r pigiad atgyfnerthu 3 mewn 1 i bobl ifanc yn eu harddegau  </a:t>
            </a:r>
            <a:br>
              <a:rPr lang="en-GB" sz="2800" b="1" dirty="0"/>
            </a:br>
            <a:endParaRPr lang="en-GB" sz="2915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72DF4-2162-3280-EAF1-50C2D8D17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87" y="700648"/>
            <a:ext cx="10451087" cy="3742304"/>
          </a:xfrm>
        </p:spPr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9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8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7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6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5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5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3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32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None/>
            </a:pPr>
            <a:endParaRPr lang="en-GB" sz="1590" dirty="0">
              <a:solidFill>
                <a:srgbClr val="002060"/>
              </a:solidFill>
              <a:latin typeface="+mj-lt"/>
            </a:endParaRPr>
          </a:p>
          <a:p>
            <a:pPr indent="0" rtl="0">
              <a:lnSpc>
                <a:spcPct val="100000"/>
              </a:lnSpc>
              <a:buNone/>
            </a:pPr>
            <a:r>
              <a:rPr lang="cy" sz="1300" b="1" dirty="0">
                <a:solidFill>
                  <a:srgbClr val="002060"/>
                </a:solidFill>
                <a:latin typeface="+mj-lt"/>
                <a:cs typeface="Arial"/>
              </a:rPr>
              <a:t>Mae animeiddiadau a gynhyrchwyd ar y cyd am y brechlyn bellach ar gael ar gyfer pob rhaglen frechu i blant oed ysgol</a:t>
            </a:r>
            <a:r>
              <a:rPr lang="cy" sz="1300" dirty="0">
                <a:solidFill>
                  <a:srgbClr val="002060"/>
                </a:solidFill>
                <a:latin typeface="+mj-lt"/>
                <a:cs typeface="Arial"/>
              </a:rPr>
              <a:t>: </a:t>
            </a:r>
          </a:p>
          <a:p>
            <a:pPr indent="0" rtl="0">
              <a:lnSpc>
                <a:spcPct val="100000"/>
              </a:lnSpc>
              <a:buNone/>
            </a:pPr>
            <a:r>
              <a:rPr lang="cy" sz="1300" dirty="0">
                <a:solidFill>
                  <a:srgbClr val="002060"/>
                </a:solidFill>
                <a:latin typeface="+mj-lt"/>
                <a:cs typeface="Arial"/>
              </a:rPr>
              <a:t>Drwy amrywiaeth o waith mewnwelediad, mae pobl ifanc yn parhau i nodi bod yn well ganddynt animeiddiadau a rhywfaint o ffilmiau o bobl go iawn fel eu fformat gwybodaeth. Cawsom eu help i deilwra'r animeiddiadau â’r wybodaeth am y brechlyn </a:t>
            </a:r>
            <a:r>
              <a:rPr lang="cy" sz="1300" b="1" dirty="0">
                <a:solidFill>
                  <a:srgbClr val="002060"/>
                </a:solidFill>
                <a:latin typeface="+mj-lt"/>
                <a:cs typeface="Arial"/>
              </a:rPr>
              <a:t>MenACWY</a:t>
            </a:r>
            <a:r>
              <a:rPr lang="cy" sz="1300" dirty="0">
                <a:solidFill>
                  <a:srgbClr val="002060"/>
                </a:solidFill>
                <a:latin typeface="+mj-lt"/>
                <a:cs typeface="Arial"/>
              </a:rPr>
              <a:t> a’r pigiad atgyfnerthu </a:t>
            </a:r>
            <a:r>
              <a:rPr lang="cy" sz="1300" b="1" dirty="0">
                <a:solidFill>
                  <a:srgbClr val="002060"/>
                </a:solidFill>
                <a:latin typeface="+mj-lt"/>
                <a:cs typeface="Arial"/>
              </a:rPr>
              <a:t>3 mewn 1 i bobl ifanc yn eu harddegau </a:t>
            </a:r>
            <a:r>
              <a:rPr lang="cy" sz="1300" dirty="0">
                <a:solidFill>
                  <a:srgbClr val="002060"/>
                </a:solidFill>
                <a:latin typeface="+mj-lt"/>
                <a:cs typeface="Arial"/>
              </a:rPr>
              <a:t> i anghenion eu grŵp oedran. Yna cafodd hyn ei brofi ymhellach gyda phobl ifanc eraill.</a:t>
            </a:r>
            <a:endParaRPr lang="en-GB" sz="1300" dirty="0">
              <a:solidFill>
                <a:srgbClr val="002060"/>
              </a:solidFill>
              <a:cs typeface="Arial"/>
            </a:endParaRPr>
          </a:p>
          <a:p>
            <a:pPr marL="0" indent="0" rtl="0">
              <a:buNone/>
            </a:pPr>
            <a:r>
              <a:rPr lang="cy" sz="1300" b="1" u="sng" dirty="0">
                <a:solidFill>
                  <a:srgbClr val="002060"/>
                </a:solidFill>
                <a:latin typeface="+mj-lt"/>
              </a:rPr>
              <a:t>Canfyddiadau allweddol</a:t>
            </a:r>
            <a:r>
              <a:rPr lang="cy" sz="13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cy" sz="1300" dirty="0">
                <a:solidFill>
                  <a:srgbClr val="002060"/>
                </a:solidFill>
                <a:latin typeface="+mj-lt"/>
              </a:rPr>
              <a:t>[o brofion ar gynulleidfaoedd]:</a:t>
            </a:r>
            <a:endParaRPr lang="en-GB" sz="1300" dirty="0">
              <a:solidFill>
                <a:srgbClr val="002060"/>
              </a:solidFill>
              <a:latin typeface="+mj-lt"/>
              <a:ea typeface="Calibri"/>
              <a:cs typeface="Calibri"/>
            </a:endParaRPr>
          </a:p>
          <a:p>
            <a:pPr marL="285750" indent="-28575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y" sz="1300" dirty="0">
                <a:solidFill>
                  <a:srgbClr val="002060"/>
                </a:solidFill>
                <a:latin typeface="+mj-lt"/>
              </a:rPr>
              <a:t>Roedd yn llawer gwell gan bobl ifanc drosleisiau clir, bywiog ac animeiddiadau a oedd yn amrywiol yn weledol.</a:t>
            </a:r>
            <a:endParaRPr lang="en-US" altLang="en-US" sz="1300" dirty="0">
              <a:solidFill>
                <a:srgbClr val="002060"/>
              </a:solidFill>
              <a:latin typeface="+mj-lt"/>
              <a:cs typeface="Arial"/>
            </a:endParaRPr>
          </a:p>
          <a:p>
            <a:pPr marL="285750" indent="-28575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cy" sz="1300" dirty="0">
                <a:solidFill>
                  <a:srgbClr val="002060"/>
                </a:solidFill>
                <a:latin typeface="+mj-lt"/>
              </a:rPr>
              <a:t>Canfuwyd bod modd creu cyswllt gwell â nhw drwy ddefnyddio termau fel “pigiad atgyfnerthu” a “phobl ifanc yn eu harddegau” wrth enwi’r brechlyn 3 mewn 1 a bod y termau hyn yn fwy apelgar.</a:t>
            </a:r>
            <a:endParaRPr lang="en-US" altLang="en-US" sz="1300" dirty="0">
              <a:solidFill>
                <a:srgbClr val="002060"/>
              </a:solidFill>
              <a:latin typeface="+mj-lt"/>
              <a:cs typeface="Arial"/>
            </a:endParaRPr>
          </a:p>
          <a:p>
            <a:pPr marL="285750" indent="-28575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cy" sz="1300" dirty="0">
                <a:solidFill>
                  <a:srgbClr val="002060"/>
                </a:solidFill>
                <a:latin typeface="+mj-lt"/>
              </a:rPr>
              <a:t>Argymhellodd y grŵp ffocws a’r rhai a gymerodd ran yn yr arolwg y dylid cyflwyno gwybodaeth ar gyfer pob brechlyn ar wahân er mwyn lleihau’r dryswch neu orlwytho gwybodaeth.</a:t>
            </a:r>
            <a:endParaRPr lang="en-US" altLang="en-US" sz="1300" dirty="0">
              <a:solidFill>
                <a:srgbClr val="002060"/>
              </a:solidFill>
              <a:latin typeface="+mj-lt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EAE61-02DC-823A-9DBC-6469A95B9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4" r="5052"/>
          <a:stretch/>
        </p:blipFill>
        <p:spPr>
          <a:xfrm>
            <a:off x="10716407" y="45197"/>
            <a:ext cx="1210273" cy="99152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30C44-5C9A-92F6-F752-54ECF411A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44" t="16999" r="38031" b="18000"/>
          <a:stretch/>
        </p:blipFill>
        <p:spPr>
          <a:xfrm>
            <a:off x="10716406" y="1078770"/>
            <a:ext cx="1210273" cy="149371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1A2DC6-D67E-C226-4D00-42226A111712}"/>
              </a:ext>
            </a:extLst>
          </p:cNvPr>
          <p:cNvSpPr/>
          <p:nvPr/>
        </p:nvSpPr>
        <p:spPr>
          <a:xfrm>
            <a:off x="676716" y="3737385"/>
            <a:ext cx="5275022" cy="2168378"/>
          </a:xfrm>
          <a:prstGeom prst="roundRect">
            <a:avLst/>
          </a:prstGeom>
          <a:solidFill>
            <a:srgbClr val="BAF0C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9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8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7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6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5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5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3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32" algn="l" defTabSz="9142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sz="1600" b="1" dirty="0">
                <a:solidFill>
                  <a:srgbClr val="00B050"/>
                </a:solidFill>
                <a:latin typeface="Arial"/>
                <a:ea typeface="Calibri"/>
                <a:cs typeface="Calibri"/>
              </a:rPr>
              <a:t>Statws Cyfredol</a:t>
            </a:r>
          </a:p>
          <a:p>
            <a:pPr rtl="0"/>
            <a:endParaRPr lang="en-GB" sz="1600" b="1" dirty="0">
              <a:solidFill>
                <a:srgbClr val="00B050"/>
              </a:solidFill>
              <a:latin typeface="Arial"/>
              <a:ea typeface="Calibri"/>
              <a:cs typeface="Calibri"/>
            </a:endParaRPr>
          </a:p>
          <a:p>
            <a:pPr rtl="0"/>
            <a:r>
              <a:rPr lang="cy" sz="1600" dirty="0"/>
              <a:t>Mae'r animeiddiadau byr 3 munud, ynghyd â'r stribedi comig cysylltiedig, bellach wedi'u cwblhau ac ar gael ar y Siop We (</a:t>
            </a:r>
            <a:r>
              <a:rPr lang="cy" sz="1600" dirty="0">
                <a:hlinkClick r:id="rId5"/>
              </a:rPr>
              <a:t>Cynhyrchion PHW - Iechyd Cyhoeddus Cymru</a:t>
            </a:r>
            <a:r>
              <a:rPr lang="cy" sz="1600" dirty="0"/>
              <a:t>). Bydd yr adroddiad mewnwelediadau llawn ar gael gan y tîm ymgysylltu: </a:t>
            </a:r>
            <a:r>
              <a:rPr lang="cy" sz="1600" dirty="0">
                <a:ea typeface="+mn-lt"/>
                <a:cs typeface="+mn-lt"/>
                <a:hlinkClick r:id="rId6"/>
              </a:rPr>
              <a:t>PHW.VaccinesEngagement@wales.nhs.uk</a:t>
            </a:r>
            <a:r>
              <a:rPr lang="cy" sz="1600" dirty="0">
                <a:ea typeface="+mn-lt"/>
                <a:cs typeface="+mn-lt"/>
              </a:rPr>
              <a:t> </a:t>
            </a:r>
            <a:endParaRPr lang="en-GB" sz="1600" dirty="0">
              <a:cs typeface="Arial"/>
            </a:endParaRPr>
          </a:p>
        </p:txBody>
      </p:sp>
      <p:pic>
        <p:nvPicPr>
          <p:cNvPr id="10" name="Picture 9" descr="A comic book page of a person and person&#10;&#10;AI-generated content may be incorrect.">
            <a:extLst>
              <a:ext uri="{FF2B5EF4-FFF2-40B4-BE49-F238E27FC236}">
                <a16:creationId xmlns:a16="http://schemas.microsoft.com/office/drawing/2014/main" id="{0D876F04-D156-D2BA-F754-32327CA28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08" y="5174358"/>
            <a:ext cx="2230270" cy="154902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018F01-93EE-4811-86C7-836BDE9D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883" y="6198916"/>
            <a:ext cx="5603078" cy="445366"/>
          </a:xfrm>
        </p:spPr>
        <p:txBody>
          <a:bodyPr rtlCol="0"/>
          <a:lstStyle/>
          <a:p>
            <a:pPr rtl="0"/>
            <a:r>
              <a:rPr lang="cy" sz="1600" dirty="0"/>
              <a:t>Adnoddau ar gyfer y brechlyn MenACWY a’r pigiad atgyfnerthu 3 mewn 1 i bobl ifanc yn eu harddegau</a:t>
            </a:r>
          </a:p>
        </p:txBody>
      </p:sp>
      <p:pic>
        <p:nvPicPr>
          <p:cNvPr id="15" name="Picture 14" descr="A cartoon of a person wearing a blue shirt&#10;&#10;AI-generated content may be incorrect.">
            <a:extLst>
              <a:ext uri="{FF2B5EF4-FFF2-40B4-BE49-F238E27FC236}">
                <a16:creationId xmlns:a16="http://schemas.microsoft.com/office/drawing/2014/main" id="{FE90C8DE-2611-1006-0A5C-216CFA82AA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367" y="3542361"/>
            <a:ext cx="2855119" cy="15316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87F2E2-6A2B-DE32-0F69-2CE597F85C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5926" y="5191760"/>
            <a:ext cx="2524493" cy="15316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" name="Picture 11" descr="A collage of images of a child and a vaccine&#10;&#10;AI-generated content may be incorrect.">
            <a:extLst>
              <a:ext uri="{FF2B5EF4-FFF2-40B4-BE49-F238E27FC236}">
                <a16:creationId xmlns:a16="http://schemas.microsoft.com/office/drawing/2014/main" id="{C4CB0578-056D-2E07-7AC5-DB9E2E3999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58" y="3497054"/>
            <a:ext cx="2500161" cy="1576928"/>
          </a:xfrm>
          <a:prstGeom prst="rect">
            <a:avLst/>
          </a:prstGeom>
          <a:ln>
            <a:solidFill>
              <a:srgbClr val="212A7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17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wearing a blue shirt&#10;&#10;AI-generated content may be incorrect.">
            <a:extLst>
              <a:ext uri="{FF2B5EF4-FFF2-40B4-BE49-F238E27FC236}">
                <a16:creationId xmlns:a16="http://schemas.microsoft.com/office/drawing/2014/main" id="{753FC665-9B88-3F82-C530-90AE7BA02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970" y="1441882"/>
            <a:ext cx="5750719" cy="32385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77832-CBB5-439E-1D6D-7C39BC0CFD33}"/>
              </a:ext>
            </a:extLst>
          </p:cNvPr>
          <p:cNvSpPr txBox="1"/>
          <p:nvPr/>
        </p:nvSpPr>
        <p:spPr>
          <a:xfrm>
            <a:off x="190989" y="5181329"/>
            <a:ext cx="5129156" cy="369332"/>
          </a:xfrm>
          <a:prstGeom prst="rect">
            <a:avLst/>
          </a:prstGeom>
          <a:solidFill>
            <a:srgbClr val="E1F4FA"/>
          </a:solidFill>
          <a:ln w="28575"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dirty="0">
                <a:ea typeface="+mn-lt"/>
                <a:cs typeface="+mn-lt"/>
                <a:hlinkClick r:id="rId3"/>
              </a:rPr>
              <a:t>What is the teenage 3-in-1 Booster vaccine?</a:t>
            </a:r>
            <a:endParaRPr lang="en-US" dirty="0"/>
          </a:p>
        </p:txBody>
      </p:sp>
      <p:pic>
        <p:nvPicPr>
          <p:cNvPr id="7" name="Picture 6" descr="A cartoon of a person wearing glasses&#10;&#10;AI-generated content may be incorrect.">
            <a:extLst>
              <a:ext uri="{FF2B5EF4-FFF2-40B4-BE49-F238E27FC236}">
                <a16:creationId xmlns:a16="http://schemas.microsoft.com/office/drawing/2014/main" id="{21E3CF96-4D4E-8E54-FBAB-87537D27B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6" y="1441882"/>
            <a:ext cx="5762626" cy="32385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890B00-AE81-019F-CC94-7865D321BC32}"/>
              </a:ext>
            </a:extLst>
          </p:cNvPr>
          <p:cNvSpPr txBox="1"/>
          <p:nvPr/>
        </p:nvSpPr>
        <p:spPr>
          <a:xfrm>
            <a:off x="6615952" y="5179219"/>
            <a:ext cx="5385059" cy="646331"/>
          </a:xfrm>
          <a:prstGeom prst="rect">
            <a:avLst/>
          </a:prstGeom>
          <a:solidFill>
            <a:srgbClr val="E1F4FA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dirty="0">
                <a:hlinkClick r:id="rId5"/>
              </a:rPr>
              <a:t>Beth yw'r Pigiad Atgyfnerthu 3 mewn 1 i Bobl Ifanc yn eu Harddegau?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9490B-C451-32F4-128C-E1E46726C94A}"/>
              </a:ext>
            </a:extLst>
          </p:cNvPr>
          <p:cNvSpPr txBox="1"/>
          <p:nvPr/>
        </p:nvSpPr>
        <p:spPr>
          <a:xfrm>
            <a:off x="190866" y="363410"/>
            <a:ext cx="1189265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2800" b="1" dirty="0">
                <a:cs typeface="Arial"/>
              </a:rPr>
              <a:t>Fideo wedi’i animeiddio ar gyfer y pigiad atgyfnerthu 3 mewn 1 i bobl ifanc yn eu harddegau </a:t>
            </a:r>
            <a:endParaRPr lang="en-US" sz="2800" b="1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7E7DDDE-D2AB-7AC6-3E45-8C6F61BC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3238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7B501-434C-5758-DE79-FB8C3657F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05E9C6-E796-E304-05D5-CAAD1F4D6F33}"/>
              </a:ext>
            </a:extLst>
          </p:cNvPr>
          <p:cNvSpPr txBox="1"/>
          <p:nvPr/>
        </p:nvSpPr>
        <p:spPr>
          <a:xfrm>
            <a:off x="284018" y="-4330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rtl="0">
              <a:spcBef>
                <a:spcPct val="0"/>
              </a:spcBef>
              <a:spcAft>
                <a:spcPts val="600"/>
              </a:spcAft>
            </a:pPr>
            <a:r>
              <a:rPr lang="cy" sz="2800" b="1"/>
              <a:t>Fideo wedi’i animeiddio </a:t>
            </a:r>
            <a:r>
              <a:rPr lang="cy" sz="2800" b="1" kern="1200"/>
              <a:t>ar gyfer y brechlyn MenACWY 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EAC62B-EA35-1E4E-3D5E-1285A689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36" y="1531052"/>
            <a:ext cx="5647279" cy="31727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4" descr="Cartoon of a child and child&#10;&#10;AI-generated content may be incorrect.">
            <a:extLst>
              <a:ext uri="{FF2B5EF4-FFF2-40B4-BE49-F238E27FC236}">
                <a16:creationId xmlns:a16="http://schemas.microsoft.com/office/drawing/2014/main" id="{5B7F9657-40F6-E018-8E92-45BED61B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269" y="1531053"/>
            <a:ext cx="5640527" cy="31727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00A37-6BC0-01A3-C899-BC7CB4540750}"/>
              </a:ext>
            </a:extLst>
          </p:cNvPr>
          <p:cNvSpPr txBox="1"/>
          <p:nvPr/>
        </p:nvSpPr>
        <p:spPr>
          <a:xfrm>
            <a:off x="292057" y="5208104"/>
            <a:ext cx="4860235" cy="369332"/>
          </a:xfrm>
          <a:prstGeom prst="rect">
            <a:avLst/>
          </a:prstGeom>
          <a:solidFill>
            <a:srgbClr val="E1F4F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cy">
                <a:hlinkClick r:id="rId4"/>
              </a:rPr>
              <a:t>What is the MenACWY vaccine? </a:t>
            </a:r>
            <a:r>
              <a:rPr lang="cy" dirty="0">
                <a:hlinkClick r:id="rId4"/>
              </a:rPr>
              <a:t>- YouTube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20ED9-ADE3-584E-39FA-046AAC5973C0}"/>
              </a:ext>
            </a:extLst>
          </p:cNvPr>
          <p:cNvSpPr txBox="1"/>
          <p:nvPr/>
        </p:nvSpPr>
        <p:spPr>
          <a:xfrm>
            <a:off x="6254454" y="5208104"/>
            <a:ext cx="3482009" cy="369332"/>
          </a:xfrm>
          <a:prstGeom prst="rect">
            <a:avLst/>
          </a:prstGeom>
          <a:solidFill>
            <a:srgbClr val="E1F4F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cy">
                <a:hlinkClick r:id="rId5"/>
              </a:rPr>
              <a:t>Beth yw’r brechlyn MenACWY?</a:t>
            </a:r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DB2DD88-E9E9-696F-AC2B-63F2682A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6542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1CA335-9411-9172-52C0-3FD4B9F07255}"/>
              </a:ext>
            </a:extLst>
          </p:cNvPr>
          <p:cNvSpPr txBox="1"/>
          <p:nvPr/>
        </p:nvSpPr>
        <p:spPr>
          <a:xfrm>
            <a:off x="629288" y="1701807"/>
            <a:ext cx="4902050" cy="64633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cy" dirty="0"/>
              <a:t>Comic dwyieithog 'Beth yw'r pigiad atgyfnerthu 3 mewn 1 i Bobl Ifanc?' ar gael </a:t>
            </a:r>
            <a:r>
              <a:rPr lang="cy" dirty="0">
                <a:hlinkClick r:id="rId2"/>
              </a:rPr>
              <a:t>yma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08BB8-82D5-1378-10DA-0F6B6392257B}"/>
              </a:ext>
            </a:extLst>
          </p:cNvPr>
          <p:cNvSpPr txBox="1"/>
          <p:nvPr/>
        </p:nvSpPr>
        <p:spPr>
          <a:xfrm>
            <a:off x="6372350" y="1751301"/>
            <a:ext cx="519036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cy" dirty="0"/>
              <a:t>Comic dwyieithog 'Beth yw'r brechlyn MenACWY?' ar gael </a:t>
            </a:r>
            <a:r>
              <a:rPr lang="cy" dirty="0">
                <a:hlinkClick r:id="rId3"/>
              </a:rPr>
              <a:t>yma</a:t>
            </a:r>
            <a:r>
              <a:rPr lang="cy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02592-CF8C-114C-044E-635EDFD309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578"/>
          <a:stretch/>
        </p:blipFill>
        <p:spPr>
          <a:xfrm>
            <a:off x="629288" y="2531989"/>
            <a:ext cx="4880761" cy="329179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13C15-015E-11CB-7005-EA39061549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913"/>
          <a:stretch/>
        </p:blipFill>
        <p:spPr>
          <a:xfrm>
            <a:off x="6372350" y="2502570"/>
            <a:ext cx="5190362" cy="332121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B26CF4C-2998-63C9-2FD6-FAC993EC92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7583" y="428427"/>
            <a:ext cx="5005460" cy="108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2400" b="1" dirty="0">
                <a:cs typeface="Arial"/>
              </a:rPr>
              <a:t>Comic ar gyfer y pigiad atgyfnerthu 3 mewn 1 i bobl ifanc yn eu harddegau</a:t>
            </a:r>
            <a:endParaRPr lang="en-US" sz="2400" b="1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52F003F-544F-6476-1507-078703D3462F}"/>
              </a:ext>
            </a:extLst>
          </p:cNvPr>
          <p:cNvSpPr txBox="1">
            <a:spLocks/>
          </p:cNvSpPr>
          <p:nvPr/>
        </p:nvSpPr>
        <p:spPr>
          <a:xfrm>
            <a:off x="6372350" y="889168"/>
            <a:ext cx="5291200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y" sz="2400" b="1" dirty="0">
                <a:cs typeface="Arial"/>
              </a:rPr>
              <a:t>Comic ar gyfer y brechlyn MenACWY</a:t>
            </a:r>
            <a:endParaRPr lang="en-US" sz="2400" b="1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9ABC7F5-5A22-6114-EEC6-FBAF0C24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663" y="6265718"/>
            <a:ext cx="10498397" cy="592282"/>
          </a:xfrm>
        </p:spPr>
        <p:txBody>
          <a:bodyPr rtlCol="0"/>
          <a:lstStyle/>
          <a:p>
            <a:pPr rtl="0"/>
            <a:r>
              <a:rPr lang="cy" sz="1600" dirty="0">
                <a:cs typeface="Arial"/>
              </a:rPr>
              <a:t>Adnoddau ar gyfer y brechlyn MenACWY a’r pigiad atgyfnerthu 3 mewn 1 i bobl ifanc yn eu harddegau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6463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212A73"/>
      </a:dk1>
      <a:lt1>
        <a:sysClr val="window" lastClr="FFFFFF"/>
      </a:lt1>
      <a:dk2>
        <a:srgbClr val="3F3F3F"/>
      </a:dk2>
      <a:lt2>
        <a:srgbClr val="E7E6E6"/>
      </a:lt2>
      <a:accent1>
        <a:srgbClr val="29B8CE"/>
      </a:accent1>
      <a:accent2>
        <a:srgbClr val="FFDD00"/>
      </a:accent2>
      <a:accent3>
        <a:srgbClr val="A5A5A5"/>
      </a:accent3>
      <a:accent4>
        <a:srgbClr val="000000"/>
      </a:accent4>
      <a:accent5>
        <a:srgbClr val="000000"/>
      </a:accent5>
      <a:accent6>
        <a:srgbClr val="000000"/>
      </a:accent6>
      <a:hlink>
        <a:srgbClr val="00A7A7"/>
      </a:hlink>
      <a:folHlink>
        <a:srgbClr val="FFDD0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L-KWS PowerPoint Template.potx [Read-Only]" id="{86732236-5F12-4106-BD36-971A9F119E43}" vid="{6152B61F-5BA0-4CAA-90E3-E6E716A9C6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EB5CED91B224BADEEF37F9C36D513" ma:contentTypeVersion="25" ma:contentTypeDescription="Create a new document." ma:contentTypeScope="" ma:versionID="aa92d179716acc8f2999f28767fec8d4">
  <xsd:schema xmlns:xsd="http://www.w3.org/2001/XMLSchema" xmlns:xs="http://www.w3.org/2001/XMLSchema" xmlns:p="http://schemas.microsoft.com/office/2006/metadata/properties" xmlns:ns2="c5c4c049-fd51-4c1e-8931-c678015eeba8" xmlns:ns3="fdfaf355-f7ae-47f3-8f93-739a60756710" targetNamespace="http://schemas.microsoft.com/office/2006/metadata/properties" ma:root="true" ma:fieldsID="bb68ad5fe965d0b7c20941833ad7baae" ns2:_="" ns3:_="">
    <xsd:import namespace="c5c4c049-fd51-4c1e-8931-c678015eeba8"/>
    <xsd:import namespace="fdfaf355-f7ae-47f3-8f93-739a60756710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Vaccinename" minOccurs="0"/>
                <xsd:element ref="ns2:Typeofresource"/>
                <xsd:element ref="ns2:relatingtoresource"/>
                <xsd:element ref="ns2:SKUNumber" minOccurs="0"/>
                <xsd:element ref="ns2:HIRLink" minOccurs="0"/>
                <xsd:element ref="ns2:Version_x0020__x002f__x0020_Year" minOccurs="0"/>
                <xsd:element ref="ns2:ISBNnumber" minOccurs="0"/>
                <xsd:element ref="ns2:Date" minOccurs="0"/>
                <xsd:element ref="ns2:Languag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Archive" minOccurs="0"/>
                <xsd:element ref="ns2:Archiv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4c049-fd51-4c1e-8931-c678015eeba8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Life Course" ma:format="Dropdown" ma:internalName="Topic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ult"/>
                    <xsd:enumeration value="Generic Life Course"/>
                    <xsd:enumeration value="Pregnancy"/>
                    <xsd:enumeration value="School Age"/>
                    <xsd:enumeration value="Pre-School"/>
                    <xsd:enumeration value="Changes Childhood Schedule"/>
                  </xsd:restriction>
                </xsd:simpleType>
              </xsd:element>
            </xsd:sequence>
          </xsd:extension>
        </xsd:complexContent>
      </xsd:complexType>
    </xsd:element>
    <xsd:element name="Vaccinename" ma:index="9" nillable="true" ma:displayName="Vaccine name " ma:description="Name of specific vaccine " ma:format="Dropdown" ma:internalName="Vaccinenam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CG"/>
                    <xsd:enumeration value="Combined Vaccines"/>
                    <xsd:enumeration value="Flu"/>
                    <xsd:enumeration value="HPV"/>
                    <xsd:enumeration value="3in1: Teenage Booster"/>
                    <xsd:enumeration value="MenACWY"/>
                    <xsd:enumeration value="Covid19"/>
                    <xsd:enumeration value="RSV"/>
                    <xsd:enumeration value="MMR"/>
                    <xsd:enumeration value="MMRV &amp; MMR"/>
                    <xsd:enumeration value="Non-specific vaccine info"/>
                    <xsd:enumeration value="HIB/MenC"/>
                    <xsd:enumeration value="Measles"/>
                    <xsd:enumeration value="MenB"/>
                    <xsd:enumeration value="Mpox"/>
                    <xsd:enumeration value="Pneumococcal"/>
                    <xsd:enumeration value="Rotavirus"/>
                    <xsd:enumeration value="Shingles"/>
                    <xsd:enumeration value="Whooping Cough"/>
                    <xsd:enumeration value="4in1: For Pre-School"/>
                    <xsd:enumeration value="6in1: For Babies"/>
                    <xsd:enumeration value="Specific vaccine info"/>
                    <xsd:enumeration value="N/A"/>
                    <xsd:enumeration value="MenB for Gono"/>
                    <xsd:enumeration value="Choice 25"/>
                  </xsd:restriction>
                </xsd:simpleType>
              </xsd:element>
            </xsd:sequence>
          </xsd:extension>
        </xsd:complexContent>
      </xsd:complexType>
    </xsd:element>
    <xsd:element name="Typeofresource" ma:index="10" ma:displayName="Type of resource" ma:description="What type of resource this is " ma:format="Dropdown" ma:internalName="Typeofresource">
      <xsd:simpleType>
        <xsd:restriction base="dms:Choice">
          <xsd:enumeration value="Leaflet (DL)"/>
          <xsd:enumeration value="Large Print"/>
          <xsd:enumeration value="Easy Read"/>
          <xsd:enumeration value="Audio"/>
          <xsd:enumeration value="Poster"/>
          <xsd:enumeration value="Stickers"/>
          <xsd:enumeration value="Vaccination card"/>
          <xsd:enumeration value="BSL"/>
          <xsd:enumeration value="Other"/>
          <xsd:enumeration value="E-Learning"/>
          <xsd:enumeration value="Invitation letter"/>
          <xsd:enumeration value="Toolkit"/>
          <xsd:enumeration value="Fletter"/>
          <xsd:enumeration value="Public Facing Webpage"/>
          <xsd:enumeration value="Briefing Document"/>
          <xsd:enumeration value="Clinical Script"/>
          <xsd:enumeration value="HCP SP FAQs"/>
          <xsd:enumeration value="Minority Languages"/>
          <xsd:enumeration value="Visual aid"/>
          <xsd:enumeration value="Videos"/>
          <xsd:enumeration value="Resource pack"/>
          <xsd:enumeration value="Guidance and reports"/>
          <xsd:enumeration value="Infographics"/>
          <xsd:enumeration value="Comic strips"/>
          <xsd:enumeration value="Booklets"/>
          <xsd:enumeration value="Immunisation schedule"/>
          <xsd:enumeration value="Consent forms"/>
          <xsd:enumeration value="Letters"/>
          <xsd:enumeration value="Training Slide Set"/>
          <xsd:enumeration value="Supporting document"/>
          <xsd:enumeration value="Fact Sheet"/>
          <xsd:enumeration value="Survey"/>
          <xsd:enumeration value="Project"/>
          <xsd:enumeration value="Reference document"/>
          <xsd:enumeration value="HCP webpage"/>
        </xsd:restriction>
      </xsd:simpleType>
    </xsd:element>
    <xsd:element name="relatingtoresource" ma:index="11" ma:displayName="Identifiers / Markers" ma:description="What type of document this is, i.e is it he crystal mark, the confirmation of the ISBN number " ma:format="Dropdown" ma:internalName="relatingtoresource">
      <xsd:simpleType>
        <xsd:restriction base="dms:Choice">
          <xsd:enumeration value="Welsh Translation text"/>
          <xsd:enumeration value="Plain English Approved Text"/>
          <xsd:enumeration value="Crystal Mark"/>
          <xsd:enumeration value="Checklist"/>
          <xsd:enumeration value="QR codes"/>
          <xsd:enumeration value="Slugs"/>
          <xsd:enumeration value="Initial content / working draft"/>
          <xsd:enumeration value="N/A"/>
          <xsd:enumeration value="ISBN"/>
          <xsd:enumeration value="FINAL CONTENT"/>
          <xsd:enumeration value="POAP"/>
          <xsd:enumeration value="Finalised draft for PE"/>
          <xsd:enumeration value="Draft PDF"/>
          <xsd:enumeration value="Email"/>
          <xsd:enumeration value="Project - Brief"/>
          <xsd:enumeration value="Project - Supporting Document"/>
          <xsd:enumeration value="Other language text"/>
          <xsd:enumeration value="Images"/>
          <xsd:enumeration value="Arabic"/>
          <xsd:enumeration value="InDesign Files"/>
        </xsd:restriction>
      </xsd:simpleType>
    </xsd:element>
    <xsd:element name="SKUNumber" ma:index="12" nillable="true" ma:displayName="SKU Number" ma:format="Dropdown" ma:internalName="SKUNumber">
      <xsd:simpleType>
        <xsd:restriction base="dms:Text">
          <xsd:maxLength value="255"/>
        </xsd:restriction>
      </xsd:simpleType>
    </xsd:element>
    <xsd:element name="HIRLink" ma:index="13" nillable="true" ma:displayName="HIR Link" ma:format="Hyperlink" ma:internalName="HI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ersion_x0020__x002f__x0020_Year" ma:index="14" nillable="true" ma:displayName="Version / Year" ma:internalName="Version_x0020__x002f__x0020_Year">
      <xsd:simpleType>
        <xsd:restriction base="dms:Text">
          <xsd:maxLength value="255"/>
        </xsd:restriction>
      </xsd:simpleType>
    </xsd:element>
    <xsd:element name="ISBNnumber" ma:index="15" nillable="true" ma:displayName="ISBN number" ma:format="Dropdown" ma:internalName="ISBNnumber">
      <xsd:simpleType>
        <xsd:restriction base="dms:Text">
          <xsd:maxLength value="255"/>
        </xsd:restriction>
      </xsd:simpleType>
    </xsd:element>
    <xsd:element name="Date" ma:index="16" nillable="true" ma:displayName="'Go Live' Date" ma:format="DateOnly" ma:internalName="Date">
      <xsd:simpleType>
        <xsd:restriction base="dms:DateTime"/>
      </xsd:simpleType>
    </xsd:element>
    <xsd:element name="Language" ma:index="17" nillable="true" ma:displayName="Language " ma:format="Dropdown" ma:internalName="Language">
      <xsd:simpleType>
        <xsd:restriction base="dms:Choice">
          <xsd:enumeration value="Welsh"/>
          <xsd:enumeration value="English"/>
          <xsd:enumeration value="Bilingual"/>
          <xsd:enumeration value="Arabic"/>
          <xsd:enumeration value="Choice 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chive" ma:index="30" nillable="true" ma:displayName="Archive Test" ma:description="Document no longer in use." ma:internalName="Archive">
      <xsd:simpleType>
        <xsd:restriction base="dms:Unknown">
          <xsd:enumeration value="Enter Choice #1"/>
        </xsd:restriction>
      </xsd:simpleType>
    </xsd:element>
    <xsd:element name="Archive0" ma:index="31" nillable="true" ma:displayName="Move to Archive Library" ma:default="0" ma:description="Document no longer in use." ma:format="Dropdown" ma:internalName="Archive0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af355-f7ae-47f3-8f93-739a60756710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4a3ffe3a-ac90-4981-bec8-4654896fe9f4}" ma:internalName="TaxCatchAll" ma:showField="CatchAllData" ma:web="fdfaf355-f7ae-47f3-8f93-739a60756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c5c4c049-fd51-4c1e-8931-c678015eeba8">
      <Value>School Age</Value>
    </Topic>
    <Version_x0020__x002f__x0020_Year xmlns="c5c4c049-fd51-4c1e-8931-c678015eeba8">2025/26</Version_x0020__x002f__x0020_Year>
    <HIRLink xmlns="c5c4c049-fd51-4c1e-8931-c678015eeba8">
      <Url xsi:nil="true"/>
      <Description xsi:nil="true"/>
    </HIRLink>
    <Archive xmlns="c5c4c049-fd51-4c1e-8931-c678015eeba8" xsi:nil="true"/>
    <Date xmlns="c5c4c049-fd51-4c1e-8931-c678015eeba8" xsi:nil="true"/>
    <Vaccinename xmlns="c5c4c049-fd51-4c1e-8931-c678015eeba8">
      <Value>3in1: Teenage Booster</Value>
      <Value>MenACWY</Value>
    </Vaccinename>
    <relatingtoresource xmlns="c5c4c049-fd51-4c1e-8931-c678015eeba8">FINAL CONTENT</relatingtoresource>
    <Typeofresource xmlns="c5c4c049-fd51-4c1e-8931-c678015eeba8">Training Slide Set</Typeofresource>
    <ISBNnumber xmlns="c5c4c049-fd51-4c1e-8931-c678015eeba8" xsi:nil="true"/>
    <Language xmlns="c5c4c049-fd51-4c1e-8931-c678015eeba8">Welsh</Language>
    <SKUNumber xmlns="c5c4c049-fd51-4c1e-8931-c678015eeba8" xsi:nil="true"/>
    <lcf76f155ced4ddcb4097134ff3c332f xmlns="c5c4c049-fd51-4c1e-8931-c678015eeba8">
      <Terms xmlns="http://schemas.microsoft.com/office/infopath/2007/PartnerControls"/>
    </lcf76f155ced4ddcb4097134ff3c332f>
    <TaxCatchAll xmlns="fdfaf355-f7ae-47f3-8f93-739a60756710" xsi:nil="true"/>
    <Archive0 xmlns="c5c4c049-fd51-4c1e-8931-c678015eeba8">false</Archive0>
  </documentManagement>
</p:properties>
</file>

<file path=customXml/itemProps1.xml><?xml version="1.0" encoding="utf-8"?>
<ds:datastoreItem xmlns:ds="http://schemas.openxmlformats.org/officeDocument/2006/customXml" ds:itemID="{1077CF75-303B-4462-BFEB-C109B7316A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B4D114-960E-476F-916E-411B663B6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c4c049-fd51-4c1e-8931-c678015eeba8"/>
    <ds:schemaRef ds:uri="fdfaf355-f7ae-47f3-8f93-739a60756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F0F046-137A-40A3-88F0-15A2570B51DE}">
  <ds:schemaRefs>
    <ds:schemaRef ds:uri="http://schemas.microsoft.com/office/2006/metadata/properties"/>
    <ds:schemaRef ds:uri="http://schemas.microsoft.com/office/infopath/2007/PartnerControls"/>
    <ds:schemaRef ds:uri="c5c4c049-fd51-4c1e-8931-c678015eeba8"/>
    <ds:schemaRef ds:uri="fdfaf355-f7ae-47f3-8f93-739a607567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2485</Words>
  <Application>Microsoft Office PowerPoint</Application>
  <PresentationFormat>Widescreen</PresentationFormat>
  <Paragraphs>193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    </vt:lpstr>
      <vt:lpstr>    </vt:lpstr>
      <vt:lpstr>    </vt:lpstr>
      <vt:lpstr>    </vt:lpstr>
      <vt:lpstr>Animeiddiadau ac adroddiad ar y brechlyn MenACWY a’r pigiad atgyfnerthu 3 mewn 1 i bobl ifanc yn eu harddegau   </vt:lpstr>
      <vt:lpstr>PowerPoint Presentation</vt:lpstr>
      <vt:lpstr>PowerPoint Presentation</vt:lpstr>
      <vt:lpstr>Comic ar gyfer y pigiad atgyfnerthu 3 mewn 1 i bobl ifanc yn eu harddegau</vt:lpstr>
      <vt:lpstr>    </vt:lpstr>
      <vt:lpstr>    </vt:lpstr>
      <vt:lpstr>    </vt:lpstr>
      <vt:lpstr>    </vt:lpstr>
      <vt:lpstr>Brechiadau Dal i Fyny Adnoddau </vt:lpstr>
      <vt:lpstr>    </vt:lpstr>
      <vt:lpstr>    </vt:lpstr>
      <vt:lpstr>PowerPoint Presentation</vt:lpstr>
      <vt:lpstr>Dogfennaeth gefnogol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2026-01-27T11:08:08Z</dcterms:created>
  <dcterms:modified xsi:type="dcterms:W3CDTF">2026-02-12T08:57:58Z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0x010100C2EEB5CED91B224BADEEF37F9C36D513</vt:lpwstr>
  </property>
</Properties>
</file>