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64"/>
  </p:notesMasterIdLst>
  <p:handoutMasterIdLst>
    <p:handoutMasterId r:id="rId65"/>
  </p:handoutMasterIdLst>
  <p:sldIdLst>
    <p:sldId id="2147376665" r:id="rId6"/>
    <p:sldId id="2147375649" r:id="rId7"/>
    <p:sldId id="2147375672" r:id="rId8"/>
    <p:sldId id="2147375673" r:id="rId9"/>
    <p:sldId id="2147376693" r:id="rId10"/>
    <p:sldId id="2147376689" r:id="rId11"/>
    <p:sldId id="2147375902" r:id="rId12"/>
    <p:sldId id="2147376649" r:id="rId13"/>
    <p:sldId id="2147376650" r:id="rId14"/>
    <p:sldId id="2147376652" r:id="rId15"/>
    <p:sldId id="2147376661" r:id="rId16"/>
    <p:sldId id="2147376707" r:id="rId17"/>
    <p:sldId id="2147376692" r:id="rId18"/>
    <p:sldId id="2147376696" r:id="rId19"/>
    <p:sldId id="2147376642" r:id="rId20"/>
    <p:sldId id="2147376643" r:id="rId21"/>
    <p:sldId id="2147376644" r:id="rId22"/>
    <p:sldId id="2147376686" r:id="rId23"/>
    <p:sldId id="2147376589" r:id="rId24"/>
    <p:sldId id="2147376697" r:id="rId25"/>
    <p:sldId id="2147376628" r:id="rId26"/>
    <p:sldId id="2147376613" r:id="rId27"/>
    <p:sldId id="2147376617" r:id="rId28"/>
    <p:sldId id="2147375807" r:id="rId29"/>
    <p:sldId id="2147376547" r:id="rId30"/>
    <p:sldId id="2147376681" r:id="rId31"/>
    <p:sldId id="2147376699" r:id="rId32"/>
    <p:sldId id="2147376700" r:id="rId33"/>
    <p:sldId id="2147376701" r:id="rId34"/>
    <p:sldId id="2147376711" r:id="rId35"/>
    <p:sldId id="2147376702" r:id="rId36"/>
    <p:sldId id="2147376708" r:id="rId37"/>
    <p:sldId id="2147376687" r:id="rId38"/>
    <p:sldId id="2147376569" r:id="rId39"/>
    <p:sldId id="2147376698" r:id="rId40"/>
    <p:sldId id="2147375689" r:id="rId41"/>
    <p:sldId id="2147376705" r:id="rId42"/>
    <p:sldId id="2147376666" r:id="rId43"/>
    <p:sldId id="2147375637" r:id="rId44"/>
    <p:sldId id="2147376704" r:id="rId45"/>
    <p:sldId id="2147375829" r:id="rId46"/>
    <p:sldId id="2147376549" r:id="rId47"/>
    <p:sldId id="2147375852" r:id="rId48"/>
    <p:sldId id="2147375861" r:id="rId49"/>
    <p:sldId id="2147376706" r:id="rId50"/>
    <p:sldId id="2147376653" r:id="rId51"/>
    <p:sldId id="2147376709" r:id="rId52"/>
    <p:sldId id="2147376668" r:id="rId53"/>
    <p:sldId id="2147376667" r:id="rId54"/>
    <p:sldId id="2147375843" r:id="rId55"/>
    <p:sldId id="2147376664" r:id="rId56"/>
    <p:sldId id="2147375690" r:id="rId57"/>
    <p:sldId id="2147376691" r:id="rId58"/>
    <p:sldId id="2147376646" r:id="rId59"/>
    <p:sldId id="2147376594" r:id="rId60"/>
    <p:sldId id="2147376675" r:id="rId61"/>
    <p:sldId id="2147376713" r:id="rId62"/>
    <p:sldId id="214737667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1519992A-3D09-C08D-DBF5-95040AB9B37F}" name="Ceriann Howard (Public Health Wales - No. 2 Capital Quarter)" initials="CH(HWN2CQ" userId="S::Ceriann.Howard2@wales.nhs.uk::21820608-678a-4a54-aec7-0e03d16ea59c" providerId="AD"/>
  <p188:author id="{389AFE47-C33C-6317-5D80-394894170595}" name="Clare Powell (Public Health Wales)" initials="CW" userId="S::clare.powell2@wales.nhs.uk::d7f25bbe-a553-4284-9dbf-a45ba97dae4b" providerId="AD"/>
  <p188:author id="{C5D0F550-F9BB-6F8A-BA5A-D4CC1CCA4996}" name="Nel Griffith (Public Health Wales - Preswylfa)" initials="NP" userId="S::nel.griffith2@wales.nhs.uk::d3411c5d-489e-4c8a-8609-fd949edced08" providerId="AD"/>
  <p188:author id="{8D0B7555-513D-0555-6327-44435E9246FA}" name="Jackie Blayney (Public Health Wales - No. 2 Capital Quarter)" initials="JB(HWN2CQ" userId="S::Jackie.Blayney@wales.nhs.uk::633d779f-4707-4e3e-888e-a968d3c25860" providerId="AD"/>
  <p188:author id="{DBAC516B-78D9-7271-9E83-BF11F31898DD}" name="Juliet Norwood (Public Health Wales - No. 2 Capital Quarter)" initials="JN(HWN2CQ" userId="S::Juliet.Norwood3@wales.nhs.uk::d95c3245-648b-48c9-b18a-f1410408e2e8"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HW" userId="S::Clare.Powell2@wales.nhs.uk::d7f25bbe-a553-4284-9dbf-a45ba97dae4b" providerId="AD"/>
  <p188:author id="{2834FEB3-D47D-30A0-4F5D-CAA5C4749682}" name="Nel Griffith (Public Health Wales - Preswylfa)" initials="NG" userId="S::Nel.Griffith2@wales.nhs.uk::d3411c5d-489e-4c8a-8609-fd949edced08" providerId="AD"/>
  <p188:author id="{2275D1CD-55D7-47E9-9B98-B522319842D8}" name="Dianne Burnett (Cardiff and Vale UHB - Pharmacy)" initials="DP" userId="S::dianne.m.burnett@wales.nhs.uk::f9798316-b8b4-4786-9ac5-cd5db986a15c" providerId="AD"/>
  <p188:author id="{7E7468D4-90F3-629A-FC72-77268836BECB}" name="Hawys Youlden (Public Health Wales - No.2 Capital Quarter)" initials="HQ" userId="S::hawys.youlden2@wales.nhs.uk::a640df3f-f1c5-4512-b62e-09302c969a5e" providerId="AD"/>
  <p188:author id="{2B1B84EE-57B4-63E8-1F44-723F5233FCE3}" name="Hawys Youlden (Public Health Wales - No.2 Capital Quarter)" initials="HY(HWNCQ" userId="S::Hawys.Youlden2@wales.nhs.uk::a640df3f-f1c5-4512-b62e-09302c969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A7"/>
    <a:srgbClr val="B2E7F0"/>
    <a:srgbClr val="FFDC00"/>
    <a:srgbClr val="01ABF7"/>
    <a:srgbClr val="29B8CE"/>
    <a:srgbClr val="212A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FF8E6-F584-4331-B445-B650A42413FE}" v="2" dt="2026-03-23T16:56:03.226"/>
    <p1510:client id="{5809C96B-15D9-DC29-8C11-4C08ABEB3FD8}" v="3" dt="2026-03-23T17:31:14.601"/>
    <p1510:client id="{D6465DAF-B7C0-CA70-6E0F-441E41FF893E}" v="32" dt="2026-03-23T17:20:14.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25/03/2026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25/03/2026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ov.uk/government/publications/immunisation-of-individuals-with-underlying-medical-conditions-the-green-book-chapter-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ines.org.uk/emc/product/101925/smpc"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gov.uk/government/publications/covid-19-vaccination-in-2025-and-spring-2026-jcvi-advice/jcvi-statement-on-covid-19-vaccination-in-2025-and-spring-2026#vaccine-products" TargetMode="External"/><Relationship Id="rId4" Type="http://schemas.openxmlformats.org/officeDocument/2006/relationships/hyperlink" Target="https://www.gov.uk/government/publications/covid-19-the-green-book-chapter-14a"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ssets.publishing.service.gov.uk/media/69ba84f46b1db9df335fcb04/Green_Book_chapter_Covid_14a_17_3_26.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medicines.org.uk/emc/product/101554/smpc"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vaccine-safety-and-adverse-events-following-immunisation-the-green-book-chapter-8"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resus.org.uk/about-us/news-and-events/rcuk-publishes-anaphylaxis-guidance-vaccination-setting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phw.nhs.wales/topics/immunisation-and-vaccines/covid-19-vaccination-information/resources-for-health-and-social-care-professionals/"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s://phw.nhs.wales/topics/immunisation-and-vaccines/covid-19-vaccination-information/about-the-vaccin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media/69455672033693d5d50eb810/Green-Book-chapter-COVID-19-19-12-25.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 contained in this document may be reproduced without prior permission provided it is done so accurately and is not used in a misleading context.</a:t>
            </a:r>
          </a:p>
          <a:p>
            <a:r>
              <a:rPr lang="en-US"/>
              <a:t>Acknowledgement to Public Health Wales NHS Trust to be stated.</a:t>
            </a:r>
            <a:endParaRPr lang="en-US">
              <a:ea typeface="Calibri"/>
              <a:cs typeface="Calibri"/>
            </a:endParaRPr>
          </a:p>
          <a:p>
            <a:r>
              <a:rPr lang="en-US"/>
              <a:t>© 2026 Public Health Wales NHS Trust.</a:t>
            </a:r>
          </a:p>
          <a:p>
            <a:endParaRPr lang="en-US">
              <a:ea typeface="Calibri"/>
              <a:cs typeface="Calibri"/>
            </a:endParaRPr>
          </a:p>
          <a:p>
            <a:r>
              <a:rPr lang="en-US" b="1">
                <a:ea typeface="Calibri"/>
                <a:cs typeface="Calibri"/>
              </a:rPr>
              <a:t>Change history:</a:t>
            </a:r>
          </a:p>
          <a:p>
            <a:endParaRPr lang="en-US" b="1">
              <a:ea typeface="Calibri"/>
              <a:cs typeface="Calibri"/>
            </a:endParaRPr>
          </a:p>
          <a:p>
            <a:r>
              <a:rPr lang="en-US" b="1">
                <a:ea typeface="Calibri"/>
                <a:cs typeface="Calibri"/>
              </a:rPr>
              <a:t>Version 2</a:t>
            </a:r>
            <a:endParaRPr lang="en-US">
              <a:ea typeface="Calibri"/>
              <a:cs typeface="Calibri"/>
            </a:endParaRPr>
          </a:p>
          <a:p>
            <a:r>
              <a:rPr lang="en-US" b="1">
                <a:ea typeface="Calibri"/>
                <a:cs typeface="Calibri"/>
              </a:rPr>
              <a:t>Slide 1:</a:t>
            </a:r>
            <a:r>
              <a:rPr lang="en-US" b="0">
                <a:ea typeface="Calibri"/>
                <a:cs typeface="Calibri"/>
              </a:rPr>
              <a:t> Removed ages from title slide</a:t>
            </a:r>
            <a:endParaRPr lang="en-US" b="1">
              <a:ea typeface="Calibri"/>
              <a:cs typeface="Calibri"/>
            </a:endParaRPr>
          </a:p>
          <a:p>
            <a:r>
              <a:rPr lang="en-US" b="1">
                <a:ea typeface="Calibri"/>
                <a:cs typeface="Calibri"/>
              </a:rPr>
              <a:t>Slide 2</a:t>
            </a:r>
            <a:r>
              <a:rPr lang="en-US">
                <a:ea typeface="Calibri"/>
                <a:cs typeface="Calibri"/>
              </a:rPr>
              <a:t>: Removed slide with caveats about Green Book Chapter publication and consumables</a:t>
            </a:r>
          </a:p>
          <a:p>
            <a:r>
              <a:rPr lang="en-US" b="1">
                <a:ea typeface="Calibri"/>
                <a:cs typeface="Calibri"/>
              </a:rPr>
              <a:t>Slide 33</a:t>
            </a:r>
            <a:r>
              <a:rPr lang="en-US">
                <a:ea typeface="Calibri"/>
                <a:cs typeface="Calibri"/>
              </a:rPr>
              <a:t>: Added information on Nuvaxovid for children and young people</a:t>
            </a:r>
            <a:br>
              <a:rPr lang="en-US">
                <a:ea typeface="Calibri"/>
                <a:cs typeface="Calibri"/>
              </a:rPr>
            </a:br>
            <a:r>
              <a:rPr lang="en-US" b="1">
                <a:ea typeface="Calibri"/>
                <a:cs typeface="Calibri"/>
              </a:rPr>
              <a:t>Slide 37</a:t>
            </a:r>
            <a:r>
              <a:rPr lang="en-US">
                <a:ea typeface="Calibri"/>
                <a:cs typeface="Calibri"/>
              </a:rPr>
              <a:t>: Updated information on contra-indications</a:t>
            </a: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3575676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treatment and recovery, these individuals should be considered for a full course of revaccination for all vaccines used in the routine </a:t>
            </a:r>
            <a:r>
              <a:rPr lang="en-US" err="1"/>
              <a:t>programme</a:t>
            </a:r>
            <a:r>
              <a:rPr lang="en-US"/>
              <a:t> (</a:t>
            </a:r>
            <a:r>
              <a:rPr lang="en-US">
                <a:hlinkClick r:id="rId3"/>
              </a:rPr>
              <a:t>https://www.gov.uk/government/publications/immunisation-of-individuals-with-underlying-medical-conditions-the-green-book-chapter-7)</a:t>
            </a:r>
            <a:r>
              <a:rPr lang="en-US"/>
              <a:t> under specialist advice. </a:t>
            </a:r>
          </a:p>
        </p:txBody>
      </p:sp>
      <p:sp>
        <p:nvSpPr>
          <p:cNvPr id="4" name="Slide Number Placeholder 3"/>
          <p:cNvSpPr>
            <a:spLocks noGrp="1"/>
          </p:cNvSpPr>
          <p:nvPr>
            <p:ph type="sldNum" sz="quarter" idx="5"/>
          </p:nvPr>
        </p:nvSpPr>
        <p:spPr/>
        <p:txBody>
          <a:bodyPr/>
          <a:lstStyle/>
          <a:p>
            <a:fld id="{2D8AA4BB-B87A-4C65-BA72-7B766A56B35D}" type="slidenum">
              <a:rPr lang="en-US"/>
              <a:t>17</a:t>
            </a:fld>
            <a:endParaRPr lang="en-US"/>
          </a:p>
        </p:txBody>
      </p:sp>
    </p:spTree>
    <p:extLst>
      <p:ext uri="{BB962C8B-B14F-4D97-AF65-F5344CB8AC3E}">
        <p14:creationId xmlns:p14="http://schemas.microsoft.com/office/powerpoint/2010/main" val="296281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B0C98-54CF-B5B5-C078-0AEBEF7923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A5BA47-5BA6-3658-EB06-44182F09C2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1D485-DB93-DCC6-D3E1-1D898370784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0E474A-146F-1578-7514-87204FFB41CD}"/>
              </a:ext>
            </a:extLst>
          </p:cNvPr>
          <p:cNvSpPr>
            <a:spLocks noGrp="1"/>
          </p:cNvSpPr>
          <p:nvPr>
            <p:ph type="sldNum" sz="quarter" idx="5"/>
          </p:nvPr>
        </p:nvSpPr>
        <p:spPr/>
        <p:txBody>
          <a:bodyPr/>
          <a:lstStyle/>
          <a:p>
            <a:fld id="{2D8AA4BB-B87A-4C65-BA72-7B766A56B35D}" type="slidenum">
              <a:rPr lang="en-GB" smtClean="0"/>
              <a:t>18</a:t>
            </a:fld>
            <a:endParaRPr lang="en-GB"/>
          </a:p>
        </p:txBody>
      </p:sp>
    </p:spTree>
    <p:extLst>
      <p:ext uri="{BB962C8B-B14F-4D97-AF65-F5344CB8AC3E}">
        <p14:creationId xmlns:p14="http://schemas.microsoft.com/office/powerpoint/2010/main" val="3148142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Spikevax LP.8.1 0.1 mg/mL dispersion for injection - Summary of Product Characteristics (SmPC) - (</a:t>
            </a:r>
            <a:r>
              <a:rPr lang="en-GB" err="1">
                <a:hlinkClick r:id="rId3"/>
              </a:rPr>
              <a:t>emc</a:t>
            </a:r>
            <a:r>
              <a:rPr lang="en-GB">
                <a:hlinkClick r:id="rId3"/>
              </a:rPr>
              <a:t>) | 101925</a:t>
            </a:r>
            <a:endParaRPr lang="en-GB"/>
          </a:p>
          <a:p>
            <a:r>
              <a:rPr lang="en-GB"/>
              <a:t>*Moderna Spikevax is licenced for the immunisation of individuals aged 6 months and over. However as recommended by the JCVI and in the </a:t>
            </a:r>
            <a:r>
              <a:rPr lang="en-GB">
                <a:hlinkClick r:id="rId4"/>
              </a:rPr>
              <a:t>COVID-19: the green book chapter - GOV.UK</a:t>
            </a:r>
            <a:r>
              <a:rPr lang="en-GB"/>
              <a:t>, Spikevax is not recommended for individuals below 18 years.</a:t>
            </a:r>
            <a:endParaRPr lang="en-GB" strike="sngStrike">
              <a:ea typeface="Calibri"/>
              <a:cs typeface="Calibri"/>
            </a:endParaRPr>
          </a:p>
          <a:p>
            <a:endParaRPr lang="en-GB" strike="sngStrike"/>
          </a:p>
          <a:p>
            <a:r>
              <a:rPr lang="en-GB">
                <a:hlinkClick r:id="rId5"/>
              </a:rPr>
              <a:t>JCVI statement on COVID-19 vaccination in 2025 and spring 2026 - GOV.UK</a:t>
            </a:r>
            <a:endParaRPr lang="en-GB" strike="sngStrike"/>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19</a:t>
            </a:fld>
            <a:endParaRPr lang="en-GB"/>
          </a:p>
        </p:txBody>
      </p:sp>
    </p:spTree>
    <p:extLst>
      <p:ext uri="{BB962C8B-B14F-4D97-AF65-F5344CB8AC3E}">
        <p14:creationId xmlns:p14="http://schemas.microsoft.com/office/powerpoint/2010/main" val="1837493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106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61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D8AA4BB-B87A-4C65-BA72-7B766A56B35D}" type="slidenum">
              <a:rPr lang="en-GB" smtClean="0"/>
              <a:t>26</a:t>
            </a:fld>
            <a:endParaRPr lang="en-GB"/>
          </a:p>
        </p:txBody>
      </p:sp>
    </p:spTree>
    <p:extLst>
      <p:ext uri="{BB962C8B-B14F-4D97-AF65-F5344CB8AC3E}">
        <p14:creationId xmlns:p14="http://schemas.microsoft.com/office/powerpoint/2010/main" val="176160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30</a:t>
            </a:fld>
            <a:endParaRPr lang="en-GB"/>
          </a:p>
        </p:txBody>
      </p:sp>
    </p:spTree>
    <p:extLst>
      <p:ext uri="{BB962C8B-B14F-4D97-AF65-F5344CB8AC3E}">
        <p14:creationId xmlns:p14="http://schemas.microsoft.com/office/powerpoint/2010/main" val="2033735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Children and young people:</a:t>
            </a:r>
            <a:endParaRPr lang="en-US"/>
          </a:p>
          <a:p>
            <a:r>
              <a:rPr lang="en-US"/>
              <a:t>For children and young people who are immunosuppressed, JCVI continues to advise the use of the Pfizer-BioNTech COVID-19 mRNA (Comirnaty) vaccine, with the vaccine dose appropriate to the child’s age:</a:t>
            </a:r>
            <a:endParaRPr lang="en-US">
              <a:ea typeface="Calibri"/>
              <a:cs typeface="Calibri"/>
            </a:endParaRPr>
          </a:p>
          <a:p>
            <a:pPr marL="285750" indent="-285750">
              <a:buFont typeface="Arial"/>
              <a:buChar char="•"/>
            </a:pPr>
            <a:r>
              <a:rPr lang="en-US"/>
              <a:t>6 months to 4 years: 3 micrograms</a:t>
            </a:r>
          </a:p>
          <a:p>
            <a:pPr marL="285750" indent="-285750">
              <a:buFont typeface="Arial"/>
              <a:buChar char="•"/>
            </a:pPr>
            <a:r>
              <a:rPr lang="en-US"/>
              <a:t>5 to 11 years: 10 micrograms</a:t>
            </a:r>
          </a:p>
          <a:p>
            <a:pPr marL="285750" indent="-285750">
              <a:buFont typeface="Arial"/>
              <a:buChar char="•"/>
            </a:pPr>
            <a:r>
              <a:rPr lang="en-US"/>
              <a:t>12 to 17 years: 30 micrograms - </a:t>
            </a:r>
            <a:r>
              <a:rPr lang="en-US" b="1"/>
              <a:t>If not deemed suitable for an mRNA vaccine, then Nuvaxovid JN.1* can be given </a:t>
            </a:r>
            <a:r>
              <a:rPr lang="en-US">
                <a:hlinkClick r:id="rId3"/>
              </a:rPr>
              <a:t>Green book on </a:t>
            </a:r>
            <a:r>
              <a:rPr lang="en-US" err="1">
                <a:hlinkClick r:id="rId3"/>
              </a:rPr>
              <a:t>Immunisation</a:t>
            </a:r>
            <a:r>
              <a:rPr lang="en-US">
                <a:hlinkClick r:id="rId3"/>
              </a:rPr>
              <a:t> COVID-19 chapter 14a</a:t>
            </a:r>
            <a:endParaRPr lang="en-US"/>
          </a:p>
          <a:p>
            <a:r>
              <a:rPr lang="en-US">
                <a:hlinkClick r:id="rId4"/>
              </a:rPr>
              <a:t>Nuvaxovid JN.1 dispersion for injection in pre-filled syringe - Summary of Product Characteristics (SmPC) - (</a:t>
            </a:r>
            <a:r>
              <a:rPr lang="en-US" err="1">
                <a:hlinkClick r:id="rId4"/>
              </a:rPr>
              <a:t>emc</a:t>
            </a:r>
            <a:r>
              <a:rPr lang="en-US">
                <a:hlinkClick r:id="rId4"/>
              </a:rPr>
              <a:t>) | 101554</a:t>
            </a:r>
            <a:endParaRPr lang="en-US"/>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565367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75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Before administering a COVID-19 vaccine, it is important to check for any relevant medical history including allergies and any previous history of severe reaction to a vaccine.</a:t>
            </a:r>
            <a:r>
              <a:rPr lang="en-GB" sz="1200">
                <a:solidFill>
                  <a:srgbClr val="002060"/>
                </a:solidFill>
                <a:effectLst/>
                <a:latin typeface="Arial" panose="020B0604020202020204" pitchFamily="34" charset="0"/>
                <a:ea typeface="Calibri" panose="020F0502020204030204" pitchFamily="34" charset="0"/>
              </a:rPr>
              <a:t> Facilities for management of paediatric anaphylaxis should be available at all vaccination sites. (See </a:t>
            </a:r>
            <a:r>
              <a:rPr lang="en-GB" sz="1200" u="sng">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Chapter 8</a:t>
            </a:r>
            <a:r>
              <a:rPr lang="en-GB" sz="1200">
                <a:solidFill>
                  <a:srgbClr val="000000"/>
                </a:solidFill>
                <a:effectLst/>
                <a:latin typeface="Arial" panose="020B0604020202020204" pitchFamily="34" charset="0"/>
                <a:ea typeface="Calibri" panose="020F0502020204030204" pitchFamily="34" charset="0"/>
              </a:rPr>
              <a:t> </a:t>
            </a:r>
            <a:r>
              <a:rPr lang="en-GB" sz="1200">
                <a:solidFill>
                  <a:srgbClr val="002060"/>
                </a:solidFill>
                <a:effectLst/>
                <a:latin typeface="Arial" panose="020B0604020202020204" pitchFamily="34" charset="0"/>
                <a:ea typeface="Calibri" panose="020F0502020204030204" pitchFamily="34" charset="0"/>
              </a:rPr>
              <a:t>of the Green Book: https://www.gov.uk/government/publications/vaccine-safety-and-adverse-events-following-immunisation-the-green-book-chapter-8 ) </a:t>
            </a:r>
            <a:r>
              <a:rPr lang="en-GB" sz="1200">
                <a:solidFill>
                  <a:srgbClr val="002060"/>
                </a:solidFill>
                <a:effectLst/>
                <a:latin typeface="Arial" panose="020B0604020202020204" pitchFamily="34" charset="0"/>
                <a:ea typeface="Times New Roman" panose="02020603050405020304" pitchFamily="18" charset="0"/>
                <a:cs typeface="Frutiger 45 Light"/>
              </a:rPr>
              <a:t>and advice issued by the </a:t>
            </a:r>
            <a:r>
              <a:rPr lang="en-GB" sz="1200" u="sng">
                <a:solidFill>
                  <a:srgbClr val="0000FF"/>
                </a:solidFill>
                <a:effectLst/>
                <a:latin typeface="Arial" panose="020B0604020202020204" pitchFamily="34" charset="0"/>
                <a:ea typeface="Times New Roman" panose="02020603050405020304" pitchFamily="18" charset="0"/>
                <a:cs typeface="Frutiger 45 Light"/>
                <a:hlinkClick r:id="rId4"/>
              </a:rPr>
              <a:t>Resuscitation Council</a:t>
            </a:r>
            <a:r>
              <a:rPr lang="en-GB" sz="1200" u="sng">
                <a:solidFill>
                  <a:srgbClr val="0000FF"/>
                </a:solidFill>
                <a:effectLst/>
                <a:latin typeface="Arial" panose="020B0604020202020204" pitchFamily="34" charset="0"/>
                <a:ea typeface="Times New Roman" panose="02020603050405020304" pitchFamily="18" charset="0"/>
                <a:cs typeface="Frutiger 45 Light"/>
              </a:rPr>
              <a:t> (https://www.resus.org.uk/)</a:t>
            </a:r>
            <a:r>
              <a:rPr lang="en-GB" sz="1200">
                <a:solidFill>
                  <a:srgbClr val="000000"/>
                </a:solidFill>
                <a:effectLst/>
                <a:latin typeface="Arial" panose="020B0604020202020204" pitchFamily="34" charset="0"/>
                <a:ea typeface="Times New Roman" panose="02020603050405020304" pitchFamily="18" charset="0"/>
                <a:cs typeface="Frutiger 45 Ligh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36</a:t>
            </a:fld>
            <a:endParaRPr lang="en-GB"/>
          </a:p>
        </p:txBody>
      </p:sp>
    </p:spTree>
    <p:extLst>
      <p:ext uri="{BB962C8B-B14F-4D97-AF65-F5344CB8AC3E}">
        <p14:creationId xmlns:p14="http://schemas.microsoft.com/office/powerpoint/2010/main" val="1828561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37</a:t>
            </a:fld>
            <a:endParaRPr lang="en-GB"/>
          </a:p>
        </p:txBody>
      </p:sp>
    </p:spTree>
    <p:extLst>
      <p:ext uri="{BB962C8B-B14F-4D97-AF65-F5344CB8AC3E}">
        <p14:creationId xmlns:p14="http://schemas.microsoft.com/office/powerpoint/2010/main" val="1136472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a:t>Thrombocytopenia and coagulation disorders </a:t>
            </a:r>
          </a:p>
          <a:p>
            <a:pPr marL="0" indent="0">
              <a:buNone/>
            </a:pPr>
            <a:r>
              <a:rPr lang="en-GB" sz="1200"/>
              <a:t>As with other intramuscular injections, the vaccine should be given with caution in individuals receiving anticoagulant therapy or those with thrombocytopenia or any coagulation disorder (such as haemophilia) because bleeding or bruising may occur following an intramuscular administration in these individuals.</a:t>
            </a:r>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64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Segoe UI" panose="020B0502040204020203" pitchFamily="34" charset="0"/>
              </a:rPr>
              <a:t>Giving vaccine into the muscle: </a:t>
            </a:r>
            <a:endParaRPr lang="en-GB" sz="1800">
              <a:effectLst/>
              <a:latin typeface="Arial" panose="020B0604020202020204" pitchFamily="34" charset="0"/>
            </a:endParaRPr>
          </a:p>
          <a:p>
            <a:pPr marL="285750" indent="-285750">
              <a:buFont typeface="Arial" panose="020B0604020202020204" pitchFamily="34" charset="0"/>
              <a:buChar char="•"/>
            </a:pPr>
            <a:r>
              <a:rPr lang="en-GB" sz="1800">
                <a:effectLst/>
                <a:latin typeface="Segoe UI" panose="020B0502040204020203" pitchFamily="34" charset="0"/>
              </a:rPr>
              <a:t>leads to a better immune response to the vaccine (as the muscle contains the appropriate cells necessary to initiate the immune response)</a:t>
            </a:r>
            <a:endParaRPr lang="en-GB" sz="1800">
              <a:effectLst/>
              <a:latin typeface="Arial" panose="020B0604020202020204" pitchFamily="34" charset="0"/>
            </a:endParaRPr>
          </a:p>
          <a:p>
            <a:pPr marL="285750" indent="-285750">
              <a:buFont typeface="Arial" panose="020B0604020202020204" pitchFamily="34" charset="0"/>
              <a:buChar char="•"/>
            </a:pPr>
            <a:r>
              <a:rPr lang="en-GB" sz="1800">
                <a:effectLst/>
                <a:latin typeface="Segoe UI" panose="020B0502040204020203" pitchFamily="34" charset="0"/>
              </a:rPr>
              <a:t>is less likely to cause local reactions than if the vaccine is given into the skin (subcutaneously)</a:t>
            </a:r>
            <a:endParaRPr lang="en-GB" sz="1800">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2D8AA4BB-B87A-4C65-BA72-7B766A56B35D}" type="slidenum">
              <a:rPr lang="en-GB" smtClean="0"/>
              <a:t>40</a:t>
            </a:fld>
            <a:endParaRPr lang="en-GB"/>
          </a:p>
        </p:txBody>
      </p:sp>
    </p:spTree>
    <p:extLst>
      <p:ext uri="{BB962C8B-B14F-4D97-AF65-F5344CB8AC3E}">
        <p14:creationId xmlns:p14="http://schemas.microsoft.com/office/powerpoint/2010/main" val="111945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defRPr/>
            </a:pPr>
            <a:endParaRPr lang="en-GB">
              <a:solidFill>
                <a:srgbClr val="212A73"/>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42</a:t>
            </a:fld>
            <a:endParaRPr lang="en-GB"/>
          </a:p>
        </p:txBody>
      </p:sp>
    </p:spTree>
    <p:extLst>
      <p:ext uri="{BB962C8B-B14F-4D97-AF65-F5344CB8AC3E}">
        <p14:creationId xmlns:p14="http://schemas.microsoft.com/office/powerpoint/2010/main" val="261215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trike="sngStrike"/>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43</a:t>
            </a:fld>
            <a:endParaRPr lang="en-GB"/>
          </a:p>
        </p:txBody>
      </p:sp>
    </p:spTree>
    <p:extLst>
      <p:ext uri="{BB962C8B-B14F-4D97-AF65-F5344CB8AC3E}">
        <p14:creationId xmlns:p14="http://schemas.microsoft.com/office/powerpoint/2010/main" val="3981478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681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51</a:t>
            </a:fld>
            <a:endParaRPr lang="en-GB"/>
          </a:p>
        </p:txBody>
      </p:sp>
    </p:spTree>
    <p:extLst>
      <p:ext uri="{BB962C8B-B14F-4D97-AF65-F5344CB8AC3E}">
        <p14:creationId xmlns:p14="http://schemas.microsoft.com/office/powerpoint/2010/main" val="226487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Resources for health and social care professionals - Public Health Wales (</a:t>
            </a:r>
            <a:r>
              <a:rPr lang="en-GB" err="1">
                <a:hlinkClick r:id="rId3"/>
              </a:rPr>
              <a:t>nhs.wales</a:t>
            </a:r>
            <a:r>
              <a:rPr lang="en-GB">
                <a:hlinkClick r:id="rId3"/>
              </a:rPr>
              <a:t>)</a:t>
            </a:r>
            <a:endParaRPr lang="en-GB"/>
          </a:p>
          <a:p>
            <a:r>
              <a:rPr lang="en-GB">
                <a:hlinkClick r:id="rId4"/>
              </a:rPr>
              <a:t>About the vaccine - Public Health Wales (</a:t>
            </a:r>
            <a:r>
              <a:rPr lang="en-GB" err="1">
                <a:hlinkClick r:id="rId4"/>
              </a:rPr>
              <a:t>nhs.wales</a:t>
            </a:r>
            <a:r>
              <a:rPr lang="en-GB">
                <a:hlinkClick r:id="rId4"/>
              </a:rPr>
              <a:t>)</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56</a:t>
            </a:fld>
            <a:endParaRPr lang="en-GB"/>
          </a:p>
        </p:txBody>
      </p:sp>
    </p:spTree>
    <p:extLst>
      <p:ext uri="{BB962C8B-B14F-4D97-AF65-F5344CB8AC3E}">
        <p14:creationId xmlns:p14="http://schemas.microsoft.com/office/powerpoint/2010/main" val="664801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57</a:t>
            </a:fld>
            <a:endParaRPr lang="en-GB"/>
          </a:p>
        </p:txBody>
      </p:sp>
    </p:spTree>
    <p:extLst>
      <p:ext uri="{BB962C8B-B14F-4D97-AF65-F5344CB8AC3E}">
        <p14:creationId xmlns:p14="http://schemas.microsoft.com/office/powerpoint/2010/main" val="394298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7</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FontTx/>
              <a:buNone/>
            </a:pPr>
            <a:r>
              <a:rPr lang="en-GB" altLang="en-US" sz="1800"/>
              <a:t>The Green Book has the latest information on vaccines and vaccination procedures, for vaccine preventable infectious diseases in the UK. It also includes UK vaccine policy.</a:t>
            </a:r>
          </a:p>
          <a:p>
            <a:pPr marL="0" indent="0">
              <a:lnSpc>
                <a:spcPct val="100000"/>
              </a:lnSpc>
              <a:spcBef>
                <a:spcPts val="0"/>
              </a:spcBef>
              <a:buFontTx/>
              <a:buNone/>
            </a:pPr>
            <a:endParaRPr lang="en-GB" altLang="en-US" sz="1800"/>
          </a:p>
          <a:p>
            <a:pPr marL="0" indent="0">
              <a:lnSpc>
                <a:spcPct val="100000"/>
              </a:lnSpc>
              <a:spcBef>
                <a:spcPts val="0"/>
              </a:spcBef>
              <a:buFontTx/>
              <a:buNone/>
            </a:pPr>
            <a:r>
              <a:rPr lang="en-GB" altLang="en-US" sz="1800"/>
              <a:t>Green Book recommendations are based upon JCVI’s expert opinion and should always be followed, even when they differ from those made by the vaccine </a:t>
            </a:r>
            <a:endParaRPr lang="en-GB" altLang="en-US" sz="1800">
              <a:cs typeface="Arial"/>
            </a:endParaRPr>
          </a:p>
          <a:p>
            <a:pPr marL="0" indent="0">
              <a:lnSpc>
                <a:spcPct val="100000"/>
              </a:lnSpc>
              <a:spcBef>
                <a:spcPts val="0"/>
              </a:spcBef>
              <a:buFontTx/>
              <a:buNone/>
            </a:pPr>
            <a:r>
              <a:rPr lang="en-GB" altLang="en-US" sz="1800"/>
              <a:t>manufacturer. (</a:t>
            </a:r>
            <a:r>
              <a:rPr lang="en-GB" altLang="en-US" sz="1800" b="1"/>
              <a:t>Note: </a:t>
            </a:r>
            <a:r>
              <a:rPr lang="en-GB" altLang="en-US" sz="1800"/>
              <a:t>sometimes vaccine policy in Wales differs to England)</a:t>
            </a:r>
            <a:endParaRPr lang="en-GB" altLang="en-US" sz="18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Times New Roman" panose="02020603050405020304" pitchFamily="18" charset="0"/>
              <a:ea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58</a:t>
            </a:fld>
            <a:endParaRPr lang="en-GB"/>
          </a:p>
        </p:txBody>
      </p:sp>
    </p:spTree>
    <p:extLst>
      <p:ext uri="{BB962C8B-B14F-4D97-AF65-F5344CB8AC3E}">
        <p14:creationId xmlns:p14="http://schemas.microsoft.com/office/powerpoint/2010/main" val="123961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a:t>
            </a:fld>
            <a:endParaRPr lang="en-GB"/>
          </a:p>
        </p:txBody>
      </p:sp>
    </p:spTree>
    <p:extLst>
      <p:ext uri="{BB962C8B-B14F-4D97-AF65-F5344CB8AC3E}">
        <p14:creationId xmlns:p14="http://schemas.microsoft.com/office/powerpoint/2010/main" val="4047961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0" fontAlgn="base" latinLnBrk="0" hangingPunct="0">
              <a:lnSpc>
                <a:spcPct val="100000"/>
              </a:lnSpc>
              <a:spcBef>
                <a:spcPct val="0"/>
              </a:spcBef>
              <a:spcAft>
                <a:spcPct val="0"/>
              </a:spcAft>
              <a:buClrTx/>
              <a:buSzTx/>
              <a:tabLst/>
            </a:pPr>
            <a:r>
              <a:rPr lang="en-GB" sz="1200" b="0" i="0" kern="1200">
                <a:solidFill>
                  <a:schemeClr val="tx1"/>
                </a:solidFill>
                <a:effectLst/>
                <a:latin typeface="+mn-lt"/>
                <a:ea typeface="+mn-ea"/>
                <a:cs typeface="+mn-cs"/>
              </a:rPr>
              <a:t>This vaccination should be offered around 6 months after the last vaccine dose, although operational flexibility around the timing of the spring dose in relation to the last vaccine dose is considered appropriate (with a minimum interval of three months between doses). More information on operational flexibility will be provided in </a:t>
            </a:r>
            <a:r>
              <a:rPr lang="en-GB" sz="1200" b="1" i="0" u="none" strike="noStrike" kern="1200">
                <a:solidFill>
                  <a:schemeClr val="tx1"/>
                </a:solidFill>
                <a:effectLst/>
                <a:latin typeface="+mn-lt"/>
                <a:ea typeface="+mn-ea"/>
                <a:cs typeface="+mn-cs"/>
                <a:hlinkClick r:id="rId3"/>
              </a:rPr>
              <a:t>COVID-19: the green book chapter</a:t>
            </a:r>
            <a:r>
              <a:rPr lang="en-GB" sz="1200" b="0" i="0" kern="1200">
                <a:solidFill>
                  <a:schemeClr val="tx1"/>
                </a:solidFill>
                <a:effectLst/>
                <a:latin typeface="+mn-lt"/>
                <a:ea typeface="+mn-ea"/>
                <a:cs typeface="+mn-cs"/>
              </a:rPr>
              <a:t>.</a:t>
            </a:r>
            <a:endParaRPr lang="en-GB"/>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a:ln>
                <a:noFill/>
              </a:ln>
              <a:solidFill>
                <a:srgbClr val="002060"/>
              </a:solidFill>
              <a:effectLst/>
              <a:latin typeface="+mn-lt"/>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10</a:t>
            </a:fld>
            <a:endParaRPr lang="en-GB"/>
          </a:p>
        </p:txBody>
      </p:sp>
    </p:spTree>
    <p:extLst>
      <p:ext uri="{BB962C8B-B14F-4D97-AF65-F5344CB8AC3E}">
        <p14:creationId xmlns:p14="http://schemas.microsoft.com/office/powerpoint/2010/main" val="313040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In terms of uptake rates this should be compared to the 2025 spring programme.</a:t>
            </a:r>
            <a:endParaRPr lang="en-GB"/>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COVID-19 Vaccine Equity Committee Meeting </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E9AB69-1183-4A53-8418-DBE90C92BBE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199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a:hlinkClick r:id="rId3"/>
              </a:rPr>
              <a:t>Green Book COVID-19 chapter </a:t>
            </a:r>
            <a:r>
              <a:rPr lang="en-GB" sz="1200"/>
              <a:t> </a:t>
            </a:r>
            <a:endParaRPr lang="en-GB"/>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13</a:t>
            </a:fld>
            <a:endParaRPr lang="en-GB"/>
          </a:p>
        </p:txBody>
      </p:sp>
    </p:spTree>
    <p:extLst>
      <p:ext uri="{BB962C8B-B14F-4D97-AF65-F5344CB8AC3E}">
        <p14:creationId xmlns:p14="http://schemas.microsoft.com/office/powerpoint/2010/main" val="3986380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contrast to other eligible risk groups, those who are eligible for a vaccination due to severe immunosuppression but miss vaccination during the campaign period, may be considered for an additional dose at a later date based on individual clinical judgement, balancing their immediate level of risk against the advantages of waiting till the next seasonal campaign. </a:t>
            </a: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14</a:t>
            </a:fld>
            <a:endParaRPr lang="en-GB"/>
          </a:p>
        </p:txBody>
      </p:sp>
    </p:spTree>
    <p:extLst>
      <p:ext uri="{BB962C8B-B14F-4D97-AF65-F5344CB8AC3E}">
        <p14:creationId xmlns:p14="http://schemas.microsoft.com/office/powerpoint/2010/main" val="126842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16</a:t>
            </a:fld>
            <a:endParaRPr lang="en-GB"/>
          </a:p>
        </p:txBody>
      </p:sp>
    </p:spTree>
    <p:extLst>
      <p:ext uri="{BB962C8B-B14F-4D97-AF65-F5344CB8AC3E}">
        <p14:creationId xmlns:p14="http://schemas.microsoft.com/office/powerpoint/2010/main" val="244376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COVID-19 vaccination for Children aged 6 months to 4 years at risk</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244223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53588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virus vaccine campaign outline</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41851154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74"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8766942"/>
      </p:ext>
    </p:extLst>
  </p:cSld>
  <p:clrMap bg1="lt1" tx1="dk1" bg2="lt2" tx2="dk2" accent1="accent1" accent2="accent2" accent3="accent3" accent4="accent4" accent5="accent5" accent6="accent6" hlink="hlink" folHlink="folHlink"/>
  <p:sldLayoutIdLst>
    <p:sldLayoutId id="2147483652" r:id="rId1"/>
    <p:sldLayoutId id="214748365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wales/covid-19-spring-vaccination-programme-2026-whc2025052"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gov.wales/covid-19-spring-vaccination-programme-2026-whc2025052-html" TargetMode="External"/><Relationship Id="rId4" Type="http://schemas.openxmlformats.org/officeDocument/2006/relationships/hyperlink" Target="https://www.gov.uk/government/publications/covid-19-the-green-book-chapter-14a"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gov.wales/covid-19-spring-vaccination-programme-2026-whc2025052-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immunisation-of-individuals-with-underlying-medical-conditions-the-green-book-chapter-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dicines.org.uk/emc/product/101925/smpc"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edicines.org.uk/emc/product/101925/smp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medicines.org.uk/emc/product/101925/smpc"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hyperlink" Target="https://www.medicines.org.uk/emc/product/101925/smp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hw.nhs.wales/services-and-teams/antibiotics-and-infections/nipc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www.medicines.org.uk/emc/product/100216/smp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medicines.org.uk/emc/product/100216/smpc"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edicines.org.uk/emc/product/101925/smp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phw.nhs.wales/services-and-teams/antibiotics-and-infections/nipcm/" TargetMode="Externa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hyperlink" Target="https://phw.nhs.wales/topics/immunisation-and-vaccines/vaccine-resources-for-health-and-social-care-professionals/patient-group-directions-pgds-and-protocols-landing-page/" TargetMode="External"/><Relationship Id="rId1" Type="http://schemas.openxmlformats.org/officeDocument/2006/relationships/slideLayout" Target="../slideLayouts/slideLayout3.xml"/><Relationship Id="rId4" Type="http://schemas.openxmlformats.org/officeDocument/2006/relationships/hyperlink" Target="https://www.sps.nhs.uk/"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edicines.org.uk/emc/product/101925/smpc" TargetMode="External"/><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 Id="rId4" Type="http://schemas.openxmlformats.org/officeDocument/2006/relationships/hyperlink" Target="https://www.medicines.org.uk/emc/product/101554/smpc"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nwssp.nhs.wales/ourservices/specialist-estates-services/specialist-estates-services-documents/whtms-library/whtm-07-01-safe-management-of-healthcare-waste-pdf/"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medicines.org.uk/emc/product/101925/smp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medicines.org.uk/emc/product/101554/smpc"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hyperlink" Target="https://www.gov.uk/government/publications/myocarditis-and-pericarditis-after-covid-19-vaccination/myocarditis-and-pericarditis-after-covid-19-vaccination-guidance-for-healthcare-professionals"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uk/government/publications/covid-19-the-green-book-chapter-14a"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legislation.gov.uk/ukpga/2005/9/content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ellowcard.mhra.gov.uk/" TargetMode="External"/><Relationship Id="rId1" Type="http://schemas.openxmlformats.org/officeDocument/2006/relationships/slideLayout" Target="../slideLayouts/slideLayout3.xml"/><Relationship Id="rId5" Type="http://schemas.openxmlformats.org/officeDocument/2006/relationships/hyperlink" Target="http://www.mhra.gov.uk/yellowcard" TargetMode="Externa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phw.nhs.wales/services-and-teams/health-information-resources/"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phw.nhs.wales/topics/immunisation-and-vaccines/covid-19-vaccination-information/resources-for-health-and-social-care-professiona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phw.nhs.wales/topics/immunisation-and-vaccines/covid-19-vaccination-information/"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phw.nhs.wales/topics/immunisation-and-vaccines/immunisation-elearning/"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phw.nhs.wales/topics/immunisation-and-vaccines/vaccine-resources-for-health-and-social-care-professionals/immunisation-training-resources-and-events/" TargetMode="External"/><Relationship Id="rId13" Type="http://schemas.openxmlformats.org/officeDocument/2006/relationships/hyperlink" Target="http://www.gov.uk/government/collections/mhra-guidance-on-coronavirus-covid-19#vaccines-and-vaccine-safety" TargetMode="External"/><Relationship Id="rId3" Type="http://schemas.openxmlformats.org/officeDocument/2006/relationships/hyperlink" Target="https://www.gov.uk/government/collections/immunisation-against-infectious-disease-the-green-book" TargetMode="External"/><Relationship Id="rId7" Type="http://schemas.openxmlformats.org/officeDocument/2006/relationships/hyperlink" Target="https://phw.nhs.wales/topics/immunisation-and-vaccines/vaccine-resources-for-health-and-social-care-professionals/" TargetMode="External"/><Relationship Id="rId12" Type="http://schemas.openxmlformats.org/officeDocument/2006/relationships/hyperlink" Target="https://vk.ovg.ox.ac.uk/vk/covid-19-vaccin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phw.nhs.wales/topics/immunisation-and-vaccines/covid-19-vaccination-information/resources-for-health-and-social-care-professionals/" TargetMode="External"/><Relationship Id="rId11" Type="http://schemas.openxmlformats.org/officeDocument/2006/relationships/hyperlink" Target="https://www.gov.uk/government/publications/covid-19-vaccination-programme-guidance-for-healthcare-practitioners" TargetMode="External"/><Relationship Id="rId5" Type="http://schemas.openxmlformats.org/officeDocument/2006/relationships/hyperlink" Target="https://www.gov.wales/covid-19-spring-vaccination-programme-2026-whc2025052-html" TargetMode="External"/><Relationship Id="rId10" Type="http://schemas.openxmlformats.org/officeDocument/2006/relationships/hyperlink" Target="https://www.gov.uk/government/collections/covid-19-vaccination-programme" TargetMode="External"/><Relationship Id="rId4" Type="http://schemas.openxmlformats.org/officeDocument/2006/relationships/hyperlink" Target="https://www.gov.uk/government/publications/covid-19-vaccination-in-2025-and-spring-2026-jcvi-advice/jcvi-statement-on-covid-19-vaccination-in-2025-and-spring-2026" TargetMode="External"/><Relationship Id="rId9" Type="http://schemas.openxmlformats.org/officeDocument/2006/relationships/hyperlink" Target="https://phw.nhs.wales/topics/immunisation-and-vaccines/immunisation-elearnin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government/publications/covid-19-the-green-book-chapter-14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gov.uk/government/publications/covid-19-the-green-book-chapter-14a"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wmic.wales.nhs.uk/pgds-templates-advice/" TargetMode="External"/><Relationship Id="rId5" Type="http://schemas.openxmlformats.org/officeDocument/2006/relationships/hyperlink" Target="https://www.resus.org.uk/about-us/news-and-events/rcuk-publishes-anaphylaxis-guidance-vaccination-settings" TargetMode="External"/><Relationship Id="rId10" Type="http://schemas.openxmlformats.org/officeDocument/2006/relationships/hyperlink" Target="https://www.medicines.org.uk/emc/product/12054/smpc" TargetMode="External"/><Relationship Id="rId4" Type="http://schemas.openxmlformats.org/officeDocument/2006/relationships/hyperlink" Target="https://phw.nhs.wales/topics/immunisation-and-vaccines/immunisation-elearning/" TargetMode="External"/><Relationship Id="rId9" Type="http://schemas.openxmlformats.org/officeDocument/2006/relationships/hyperlink" Target="https://www.gov.uk/government/publications/covid-19-vaccination-programme-guidance-for-healthcare-practitione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advice-on-vaccination-in-autumn-2025-and-spring-202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gov.uk/government/publications/covid-19-vaccination-in-2025-and-spring-2026-jcvi-advice/jcvi-statement-on-covid-19-vaccination-in-2025-and-spring-2026" TargetMode="External"/><Relationship Id="rId4" Type="http://schemas.openxmlformats.org/officeDocument/2006/relationships/hyperlink" Target="https://www.gov.uk/government/publications/covid-19-the-green-book-chapter-14a"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overnment/publications/covid-19-vaccination-in-2025-and-spring-2026-jcvi-advice/jcvi-statement-on-covid-19-vaccination-in-2025-and-spring-2026#advice-on-vaccination-in-autumn-2025-and-spring-2026" TargetMode="External"/><Relationship Id="rId2" Type="http://schemas.openxmlformats.org/officeDocument/2006/relationships/hyperlink" Target="https://www.gov.uk/government/publications/covid-19-vaccination-in-2025-and-spring-2026-jcvi-advice/jcvi-statement-on-covid-19-vaccination-in-2025-and-spring-2026"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656971" y="2992791"/>
            <a:ext cx="9972161" cy="719137"/>
          </a:xfrm>
        </p:spPr>
        <p:txBody>
          <a:bodyPr>
            <a:normAutofit/>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a:t>VPDP update: Respiratory Planning and Delivery Meeting</a:t>
            </a:r>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2"/>
          </p:nvPr>
        </p:nvSpPr>
        <p:spPr>
          <a:xfrm>
            <a:off x="298451" y="4979249"/>
            <a:ext cx="7041091" cy="934811"/>
          </a:xfrm>
        </p:spPr>
        <p:txBody>
          <a:bodyPr lIns="91440" tIns="45720" rIns="91440" bIns="45720" anchor="t"/>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2400">
                <a:solidFill>
                  <a:schemeClr val="bg1"/>
                </a:solidFill>
              </a:rPr>
              <a:t>Vaccine Preventable Disease Programme</a:t>
            </a:r>
          </a:p>
          <a:p>
            <a:r>
              <a:rPr lang="en-GB" sz="2400">
                <a:solidFill>
                  <a:schemeClr val="bg1"/>
                </a:solidFill>
              </a:rPr>
              <a:t>Public Health Wales</a:t>
            </a:r>
            <a:endParaRPr lang="en-GB" sz="2400">
              <a:solidFill>
                <a:schemeClr val="bg1"/>
              </a:solidFill>
              <a:cs typeface="Arial"/>
            </a:endParaRPr>
          </a:p>
          <a:p>
            <a:r>
              <a:rPr lang="en-GB" sz="2400">
                <a:solidFill>
                  <a:schemeClr val="bg1"/>
                </a:solidFill>
                <a:cs typeface="Arial"/>
              </a:rPr>
              <a:t>Version 2</a:t>
            </a:r>
          </a:p>
          <a:p>
            <a:r>
              <a:rPr lang="en-GB" sz="2400">
                <a:solidFill>
                  <a:schemeClr val="bg1"/>
                </a:solidFill>
                <a:cs typeface="Arial"/>
              </a:rPr>
              <a:t>March 2026</a:t>
            </a:r>
          </a:p>
        </p:txBody>
      </p:sp>
      <p:sp>
        <p:nvSpPr>
          <p:cNvPr id="2" name="TextBox 1">
            <a:extLst>
              <a:ext uri="{FF2B5EF4-FFF2-40B4-BE49-F238E27FC236}">
                <a16:creationId xmlns:a16="http://schemas.microsoft.com/office/drawing/2014/main" id="{37D10F6B-E19D-5A6E-7B80-CA89FCB9D460}"/>
              </a:ext>
            </a:extLst>
          </p:cNvPr>
          <p:cNvSpPr txBox="1"/>
          <p:nvPr/>
        </p:nvSpPr>
        <p:spPr>
          <a:xfrm>
            <a:off x="298451" y="1438519"/>
            <a:ext cx="11768328"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FFFFFF"/>
                </a:solidFill>
                <a:cs typeface="Segoe UI"/>
              </a:rPr>
              <a:t>COVID-19 Vaccination – Spring 2026 </a:t>
            </a:r>
          </a:p>
          <a:p>
            <a:pPr algn="ctr"/>
            <a:r>
              <a:rPr lang="en-GB" sz="2000" b="1">
                <a:solidFill>
                  <a:srgbClr val="FFFFFF"/>
                </a:solidFill>
                <a:cs typeface="Segoe UI"/>
              </a:rPr>
              <a:t>Vaccinations recommended for </a:t>
            </a:r>
            <a:r>
              <a:rPr lang="en-GB" sz="2000" b="1">
                <a:solidFill>
                  <a:schemeClr val="bg1"/>
                </a:solidFill>
              </a:rPr>
              <a:t>adults</a:t>
            </a:r>
            <a:endParaRPr lang="en-GB" sz="2000" b="1">
              <a:solidFill>
                <a:schemeClr val="bg1"/>
              </a:solidFill>
              <a:cs typeface="Arial"/>
            </a:endParaRPr>
          </a:p>
          <a:p>
            <a:pPr algn="ctr"/>
            <a:endParaRPr lang="en-GB" sz="2800" b="1">
              <a:solidFill>
                <a:schemeClr val="bg1"/>
              </a:solidFill>
              <a:cs typeface="Segoe UI"/>
            </a:endParaRPr>
          </a:p>
          <a:p>
            <a:pPr algn="ctr"/>
            <a:r>
              <a:rPr lang="en-GB" sz="2000" b="1">
                <a:solidFill>
                  <a:schemeClr val="bg1"/>
                </a:solidFill>
                <a:cs typeface="Segoe UI"/>
              </a:rPr>
              <a:t>Moderna Spikevax</a:t>
            </a:r>
            <a:r>
              <a:rPr lang="en-GB" sz="2000" b="1" baseline="30000">
                <a:solidFill>
                  <a:schemeClr val="bg1"/>
                </a:solidFill>
                <a:cs typeface="Segoe UI"/>
              </a:rPr>
              <a:t>®</a:t>
            </a:r>
            <a:r>
              <a:rPr lang="en-GB" sz="2000" b="1">
                <a:solidFill>
                  <a:schemeClr val="bg1"/>
                </a:solidFill>
                <a:cs typeface="Segoe UI"/>
              </a:rPr>
              <a:t> LP.8.1 (</a:t>
            </a:r>
            <a:r>
              <a:rPr lang="en-GB" sz="2000" b="1">
                <a:solidFill>
                  <a:schemeClr val="bg1"/>
                </a:solidFill>
                <a:latin typeface="Arial"/>
                <a:cs typeface="Arial"/>
              </a:rPr>
              <a:t>0.1 mg/mL) </a:t>
            </a:r>
          </a:p>
          <a:p>
            <a:pPr algn="ctr"/>
            <a:r>
              <a:rPr lang="en-GB" sz="2800" b="1">
                <a:solidFill>
                  <a:schemeClr val="bg1"/>
                </a:solidFill>
                <a:latin typeface="Arial"/>
                <a:cs typeface="Arial"/>
              </a:rPr>
              <a:t> </a:t>
            </a:r>
            <a:r>
              <a:rPr lang="en-GB" sz="2000" b="1">
                <a:solidFill>
                  <a:srgbClr val="FFFFFF"/>
                </a:solidFill>
                <a:cs typeface="Segoe UI"/>
              </a:rPr>
              <a:t>&amp;</a:t>
            </a:r>
          </a:p>
          <a:p>
            <a:pPr algn="ctr"/>
            <a:r>
              <a:rPr lang="en-GB" sz="2800" b="1">
                <a:solidFill>
                  <a:srgbClr val="FFFFFF"/>
                </a:solidFill>
                <a:cs typeface="Segoe UI"/>
              </a:rPr>
              <a:t> </a:t>
            </a:r>
            <a:r>
              <a:rPr lang="en-GB" sz="2000" b="1">
                <a:solidFill>
                  <a:srgbClr val="FFFFFF"/>
                </a:solidFill>
                <a:cs typeface="Segoe UI"/>
              </a:rPr>
              <a:t>Sanofi Nuvaxovid</a:t>
            </a:r>
            <a:r>
              <a:rPr lang="en-GB" sz="2000" b="1" baseline="30000">
                <a:solidFill>
                  <a:schemeClr val="bg1"/>
                </a:solidFill>
                <a:cs typeface="Segoe UI"/>
              </a:rPr>
              <a:t> ® </a:t>
            </a:r>
            <a:r>
              <a:rPr lang="en-GB" sz="2000" b="1">
                <a:solidFill>
                  <a:schemeClr val="bg1"/>
                </a:solidFill>
                <a:cs typeface="Segoe UI"/>
              </a:rPr>
              <a:t>JN.1</a:t>
            </a:r>
            <a:r>
              <a:rPr lang="en-GB" sz="2000" b="1">
                <a:solidFill>
                  <a:srgbClr val="FFFFFF"/>
                </a:solidFill>
                <a:cs typeface="Segoe UI"/>
              </a:rPr>
              <a:t> </a:t>
            </a:r>
            <a:r>
              <a:rPr lang="en-US" sz="2000" b="1">
                <a:solidFill>
                  <a:schemeClr val="bg1"/>
                </a:solidFill>
                <a:cs typeface="Segoe UI"/>
              </a:rPr>
              <a:t>​(</a:t>
            </a:r>
            <a:r>
              <a:rPr lang="en-GB" sz="2000" b="1">
                <a:solidFill>
                  <a:srgbClr val="FFFFFF"/>
                </a:solidFill>
                <a:cs typeface="Segoe UI"/>
              </a:rPr>
              <a:t>5 microgram/dose) </a:t>
            </a:r>
            <a:r>
              <a:rPr lang="en-US" sz="2800" b="1">
                <a:solidFill>
                  <a:schemeClr val="bg1"/>
                </a:solidFill>
                <a:cs typeface="Segoe UI"/>
              </a:rPr>
              <a:t>​</a:t>
            </a: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E547-8CEE-B538-9D6F-155FC63B8997}"/>
              </a:ext>
            </a:extLst>
          </p:cNvPr>
          <p:cNvSpPr>
            <a:spLocks noGrp="1"/>
          </p:cNvSpPr>
          <p:nvPr>
            <p:ph type="title"/>
          </p:nvPr>
        </p:nvSpPr>
        <p:spPr>
          <a:xfrm>
            <a:off x="0" y="0"/>
            <a:ext cx="12192000" cy="1325563"/>
          </a:xfrm>
        </p:spPr>
        <p:txBody>
          <a:bodyPr/>
          <a:lstStyle/>
          <a:p>
            <a:pPr algn="ctr"/>
            <a:r>
              <a:rPr lang="en-GB" sz="3200" b="1"/>
              <a:t>COVID-19 Spring Vaccination Programme 2026, </a:t>
            </a:r>
            <a:br>
              <a:rPr lang="en-GB" sz="3200" b="1"/>
            </a:br>
            <a:r>
              <a:rPr lang="en-GB" sz="3200" b="1"/>
              <a:t>Welsh Health Circular (</a:t>
            </a:r>
            <a:r>
              <a:rPr lang="en-GB" sz="3200" b="1">
                <a:hlinkClick r:id="rId3"/>
              </a:rPr>
              <a:t>WHC/2025/052</a:t>
            </a:r>
            <a:r>
              <a:rPr lang="en-GB" sz="3200" b="1"/>
              <a:t>)</a:t>
            </a:r>
            <a:br>
              <a:rPr lang="en-GB" sz="3200" b="1"/>
            </a:br>
            <a:r>
              <a:rPr lang="en-GB" sz="3200" b="1"/>
              <a:t> </a:t>
            </a:r>
            <a:r>
              <a:rPr lang="en-GB" sz="3200"/>
              <a:t>published 15 January 2026 (1)</a:t>
            </a:r>
          </a:p>
        </p:txBody>
      </p:sp>
      <p:sp>
        <p:nvSpPr>
          <p:cNvPr id="3" name="Content Placeholder 2">
            <a:extLst>
              <a:ext uri="{FF2B5EF4-FFF2-40B4-BE49-F238E27FC236}">
                <a16:creationId xmlns:a16="http://schemas.microsoft.com/office/drawing/2014/main" id="{48B3E9C8-5ABE-869A-5A71-C6CD2EAA2F34}"/>
              </a:ext>
            </a:extLst>
          </p:cNvPr>
          <p:cNvSpPr>
            <a:spLocks noGrp="1"/>
          </p:cNvSpPr>
          <p:nvPr>
            <p:ph idx="1"/>
          </p:nvPr>
        </p:nvSpPr>
        <p:spPr>
          <a:xfrm>
            <a:off x="549087" y="1473147"/>
            <a:ext cx="10804713" cy="3888562"/>
          </a:xfrm>
        </p:spPr>
        <p:txBody>
          <a:bodyPr/>
          <a:lstStyle/>
          <a:p>
            <a:pPr marL="0" indent="0">
              <a:buNone/>
            </a:pPr>
            <a:r>
              <a:rPr lang="en-GB" sz="2000" b="1"/>
              <a:t>Groups eligible for a COVID-19 vaccine in spring 2026:</a:t>
            </a:r>
          </a:p>
          <a:p>
            <a:pPr marL="0" indent="0">
              <a:buNone/>
            </a:pPr>
            <a:r>
              <a:rPr lang="en-GB" sz="2000"/>
              <a:t>As advised by the JCVI:</a:t>
            </a:r>
          </a:p>
          <a:p>
            <a:pPr algn="l">
              <a:buFont typeface="Arial" panose="020B0604020202020204" pitchFamily="34" charset="0"/>
              <a:buChar char="•"/>
            </a:pPr>
            <a:r>
              <a:rPr lang="en-GB" sz="2000"/>
              <a:t>residents in a care home for older adults</a:t>
            </a:r>
          </a:p>
          <a:p>
            <a:r>
              <a:rPr lang="en-GB" sz="2000"/>
              <a:t>adults aged 75 years and over</a:t>
            </a:r>
          </a:p>
          <a:p>
            <a:pPr algn="l">
              <a:buFont typeface="Arial" panose="020B0604020202020204" pitchFamily="34" charset="0"/>
              <a:buChar char="•"/>
            </a:pPr>
            <a:r>
              <a:rPr lang="en-GB" sz="2000"/>
              <a:t>individuals aged </a:t>
            </a:r>
            <a:r>
              <a:rPr lang="en-GB" sz="2000" b="1"/>
              <a:t>6 months and over who are immunosuppressed</a:t>
            </a:r>
            <a:r>
              <a:rPr lang="en-GB" sz="2000"/>
              <a:t> (as defined in ‘immunosuppression’ sections of tables 3 &amp; 4 of the </a:t>
            </a:r>
            <a:r>
              <a:rPr lang="en-GB" sz="2000">
                <a:hlinkClick r:id="rId4"/>
              </a:rPr>
              <a:t>Green Book: COVID-19 chapter</a:t>
            </a:r>
            <a:r>
              <a:rPr lang="en-GB" sz="2000"/>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a:ln>
                <a:noFill/>
              </a:ln>
              <a:solidFill>
                <a:srgbClr val="002060"/>
              </a:solidFill>
              <a:effectLst/>
              <a:highlight>
                <a:srgbClr val="FFFF00"/>
              </a:highlight>
              <a:latin typeface="+mn-lt"/>
            </a:endParaRPr>
          </a:p>
          <a:p>
            <a:pPr marL="0" indent="0">
              <a:buNone/>
            </a:pPr>
            <a:r>
              <a:rPr lang="en-GB" sz="2000" b="1"/>
              <a:t>Programme start and end date</a:t>
            </a:r>
            <a:r>
              <a:rPr lang="en-GB" sz="2000"/>
              <a:t>:</a:t>
            </a:r>
          </a:p>
          <a:p>
            <a:pPr marL="0" indent="0">
              <a:buNone/>
            </a:pPr>
            <a:r>
              <a:rPr lang="en-GB" sz="2000"/>
              <a:t>The COVID-19 spring programme will run between 13 April and 30 June 2026. There will be some limited flexibility into July for those who are unable to receive a vaccination within the main programme window due to illness.</a:t>
            </a:r>
          </a:p>
        </p:txBody>
      </p:sp>
      <p:sp>
        <p:nvSpPr>
          <p:cNvPr id="5" name="Slide Number Placeholder 4">
            <a:extLst>
              <a:ext uri="{FF2B5EF4-FFF2-40B4-BE49-F238E27FC236}">
                <a16:creationId xmlns:a16="http://schemas.microsoft.com/office/drawing/2014/main" id="{E8944E41-9AC1-ADD8-385B-AE183680CE6B}"/>
              </a:ext>
            </a:extLst>
          </p:cNvPr>
          <p:cNvSpPr>
            <a:spLocks noGrp="1"/>
          </p:cNvSpPr>
          <p:nvPr>
            <p:ph type="sldNum" sz="quarter" idx="12"/>
          </p:nvPr>
        </p:nvSpPr>
        <p:spPr/>
        <p:txBody>
          <a:bodyPr/>
          <a:lstStyle/>
          <a:p>
            <a:fld id="{561D0CCE-8DCC-44DC-A653-AE62B1D84A52}" type="slidenum">
              <a:rPr lang="en-GB" smtClean="0"/>
              <a:pPr/>
              <a:t>10</a:t>
            </a:fld>
            <a:endParaRPr lang="en-GB"/>
          </a:p>
        </p:txBody>
      </p:sp>
      <p:sp>
        <p:nvSpPr>
          <p:cNvPr id="6" name="TextBox 5">
            <a:extLst>
              <a:ext uri="{FF2B5EF4-FFF2-40B4-BE49-F238E27FC236}">
                <a16:creationId xmlns:a16="http://schemas.microsoft.com/office/drawing/2014/main" id="{AB3D66B7-ABD6-4EBD-9534-35E41B69D573}"/>
              </a:ext>
            </a:extLst>
          </p:cNvPr>
          <p:cNvSpPr txBox="1"/>
          <p:nvPr/>
        </p:nvSpPr>
        <p:spPr>
          <a:xfrm>
            <a:off x="1132555" y="6352143"/>
            <a:ext cx="9637776" cy="369332"/>
          </a:xfrm>
          <a:prstGeom prst="rect">
            <a:avLst/>
          </a:prstGeom>
          <a:noFill/>
        </p:spPr>
        <p:txBody>
          <a:bodyPr wrap="square">
            <a:spAutoFit/>
          </a:bodyPr>
          <a:lstStyle/>
          <a:p>
            <a:r>
              <a:rPr lang="en-GB">
                <a:hlinkClick r:id="rId5"/>
              </a:rPr>
              <a:t>COVID-19 spring vaccination programme 2026 (WHC/2025/052) [HTML] | GOV.WALES</a:t>
            </a:r>
            <a:endParaRPr lang="en-GB"/>
          </a:p>
        </p:txBody>
      </p:sp>
    </p:spTree>
    <p:extLst>
      <p:ext uri="{BB962C8B-B14F-4D97-AF65-F5344CB8AC3E}">
        <p14:creationId xmlns:p14="http://schemas.microsoft.com/office/powerpoint/2010/main" val="189075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9E547-8CEE-B538-9D6F-155FC63B8997}"/>
              </a:ext>
            </a:extLst>
          </p:cNvPr>
          <p:cNvSpPr>
            <a:spLocks noGrp="1"/>
          </p:cNvSpPr>
          <p:nvPr>
            <p:ph type="title"/>
          </p:nvPr>
        </p:nvSpPr>
        <p:spPr>
          <a:xfrm>
            <a:off x="304800" y="0"/>
            <a:ext cx="11582400" cy="1325563"/>
          </a:xfrm>
        </p:spPr>
        <p:txBody>
          <a:bodyPr/>
          <a:lstStyle/>
          <a:p>
            <a:pPr algn="ctr"/>
            <a:r>
              <a:rPr lang="en-GB" sz="3200" b="1"/>
              <a:t>COVID-19 Spring Vaccination Programme 2026, </a:t>
            </a:r>
            <a:br>
              <a:rPr lang="en-GB" sz="3200" b="1"/>
            </a:br>
            <a:r>
              <a:rPr lang="en-GB" sz="3200" b="1"/>
              <a:t>Welsh Health Circular (WHC/2025/052) </a:t>
            </a:r>
            <a:br>
              <a:rPr lang="en-GB" sz="3200" b="1"/>
            </a:br>
            <a:r>
              <a:rPr lang="en-GB" sz="3200"/>
              <a:t>published 15 January 2026 (1)</a:t>
            </a:r>
          </a:p>
        </p:txBody>
      </p:sp>
      <p:sp>
        <p:nvSpPr>
          <p:cNvPr id="3" name="Content Placeholder 2">
            <a:extLst>
              <a:ext uri="{FF2B5EF4-FFF2-40B4-BE49-F238E27FC236}">
                <a16:creationId xmlns:a16="http://schemas.microsoft.com/office/drawing/2014/main" id="{48B3E9C8-5ABE-869A-5A71-C6CD2EAA2F34}"/>
              </a:ext>
            </a:extLst>
          </p:cNvPr>
          <p:cNvSpPr>
            <a:spLocks noGrp="1"/>
          </p:cNvSpPr>
          <p:nvPr>
            <p:ph idx="1"/>
          </p:nvPr>
        </p:nvSpPr>
        <p:spPr>
          <a:xfrm>
            <a:off x="549087" y="1866840"/>
            <a:ext cx="10804713" cy="3888562"/>
          </a:xfrm>
        </p:spPr>
        <p:txBody>
          <a:bodyPr lIns="91440" tIns="45720" rIns="91440" bIns="45720" anchor="t"/>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GB" sz="2000" b="1" i="0" u="none" strike="noStrike" kern="1200" cap="none" spc="0" normalizeH="0" baseline="0" noProof="0">
                <a:ln>
                  <a:noFill/>
                </a:ln>
                <a:solidFill>
                  <a:srgbClr val="212A73"/>
                </a:solidFill>
                <a:effectLst/>
                <a:uLnTx/>
                <a:uFillTx/>
                <a:ea typeface="+mn-ea"/>
                <a:cs typeface="+mn-cs"/>
              </a:rPr>
              <a:t>Programme ambitions</a:t>
            </a:r>
            <a:r>
              <a:rPr kumimoji="0" lang="en-GB" sz="2000" b="0" i="0" u="none" strike="noStrike" kern="1200" cap="none" spc="0" normalizeH="0" baseline="0" noProof="0">
                <a:ln>
                  <a:noFill/>
                </a:ln>
                <a:solidFill>
                  <a:srgbClr val="212A73"/>
                </a:solidFill>
                <a:effectLst/>
                <a:uLnTx/>
                <a:uFillTx/>
                <a:ea typeface="+mn-ea"/>
                <a:cs typeface="+mn-cs"/>
              </a:rPr>
              <a:t>:</a:t>
            </a:r>
          </a:p>
          <a:p>
            <a:pPr>
              <a:defRPr/>
            </a:pPr>
            <a:r>
              <a:rPr kumimoji="0" lang="en-GB" sz="2000" b="0" i="0" u="none" strike="noStrike" kern="1200" cap="none" spc="0" normalizeH="0" baseline="0" noProof="0">
                <a:ln>
                  <a:noFill/>
                </a:ln>
                <a:solidFill>
                  <a:srgbClr val="212A73"/>
                </a:solidFill>
                <a:effectLst/>
                <a:uLnTx/>
                <a:uFillTx/>
                <a:ea typeface="+mn-ea"/>
                <a:cs typeface="+mn-cs"/>
              </a:rPr>
              <a:t>All those eligible for a spring booster to receive </a:t>
            </a:r>
            <a:r>
              <a:rPr lang="en-GB" sz="2000">
                <a:solidFill>
                  <a:srgbClr val="212A73"/>
                </a:solidFill>
              </a:rPr>
              <a:t>a</a:t>
            </a:r>
            <a:r>
              <a:rPr kumimoji="0" lang="en-GB" sz="2000" b="0" i="0" u="none" strike="noStrike" kern="1200" cap="none" spc="0" normalizeH="0" baseline="0" noProof="0">
                <a:ln>
                  <a:noFill/>
                </a:ln>
                <a:solidFill>
                  <a:srgbClr val="212A73"/>
                </a:solidFill>
                <a:effectLst/>
                <a:uLnTx/>
                <a:uFillTx/>
                <a:ea typeface="+mn-ea"/>
                <a:cs typeface="+mn-cs"/>
              </a:rPr>
              <a:t> </a:t>
            </a:r>
            <a:r>
              <a:rPr lang="en-GB" sz="2000" b="1"/>
              <a:t>written</a:t>
            </a:r>
            <a:r>
              <a:rPr lang="en-GB" sz="2000">
                <a:solidFill>
                  <a:srgbClr val="212A73"/>
                </a:solidFill>
              </a:rPr>
              <a:t> </a:t>
            </a:r>
            <a:r>
              <a:rPr kumimoji="0" lang="en-GB" sz="2000" b="0" i="0" u="none" strike="noStrike" kern="1200" cap="none" spc="0" normalizeH="0" baseline="0" noProof="0">
                <a:ln>
                  <a:noFill/>
                </a:ln>
                <a:solidFill>
                  <a:srgbClr val="212A73"/>
                </a:solidFill>
                <a:effectLst/>
                <a:uLnTx/>
                <a:uFillTx/>
                <a:ea typeface="+mn-ea"/>
                <a:cs typeface="+mn-cs"/>
              </a:rPr>
              <a:t>invite for vaccination;</a:t>
            </a:r>
            <a:endParaRPr lang="en-GB" sz="2000" b="0" i="0" u="none" strike="noStrike" kern="1200" cap="none" spc="0" normalizeH="0" baseline="0" noProof="0">
              <a:ln>
                <a:noFill/>
              </a:ln>
              <a:solidFill>
                <a:srgbClr val="212A73"/>
              </a:solidFill>
              <a:effectLst/>
              <a:uLnTx/>
              <a:uFillTx/>
              <a:cs typeface="Arial"/>
            </a:endParaRPr>
          </a:p>
          <a:p>
            <a:pPr>
              <a:defRPr/>
            </a:pPr>
            <a:r>
              <a:rPr kumimoji="0" lang="en-GB" sz="2000" b="0" i="0" u="none" strike="noStrike" kern="1200" cap="none" spc="0" normalizeH="0" baseline="0" noProof="0">
                <a:ln>
                  <a:noFill/>
                </a:ln>
                <a:solidFill>
                  <a:srgbClr val="212A73"/>
                </a:solidFill>
                <a:effectLst/>
                <a:uLnTx/>
                <a:uFillTx/>
                <a:ea typeface="+mn-ea"/>
                <a:cs typeface="+mn-cs"/>
              </a:rPr>
              <a:t>Health boards should make every effort to maximise uptake across all cohorts ensuring that;</a:t>
            </a: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212A73"/>
                </a:solidFill>
                <a:effectLst/>
                <a:uLnTx/>
                <a:uFillTx/>
                <a:ea typeface="+mn-ea"/>
                <a:cs typeface="+mn-cs"/>
              </a:rPr>
              <a:t>i</a:t>
            </a:r>
            <a:r>
              <a:rPr kumimoji="0" lang="en-GB" b="0" i="0" u="none" strike="noStrike" kern="1200" cap="none" spc="0" normalizeH="0" baseline="0" noProof="0">
                <a:ln>
                  <a:noFill/>
                </a:ln>
                <a:solidFill>
                  <a:srgbClr val="212A73"/>
                </a:solidFill>
                <a:effectLst/>
                <a:uLnTx/>
                <a:uFillTx/>
                <a:ea typeface="+mn-ea"/>
                <a:cs typeface="+mn-cs"/>
              </a:rPr>
              <a:t>. uptake levels are maintained or improved for those over 75 years of age and those resident in a care home for older adults, and that every effort is made to achieve 75% uptake for these cohorts;</a:t>
            </a:r>
          </a:p>
          <a:p>
            <a:pPr marL="914400" lvl="2" indent="0">
              <a:buNone/>
              <a:defRPr/>
            </a:pPr>
            <a:r>
              <a:rPr kumimoji="0" lang="en-GB" b="1" i="0" u="none" strike="noStrike" kern="1200" cap="none" spc="0" normalizeH="0" baseline="0" noProof="0">
                <a:ln>
                  <a:noFill/>
                </a:ln>
                <a:solidFill>
                  <a:srgbClr val="212A73"/>
                </a:solidFill>
                <a:effectLst/>
                <a:uLnTx/>
                <a:uFillTx/>
                <a:ea typeface="+mn-ea"/>
                <a:cs typeface="+mn-cs"/>
              </a:rPr>
              <a:t>ii</a:t>
            </a:r>
            <a:r>
              <a:rPr kumimoji="0" lang="en-GB" b="0" i="0" u="none" strike="noStrike" kern="1200" cap="none" spc="0" normalizeH="0" baseline="0" noProof="0">
                <a:ln>
                  <a:noFill/>
                </a:ln>
                <a:solidFill>
                  <a:srgbClr val="212A73"/>
                </a:solidFill>
                <a:effectLst/>
                <a:uLnTx/>
                <a:uFillTx/>
                <a:ea typeface="+mn-ea"/>
                <a:cs typeface="+mn-cs"/>
              </a:rPr>
              <a:t>.</a:t>
            </a:r>
            <a:r>
              <a:rPr lang="en-GB" b="0" i="0">
                <a:solidFill>
                  <a:srgbClr val="1F1F1F"/>
                </a:solidFill>
                <a:effectLst/>
              </a:rPr>
              <a:t> </a:t>
            </a:r>
            <a:r>
              <a:rPr lang="en-GB" b="0" i="0">
                <a:effectLst/>
              </a:rPr>
              <a:t>all possible interventions which could improve uptake for the immunosuppressed cohort are explored and acted on, including removing any barriers to vaccination;</a:t>
            </a:r>
            <a:endParaRPr kumimoji="0" lang="en-GB" b="0" i="0" u="none" strike="noStrike" kern="1200" cap="none" spc="0" normalizeH="0" baseline="0" noProof="0">
              <a:ln>
                <a:noFill/>
              </a:ln>
              <a:solidFill>
                <a:srgbClr val="212A73"/>
              </a:solidFill>
              <a:effectLst/>
              <a:uLnTx/>
              <a:uFillTx/>
              <a:ea typeface="+mn-ea"/>
              <a:cs typeface="+mn-cs"/>
            </a:endParaRPr>
          </a:p>
          <a:p>
            <a:pPr marL="91440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b="1" i="0" u="none" strike="noStrike" kern="1200" cap="none" spc="0" normalizeH="0" baseline="0" noProof="0">
                <a:ln>
                  <a:noFill/>
                </a:ln>
                <a:solidFill>
                  <a:srgbClr val="212A73"/>
                </a:solidFill>
                <a:effectLst/>
                <a:uLnTx/>
                <a:uFillTx/>
                <a:ea typeface="+mn-ea"/>
                <a:cs typeface="+mn-cs"/>
              </a:rPr>
              <a:t>iii</a:t>
            </a:r>
            <a:r>
              <a:rPr kumimoji="0" lang="en-GB" b="0" i="0" u="none" strike="noStrike" kern="1200" cap="none" spc="0" normalizeH="0" baseline="0" noProof="0">
                <a:ln>
                  <a:noFill/>
                </a:ln>
                <a:solidFill>
                  <a:srgbClr val="212A73"/>
                </a:solidFill>
                <a:effectLst/>
                <a:uLnTx/>
                <a:uFillTx/>
                <a:ea typeface="+mn-ea"/>
                <a:cs typeface="+mn-cs"/>
              </a:rPr>
              <a:t>. the gap is reduced between uptake rates in the least and most deprived areas of the health board.</a:t>
            </a:r>
          </a:p>
          <a:p>
            <a:pPr marL="0" indent="0">
              <a:buNone/>
            </a:pPr>
            <a:endParaRPr lang="en-GB" sz="2000"/>
          </a:p>
        </p:txBody>
      </p:sp>
      <p:sp>
        <p:nvSpPr>
          <p:cNvPr id="5" name="Slide Number Placeholder 4">
            <a:extLst>
              <a:ext uri="{FF2B5EF4-FFF2-40B4-BE49-F238E27FC236}">
                <a16:creationId xmlns:a16="http://schemas.microsoft.com/office/drawing/2014/main" id="{E8944E41-9AC1-ADD8-385B-AE183680CE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A606C2A3-D6B8-A098-27F9-BFF74549E2E0}"/>
              </a:ext>
            </a:extLst>
          </p:cNvPr>
          <p:cNvSpPr txBox="1"/>
          <p:nvPr/>
        </p:nvSpPr>
        <p:spPr>
          <a:xfrm>
            <a:off x="1132555" y="6352143"/>
            <a:ext cx="9637776" cy="369332"/>
          </a:xfrm>
          <a:prstGeom prst="rect">
            <a:avLst/>
          </a:prstGeom>
          <a:noFill/>
        </p:spPr>
        <p:txBody>
          <a:bodyPr wrap="square">
            <a:spAutoFit/>
          </a:bodyPr>
          <a:lstStyle/>
          <a:p>
            <a:r>
              <a:rPr lang="en-GB">
                <a:hlinkClick r:id="rId3"/>
              </a:rPr>
              <a:t>COVID-19 spring vaccination programme 2026 (WHC/2025/052) [HTML] | GOV.WALES</a:t>
            </a:r>
            <a:endParaRPr lang="en-GB"/>
          </a:p>
        </p:txBody>
      </p:sp>
    </p:spTree>
    <p:extLst>
      <p:ext uri="{BB962C8B-B14F-4D97-AF65-F5344CB8AC3E}">
        <p14:creationId xmlns:p14="http://schemas.microsoft.com/office/powerpoint/2010/main" val="509570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FC399-F310-DA91-4AB0-326DB7BED12C}"/>
              </a:ext>
            </a:extLst>
          </p:cNvPr>
          <p:cNvSpPr>
            <a:spLocks noGrp="1"/>
          </p:cNvSpPr>
          <p:nvPr>
            <p:ph idx="1"/>
          </p:nvPr>
        </p:nvSpPr>
        <p:spPr>
          <a:xfrm>
            <a:off x="838200" y="1253331"/>
            <a:ext cx="10515600" cy="4351338"/>
          </a:xfrm>
        </p:spPr>
        <p:txBody>
          <a:bodyPr/>
          <a:lstStyle/>
          <a:p>
            <a:r>
              <a:rPr lang="en-GB" sz="2400"/>
              <a:t>Recent UKHSA seroprevalence studies suggest that most children under 5 in the UK have had COVID-19 infection. However, the immunity profile of these children is less certain and may change for future birth cohorts. The JCVI advises that these children aged under 5 should be offered </a:t>
            </a:r>
            <a:r>
              <a:rPr lang="en-GB" sz="2400" b="1"/>
              <a:t>two doses</a:t>
            </a:r>
            <a:r>
              <a:rPr lang="en-GB" sz="2400"/>
              <a:t> of vaccine. </a:t>
            </a:r>
          </a:p>
          <a:p>
            <a:pPr marL="0" indent="0">
              <a:buNone/>
            </a:pPr>
            <a:endParaRPr lang="en-GB" sz="2400"/>
          </a:p>
          <a:p>
            <a:r>
              <a:rPr lang="en-GB" sz="2400"/>
              <a:t>JCVI has advised that eligible individuals aged 5 years and above only require a </a:t>
            </a:r>
            <a:r>
              <a:rPr lang="en-GB" sz="2400" b="1"/>
              <a:t>single dose </a:t>
            </a:r>
            <a:r>
              <a:rPr lang="en-GB" sz="2400"/>
              <a:t>of vaccine, irrespective of prior vaccination status. </a:t>
            </a:r>
          </a:p>
          <a:p>
            <a:endParaRPr lang="en-GB" sz="2400"/>
          </a:p>
          <a:p>
            <a:r>
              <a:rPr lang="en-GB" sz="2400"/>
              <a:t>The only exception to this will be individuals with severe immunosuppression who may require additional doses (see slides below).</a:t>
            </a:r>
          </a:p>
          <a:p>
            <a:endParaRPr lang="en-GB"/>
          </a:p>
        </p:txBody>
      </p:sp>
      <p:sp>
        <p:nvSpPr>
          <p:cNvPr id="5" name="Slide Number Placeholder 4">
            <a:extLst>
              <a:ext uri="{FF2B5EF4-FFF2-40B4-BE49-F238E27FC236}">
                <a16:creationId xmlns:a16="http://schemas.microsoft.com/office/drawing/2014/main" id="{6B3ACB50-A777-6598-BBB4-985E24DCD290}"/>
              </a:ext>
            </a:extLst>
          </p:cNvPr>
          <p:cNvSpPr>
            <a:spLocks noGrp="1"/>
          </p:cNvSpPr>
          <p:nvPr>
            <p:ph type="sldNum" sz="quarter" idx="12"/>
          </p:nvPr>
        </p:nvSpPr>
        <p:spPr/>
        <p:txBody>
          <a:bodyPr/>
          <a:lstStyle/>
          <a:p>
            <a:fld id="{561D0CCE-8DCC-44DC-A653-AE62B1D84A52}" type="slidenum">
              <a:rPr lang="en-GB" smtClean="0"/>
              <a:pPr/>
              <a:t>12</a:t>
            </a:fld>
            <a:endParaRPr lang="en-GB"/>
          </a:p>
        </p:txBody>
      </p:sp>
      <p:sp>
        <p:nvSpPr>
          <p:cNvPr id="2" name="TextBox 1">
            <a:extLst>
              <a:ext uri="{FF2B5EF4-FFF2-40B4-BE49-F238E27FC236}">
                <a16:creationId xmlns:a16="http://schemas.microsoft.com/office/drawing/2014/main" id="{C7072DE1-55FE-61D9-D12F-B88EA6CC878A}"/>
              </a:ext>
            </a:extLst>
          </p:cNvPr>
          <p:cNvSpPr txBox="1"/>
          <p:nvPr/>
        </p:nvSpPr>
        <p:spPr>
          <a:xfrm>
            <a:off x="840827" y="290786"/>
            <a:ext cx="89355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cs typeface="Arial"/>
              </a:rPr>
              <a:t>Dose recommendation by age </a:t>
            </a:r>
          </a:p>
        </p:txBody>
      </p:sp>
    </p:spTree>
    <p:extLst>
      <p:ext uri="{BB962C8B-B14F-4D97-AF65-F5344CB8AC3E}">
        <p14:creationId xmlns:p14="http://schemas.microsoft.com/office/powerpoint/2010/main" val="337854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795DAE-1BEF-0714-03D7-DAAFB2FB4C52}"/>
              </a:ext>
            </a:extLst>
          </p:cNvPr>
          <p:cNvSpPr>
            <a:spLocks noGrp="1"/>
          </p:cNvSpPr>
          <p:nvPr>
            <p:ph idx="1"/>
          </p:nvPr>
        </p:nvSpPr>
        <p:spPr>
          <a:xfrm>
            <a:off x="205945" y="1003620"/>
            <a:ext cx="5518199" cy="3037657"/>
          </a:xfrm>
        </p:spPr>
        <p:txBody>
          <a:bodyPr lIns="91440" tIns="45720" rIns="91440" bIns="45720" anchor="t"/>
          <a:lstStyle/>
          <a:p>
            <a:pPr marL="0" indent="0" algn="ctr">
              <a:buNone/>
            </a:pPr>
            <a:r>
              <a:rPr lang="en-GB" sz="2000"/>
              <a:t>Individuals aged 12 years and above who have severe immunosuppression, are defined in Box 1 of the </a:t>
            </a:r>
            <a:r>
              <a:rPr lang="en-GB" sz="2000">
                <a:ea typeface="+mn-lt"/>
                <a:cs typeface="+mn-lt"/>
                <a:hlinkClick r:id="rId3"/>
              </a:rPr>
              <a:t> Green Book: COVID-19 chapter [GOV.UK]</a:t>
            </a:r>
            <a:r>
              <a:rPr lang="en-GB" sz="2000"/>
              <a:t>. </a:t>
            </a:r>
            <a:endParaRPr lang="en-GB" sz="2000">
              <a:cs typeface="Arial"/>
            </a:endParaRPr>
          </a:p>
          <a:p>
            <a:pPr marL="0" indent="0" algn="ctr">
              <a:buNone/>
            </a:pPr>
            <a:endParaRPr lang="en-GB" sz="2000">
              <a:cs typeface="Arial"/>
            </a:endParaRPr>
          </a:p>
          <a:p>
            <a:pPr marL="0" indent="0" algn="ctr">
              <a:buNone/>
            </a:pPr>
            <a:r>
              <a:rPr lang="en-GB" sz="2000"/>
              <a:t>Most individuals who receive brief immunosuppression (≥40mg prednisolone per day or equivalent for children) for an acute episode (for example, asthma / COPD / COVID-19) and individuals on replacement corticosteroids for adrenal insufficiency </a:t>
            </a:r>
            <a:r>
              <a:rPr lang="en-GB" sz="2000" b="1"/>
              <a:t>are not </a:t>
            </a:r>
            <a:r>
              <a:rPr lang="en-GB" sz="2000"/>
              <a:t>considered severely immunosuppressed sufficient to prevent response to vaccination</a:t>
            </a:r>
            <a:endParaRPr lang="en-GB" sz="2000">
              <a:cs typeface="Arial"/>
            </a:endParaRPr>
          </a:p>
          <a:p>
            <a:pPr marL="0" indent="0">
              <a:buNone/>
            </a:pPr>
            <a:endParaRPr lang="en-GB" sz="1800"/>
          </a:p>
        </p:txBody>
      </p:sp>
      <p:sp>
        <p:nvSpPr>
          <p:cNvPr id="5" name="Slide Number Placeholder 4">
            <a:extLst>
              <a:ext uri="{FF2B5EF4-FFF2-40B4-BE49-F238E27FC236}">
                <a16:creationId xmlns:a16="http://schemas.microsoft.com/office/drawing/2014/main" id="{EB292342-E793-C4F7-2D92-67C4BCCA2E8E}"/>
              </a:ext>
            </a:extLst>
          </p:cNvPr>
          <p:cNvSpPr>
            <a:spLocks noGrp="1"/>
          </p:cNvSpPr>
          <p:nvPr>
            <p:ph type="sldNum" sz="quarter" idx="12"/>
          </p:nvPr>
        </p:nvSpPr>
        <p:spPr/>
        <p:txBody>
          <a:bodyPr/>
          <a:lstStyle/>
          <a:p>
            <a:fld id="{561D0CCE-8DCC-44DC-A653-AE62B1D84A52}" type="slidenum">
              <a:rPr lang="en-GB" smtClean="0"/>
              <a:pPr/>
              <a:t>13</a:t>
            </a:fld>
            <a:endParaRPr lang="en-GB"/>
          </a:p>
        </p:txBody>
      </p:sp>
      <p:sp>
        <p:nvSpPr>
          <p:cNvPr id="8" name="Title 1">
            <a:extLst>
              <a:ext uri="{FF2B5EF4-FFF2-40B4-BE49-F238E27FC236}">
                <a16:creationId xmlns:a16="http://schemas.microsoft.com/office/drawing/2014/main" id="{D7618FC1-E941-8C6B-6E6C-FC5D4F94C469}"/>
              </a:ext>
            </a:extLst>
          </p:cNvPr>
          <p:cNvSpPr>
            <a:spLocks noGrp="1"/>
          </p:cNvSpPr>
          <p:nvPr>
            <p:ph type="title"/>
          </p:nvPr>
        </p:nvSpPr>
        <p:spPr>
          <a:xfrm>
            <a:off x="74428" y="0"/>
            <a:ext cx="12192000" cy="723901"/>
          </a:xfrm>
        </p:spPr>
        <p:txBody>
          <a:bodyPr/>
          <a:lstStyle/>
          <a:p>
            <a:pPr algn="ctr"/>
            <a:r>
              <a:rPr lang="en-GB" sz="4000" b="1"/>
              <a:t>Individuals who are severely  immunosuppressed </a:t>
            </a:r>
          </a:p>
        </p:txBody>
      </p:sp>
      <p:pic>
        <p:nvPicPr>
          <p:cNvPr id="2" name="Picture 1" descr="A green and white page with black text&#10;&#10;AI-generated content may be incorrect.">
            <a:extLst>
              <a:ext uri="{FF2B5EF4-FFF2-40B4-BE49-F238E27FC236}">
                <a16:creationId xmlns:a16="http://schemas.microsoft.com/office/drawing/2014/main" id="{78C6313B-2636-CC8B-79CD-A48A18B1EBAC}"/>
              </a:ext>
            </a:extLst>
          </p:cNvPr>
          <p:cNvPicPr>
            <a:picLocks noChangeAspect="1"/>
          </p:cNvPicPr>
          <p:nvPr/>
        </p:nvPicPr>
        <p:blipFill>
          <a:blip r:embed="rId4"/>
          <a:srcRect l="7900" t="1909" r="759"/>
          <a:stretch/>
        </p:blipFill>
        <p:spPr>
          <a:xfrm>
            <a:off x="6345936" y="646531"/>
            <a:ext cx="4085692" cy="5892381"/>
          </a:xfrm>
          <a:prstGeom prst="rect">
            <a:avLst/>
          </a:prstGeom>
        </p:spPr>
      </p:pic>
    </p:spTree>
    <p:extLst>
      <p:ext uri="{BB962C8B-B14F-4D97-AF65-F5344CB8AC3E}">
        <p14:creationId xmlns:p14="http://schemas.microsoft.com/office/powerpoint/2010/main" val="350158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13B5-4DA4-4413-B315-24AC9C59CFF8}"/>
              </a:ext>
            </a:extLst>
          </p:cNvPr>
          <p:cNvSpPr>
            <a:spLocks noGrp="1"/>
          </p:cNvSpPr>
          <p:nvPr>
            <p:ph type="title"/>
          </p:nvPr>
        </p:nvSpPr>
        <p:spPr>
          <a:xfrm>
            <a:off x="-71920" y="0"/>
            <a:ext cx="12263919" cy="1325563"/>
          </a:xfrm>
        </p:spPr>
        <p:txBody>
          <a:bodyPr/>
          <a:lstStyle/>
          <a:p>
            <a:pPr algn="ctr"/>
            <a:r>
              <a:rPr lang="en-GB" sz="3600" b="1"/>
              <a:t>Vaccine dose intervals for individuals who become or have recently become immunosuppressed</a:t>
            </a:r>
            <a:endParaRPr lang="en-GB" sz="3600"/>
          </a:p>
        </p:txBody>
      </p:sp>
      <p:sp>
        <p:nvSpPr>
          <p:cNvPr id="5" name="Slide Number Placeholder 4">
            <a:extLst>
              <a:ext uri="{FF2B5EF4-FFF2-40B4-BE49-F238E27FC236}">
                <a16:creationId xmlns:a16="http://schemas.microsoft.com/office/drawing/2014/main" id="{D1245718-D8CF-E0AE-308D-1F614C9ABD9A}"/>
              </a:ext>
            </a:extLst>
          </p:cNvPr>
          <p:cNvSpPr>
            <a:spLocks noGrp="1"/>
          </p:cNvSpPr>
          <p:nvPr>
            <p:ph type="sldNum" sz="quarter" idx="12"/>
          </p:nvPr>
        </p:nvSpPr>
        <p:spPr/>
        <p:txBody>
          <a:bodyPr/>
          <a:lstStyle/>
          <a:p>
            <a:fld id="{561D0CCE-8DCC-44DC-A653-AE62B1D84A52}" type="slidenum">
              <a:rPr lang="en-GB" smtClean="0"/>
              <a:pPr/>
              <a:t>14</a:t>
            </a:fld>
            <a:endParaRPr lang="en-GB"/>
          </a:p>
        </p:txBody>
      </p:sp>
      <p:sp>
        <p:nvSpPr>
          <p:cNvPr id="4" name="TextBox 3">
            <a:extLst>
              <a:ext uri="{FF2B5EF4-FFF2-40B4-BE49-F238E27FC236}">
                <a16:creationId xmlns:a16="http://schemas.microsoft.com/office/drawing/2014/main" id="{DD825E87-26AB-8EBB-1F6E-D0DB183280AF}"/>
              </a:ext>
            </a:extLst>
          </p:cNvPr>
          <p:cNvSpPr txBox="1"/>
          <p:nvPr/>
        </p:nvSpPr>
        <p:spPr>
          <a:xfrm>
            <a:off x="563591" y="3259998"/>
            <a:ext cx="10992896" cy="367216"/>
          </a:xfrm>
          <a:prstGeom prst="rect">
            <a:avLst/>
          </a:prstGeom>
          <a:noFill/>
        </p:spPr>
        <p:txBody>
          <a:bodyPr wrap="square" rtlCol="0">
            <a:spAutoFit/>
          </a:body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en-GB"/>
              <a:t> </a:t>
            </a:r>
          </a:p>
        </p:txBody>
      </p:sp>
      <p:sp>
        <p:nvSpPr>
          <p:cNvPr id="7" name="TextBox 6">
            <a:extLst>
              <a:ext uri="{FF2B5EF4-FFF2-40B4-BE49-F238E27FC236}">
                <a16:creationId xmlns:a16="http://schemas.microsoft.com/office/drawing/2014/main" id="{F2ED09A8-78B4-1ED3-BE8A-AD85C1536A17}"/>
              </a:ext>
            </a:extLst>
          </p:cNvPr>
          <p:cNvSpPr txBox="1"/>
          <p:nvPr/>
        </p:nvSpPr>
        <p:spPr>
          <a:xfrm>
            <a:off x="977947" y="1154227"/>
            <a:ext cx="10456286" cy="1674817"/>
          </a:xfrm>
          <a:prstGeom prst="rect">
            <a:avLst/>
          </a:prstGeom>
          <a:noFill/>
        </p:spPr>
        <p:txBody>
          <a:bodyPr wrap="square" lIns="91440" tIns="45720" rIns="91440" bIns="45720" rtlCol="0" anchor="t">
            <a:spAutoFit/>
          </a:bodyPr>
          <a:lstStyle/>
          <a:p>
            <a:pPr algn="ctr"/>
            <a:endParaRPr lang="en-GB" b="1"/>
          </a:p>
          <a:p>
            <a:r>
              <a:rPr lang="en-GB" sz="2000" b="1"/>
              <a:t>Individuals previously </a:t>
            </a:r>
            <a:r>
              <a:rPr lang="en-GB" sz="2000" b="1" u="sng"/>
              <a:t>unvaccinated</a:t>
            </a:r>
            <a:r>
              <a:rPr lang="en-GB" sz="2000" b="1"/>
              <a:t> aged 5 years and over :</a:t>
            </a:r>
            <a:endParaRPr lang="en-GB" sz="2000">
              <a:cs typeface="Arial"/>
            </a:endParaRPr>
          </a:p>
          <a:p>
            <a:pPr marL="228600" indent="-228600">
              <a:lnSpc>
                <a:spcPct val="90000"/>
              </a:lnSpc>
              <a:spcBef>
                <a:spcPts val="1000"/>
              </a:spcBef>
              <a:spcAft>
                <a:spcPts val="300"/>
              </a:spcAft>
              <a:buFont typeface="Arial" panose="020B0604020202020204" pitchFamily="34" charset="0"/>
              <a:buChar char="•"/>
              <a:defRPr/>
            </a:pPr>
            <a:r>
              <a:rPr lang="en-GB" sz="2000">
                <a:solidFill>
                  <a:srgbClr val="212A73"/>
                </a:solidFill>
                <a:latin typeface="Arial"/>
                <a:ea typeface="Times New Roman" panose="02020603050405020304" pitchFamily="18" charset="0"/>
                <a:cs typeface="Arial"/>
              </a:rPr>
              <a:t>should</a:t>
            </a:r>
            <a:r>
              <a:rPr kumimoji="0" lang="en-GB" sz="2000" b="0"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 be considered for a first dose of vaccination regardless of the time of year with </a:t>
            </a:r>
            <a:r>
              <a:rPr lang="en-GB" sz="2000">
                <a:solidFill>
                  <a:srgbClr val="212A73"/>
                </a:solidFill>
                <a:latin typeface="Arial"/>
                <a:ea typeface="Times New Roman" panose="02020603050405020304" pitchFamily="18" charset="0"/>
                <a:cs typeface="Arial"/>
              </a:rPr>
              <a:t>consideration of </a:t>
            </a:r>
            <a:r>
              <a:rPr kumimoji="0" lang="en-GB" sz="2000" b="0"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an </a:t>
            </a:r>
            <a:r>
              <a:rPr kumimoji="0" lang="en-GB" sz="2000" b="1"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rPr>
              <a:t>additional dose </a:t>
            </a:r>
            <a:r>
              <a:rPr lang="en-GB" sz="2000">
                <a:solidFill>
                  <a:srgbClr val="212A73"/>
                </a:solidFill>
                <a:latin typeface="Arial"/>
                <a:ea typeface="Times New Roman" panose="02020603050405020304" pitchFamily="18" charset="0"/>
                <a:cs typeface="Arial"/>
              </a:rPr>
              <a:t>as outlined in subsequent slides</a:t>
            </a:r>
            <a:endParaRPr lang="en-GB" sz="2000" b="1" i="0" u="none" strike="noStrike" kern="1200" cap="none" spc="0" normalizeH="0" baseline="0" noProof="0">
              <a:ln>
                <a:noFill/>
              </a:ln>
              <a:solidFill>
                <a:srgbClr val="212A73"/>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pPr>
            <a:endParaRPr lang="en-GB"/>
          </a:p>
        </p:txBody>
      </p:sp>
      <p:sp>
        <p:nvSpPr>
          <p:cNvPr id="9" name="TextBox 8">
            <a:extLst>
              <a:ext uri="{FF2B5EF4-FFF2-40B4-BE49-F238E27FC236}">
                <a16:creationId xmlns:a16="http://schemas.microsoft.com/office/drawing/2014/main" id="{6E463C29-7ED4-CFAA-E63B-55152754E84A}"/>
              </a:ext>
            </a:extLst>
          </p:cNvPr>
          <p:cNvSpPr txBox="1"/>
          <p:nvPr/>
        </p:nvSpPr>
        <p:spPr>
          <a:xfrm>
            <a:off x="970085" y="3134803"/>
            <a:ext cx="10383715" cy="1323439"/>
          </a:xfrm>
          <a:prstGeom prst="rect">
            <a:avLst/>
          </a:prstGeom>
          <a:noFill/>
        </p:spPr>
        <p:txBody>
          <a:bodyPr wrap="square" lIns="91440" tIns="45720" rIns="91440" bIns="45720" rtlCol="0" anchor="t">
            <a:spAutoFit/>
          </a:bodyPr>
          <a:lstStyle/>
          <a:p>
            <a:r>
              <a:rPr lang="en-GB" sz="2000" b="1"/>
              <a:t>Individuals previously </a:t>
            </a:r>
            <a:r>
              <a:rPr lang="en-GB" sz="2000" b="1" u="sng"/>
              <a:t>vaccinated</a:t>
            </a:r>
            <a:r>
              <a:rPr lang="en-GB" sz="2000" b="1"/>
              <a:t> aged 5 years and over:</a:t>
            </a:r>
            <a:endParaRPr lang="en-US" sz="2000">
              <a:cs typeface="Arial"/>
            </a:endParaRPr>
          </a:p>
          <a:p>
            <a:pPr marL="285750" indent="-285750">
              <a:buFont typeface="Arial" panose="020B0604020202020204" pitchFamily="34" charset="0"/>
              <a:buChar char="•"/>
            </a:pPr>
            <a:r>
              <a:rPr lang="en-GB" sz="2000">
                <a:effectLst/>
                <a:latin typeface="Arial"/>
                <a:ea typeface="Times New Roman" panose="02020603050405020304" pitchFamily="18" charset="0"/>
                <a:cs typeface="Arial"/>
              </a:rPr>
              <a:t>should be considered for an </a:t>
            </a:r>
            <a:r>
              <a:rPr lang="en-GB" sz="2000" b="1">
                <a:effectLst/>
                <a:latin typeface="Arial"/>
                <a:ea typeface="Times New Roman" panose="02020603050405020304" pitchFamily="18" charset="0"/>
                <a:cs typeface="Arial"/>
              </a:rPr>
              <a:t>additional dose</a:t>
            </a:r>
            <a:r>
              <a:rPr lang="en-GB" sz="2000">
                <a:effectLst/>
                <a:latin typeface="Arial"/>
                <a:ea typeface="Times New Roman" panose="02020603050405020304" pitchFamily="18" charset="0"/>
                <a:cs typeface="Arial"/>
              </a:rPr>
              <a:t> of the vaccine regardless of their past vaccination history and time of year. </a:t>
            </a:r>
            <a:r>
              <a:rPr lang="en-GB" sz="2000">
                <a:latin typeface="Arial"/>
                <a:ea typeface="Times New Roman" panose="02020603050405020304" pitchFamily="18" charset="0"/>
                <a:cs typeface="Arial"/>
              </a:rPr>
              <a:t>Timing</a:t>
            </a:r>
            <a:r>
              <a:rPr lang="en-GB" sz="2000">
                <a:effectLst/>
                <a:latin typeface="Arial"/>
                <a:ea typeface="Times New Roman" panose="02020603050405020304" pitchFamily="18" charset="0"/>
                <a:cs typeface="Arial"/>
              </a:rPr>
              <a:t> </a:t>
            </a:r>
            <a:r>
              <a:rPr lang="en-GB" sz="2000">
                <a:latin typeface="Arial"/>
                <a:ea typeface="Times New Roman" panose="02020603050405020304" pitchFamily="18" charset="0"/>
                <a:cs typeface="Arial"/>
              </a:rPr>
              <a:t>of the </a:t>
            </a:r>
            <a:r>
              <a:rPr lang="en-GB" sz="2000">
                <a:effectLst/>
                <a:latin typeface="Arial"/>
                <a:ea typeface="Times New Roman" panose="02020603050405020304" pitchFamily="18" charset="0"/>
                <a:cs typeface="Arial"/>
              </a:rPr>
              <a:t>additional dose</a:t>
            </a:r>
            <a:r>
              <a:rPr lang="en-GB" sz="2000" b="1">
                <a:effectLst/>
                <a:latin typeface="Arial"/>
                <a:ea typeface="Times New Roman" panose="02020603050405020304" pitchFamily="18" charset="0"/>
                <a:cs typeface="Arial"/>
              </a:rPr>
              <a:t> </a:t>
            </a:r>
            <a:r>
              <a:rPr lang="en-GB" sz="2000">
                <a:latin typeface="Arial"/>
                <a:ea typeface="Times New Roman" panose="02020603050405020304" pitchFamily="18" charset="0"/>
                <a:cs typeface="Arial"/>
              </a:rPr>
              <a:t>outlined in subsequent slides.</a:t>
            </a:r>
            <a:endParaRPr lang="en-GB" sz="2000">
              <a:latin typeface="Arial"/>
              <a:cs typeface="Arial"/>
            </a:endParaRPr>
          </a:p>
        </p:txBody>
      </p:sp>
    </p:spTree>
    <p:extLst>
      <p:ext uri="{BB962C8B-B14F-4D97-AF65-F5344CB8AC3E}">
        <p14:creationId xmlns:p14="http://schemas.microsoft.com/office/powerpoint/2010/main" val="51437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644E1-31B6-C308-5F72-41F0B28C0136}"/>
              </a:ext>
            </a:extLst>
          </p:cNvPr>
          <p:cNvSpPr>
            <a:spLocks noGrp="1"/>
          </p:cNvSpPr>
          <p:nvPr>
            <p:ph type="title"/>
          </p:nvPr>
        </p:nvSpPr>
        <p:spPr/>
        <p:txBody>
          <a:bodyPr lIns="91440" tIns="45720" rIns="91440" bIns="45720" anchor="t"/>
          <a:lstStyle/>
          <a:p>
            <a:pPr algn="ctr"/>
            <a:r>
              <a:rPr lang="en-GB" sz="4000" b="1"/>
              <a:t>Additional</a:t>
            </a:r>
            <a:r>
              <a:rPr lang="en-GB" sz="4000"/>
              <a:t> </a:t>
            </a:r>
            <a:r>
              <a:rPr lang="en-GB" sz="4000" b="1"/>
              <a:t>Doses</a:t>
            </a:r>
            <a:endParaRPr lang="en-GB" sz="4000" b="1">
              <a:cs typeface="Arial"/>
            </a:endParaRPr>
          </a:p>
        </p:txBody>
      </p:sp>
      <p:sp>
        <p:nvSpPr>
          <p:cNvPr id="3" name="Content Placeholder 2">
            <a:extLst>
              <a:ext uri="{FF2B5EF4-FFF2-40B4-BE49-F238E27FC236}">
                <a16:creationId xmlns:a16="http://schemas.microsoft.com/office/drawing/2014/main" id="{DF291EEC-B03F-5EEB-3B84-FE9C235E2901}"/>
              </a:ext>
            </a:extLst>
          </p:cNvPr>
          <p:cNvSpPr>
            <a:spLocks noGrp="1"/>
          </p:cNvSpPr>
          <p:nvPr>
            <p:ph idx="1"/>
          </p:nvPr>
        </p:nvSpPr>
        <p:spPr>
          <a:xfrm>
            <a:off x="707572" y="1122241"/>
            <a:ext cx="10515600" cy="4351338"/>
          </a:xfrm>
        </p:spPr>
        <p:txBody>
          <a:bodyPr lIns="91440" tIns="45720" rIns="91440" bIns="45720" anchor="t"/>
          <a:lstStyle/>
          <a:p>
            <a:pPr>
              <a:spcAft>
                <a:spcPts val="300"/>
              </a:spcAft>
              <a:defRPr/>
            </a:pPr>
            <a:r>
              <a:rPr lang="en-GB" sz="2000"/>
              <a:t>Individuals aged six months and above with severe immunosuppression may be considered for </a:t>
            </a:r>
            <a:r>
              <a:rPr lang="en-GB" sz="2000" b="1"/>
              <a:t>additional doses </a:t>
            </a:r>
            <a:r>
              <a:rPr lang="en-GB" sz="2000"/>
              <a:t>ideally at an interval of 8 to12 weeks from the previous dose.</a:t>
            </a:r>
            <a:endParaRPr lang="en-GB" sz="2000">
              <a:cs typeface="Arial"/>
            </a:endParaRPr>
          </a:p>
          <a:p>
            <a:pPr marL="228600" marR="0" lvl="0" indent="-228600" algn="l" defTabSz="914400" rtl="0" eaLnBrk="1" fontAlgn="auto" latinLnBrk="0" hangingPunct="1">
              <a:lnSpc>
                <a:spcPct val="90000"/>
              </a:lnSpc>
              <a:spcBef>
                <a:spcPts val="1000"/>
              </a:spcBef>
              <a:spcAft>
                <a:spcPts val="30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Exception to this ideal interval may be advised based on specialist clinical judgement, for example for those about to receive or increase the intensity of an immunosuppressive treatment, where a better response would be made if immunised prior to that treatment commencing. Where the specialist has advised an exception, then the interval may be reduced to a </a:t>
            </a:r>
            <a:r>
              <a:rPr kumimoji="0" lang="en-GB" sz="2000" b="1" i="0" u="none" strike="noStrike" kern="1200" cap="none" spc="0" normalizeH="0" baseline="0" noProof="0">
                <a:ln>
                  <a:noFill/>
                </a:ln>
                <a:solidFill>
                  <a:srgbClr val="212A73"/>
                </a:solidFill>
                <a:effectLst/>
                <a:uLnTx/>
                <a:uFillTx/>
                <a:latin typeface="Arial"/>
                <a:ea typeface="+mn-ea"/>
                <a:cs typeface="+mn-cs"/>
              </a:rPr>
              <a:t>minimum of three weeks </a:t>
            </a:r>
            <a:r>
              <a:rPr kumimoji="0" lang="en-GB" sz="2000" b="0" i="0" u="none" strike="noStrike" kern="1200" cap="none" spc="0" normalizeH="0" baseline="0" noProof="0">
                <a:ln>
                  <a:noFill/>
                </a:ln>
                <a:solidFill>
                  <a:srgbClr val="212A73"/>
                </a:solidFill>
                <a:effectLst/>
                <a:uLnTx/>
                <a:uFillTx/>
                <a:latin typeface="Arial"/>
                <a:ea typeface="+mn-ea"/>
                <a:cs typeface="+mn-cs"/>
              </a:rPr>
              <a:t>for any of the vaccine products. </a:t>
            </a:r>
            <a:endParaRPr lang="en-GB" sz="2000" b="0" i="0" u="none" strike="noStrike" kern="1200" cap="none" spc="0" normalizeH="0" baseline="0" noProof="0">
              <a:ln>
                <a:noFill/>
              </a:ln>
              <a:solidFill>
                <a:srgbClr val="212A73"/>
              </a:solidFill>
              <a:effectLst/>
              <a:uLnTx/>
              <a:uFillTx/>
              <a:latin typeface="Arial"/>
              <a:cs typeface="Arial"/>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Assessment of individuals is recommended on a case by case basis, in conjunction with their treating specialist.</a:t>
            </a:r>
            <a:endParaRPr lang="en-GB" sz="2000" b="1" i="0" u="none" strike="noStrike" kern="1200" cap="none" spc="0" normalizeH="0" baseline="0" noProof="0">
              <a:ln>
                <a:noFill/>
              </a:ln>
              <a:solidFill>
                <a:srgbClr val="212A73"/>
              </a:solidFill>
              <a:effectLst/>
              <a:uLnTx/>
              <a:uFillTx/>
              <a:latin typeface="Arial"/>
              <a:cs typeface="Arial"/>
            </a:endParaRPr>
          </a:p>
          <a:p>
            <a:pPr>
              <a:spcAft>
                <a:spcPts val="300"/>
              </a:spcAft>
              <a:defRPr/>
            </a:pPr>
            <a:r>
              <a:rPr kumimoji="0" lang="en-GB" sz="2000" b="0" i="0" u="none" strike="noStrike" kern="1200" cap="none" spc="0" normalizeH="0" baseline="0" noProof="0">
                <a:ln>
                  <a:noFill/>
                </a:ln>
                <a:solidFill>
                  <a:srgbClr val="002060"/>
                </a:solidFill>
                <a:effectLst/>
                <a:uLnTx/>
                <a:uFillTx/>
                <a:latin typeface="Arial"/>
                <a:ea typeface="Calibri"/>
                <a:cs typeface="Arial"/>
              </a:rPr>
              <a:t>More information on dosing intervals for additional doses and optimal timing of doses may be found in </a:t>
            </a:r>
            <a:r>
              <a:rPr lang="en-GB" sz="2000">
                <a:solidFill>
                  <a:srgbClr val="002060"/>
                </a:solidFill>
                <a:latin typeface="Arial"/>
                <a:ea typeface="Calibri"/>
                <a:cs typeface="Arial"/>
                <a:hlinkClick r:id="rId2"/>
              </a:rPr>
              <a:t>Green Book: COVID-19 Chapter</a:t>
            </a:r>
            <a:r>
              <a:rPr lang="en-GB" sz="2000">
                <a:solidFill>
                  <a:srgbClr val="212A73"/>
                </a:solidFill>
                <a:latin typeface="Arial"/>
                <a:ea typeface="Calibri"/>
                <a:cs typeface="Arial"/>
              </a:rPr>
              <a:t>. </a:t>
            </a:r>
            <a:endParaRPr lang="en-GB" sz="2000">
              <a:solidFill>
                <a:srgbClr val="000000"/>
              </a:solidFill>
              <a:ea typeface="Calibri"/>
              <a:cs typeface="Times New Roman"/>
            </a:endParaRPr>
          </a:p>
          <a:p>
            <a:pPr>
              <a:spcAft>
                <a:spcPts val="300"/>
              </a:spcAft>
              <a:defRPr/>
            </a:pPr>
            <a:endParaRPr lang="en-GB" sz="1800">
              <a:solidFill>
                <a:srgbClr val="002060"/>
              </a:solidFill>
              <a:ea typeface="Calibri"/>
              <a:cs typeface="Arial"/>
            </a:endParaRPr>
          </a:p>
        </p:txBody>
      </p:sp>
      <p:sp>
        <p:nvSpPr>
          <p:cNvPr id="5" name="Slide Number Placeholder 4">
            <a:extLst>
              <a:ext uri="{FF2B5EF4-FFF2-40B4-BE49-F238E27FC236}">
                <a16:creationId xmlns:a16="http://schemas.microsoft.com/office/drawing/2014/main" id="{CB563644-6D1A-CFCD-B370-AD5C0C481E14}"/>
              </a:ext>
            </a:extLst>
          </p:cNvPr>
          <p:cNvSpPr>
            <a:spLocks noGrp="1"/>
          </p:cNvSpPr>
          <p:nvPr>
            <p:ph type="sldNum" sz="quarter" idx="12"/>
          </p:nvPr>
        </p:nvSpPr>
        <p:spPr/>
        <p:txBody>
          <a:bodyPr/>
          <a:lstStyle/>
          <a:p>
            <a:fld id="{561D0CCE-8DCC-44DC-A653-AE62B1D84A52}" type="slidenum">
              <a:rPr lang="en-GB" smtClean="0"/>
              <a:pPr/>
              <a:t>15</a:t>
            </a:fld>
            <a:endParaRPr lang="en-GB"/>
          </a:p>
        </p:txBody>
      </p:sp>
    </p:spTree>
    <p:extLst>
      <p:ext uri="{BB962C8B-B14F-4D97-AF65-F5344CB8AC3E}">
        <p14:creationId xmlns:p14="http://schemas.microsoft.com/office/powerpoint/2010/main" val="217177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DCD54-9DF6-DB56-F505-00AF859F5A36}"/>
              </a:ext>
            </a:extLst>
          </p:cNvPr>
          <p:cNvSpPr/>
          <p:nvPr/>
        </p:nvSpPr>
        <p:spPr>
          <a:xfrm>
            <a:off x="838200" y="4871803"/>
            <a:ext cx="10959059" cy="94438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BD887B5-3D7A-738E-D2CE-0FF8FBA3B5C0}"/>
              </a:ext>
            </a:extLst>
          </p:cNvPr>
          <p:cNvSpPr>
            <a:spLocks noGrp="1"/>
          </p:cNvSpPr>
          <p:nvPr>
            <p:ph type="title"/>
          </p:nvPr>
        </p:nvSpPr>
        <p:spPr>
          <a:xfrm>
            <a:off x="838200" y="1"/>
            <a:ext cx="10515600" cy="653880"/>
          </a:xfrm>
        </p:spPr>
        <p:txBody>
          <a:bodyPr/>
          <a:lstStyle/>
          <a:p>
            <a:pPr algn="ctr"/>
            <a:r>
              <a:rPr lang="en-GB" b="1"/>
              <a:t>Timing of additional doses</a:t>
            </a:r>
          </a:p>
        </p:txBody>
      </p:sp>
      <p:sp>
        <p:nvSpPr>
          <p:cNvPr id="3" name="Content Placeholder 2">
            <a:extLst>
              <a:ext uri="{FF2B5EF4-FFF2-40B4-BE49-F238E27FC236}">
                <a16:creationId xmlns:a16="http://schemas.microsoft.com/office/drawing/2014/main" id="{EE20A604-C24C-07BC-D090-E2296DC90AA4}"/>
              </a:ext>
            </a:extLst>
          </p:cNvPr>
          <p:cNvSpPr>
            <a:spLocks noGrp="1"/>
          </p:cNvSpPr>
          <p:nvPr>
            <p:ph idx="1"/>
          </p:nvPr>
        </p:nvSpPr>
        <p:spPr>
          <a:xfrm>
            <a:off x="838200" y="653881"/>
            <a:ext cx="10997629" cy="5550239"/>
          </a:xfrm>
        </p:spPr>
        <p:txBody>
          <a:bodyPr lIns="91440" tIns="45720" rIns="91440" bIns="45720" anchor="t"/>
          <a:lstStyle/>
          <a:p>
            <a:pPr marL="0" indent="0">
              <a:buNone/>
            </a:pPr>
            <a:r>
              <a:rPr lang="en-GB" sz="2000"/>
              <a:t>Vaccines administered during periods of minimum immunosuppression are more likely to generate better immune responses. Therefore, any planned additional doses should ideally be given with special attention paid to current or planned immunosuppressive therapies. For example:</a:t>
            </a:r>
          </a:p>
          <a:p>
            <a:r>
              <a:rPr lang="en-GB" sz="2000"/>
              <a:t>For the small number of patients who are about to receive planned immunosuppressive therapy, vaccination may be brought forward to before commencing that therapy (ideally at least two weeks before), when their immune system is better able to make a response.</a:t>
            </a:r>
            <a:endParaRPr lang="en-GB" sz="2000">
              <a:cs typeface="Arial"/>
            </a:endParaRPr>
          </a:p>
          <a:p>
            <a:r>
              <a:rPr lang="en-GB" sz="2000"/>
              <a:t>To maximise the benefit, the vaccine should not be given within three weeks of a previous dose </a:t>
            </a:r>
            <a:endParaRPr lang="en-GB" sz="2000">
              <a:cs typeface="Arial"/>
            </a:endParaRPr>
          </a:p>
          <a:p>
            <a:r>
              <a:rPr lang="en-GB" sz="2000"/>
              <a:t>Where possible, additional booster doses should be delayed until two weeks </a:t>
            </a:r>
            <a:r>
              <a:rPr lang="en-GB" sz="2000">
                <a:ln w="0"/>
                <a:effectLst>
                  <a:outerShdw blurRad="38100" dist="19050" dir="2700000" algn="tl" rotWithShape="0">
                    <a:schemeClr val="dk1">
                      <a:alpha val="40000"/>
                    </a:schemeClr>
                  </a:outerShdw>
                </a:effectLst>
              </a:rPr>
              <a:t>after</a:t>
            </a:r>
            <a:r>
              <a:rPr lang="en-GB" sz="2000"/>
              <a:t> the period of immunosuppression, in addition to the time period for clearance of the therapeutic agent </a:t>
            </a:r>
            <a:endParaRPr lang="en-GB" sz="2000">
              <a:cs typeface="Arial"/>
            </a:endParaRPr>
          </a:p>
          <a:p>
            <a:r>
              <a:rPr lang="en-GB" sz="2000"/>
              <a:t>Alternatively, consideration should be given to vaccination during a treatment ‘holiday’ or when the degree of immunosuppression is at a minimum </a:t>
            </a:r>
            <a:endParaRPr lang="en-GB" sz="2000">
              <a:cs typeface="Arial"/>
            </a:endParaRPr>
          </a:p>
          <a:p>
            <a:pPr marL="0" indent="0" algn="ctr">
              <a:buNone/>
            </a:pPr>
            <a:r>
              <a:rPr lang="en-GB" sz="2000" b="1">
                <a:ln w="0"/>
                <a:effectLst>
                  <a:outerShdw blurRad="38100" dist="19050" dir="2700000" algn="tl" rotWithShape="0">
                    <a:schemeClr val="dk1">
                      <a:alpha val="40000"/>
                    </a:schemeClr>
                  </a:outerShdw>
                </a:effectLst>
              </a:rPr>
              <a:t>Any decision to defer immunosuppressive therapy or to delay possible benefit from vaccination until after therapy should only be taken with due consideration of the risks of exacerbating their underlying condition, as well as the risks from COVID-19.</a:t>
            </a:r>
            <a:endParaRPr lang="en-GB" sz="2000" b="1">
              <a:ln w="0"/>
              <a:effectLst>
                <a:outerShdw blurRad="38100" dist="19050" dir="2700000" algn="tl" rotWithShape="0">
                  <a:srgbClr val="212A73">
                    <a:alpha val="40000"/>
                  </a:srgbClr>
                </a:outerShdw>
              </a:effectLst>
              <a:cs typeface="Arial"/>
            </a:endParaRPr>
          </a:p>
          <a:p>
            <a:pPr marL="0" indent="0" algn="ctr">
              <a:buNone/>
            </a:pPr>
            <a:r>
              <a:rPr lang="en-GB" sz="2000" u="sng">
                <a:hlinkClick r:id="rId3"/>
              </a:rPr>
              <a:t>Green Book COVID-19 chapter </a:t>
            </a:r>
            <a:endParaRPr lang="en-GB" sz="2000"/>
          </a:p>
        </p:txBody>
      </p:sp>
      <p:sp>
        <p:nvSpPr>
          <p:cNvPr id="5" name="Slide Number Placeholder 4">
            <a:extLst>
              <a:ext uri="{FF2B5EF4-FFF2-40B4-BE49-F238E27FC236}">
                <a16:creationId xmlns:a16="http://schemas.microsoft.com/office/drawing/2014/main" id="{70D25FF8-7A15-86C5-244C-29CA5C3B37A0}"/>
              </a:ext>
            </a:extLst>
          </p:cNvPr>
          <p:cNvSpPr>
            <a:spLocks noGrp="1"/>
          </p:cNvSpPr>
          <p:nvPr>
            <p:ph type="sldNum" sz="quarter" idx="12"/>
          </p:nvPr>
        </p:nvSpPr>
        <p:spPr/>
        <p:txBody>
          <a:bodyPr/>
          <a:lstStyle/>
          <a:p>
            <a:fld id="{561D0CCE-8DCC-44DC-A653-AE62B1D84A52}" type="slidenum">
              <a:rPr lang="en-GB" smtClean="0"/>
              <a:pPr/>
              <a:t>16</a:t>
            </a:fld>
            <a:endParaRPr lang="en-GB"/>
          </a:p>
        </p:txBody>
      </p:sp>
    </p:spTree>
    <p:extLst>
      <p:ext uri="{BB962C8B-B14F-4D97-AF65-F5344CB8AC3E}">
        <p14:creationId xmlns:p14="http://schemas.microsoft.com/office/powerpoint/2010/main" val="4104870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A9A3-E7A2-BA4C-D36E-FF6D86BD3CAD}"/>
              </a:ext>
            </a:extLst>
          </p:cNvPr>
          <p:cNvSpPr>
            <a:spLocks noGrp="1"/>
          </p:cNvSpPr>
          <p:nvPr>
            <p:ph type="title"/>
          </p:nvPr>
        </p:nvSpPr>
        <p:spPr>
          <a:xfrm>
            <a:off x="838200" y="136525"/>
            <a:ext cx="10515600" cy="1325563"/>
          </a:xfrm>
        </p:spPr>
        <p:txBody>
          <a:bodyPr/>
          <a:lstStyle/>
          <a:p>
            <a:pPr algn="ctr"/>
            <a:r>
              <a:rPr lang="en-GB" sz="4000" b="1"/>
              <a:t>Individuals who receive bone marrow transplant and CAR-T therapy</a:t>
            </a:r>
          </a:p>
        </p:txBody>
      </p:sp>
      <p:sp>
        <p:nvSpPr>
          <p:cNvPr id="3" name="Content Placeholder 2">
            <a:extLst>
              <a:ext uri="{FF2B5EF4-FFF2-40B4-BE49-F238E27FC236}">
                <a16:creationId xmlns:a16="http://schemas.microsoft.com/office/drawing/2014/main" id="{C6F1B221-9508-889C-8086-F74CA5254351}"/>
              </a:ext>
            </a:extLst>
          </p:cNvPr>
          <p:cNvSpPr>
            <a:spLocks noGrp="1"/>
          </p:cNvSpPr>
          <p:nvPr>
            <p:ph idx="1"/>
          </p:nvPr>
        </p:nvSpPr>
        <p:spPr>
          <a:xfrm>
            <a:off x="838200" y="1462088"/>
            <a:ext cx="10515600" cy="4351338"/>
          </a:xfrm>
        </p:spPr>
        <p:txBody>
          <a:bodyPr/>
          <a:lstStyle/>
          <a:p>
            <a:r>
              <a:rPr lang="en-GB" sz="2000"/>
              <a:t>These individuals may lose immunological memory from vaccination received prior to the treatment and the development of the underlying condition.</a:t>
            </a:r>
          </a:p>
          <a:p>
            <a:r>
              <a:rPr lang="en-GB" sz="2000"/>
              <a:t>After treatment and recovery, these individuals should be considered for a full course of revaccination for all vaccines used in the routine programme (see </a:t>
            </a:r>
            <a:r>
              <a:rPr lang="en-GB" sz="2000">
                <a:hlinkClick r:id="rId3"/>
              </a:rPr>
              <a:t>Green Book: Immunisation of individuals with underlying medical conditions Chapter</a:t>
            </a:r>
            <a:r>
              <a:rPr lang="en-GB" sz="2000"/>
              <a:t>) under specialist advice.</a:t>
            </a:r>
          </a:p>
          <a:p>
            <a:r>
              <a:rPr lang="en-GB" sz="2000"/>
              <a:t>Individuals who have recovered from a bone marrow transplant should be considered for a first dose of COVID-19 vaccine, regardless of the time of year.</a:t>
            </a:r>
          </a:p>
          <a:p>
            <a:r>
              <a:rPr lang="en-GB" sz="2000"/>
              <a:t>A subsequent dose should then be offered ideally at an interval of 8 to 12 weeks, to extend the duration of protection. This interval may be reduced to a minimum of three weeks on specialist clinical advice.</a:t>
            </a:r>
          </a:p>
          <a:p>
            <a:r>
              <a:rPr lang="en-GB" sz="2000"/>
              <a:t>Those who remain immunosuppressed will then continue to be eligible for seasonal campaigns. </a:t>
            </a:r>
          </a:p>
        </p:txBody>
      </p:sp>
      <p:sp>
        <p:nvSpPr>
          <p:cNvPr id="5" name="Slide Number Placeholder 4">
            <a:extLst>
              <a:ext uri="{FF2B5EF4-FFF2-40B4-BE49-F238E27FC236}">
                <a16:creationId xmlns:a16="http://schemas.microsoft.com/office/drawing/2014/main" id="{4F83E0EB-D6E0-3D36-2B03-43E0258B3DBC}"/>
              </a:ext>
            </a:extLst>
          </p:cNvPr>
          <p:cNvSpPr>
            <a:spLocks noGrp="1"/>
          </p:cNvSpPr>
          <p:nvPr>
            <p:ph type="sldNum" sz="quarter" idx="12"/>
          </p:nvPr>
        </p:nvSpPr>
        <p:spPr/>
        <p:txBody>
          <a:bodyPr/>
          <a:lstStyle/>
          <a:p>
            <a:fld id="{561D0CCE-8DCC-44DC-A653-AE62B1D84A52}" type="slidenum">
              <a:rPr lang="en-GB" smtClean="0"/>
              <a:pPr/>
              <a:t>17</a:t>
            </a:fld>
            <a:endParaRPr lang="en-GB"/>
          </a:p>
        </p:txBody>
      </p:sp>
    </p:spTree>
    <p:extLst>
      <p:ext uri="{BB962C8B-B14F-4D97-AF65-F5344CB8AC3E}">
        <p14:creationId xmlns:p14="http://schemas.microsoft.com/office/powerpoint/2010/main" val="3501653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94042-CA59-0269-C170-905EC4C8DEA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FAB0A00-A095-AE10-0BBD-01444DCFD929}"/>
              </a:ext>
            </a:extLst>
          </p:cNvPr>
          <p:cNvSpPr txBox="1"/>
          <p:nvPr/>
        </p:nvSpPr>
        <p:spPr>
          <a:xfrm>
            <a:off x="409575" y="3518807"/>
            <a:ext cx="11439525" cy="2308324"/>
          </a:xfrm>
          <a:prstGeom prst="rect">
            <a:avLst/>
          </a:prstGeom>
          <a:noFill/>
        </p:spPr>
        <p:txBody>
          <a:bodyPr wrap="square" lIns="91440" tIns="45720" rIns="91440" bIns="45720" rtlCol="0" anchor="t">
            <a:spAutoFit/>
          </a:bodyPr>
          <a:lstStyle/>
          <a:p>
            <a:pPr algn="ctr"/>
            <a:r>
              <a:rPr lang="en-GB" sz="3600" b="1">
                <a:solidFill>
                  <a:schemeClr val="bg1"/>
                </a:solidFill>
                <a:latin typeface="Arial"/>
                <a:cs typeface="Arial"/>
              </a:rPr>
              <a:t>Moderna Spikevax LP.8.1 </a:t>
            </a:r>
            <a:r>
              <a:rPr lang="en-US" sz="3600" b="1">
                <a:solidFill>
                  <a:schemeClr val="bg1"/>
                </a:solidFill>
                <a:cs typeface="Segoe UI"/>
              </a:rPr>
              <a:t>(0.1mg/mL</a:t>
            </a:r>
            <a:r>
              <a:rPr lang="en-GB" sz="3600" b="1">
                <a:solidFill>
                  <a:srgbClr val="FFFFFF"/>
                </a:solidFill>
                <a:cs typeface="Segoe UI"/>
              </a:rPr>
              <a:t> for individuals aged 18 years and over)</a:t>
            </a:r>
          </a:p>
          <a:p>
            <a:pPr algn="ctr"/>
            <a:r>
              <a:rPr lang="en-GB" sz="3600" b="1">
                <a:solidFill>
                  <a:srgbClr val="FFFFFF"/>
                </a:solidFill>
                <a:cs typeface="Segoe UI"/>
              </a:rPr>
              <a:t> </a:t>
            </a:r>
            <a:r>
              <a:rPr lang="en-US" sz="3600" b="1">
                <a:solidFill>
                  <a:schemeClr val="bg1"/>
                </a:solidFill>
                <a:cs typeface="Segoe UI"/>
              </a:rPr>
              <a:t>​</a:t>
            </a:r>
            <a:endParaRPr lang="en-US" sz="3600" b="1">
              <a:solidFill>
                <a:schemeClr val="bg1"/>
              </a:solidFill>
              <a:highlight>
                <a:srgbClr val="FFFF00"/>
              </a:highlight>
              <a:cs typeface="Segoe UI"/>
            </a:endParaRPr>
          </a:p>
          <a:p>
            <a:pPr algn="ctr"/>
            <a:r>
              <a:rPr lang="en-GB" sz="3600" b="1">
                <a:solidFill>
                  <a:schemeClr val="bg1"/>
                </a:solidFill>
                <a:latin typeface="Arial" panose="020B0604020202020204" pitchFamily="34" charset="0"/>
                <a:cs typeface="Arial" panose="020B0604020202020204" pitchFamily="34" charset="0"/>
              </a:rPr>
              <a:t>COVID-19 spring campaign 2026</a:t>
            </a:r>
          </a:p>
        </p:txBody>
      </p:sp>
    </p:spTree>
    <p:extLst>
      <p:ext uri="{BB962C8B-B14F-4D97-AF65-F5344CB8AC3E}">
        <p14:creationId xmlns:p14="http://schemas.microsoft.com/office/powerpoint/2010/main" val="215056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hidden="1">
            <a:extLst>
              <a:ext uri="{FF2B5EF4-FFF2-40B4-BE49-F238E27FC236}">
                <a16:creationId xmlns:a16="http://schemas.microsoft.com/office/drawing/2014/main" id="{64EBC42D-9360-A631-F1BF-D873C2C6DB27}"/>
              </a:ext>
            </a:extLst>
          </p:cNvPr>
          <p:cNvSpPr>
            <a:spLocks noGrp="1"/>
          </p:cNvSpPr>
          <p:nvPr>
            <p:ph type="sldNum" sz="quarter" idx="12"/>
          </p:nvPr>
        </p:nvSpPr>
        <p:spPr/>
        <p:txBody>
          <a:bodyPr/>
          <a:lstStyle/>
          <a:p>
            <a:pPr>
              <a:spcAft>
                <a:spcPts val="600"/>
              </a:spcAft>
            </a:pPr>
            <a:fld id="{561D0CCE-8DCC-44DC-A653-AE62B1D84A52}" type="slidenum">
              <a:rPr lang="en-GB" smtClean="0"/>
              <a:pPr>
                <a:spcAft>
                  <a:spcPts val="600"/>
                </a:spcAft>
              </a:pPr>
              <a:t>19</a:t>
            </a:fld>
            <a:endParaRPr lang="en-GB"/>
          </a:p>
        </p:txBody>
      </p:sp>
      <p:sp>
        <p:nvSpPr>
          <p:cNvPr id="11" name="TextBox 10">
            <a:extLst>
              <a:ext uri="{FF2B5EF4-FFF2-40B4-BE49-F238E27FC236}">
                <a16:creationId xmlns:a16="http://schemas.microsoft.com/office/drawing/2014/main" id="{86330D1D-D27A-2D4C-A3DE-11475BF34986}"/>
              </a:ext>
            </a:extLst>
          </p:cNvPr>
          <p:cNvSpPr txBox="1"/>
          <p:nvPr/>
        </p:nvSpPr>
        <p:spPr>
          <a:xfrm>
            <a:off x="355301" y="5763901"/>
            <a:ext cx="11678856" cy="369332"/>
          </a:xfrm>
          <a:prstGeom prst="rect">
            <a:avLst/>
          </a:prstGeom>
          <a:noFill/>
        </p:spPr>
        <p:txBody>
          <a:bodyPr wrap="square" lIns="91440" tIns="45720" rIns="91440" bIns="45720" anchor="t">
            <a:spAutoFit/>
          </a:bodyPr>
          <a:lstStyle/>
          <a:p>
            <a:pPr algn="ctr"/>
            <a:r>
              <a:rPr lang="en-GB" sz="1800">
                <a:effectLst/>
                <a:ea typeface="Calibri"/>
                <a:hlinkClick r:id="rId3"/>
              </a:rPr>
              <a:t>SmPC</a:t>
            </a:r>
            <a:r>
              <a:rPr lang="en-GB" sz="1800">
                <a:effectLst/>
                <a:ea typeface="Calibri"/>
              </a:rPr>
              <a:t> Moderna Spikevax</a:t>
            </a:r>
            <a:r>
              <a:rPr lang="en-GB" baseline="30000">
                <a:effectLst/>
                <a:ea typeface="Calibri"/>
              </a:rPr>
              <a:t>®</a:t>
            </a:r>
            <a:r>
              <a:rPr lang="en-GB">
                <a:effectLst/>
                <a:ea typeface="Calibri"/>
              </a:rPr>
              <a:t> LP.8.1 0.1mg/mL dispersion for injection</a:t>
            </a:r>
            <a:endParaRPr lang="en-GB">
              <a:highlight>
                <a:srgbClr val="FFFF00"/>
              </a:highlight>
              <a:ea typeface="Calibri"/>
            </a:endParaRPr>
          </a:p>
        </p:txBody>
      </p:sp>
      <p:sp>
        <p:nvSpPr>
          <p:cNvPr id="3" name="TextBox 2">
            <a:extLst>
              <a:ext uri="{FF2B5EF4-FFF2-40B4-BE49-F238E27FC236}">
                <a16:creationId xmlns:a16="http://schemas.microsoft.com/office/drawing/2014/main" id="{5FE0B8D6-91D5-757A-BC11-2428451DABFE}"/>
              </a:ext>
            </a:extLst>
          </p:cNvPr>
          <p:cNvSpPr txBox="1"/>
          <p:nvPr/>
        </p:nvSpPr>
        <p:spPr>
          <a:xfrm>
            <a:off x="157843" y="27016"/>
            <a:ext cx="11876314" cy="1077218"/>
          </a:xfrm>
          <a:prstGeom prst="rect">
            <a:avLst/>
          </a:prstGeom>
          <a:noFill/>
        </p:spPr>
        <p:txBody>
          <a:bodyPr wrap="square">
            <a:spAutoFit/>
          </a:bodyPr>
          <a:lstStyle/>
          <a:p>
            <a:pPr algn="ctr"/>
            <a:r>
              <a:rPr lang="en-GB" sz="3200" b="1">
                <a:effectLst/>
                <a:latin typeface="Arial" panose="020B0604020202020204" pitchFamily="34" charset="0"/>
                <a:ea typeface="Calibri" panose="020F0502020204030204" pitchFamily="34" charset="0"/>
              </a:rPr>
              <a:t>Moderna Spikevax</a:t>
            </a:r>
            <a:r>
              <a:rPr lang="en-GB" sz="3200" b="1" baseline="30000">
                <a:effectLst/>
                <a:latin typeface="+mj-lt"/>
                <a:ea typeface="Calibri" panose="020F0502020204030204" pitchFamily="34" charset="0"/>
              </a:rPr>
              <a:t>®</a:t>
            </a:r>
            <a:r>
              <a:rPr lang="en-GB" sz="3200" b="1">
                <a:effectLst/>
                <a:latin typeface="+mj-lt"/>
                <a:ea typeface="Calibri" panose="020F0502020204030204" pitchFamily="34" charset="0"/>
              </a:rPr>
              <a:t> LP.8.1 </a:t>
            </a:r>
            <a:r>
              <a:rPr lang="en-GB" sz="3200" b="1">
                <a:latin typeface="+mj-lt"/>
                <a:ea typeface="Calibri" panose="020F0502020204030204" pitchFamily="34" charset="0"/>
              </a:rPr>
              <a:t>0.1mg/mL</a:t>
            </a:r>
            <a:r>
              <a:rPr lang="en-GB" sz="3200" b="1">
                <a:effectLst/>
                <a:latin typeface="+mj-lt"/>
                <a:ea typeface="Calibri" panose="020F0502020204030204" pitchFamily="34" charset="0"/>
              </a:rPr>
              <a:t> dispersion for injection for individuals aged 18 years* and over.</a:t>
            </a:r>
            <a:endParaRPr lang="en-GB" sz="3200">
              <a:latin typeface="+mj-lt"/>
            </a:endParaRPr>
          </a:p>
        </p:txBody>
      </p:sp>
      <p:sp>
        <p:nvSpPr>
          <p:cNvPr id="2" name="TextBox 1">
            <a:extLst>
              <a:ext uri="{FF2B5EF4-FFF2-40B4-BE49-F238E27FC236}">
                <a16:creationId xmlns:a16="http://schemas.microsoft.com/office/drawing/2014/main" id="{390F93F8-88E2-0D13-9E85-26069126AAB7}"/>
              </a:ext>
            </a:extLst>
          </p:cNvPr>
          <p:cNvSpPr txBox="1"/>
          <p:nvPr/>
        </p:nvSpPr>
        <p:spPr>
          <a:xfrm>
            <a:off x="11001770" y="6381134"/>
            <a:ext cx="816077" cy="373626"/>
          </a:xfrm>
          <a:prstGeom prst="rect">
            <a:avLst/>
          </a:prstGeom>
          <a:noFill/>
        </p:spPr>
        <p:txBody>
          <a:bodyPr wrap="square" rtlCol="0">
            <a:spAutoFit/>
          </a:bodyPr>
          <a:lstStyle/>
          <a:p>
            <a:r>
              <a:rPr lang="en-GB" b="1">
                <a:solidFill>
                  <a:schemeClr val="bg1"/>
                </a:solidFill>
              </a:rPr>
              <a:t>14</a:t>
            </a:r>
          </a:p>
        </p:txBody>
      </p:sp>
      <p:pic>
        <p:nvPicPr>
          <p:cNvPr id="7" name="Picture 6">
            <a:extLst>
              <a:ext uri="{FF2B5EF4-FFF2-40B4-BE49-F238E27FC236}">
                <a16:creationId xmlns:a16="http://schemas.microsoft.com/office/drawing/2014/main" id="{C0ACA090-0884-EF15-E522-A146AFEDE451}"/>
              </a:ext>
            </a:extLst>
          </p:cNvPr>
          <p:cNvPicPr>
            <a:picLocks noChangeAspect="1"/>
          </p:cNvPicPr>
          <p:nvPr/>
        </p:nvPicPr>
        <p:blipFill>
          <a:blip r:embed="rId4"/>
          <a:stretch>
            <a:fillRect/>
          </a:stretch>
        </p:blipFill>
        <p:spPr>
          <a:xfrm>
            <a:off x="3355848" y="1104233"/>
            <a:ext cx="4385485" cy="4466135"/>
          </a:xfrm>
          <a:prstGeom prst="rect">
            <a:avLst/>
          </a:prstGeom>
        </p:spPr>
      </p:pic>
    </p:spTree>
    <p:extLst>
      <p:ext uri="{BB962C8B-B14F-4D97-AF65-F5344CB8AC3E}">
        <p14:creationId xmlns:p14="http://schemas.microsoft.com/office/powerpoint/2010/main" val="258374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D12A-699D-4540-9FC6-2A84BC7820C0}"/>
              </a:ext>
            </a:extLst>
          </p:cNvPr>
          <p:cNvSpPr>
            <a:spLocks noGrp="1"/>
          </p:cNvSpPr>
          <p:nvPr>
            <p:ph type="title"/>
          </p:nvPr>
        </p:nvSpPr>
        <p:spPr>
          <a:xfrm>
            <a:off x="0" y="68827"/>
            <a:ext cx="12192000" cy="580102"/>
          </a:xfrm>
        </p:spPr>
        <p:txBody>
          <a:bodyPr/>
          <a:lstStyle/>
          <a:p>
            <a:pPr algn="ctr"/>
            <a:r>
              <a:rPr lang="en-GB" sz="3600" b="1"/>
              <a:t>Acknowledgements</a:t>
            </a:r>
          </a:p>
        </p:txBody>
      </p:sp>
      <p:sp>
        <p:nvSpPr>
          <p:cNvPr id="3" name="Content Placeholder 2">
            <a:extLst>
              <a:ext uri="{FF2B5EF4-FFF2-40B4-BE49-F238E27FC236}">
                <a16:creationId xmlns:a16="http://schemas.microsoft.com/office/drawing/2014/main" id="{762D038C-BCE4-4337-B8DD-0CDC49AE6D95}"/>
              </a:ext>
            </a:extLst>
          </p:cNvPr>
          <p:cNvSpPr>
            <a:spLocks noGrp="1"/>
          </p:cNvSpPr>
          <p:nvPr>
            <p:ph idx="1"/>
          </p:nvPr>
        </p:nvSpPr>
        <p:spPr>
          <a:xfrm>
            <a:off x="737420" y="1495776"/>
            <a:ext cx="11454580" cy="3260664"/>
          </a:xfrm>
        </p:spPr>
        <p:txBody>
          <a:bodyPr lIns="91440" tIns="45720" rIns="91440" bIns="45720" anchor="t"/>
          <a:lstStyle/>
          <a:p>
            <a:r>
              <a:rPr lang="en-GB" sz="2400"/>
              <a:t>Vaccine Preventable Disease Programme</a:t>
            </a:r>
          </a:p>
          <a:p>
            <a:r>
              <a:rPr lang="en-GB" sz="2400"/>
              <a:t>Vaccine Programme Wales</a:t>
            </a:r>
          </a:p>
          <a:p>
            <a:r>
              <a:rPr lang="en-GB" sz="2400"/>
              <a:t>Welsh Medicines Advice Service</a:t>
            </a:r>
          </a:p>
          <a:p>
            <a:r>
              <a:rPr lang="en-GB" sz="2400"/>
              <a:t>Welsh Government</a:t>
            </a:r>
          </a:p>
          <a:p>
            <a:r>
              <a:rPr lang="en-GB" sz="2400"/>
              <a:t>JCVI</a:t>
            </a:r>
          </a:p>
          <a:p>
            <a:r>
              <a:rPr lang="en-GB" sz="2400"/>
              <a:t>UKHSA Green Book</a:t>
            </a:r>
            <a:endParaRPr lang="en-GB"/>
          </a:p>
        </p:txBody>
      </p:sp>
      <p:sp>
        <p:nvSpPr>
          <p:cNvPr id="5" name="Slide Number Placeholder 4">
            <a:extLst>
              <a:ext uri="{FF2B5EF4-FFF2-40B4-BE49-F238E27FC236}">
                <a16:creationId xmlns:a16="http://schemas.microsoft.com/office/drawing/2014/main" id="{2106AC5E-1F09-4895-BE78-402EF5982874}"/>
              </a:ext>
            </a:extLst>
          </p:cNvPr>
          <p:cNvSpPr>
            <a:spLocks noGrp="1"/>
          </p:cNvSpPr>
          <p:nvPr>
            <p:ph type="sldNum" sz="quarter" idx="12"/>
          </p:nvPr>
        </p:nvSpPr>
        <p:spPr/>
        <p:txBody>
          <a:bodyPr/>
          <a:lstStyle/>
          <a:p>
            <a:fld id="{561D0CCE-8DCC-44DC-A653-AE62B1D84A52}" type="slidenum">
              <a:rPr lang="en-GB" smtClean="0"/>
              <a:pPr/>
              <a:t>2</a:t>
            </a:fld>
            <a:endParaRPr lang="en-GB"/>
          </a:p>
        </p:txBody>
      </p:sp>
    </p:spTree>
    <p:extLst>
      <p:ext uri="{BB962C8B-B14F-4D97-AF65-F5344CB8AC3E}">
        <p14:creationId xmlns:p14="http://schemas.microsoft.com/office/powerpoint/2010/main" val="2671952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7D9C2-95C4-59AD-6CD8-3598BB66281D}"/>
              </a:ext>
            </a:extLst>
          </p:cNvPr>
          <p:cNvSpPr>
            <a:spLocks noGrp="1"/>
          </p:cNvSpPr>
          <p:nvPr>
            <p:ph type="title"/>
          </p:nvPr>
        </p:nvSpPr>
        <p:spPr>
          <a:xfrm>
            <a:off x="1" y="136525"/>
            <a:ext cx="12192000" cy="1325563"/>
          </a:xfrm>
        </p:spPr>
        <p:txBody>
          <a:bodyPr lIns="91440" tIns="45720" rIns="91440" bIns="45720" anchor="t"/>
          <a:lstStyle/>
          <a:p>
            <a:pPr algn="ctr"/>
            <a:r>
              <a:rPr lang="en-GB" sz="3600" b="1"/>
              <a:t>Presentation: </a:t>
            </a:r>
            <a:r>
              <a:rPr kumimoji="0" lang="en-GB" sz="3600" b="1" i="0" u="none" strike="noStrike" kern="1200" cap="none" spc="0" normalizeH="0" baseline="0" noProof="0">
                <a:ln>
                  <a:noFill/>
                </a:ln>
                <a:solidFill>
                  <a:srgbClr val="002060"/>
                </a:solidFill>
                <a:effectLst/>
                <a:uLnTx/>
                <a:uFillTx/>
                <a:latin typeface="Arial"/>
                <a:ea typeface="Source Sans Pro"/>
                <a:cs typeface="+mj-cs"/>
              </a:rPr>
              <a:t>Moderna </a:t>
            </a:r>
            <a:r>
              <a:rPr kumimoji="0" lang="en-GB" sz="3600" b="1" i="0" u="none" strike="noStrike" kern="1200" cap="none" spc="0" normalizeH="0" baseline="0" noProof="0">
                <a:ln>
                  <a:noFill/>
                </a:ln>
                <a:solidFill>
                  <a:srgbClr val="002060"/>
                </a:solidFill>
                <a:effectLst/>
                <a:uLnTx/>
                <a:uFillTx/>
                <a:latin typeface="Arial"/>
                <a:ea typeface="Times New Roman" panose="02020603050405020304" pitchFamily="18" charset="0"/>
                <a:cs typeface="+mj-cs"/>
              </a:rPr>
              <a:t>Spikevax </a:t>
            </a:r>
            <a:r>
              <a:rPr lang="en-GB" sz="3600" b="1">
                <a:solidFill>
                  <a:srgbClr val="002060"/>
                </a:solidFill>
                <a:latin typeface="Arial"/>
                <a:ea typeface="Times New Roman" panose="02020603050405020304" pitchFamily="18" charset="0"/>
              </a:rPr>
              <a:t>LP</a:t>
            </a:r>
            <a:r>
              <a:rPr kumimoji="0" lang="en-GB" sz="3600" b="1" i="0" u="none" strike="noStrike" kern="1200" cap="none" spc="0" normalizeH="0" baseline="0" noProof="0">
                <a:ln>
                  <a:noFill/>
                </a:ln>
                <a:solidFill>
                  <a:srgbClr val="002060"/>
                </a:solidFill>
                <a:effectLst/>
                <a:uLnTx/>
                <a:uFillTx/>
                <a:latin typeface="Arial"/>
                <a:ea typeface="Times New Roman" panose="02020603050405020304" pitchFamily="18" charset="0"/>
                <a:cs typeface="+mj-cs"/>
              </a:rPr>
              <a:t>.</a:t>
            </a:r>
            <a:r>
              <a:rPr lang="en-GB" sz="3600" b="1">
                <a:solidFill>
                  <a:srgbClr val="002060"/>
                </a:solidFill>
                <a:latin typeface="Arial"/>
                <a:ea typeface="Times New Roman" panose="02020603050405020304" pitchFamily="18" charset="0"/>
              </a:rPr>
              <a:t>8.1</a:t>
            </a:r>
            <a:r>
              <a:rPr kumimoji="0" lang="en-GB" sz="3600" b="1" i="0" u="none" strike="noStrike" kern="1200" cap="none" spc="0" normalizeH="0" baseline="0" noProof="0">
                <a:ln>
                  <a:noFill/>
                </a:ln>
                <a:solidFill>
                  <a:srgbClr val="002060"/>
                </a:solidFill>
                <a:effectLst/>
                <a:uLnTx/>
                <a:uFillTx/>
                <a:latin typeface="Arial"/>
                <a:ea typeface="Times New Roman" panose="02020603050405020304" pitchFamily="18" charset="0"/>
                <a:cs typeface="+mj-cs"/>
              </a:rPr>
              <a:t> 0.1mg/mL dispersion for injection</a:t>
            </a:r>
            <a:br>
              <a:rPr lang="en-GB" sz="3600"/>
            </a:br>
            <a:endParaRPr lang="en-GB" sz="3600"/>
          </a:p>
        </p:txBody>
      </p:sp>
      <p:sp>
        <p:nvSpPr>
          <p:cNvPr id="3" name="Content Placeholder 2">
            <a:extLst>
              <a:ext uri="{FF2B5EF4-FFF2-40B4-BE49-F238E27FC236}">
                <a16:creationId xmlns:a16="http://schemas.microsoft.com/office/drawing/2014/main" id="{98F9518F-ADF8-DA47-7449-6754DB7D6DF3}"/>
              </a:ext>
            </a:extLst>
          </p:cNvPr>
          <p:cNvSpPr>
            <a:spLocks noGrp="1"/>
          </p:cNvSpPr>
          <p:nvPr>
            <p:ph idx="1"/>
          </p:nvPr>
        </p:nvSpPr>
        <p:spPr>
          <a:xfrm>
            <a:off x="245201" y="1251535"/>
            <a:ext cx="8985791" cy="4351338"/>
          </a:xfrm>
        </p:spPr>
        <p:txBody>
          <a:bodyPr lIns="91440" tIns="45720" rIns="91440" bIns="45720" anchor="t"/>
          <a:lstStyle/>
          <a:p>
            <a:r>
              <a:rPr kumimoji="0" lang="en-GB" sz="2000" i="0" u="none" strike="noStrike" kern="1200" cap="none" spc="0" normalizeH="0" baseline="0" noProof="0">
                <a:ln>
                  <a:noFill/>
                </a:ln>
                <a:effectLst/>
                <a:uLnTx/>
                <a:uFillTx/>
                <a:latin typeface="Arial"/>
                <a:ea typeface="Source Sans Pro"/>
                <a:cs typeface="+mj-cs"/>
              </a:rPr>
              <a:t>Moderna </a:t>
            </a:r>
            <a:r>
              <a:rPr kumimoji="0" lang="en-GB" sz="2000" i="0" u="none" strike="noStrike" kern="1200" cap="none" spc="0" normalizeH="0" baseline="0" noProof="0">
                <a:ln>
                  <a:noFill/>
                </a:ln>
                <a:effectLst/>
                <a:uLnTx/>
                <a:uFillTx/>
                <a:latin typeface="Arial"/>
                <a:ea typeface="Times New Roman" panose="02020603050405020304" pitchFamily="18" charset="0"/>
                <a:cs typeface="+mj-cs"/>
              </a:rPr>
              <a:t>Spikevax </a:t>
            </a:r>
            <a:r>
              <a:rPr lang="en-GB" sz="2000">
                <a:latin typeface="Arial"/>
                <a:ea typeface="Times New Roman" panose="02020603050405020304" pitchFamily="18" charset="0"/>
                <a:cs typeface="+mj-cs"/>
              </a:rPr>
              <a:t>LP</a:t>
            </a:r>
            <a:r>
              <a:rPr kumimoji="0" lang="en-GB" sz="2000" i="0" u="none" strike="noStrike" kern="1200" cap="none" spc="0" normalizeH="0" baseline="0" noProof="0">
                <a:ln>
                  <a:noFill/>
                </a:ln>
                <a:effectLst/>
                <a:uLnTx/>
                <a:uFillTx/>
                <a:latin typeface="Arial"/>
                <a:ea typeface="Times New Roman" panose="02020603050405020304" pitchFamily="18" charset="0"/>
                <a:cs typeface="+mj-cs"/>
              </a:rPr>
              <a:t>.</a:t>
            </a:r>
            <a:r>
              <a:rPr lang="en-GB" sz="2000">
                <a:latin typeface="Arial"/>
                <a:ea typeface="Times New Roman" panose="02020603050405020304" pitchFamily="18" charset="0"/>
                <a:cs typeface="+mj-cs"/>
              </a:rPr>
              <a:t>8.1</a:t>
            </a:r>
            <a:r>
              <a:rPr kumimoji="0" lang="en-GB" sz="2000" i="0" u="none" strike="noStrike" kern="1200" cap="none" spc="0" normalizeH="0" baseline="0" noProof="0">
                <a:ln>
                  <a:noFill/>
                </a:ln>
                <a:effectLst/>
                <a:uLnTx/>
                <a:uFillTx/>
                <a:latin typeface="Arial"/>
                <a:ea typeface="Times New Roman" panose="02020603050405020304" pitchFamily="18" charset="0"/>
                <a:cs typeface="+mj-cs"/>
              </a:rPr>
              <a:t> 0.1mg/mL dispersion for injection</a:t>
            </a:r>
            <a:r>
              <a:rPr kumimoji="0" lang="en-GB" sz="2000" i="0" u="none" strike="noStrike" kern="1200" cap="none" spc="0" normalizeH="0" baseline="0" noProof="0">
                <a:ln>
                  <a:noFill/>
                </a:ln>
                <a:effectLst/>
                <a:uLnTx/>
                <a:uFillTx/>
                <a:latin typeface="Arial"/>
                <a:ea typeface="+mj-ea"/>
                <a:cs typeface="+mj-cs"/>
              </a:rPr>
              <a:t> </a:t>
            </a:r>
            <a:r>
              <a:rPr lang="en-GB" sz="2000">
                <a:effectLst/>
                <a:latin typeface="Arial"/>
                <a:ea typeface="Times New Roman" panose="02020603050405020304" pitchFamily="18" charset="0"/>
                <a:cs typeface="Arial"/>
              </a:rPr>
              <a:t>is a multi-dose vial with a blue flip-off plastic cap</a:t>
            </a:r>
            <a:r>
              <a:rPr lang="en-GB" sz="2000">
                <a:latin typeface="Arial"/>
                <a:ea typeface="Times New Roman" panose="02020603050405020304" pitchFamily="18" charset="0"/>
                <a:cs typeface="Arial"/>
              </a:rPr>
              <a:t>.</a:t>
            </a:r>
            <a:r>
              <a:rPr lang="en-GB" sz="2000">
                <a:effectLst/>
                <a:latin typeface="Arial"/>
                <a:ea typeface="Times New Roman" panose="02020603050405020304" pitchFamily="18" charset="0"/>
                <a:cs typeface="Arial"/>
              </a:rPr>
              <a:t> </a:t>
            </a:r>
            <a:r>
              <a:rPr lang="en-GB" sz="2000" b="1" u="sng">
                <a:latin typeface="Arial"/>
                <a:ea typeface="Times New Roman" panose="02020603050405020304" pitchFamily="18" charset="0"/>
                <a:cs typeface="Arial"/>
              </a:rPr>
              <a:t>NO dilution is required.</a:t>
            </a:r>
            <a:endParaRPr lang="en-GB" sz="2000">
              <a:latin typeface="Arial"/>
              <a:ea typeface="Times New Roman" panose="02020603050405020304" pitchFamily="18" charset="0"/>
              <a:cs typeface="Arial"/>
            </a:endParaRPr>
          </a:p>
          <a:p>
            <a:r>
              <a:rPr lang="en-GB" sz="2000">
                <a:cs typeface="Arial"/>
              </a:rPr>
              <a:t>Vials of Spikevax LP.8.1 0.1mg/mL contain </a:t>
            </a:r>
            <a:r>
              <a:rPr lang="en-GB" sz="2000" b="1">
                <a:cs typeface="Arial"/>
              </a:rPr>
              <a:t>5 doses of 0.5 mL (50 microgram/dose)</a:t>
            </a:r>
            <a:r>
              <a:rPr lang="en-GB" sz="2000">
                <a:cs typeface="Arial"/>
              </a:rPr>
              <a:t> of vaccine. Each vial contains 2.5mL of liquid.</a:t>
            </a:r>
          </a:p>
          <a:p>
            <a:r>
              <a:rPr lang="en-GB" sz="2000">
                <a:cs typeface="Arial"/>
              </a:rPr>
              <a:t>Each dose must contain </a:t>
            </a:r>
            <a:r>
              <a:rPr lang="en-GB" sz="2000" b="1">
                <a:cs typeface="Arial"/>
              </a:rPr>
              <a:t>0.5 mL</a:t>
            </a:r>
            <a:r>
              <a:rPr lang="en-GB" sz="2000">
                <a:cs typeface="Arial"/>
              </a:rPr>
              <a:t> of vaccine.</a:t>
            </a:r>
          </a:p>
          <a:p>
            <a:pPr algn="l"/>
            <a:r>
              <a:rPr lang="en-GB" sz="2000" b="0" i="0">
                <a:effectLst/>
              </a:rPr>
              <a:t>If the amount of vaccine remaining in the vial cannot provide a full dose of </a:t>
            </a:r>
            <a:r>
              <a:rPr lang="en-GB" sz="2000" b="1" i="0">
                <a:effectLst/>
              </a:rPr>
              <a:t>0.5 mL</a:t>
            </a:r>
            <a:r>
              <a:rPr lang="en-GB" sz="2000" b="0" i="0">
                <a:effectLst/>
              </a:rPr>
              <a:t>, discard the vial and any excess volume.</a:t>
            </a:r>
            <a:endParaRPr lang="en-GB" sz="2000" b="0" i="0">
              <a:effectLst/>
              <a:cs typeface="Arial"/>
            </a:endParaRPr>
          </a:p>
          <a:p>
            <a:pPr algn="l"/>
            <a:r>
              <a:rPr lang="en-GB" sz="2000" b="0" i="0">
                <a:effectLst/>
              </a:rPr>
              <a:t>Do not pool excess vaccine from multiple vials.</a:t>
            </a:r>
            <a:endParaRPr lang="en-GB" sz="2000" b="0" i="0">
              <a:effectLst/>
              <a:cs typeface="Arial"/>
            </a:endParaRPr>
          </a:p>
          <a:p>
            <a:r>
              <a:rPr lang="en-GB" sz="2000">
                <a:latin typeface="Arial"/>
                <a:ea typeface="Times New Roman" panose="02020603050405020304" pitchFamily="18" charset="0"/>
                <a:cs typeface="Arial"/>
              </a:rPr>
              <a:t>The vaccine should be prepared and administered by a trained healthcare professional using aseptic technique to ensure sterility of the dispersion.</a:t>
            </a:r>
            <a:endParaRPr lang="en-GB" sz="2000">
              <a:effectLst/>
              <a:latin typeface="Arial"/>
              <a:ea typeface="Times New Roman" panose="02020603050405020304" pitchFamily="18" charset="0"/>
              <a:cs typeface="Arial"/>
            </a:endParaRPr>
          </a:p>
          <a:p>
            <a:r>
              <a:rPr lang="en-GB" sz="2000" b="1">
                <a:solidFill>
                  <a:srgbClr val="212A73"/>
                </a:solidFill>
                <a:latin typeface="Arial"/>
                <a:cs typeface="Arial"/>
              </a:rPr>
              <a:t>Swirl the vial gently after thawing and before each withdrawal, do not shake</a:t>
            </a:r>
          </a:p>
          <a:p>
            <a:r>
              <a:rPr lang="en-GB" sz="2000">
                <a:solidFill>
                  <a:srgbClr val="212A73"/>
                </a:solidFill>
                <a:latin typeface="Arial"/>
                <a:cs typeface="Arial"/>
              </a:rPr>
              <a:t>Pierce the stopper preferably at a different site each time to minimise the chances of dislodging a fragment of the bung.</a:t>
            </a:r>
            <a:endParaRPr lang="en-GB" sz="2000" b="1">
              <a:solidFill>
                <a:srgbClr val="212A73"/>
              </a:solidFill>
              <a:latin typeface="Arial"/>
              <a:cs typeface="Arial"/>
            </a:endParaRPr>
          </a:p>
          <a:p>
            <a:endParaRPr lang="en-GB" sz="2000">
              <a:solidFill>
                <a:srgbClr val="002060"/>
              </a:solidFill>
              <a:latin typeface="Arial" panose="020B0604020202020204" pitchFamily="34" charset="0"/>
              <a:cs typeface="Arial" panose="020B0604020202020204" pitchFamily="34" charset="0"/>
            </a:endParaRPr>
          </a:p>
          <a:p>
            <a:pPr indent="0">
              <a:buNone/>
            </a:pPr>
            <a:endParaRPr lang="en-GB" sz="2000">
              <a:cs typeface="Arial"/>
            </a:endParaRPr>
          </a:p>
        </p:txBody>
      </p:sp>
      <p:sp>
        <p:nvSpPr>
          <p:cNvPr id="5" name="Slide Number Placeholder 4">
            <a:extLst>
              <a:ext uri="{FF2B5EF4-FFF2-40B4-BE49-F238E27FC236}">
                <a16:creationId xmlns:a16="http://schemas.microsoft.com/office/drawing/2014/main" id="{458C0581-0C5A-82E9-FF31-E5726E3B2A41}"/>
              </a:ext>
            </a:extLst>
          </p:cNvPr>
          <p:cNvSpPr>
            <a:spLocks noGrp="1"/>
          </p:cNvSpPr>
          <p:nvPr>
            <p:ph type="sldNum" sz="quarter" idx="12"/>
          </p:nvPr>
        </p:nvSpPr>
        <p:spPr/>
        <p:txBody>
          <a:bodyPr lIns="91440" tIns="45720" rIns="91440" bIns="45720" anchor="t"/>
          <a:lstStyle/>
          <a:p>
            <a:pPr marL="0" marR="0" lvl="0" indent="0" algn="r" defTabSz="914400" rtl="0" eaLnBrk="1" fontAlgn="auto" latinLnBrk="0" hangingPunct="1">
              <a:lnSpc>
                <a:spcPct val="100000"/>
              </a:lnSpc>
              <a:spcBef>
                <a:spcPts val="0"/>
              </a:spcBef>
              <a:spcAft>
                <a:spcPts val="0"/>
              </a:spcAft>
              <a:buClrTx/>
              <a:buSzTx/>
              <a:buFontTx/>
              <a:buNone/>
              <a:tabLst/>
              <a:defRPr/>
            </a:pPr>
            <a:fld id="{3A47065A-CB15-49EF-8B1B-B897998A4950}" type="slidenum">
              <a:rPr lang="en-GB" dirty="0">
                <a:solidFill>
                  <a:prstClr val="white"/>
                </a:solidFill>
                <a:latin typeface="Arial"/>
                <a:cs typeface="Arial"/>
              </a:rPr>
              <a:t>20</a:t>
            </a:fld>
            <a:endParaRPr lang="en-GB" sz="1800" b="1" i="0" u="none" strike="noStrike" kern="1200" cap="none" spc="0" normalizeH="0" baseline="0" noProof="0">
              <a:ln>
                <a:noFill/>
              </a:ln>
              <a:solidFill>
                <a:prstClr val="white"/>
              </a:solidFill>
              <a:effectLst/>
              <a:uLnTx/>
              <a:uFillTx/>
              <a:latin typeface="Arial"/>
              <a:cs typeface="Arial"/>
            </a:endParaRPr>
          </a:p>
        </p:txBody>
      </p:sp>
      <p:sp>
        <p:nvSpPr>
          <p:cNvPr id="7" name="TextBox 6">
            <a:extLst>
              <a:ext uri="{FF2B5EF4-FFF2-40B4-BE49-F238E27FC236}">
                <a16:creationId xmlns:a16="http://schemas.microsoft.com/office/drawing/2014/main" id="{12C28B0B-17E6-48B5-8D2D-F9A1895876E5}"/>
              </a:ext>
            </a:extLst>
          </p:cNvPr>
          <p:cNvSpPr txBox="1"/>
          <p:nvPr/>
        </p:nvSpPr>
        <p:spPr>
          <a:xfrm>
            <a:off x="240631" y="6376737"/>
            <a:ext cx="117107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hlinkClick r:id="rId2"/>
              </a:rPr>
              <a:t>Spikevax LP.8.1 0.1 mg/mL dispersion for injection - Summary of Product Characteristics (SmPC) - (emc) | 101925</a:t>
            </a:r>
            <a:endParaRPr lang="en-US" sz="1600"/>
          </a:p>
        </p:txBody>
      </p:sp>
      <p:pic>
        <p:nvPicPr>
          <p:cNvPr id="4" name="Picture 3">
            <a:extLst>
              <a:ext uri="{FF2B5EF4-FFF2-40B4-BE49-F238E27FC236}">
                <a16:creationId xmlns:a16="http://schemas.microsoft.com/office/drawing/2014/main" id="{69B14A8B-A7AA-08E9-1227-956AF8F589AD}"/>
              </a:ext>
            </a:extLst>
          </p:cNvPr>
          <p:cNvPicPr>
            <a:picLocks noChangeAspect="1"/>
          </p:cNvPicPr>
          <p:nvPr/>
        </p:nvPicPr>
        <p:blipFill>
          <a:blip r:embed="rId3"/>
          <a:stretch>
            <a:fillRect/>
          </a:stretch>
        </p:blipFill>
        <p:spPr>
          <a:xfrm>
            <a:off x="9226219" y="1462088"/>
            <a:ext cx="2725148" cy="3164098"/>
          </a:xfrm>
          <a:prstGeom prst="rect">
            <a:avLst/>
          </a:prstGeom>
        </p:spPr>
      </p:pic>
    </p:spTree>
    <p:extLst>
      <p:ext uri="{BB962C8B-B14F-4D97-AF65-F5344CB8AC3E}">
        <p14:creationId xmlns:p14="http://schemas.microsoft.com/office/powerpoint/2010/main" val="984443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969A-776C-B74C-87BF-291802B243DA}"/>
              </a:ext>
            </a:extLst>
          </p:cNvPr>
          <p:cNvSpPr>
            <a:spLocks noGrp="1"/>
          </p:cNvSpPr>
          <p:nvPr>
            <p:ph type="title"/>
          </p:nvPr>
        </p:nvSpPr>
        <p:spPr>
          <a:xfrm>
            <a:off x="838200" y="-31415"/>
            <a:ext cx="10515600" cy="885606"/>
          </a:xfrm>
        </p:spPr>
        <p:txBody>
          <a:bodyPr/>
          <a:lstStyle/>
          <a:p>
            <a:pPr algn="ctr"/>
            <a:r>
              <a:rPr lang="en-GB"/>
              <a:t> </a:t>
            </a:r>
            <a:r>
              <a:rPr lang="en-GB" sz="3600" b="1"/>
              <a:t>Instructions once thawed</a:t>
            </a:r>
            <a:br>
              <a:rPr lang="en-GB" sz="4000" b="1"/>
            </a:br>
            <a:endParaRPr lang="en-GB" sz="4000" b="1"/>
          </a:p>
        </p:txBody>
      </p:sp>
      <p:sp>
        <p:nvSpPr>
          <p:cNvPr id="5" name="Slide Number Placeholder 4">
            <a:extLst>
              <a:ext uri="{FF2B5EF4-FFF2-40B4-BE49-F238E27FC236}">
                <a16:creationId xmlns:a16="http://schemas.microsoft.com/office/drawing/2014/main" id="{CA713F22-D207-B6F6-052C-4175013025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72A76072-F5B9-A945-1777-394FAAC7C10C}"/>
              </a:ext>
            </a:extLst>
          </p:cNvPr>
          <p:cNvSpPr txBox="1"/>
          <p:nvPr/>
        </p:nvSpPr>
        <p:spPr>
          <a:xfrm flipH="1">
            <a:off x="1821470" y="654116"/>
            <a:ext cx="35929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a:ln>
                  <a:noFill/>
                </a:ln>
                <a:solidFill>
                  <a:srgbClr val="212A73"/>
                </a:solidFill>
                <a:effectLst/>
                <a:uLnTx/>
                <a:uFillTx/>
                <a:latin typeface="Arial"/>
                <a:ea typeface="+mn-ea"/>
                <a:cs typeface="+mn-cs"/>
              </a:rPr>
              <a:t>Unpunctured vial</a:t>
            </a:r>
          </a:p>
        </p:txBody>
      </p:sp>
      <p:sp>
        <p:nvSpPr>
          <p:cNvPr id="9" name="TextBox 8">
            <a:extLst>
              <a:ext uri="{FF2B5EF4-FFF2-40B4-BE49-F238E27FC236}">
                <a16:creationId xmlns:a16="http://schemas.microsoft.com/office/drawing/2014/main" id="{BA3749CF-F818-79ED-58CE-EBF15959821B}"/>
              </a:ext>
            </a:extLst>
          </p:cNvPr>
          <p:cNvSpPr txBox="1"/>
          <p:nvPr/>
        </p:nvSpPr>
        <p:spPr>
          <a:xfrm>
            <a:off x="2160875" y="2840373"/>
            <a:ext cx="204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12A73"/>
                </a:solidFill>
                <a:effectLst/>
                <a:uLnTx/>
                <a:uFillTx/>
                <a:latin typeface="Arial"/>
                <a:ea typeface="+mn-ea"/>
                <a:cs typeface="+mn-cs"/>
              </a:rPr>
              <a:t>  Maximum times</a:t>
            </a:r>
          </a:p>
        </p:txBody>
      </p:sp>
      <p:sp>
        <p:nvSpPr>
          <p:cNvPr id="10" name="Oval 9">
            <a:extLst>
              <a:ext uri="{FF2B5EF4-FFF2-40B4-BE49-F238E27FC236}">
                <a16:creationId xmlns:a16="http://schemas.microsoft.com/office/drawing/2014/main" id="{D444E561-C7A9-21CE-E932-4279A7419F26}"/>
              </a:ext>
            </a:extLst>
          </p:cNvPr>
          <p:cNvSpPr/>
          <p:nvPr/>
        </p:nvSpPr>
        <p:spPr>
          <a:xfrm>
            <a:off x="611201" y="3152769"/>
            <a:ext cx="1210269" cy="1186001"/>
          </a:xfrm>
          <a:prstGeom prst="ellipse">
            <a:avLst/>
          </a:prstGeom>
          <a:noFill/>
          <a:ln w="19050">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FF0000"/>
                </a:solidFill>
                <a:effectLst/>
                <a:uLnTx/>
                <a:uFillTx/>
                <a:latin typeface="Arial"/>
                <a:ea typeface="+mn-ea"/>
                <a:cs typeface="+mn-cs"/>
              </a:rPr>
              <a:t>  </a:t>
            </a:r>
            <a:r>
              <a:rPr kumimoji="0" lang="en-GB" sz="2800" b="1" i="0" u="none" strike="noStrike" kern="1200" cap="none" spc="0" normalizeH="0" baseline="0" noProof="0">
                <a:ln>
                  <a:noFill/>
                </a:ln>
                <a:solidFill>
                  <a:srgbClr val="FF0000"/>
                </a:solidFill>
                <a:effectLst/>
                <a:uLnTx/>
                <a:uFillTx/>
                <a:latin typeface="Arial"/>
                <a:ea typeface="+mn-ea"/>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a:ea typeface="+mn-ea"/>
                <a:cs typeface="+mn-cs"/>
              </a:rPr>
              <a:t> Days</a:t>
            </a: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14" name="Oval 13">
            <a:extLst>
              <a:ext uri="{FF2B5EF4-FFF2-40B4-BE49-F238E27FC236}">
                <a16:creationId xmlns:a16="http://schemas.microsoft.com/office/drawing/2014/main" id="{0C2B57DA-E6F5-2388-1CC6-65C602367AF4}"/>
              </a:ext>
            </a:extLst>
          </p:cNvPr>
          <p:cNvSpPr/>
          <p:nvPr/>
        </p:nvSpPr>
        <p:spPr>
          <a:xfrm>
            <a:off x="611203" y="4527987"/>
            <a:ext cx="1210269" cy="1186001"/>
          </a:xfrm>
          <a:prstGeom prst="ellipse">
            <a:avLst/>
          </a:prstGeom>
          <a:noFill/>
          <a:ln w="19050">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2060"/>
                </a:solidFill>
                <a:effectLst/>
                <a:uLnTx/>
                <a:uFillTx/>
                <a:latin typeface="Arial"/>
                <a:ea typeface="+mn-ea"/>
                <a:cs typeface="+mn-cs"/>
              </a:rPr>
              <a:t>  </a:t>
            </a:r>
            <a:r>
              <a:rPr kumimoji="0" lang="en-GB" sz="2800" b="1" i="0" u="none" strike="noStrike" kern="1200" cap="none" spc="0" normalizeH="0" baseline="0" noProof="0">
                <a:ln>
                  <a:noFill/>
                </a:ln>
                <a:solidFill>
                  <a:srgbClr val="FF0000"/>
                </a:solidFill>
                <a:effectLst/>
                <a:uLnTx/>
                <a:uFillTx/>
                <a:latin typeface="Arial"/>
                <a:ea typeface="+mn-ea"/>
                <a:cs typeface="+mn-cs"/>
              </a:rPr>
              <a:t>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0000"/>
                </a:solidFill>
                <a:effectLst/>
                <a:uLnTx/>
                <a:uFillTx/>
                <a:latin typeface="Arial"/>
                <a:ea typeface="+mn-ea"/>
                <a:cs typeface="+mn-cs"/>
              </a:rPr>
              <a:t>Hours</a:t>
            </a: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D432875E-860F-E930-453F-0E26D02C09AE}"/>
              </a:ext>
            </a:extLst>
          </p:cNvPr>
          <p:cNvSpPr/>
          <p:nvPr/>
        </p:nvSpPr>
        <p:spPr>
          <a:xfrm>
            <a:off x="1821472" y="3257343"/>
            <a:ext cx="3115947" cy="914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0485C205-7D50-A50B-3597-11D7E8243168}"/>
              </a:ext>
            </a:extLst>
          </p:cNvPr>
          <p:cNvSpPr/>
          <p:nvPr/>
        </p:nvSpPr>
        <p:spPr>
          <a:xfrm>
            <a:off x="1821470" y="4663787"/>
            <a:ext cx="3115947" cy="914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9" name="TextBox 18">
            <a:extLst>
              <a:ext uri="{FF2B5EF4-FFF2-40B4-BE49-F238E27FC236}">
                <a16:creationId xmlns:a16="http://schemas.microsoft.com/office/drawing/2014/main" id="{88D86429-58E1-F878-7E35-57D1E5AD9A96}"/>
              </a:ext>
            </a:extLst>
          </p:cNvPr>
          <p:cNvSpPr txBox="1"/>
          <p:nvPr/>
        </p:nvSpPr>
        <p:spPr>
          <a:xfrm>
            <a:off x="2465536" y="3514488"/>
            <a:ext cx="169469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Refrigerated</a:t>
            </a:r>
          </a:p>
        </p:txBody>
      </p:sp>
      <p:sp>
        <p:nvSpPr>
          <p:cNvPr id="20" name="TextBox 19">
            <a:extLst>
              <a:ext uri="{FF2B5EF4-FFF2-40B4-BE49-F238E27FC236}">
                <a16:creationId xmlns:a16="http://schemas.microsoft.com/office/drawing/2014/main" id="{BC781F2F-7D5B-9D99-67D3-05B8E4864A62}"/>
              </a:ext>
            </a:extLst>
          </p:cNvPr>
          <p:cNvSpPr txBox="1"/>
          <p:nvPr/>
        </p:nvSpPr>
        <p:spPr>
          <a:xfrm>
            <a:off x="2097586" y="4722656"/>
            <a:ext cx="26111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Cool storage up to room temperature</a:t>
            </a:r>
          </a:p>
        </p:txBody>
      </p:sp>
      <p:sp>
        <p:nvSpPr>
          <p:cNvPr id="22" name="TextBox 21">
            <a:extLst>
              <a:ext uri="{FF2B5EF4-FFF2-40B4-BE49-F238E27FC236}">
                <a16:creationId xmlns:a16="http://schemas.microsoft.com/office/drawing/2014/main" id="{38157FBC-9DBE-C4A0-B3D0-2ED3CC9C1B3C}"/>
              </a:ext>
            </a:extLst>
          </p:cNvPr>
          <p:cNvSpPr txBox="1"/>
          <p:nvPr/>
        </p:nvSpPr>
        <p:spPr>
          <a:xfrm>
            <a:off x="2558385" y="4172918"/>
            <a:ext cx="186647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212A73"/>
                </a:solidFill>
                <a:latin typeface="Arial"/>
              </a:rPr>
              <a:t>+</a:t>
            </a:r>
            <a:r>
              <a:rPr kumimoji="0" lang="en-GB" sz="1800" b="1" i="0" u="none" strike="noStrike" kern="1200" cap="none" spc="0" normalizeH="0" baseline="0" noProof="0">
                <a:ln>
                  <a:noFill/>
                </a:ln>
                <a:solidFill>
                  <a:srgbClr val="212A73"/>
                </a:solidFill>
                <a:effectLst/>
                <a:uLnTx/>
                <a:uFillTx/>
                <a:latin typeface="Arial"/>
                <a:ea typeface="+mn-ea"/>
                <a:cs typeface="+mn-cs"/>
              </a:rPr>
              <a:t>2°C to </a:t>
            </a:r>
            <a:r>
              <a:rPr lang="en-GB" b="1">
                <a:solidFill>
                  <a:srgbClr val="212A73"/>
                </a:solidFill>
                <a:latin typeface="Arial"/>
              </a:rPr>
              <a:t>+</a:t>
            </a:r>
            <a:r>
              <a:rPr kumimoji="0" lang="en-GB" sz="1800" b="1" i="0" u="none" strike="noStrike" kern="1200" cap="none" spc="0" normalizeH="0" baseline="0" noProof="0">
                <a:ln>
                  <a:noFill/>
                </a:ln>
                <a:solidFill>
                  <a:srgbClr val="212A73"/>
                </a:solidFill>
                <a:effectLst/>
                <a:uLnTx/>
                <a:uFillTx/>
                <a:latin typeface="Arial"/>
                <a:ea typeface="+mn-ea"/>
                <a:cs typeface="+mn-cs"/>
              </a:rPr>
              <a:t>8°C</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
        <p:nvSpPr>
          <p:cNvPr id="24" name="TextBox 23">
            <a:extLst>
              <a:ext uri="{FF2B5EF4-FFF2-40B4-BE49-F238E27FC236}">
                <a16:creationId xmlns:a16="http://schemas.microsoft.com/office/drawing/2014/main" id="{474778F4-9EED-27C8-9499-78001A6E6E63}"/>
              </a:ext>
            </a:extLst>
          </p:cNvPr>
          <p:cNvSpPr txBox="1"/>
          <p:nvPr/>
        </p:nvSpPr>
        <p:spPr>
          <a:xfrm>
            <a:off x="2558385" y="5620956"/>
            <a:ext cx="1689537"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rgbClr val="212A73"/>
                </a:solidFill>
                <a:latin typeface="Arial"/>
              </a:rPr>
              <a:t>+</a:t>
            </a:r>
            <a:r>
              <a:rPr kumimoji="0" lang="en-GB" sz="1800" b="1" i="0" u="none" strike="noStrike" kern="1200" cap="none" spc="0" normalizeH="0" baseline="0" noProof="0">
                <a:ln>
                  <a:noFill/>
                </a:ln>
                <a:solidFill>
                  <a:srgbClr val="212A73"/>
                </a:solidFill>
                <a:effectLst/>
                <a:uLnTx/>
                <a:uFillTx/>
                <a:latin typeface="Arial"/>
                <a:ea typeface="+mn-ea"/>
                <a:cs typeface="+mn-cs"/>
              </a:rPr>
              <a:t>8°C to </a:t>
            </a:r>
            <a:r>
              <a:rPr lang="en-GB" b="1">
                <a:solidFill>
                  <a:srgbClr val="212A73"/>
                </a:solidFill>
                <a:latin typeface="Arial"/>
              </a:rPr>
              <a:t>+</a:t>
            </a:r>
            <a:r>
              <a:rPr kumimoji="0" lang="en-GB" sz="1800" b="1" i="0" u="none" strike="noStrike" kern="1200" cap="none" spc="0" normalizeH="0" baseline="0" noProof="0">
                <a:ln>
                  <a:noFill/>
                </a:ln>
                <a:solidFill>
                  <a:srgbClr val="212A73"/>
                </a:solidFill>
                <a:effectLst/>
                <a:uLnTx/>
                <a:uFillTx/>
                <a:latin typeface="Arial"/>
                <a:ea typeface="+mn-ea"/>
                <a:cs typeface="+mn-cs"/>
              </a:rPr>
              <a:t>25°C </a:t>
            </a:r>
          </a:p>
        </p:txBody>
      </p:sp>
      <p:sp>
        <p:nvSpPr>
          <p:cNvPr id="25" name="TextBox 24">
            <a:extLst>
              <a:ext uri="{FF2B5EF4-FFF2-40B4-BE49-F238E27FC236}">
                <a16:creationId xmlns:a16="http://schemas.microsoft.com/office/drawing/2014/main" id="{A214FDDB-DB97-5A8E-EEFF-A27B7EA934EE}"/>
              </a:ext>
            </a:extLst>
          </p:cNvPr>
          <p:cNvSpPr txBox="1"/>
          <p:nvPr/>
        </p:nvSpPr>
        <p:spPr>
          <a:xfrm>
            <a:off x="6058458" y="654116"/>
            <a:ext cx="539763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a:ln>
                  <a:noFill/>
                </a:ln>
                <a:solidFill>
                  <a:srgbClr val="212A73"/>
                </a:solidFill>
                <a:effectLst/>
                <a:uLnTx/>
                <a:uFillTx/>
                <a:latin typeface="Arial"/>
                <a:ea typeface="+mn-ea"/>
                <a:cs typeface="+mn-cs"/>
              </a:rPr>
              <a:t>After first dose has been withdrawn</a:t>
            </a:r>
          </a:p>
        </p:txBody>
      </p:sp>
      <p:sp>
        <p:nvSpPr>
          <p:cNvPr id="28" name="Oval 27">
            <a:extLst>
              <a:ext uri="{FF2B5EF4-FFF2-40B4-BE49-F238E27FC236}">
                <a16:creationId xmlns:a16="http://schemas.microsoft.com/office/drawing/2014/main" id="{AC6A397B-7485-A8B7-41DB-09CD823115A6}"/>
              </a:ext>
            </a:extLst>
          </p:cNvPr>
          <p:cNvSpPr/>
          <p:nvPr/>
        </p:nvSpPr>
        <p:spPr>
          <a:xfrm>
            <a:off x="5825837" y="3073904"/>
            <a:ext cx="1210269" cy="1186001"/>
          </a:xfrm>
          <a:prstGeom prst="ellipse">
            <a:avLst/>
          </a:prstGeom>
          <a:noFill/>
          <a:ln w="19050">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  </a:t>
            </a:r>
            <a:r>
              <a:rPr kumimoji="0" lang="en-GB" sz="2800" b="1" i="0" u="none" strike="noStrike" kern="1200" cap="none" spc="0" normalizeH="0" baseline="0" noProof="0">
                <a:ln>
                  <a:noFill/>
                </a:ln>
                <a:solidFill>
                  <a:srgbClr val="FF0000"/>
                </a:solidFill>
                <a:effectLst/>
                <a:uLnTx/>
                <a:uFillTx/>
                <a:latin typeface="Arial"/>
                <a:ea typeface="+mn-ea"/>
                <a:cs typeface="+mn-cs"/>
              </a:rPr>
              <a:t>6      </a:t>
            </a:r>
            <a:r>
              <a:rPr kumimoji="0" lang="en-GB" sz="1800" b="1" i="0" u="none" strike="noStrike" kern="1200" cap="none" spc="0" normalizeH="0" baseline="0" noProof="0">
                <a:ln>
                  <a:noFill/>
                </a:ln>
                <a:solidFill>
                  <a:srgbClr val="FF0000"/>
                </a:solidFill>
                <a:effectLst/>
                <a:uLnTx/>
                <a:uFillTx/>
                <a:latin typeface="Arial"/>
                <a:ea typeface="+mn-ea"/>
                <a:cs typeface="+mn-cs"/>
              </a:rPr>
              <a:t>Hours</a:t>
            </a:r>
          </a:p>
        </p:txBody>
      </p:sp>
      <p:sp>
        <p:nvSpPr>
          <p:cNvPr id="29" name="Rectangle: Rounded Corners 28">
            <a:extLst>
              <a:ext uri="{FF2B5EF4-FFF2-40B4-BE49-F238E27FC236}">
                <a16:creationId xmlns:a16="http://schemas.microsoft.com/office/drawing/2014/main" id="{2AD7E23B-695C-F143-3322-0B977CD62496}"/>
              </a:ext>
            </a:extLst>
          </p:cNvPr>
          <p:cNvSpPr/>
          <p:nvPr/>
        </p:nvSpPr>
        <p:spPr>
          <a:xfrm>
            <a:off x="7052626" y="3209705"/>
            <a:ext cx="3115947" cy="9144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0" name="TextBox 29">
            <a:extLst>
              <a:ext uri="{FF2B5EF4-FFF2-40B4-BE49-F238E27FC236}">
                <a16:creationId xmlns:a16="http://schemas.microsoft.com/office/drawing/2014/main" id="{0F494885-3076-BAEC-2113-695CFF17CBA1}"/>
              </a:ext>
            </a:extLst>
          </p:cNvPr>
          <p:cNvSpPr txBox="1"/>
          <p:nvPr/>
        </p:nvSpPr>
        <p:spPr>
          <a:xfrm>
            <a:off x="7191105" y="3263998"/>
            <a:ext cx="277512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Refrigerate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 or room temperature</a:t>
            </a:r>
          </a:p>
        </p:txBody>
      </p:sp>
      <p:sp>
        <p:nvSpPr>
          <p:cNvPr id="31" name="TextBox 30">
            <a:extLst>
              <a:ext uri="{FF2B5EF4-FFF2-40B4-BE49-F238E27FC236}">
                <a16:creationId xmlns:a16="http://schemas.microsoft.com/office/drawing/2014/main" id="{E5CA11B9-3463-2C38-4364-ADCBEA2A96F3}"/>
              </a:ext>
            </a:extLst>
          </p:cNvPr>
          <p:cNvSpPr txBox="1"/>
          <p:nvPr/>
        </p:nvSpPr>
        <p:spPr>
          <a:xfrm>
            <a:off x="7476376" y="2840373"/>
            <a:ext cx="20441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212A73"/>
                </a:solidFill>
                <a:effectLst/>
                <a:uLnTx/>
                <a:uFillTx/>
                <a:latin typeface="Arial"/>
                <a:ea typeface="+mn-ea"/>
                <a:cs typeface="+mn-cs"/>
              </a:rPr>
              <a:t>  Maximum time</a:t>
            </a:r>
          </a:p>
        </p:txBody>
      </p:sp>
      <p:sp>
        <p:nvSpPr>
          <p:cNvPr id="33" name="TextBox 32">
            <a:extLst>
              <a:ext uri="{FF2B5EF4-FFF2-40B4-BE49-F238E27FC236}">
                <a16:creationId xmlns:a16="http://schemas.microsoft.com/office/drawing/2014/main" id="{688C1E69-B9F9-D1E5-98F8-F5288406431F}"/>
              </a:ext>
            </a:extLst>
          </p:cNvPr>
          <p:cNvSpPr txBox="1"/>
          <p:nvPr/>
        </p:nvSpPr>
        <p:spPr>
          <a:xfrm>
            <a:off x="5825838" y="4553304"/>
            <a:ext cx="6366162" cy="1908215"/>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Vial should be held between  </a:t>
            </a:r>
            <a:r>
              <a:rPr lang="en-GB" sz="2000">
                <a:solidFill>
                  <a:srgbClr val="212A73"/>
                </a:solidFill>
                <a:latin typeface="Arial"/>
              </a:rPr>
              <a:t>+</a:t>
            </a:r>
            <a:r>
              <a:rPr kumimoji="0" lang="en-GB" sz="2000" b="0" i="0" u="none" strike="noStrike" kern="1200" cap="none" spc="0" normalizeH="0" baseline="0" noProof="0">
                <a:ln>
                  <a:noFill/>
                </a:ln>
                <a:solidFill>
                  <a:srgbClr val="212A73"/>
                </a:solidFill>
                <a:effectLst/>
                <a:uLnTx/>
                <a:uFillTx/>
                <a:latin typeface="Arial"/>
                <a:ea typeface="+mn-ea"/>
                <a:cs typeface="+mn-cs"/>
              </a:rPr>
              <a:t>2°C to </a:t>
            </a:r>
            <a:r>
              <a:rPr lang="en-GB" sz="2000">
                <a:solidFill>
                  <a:srgbClr val="212A73"/>
                </a:solidFill>
                <a:latin typeface="Arial"/>
              </a:rPr>
              <a:t>+</a:t>
            </a:r>
            <a:r>
              <a:rPr kumimoji="0" lang="en-GB" sz="2000" b="0" i="0" u="none" strike="noStrike" kern="1200" cap="none" spc="0" normalizeH="0" baseline="0" noProof="0">
                <a:ln>
                  <a:noFill/>
                </a:ln>
                <a:solidFill>
                  <a:srgbClr val="212A73"/>
                </a:solidFill>
                <a:effectLst/>
                <a:uLnTx/>
                <a:uFillTx/>
                <a:latin typeface="Arial"/>
                <a:ea typeface="+mn-ea"/>
                <a:cs typeface="+mn-cs"/>
              </a:rPr>
              <a:t>25°C. </a:t>
            </a:r>
            <a:endParaRPr lang="en-GB" sz="2000" b="0" i="0" u="none" strike="noStrike" kern="1200" cap="none" spc="0" normalizeH="0" baseline="0" noProof="0">
              <a:ln>
                <a:noFill/>
              </a:ln>
              <a:solidFill>
                <a:srgbClr val="212A7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Record the date and time of discard on the vial label. Once the vial has been punctured to withdraw the initial dose, the vaccine should be used immediately and be </a:t>
            </a:r>
            <a:r>
              <a:rPr kumimoji="0" lang="en-GB" sz="2000" b="1" i="0" u="none" strike="noStrike" kern="1200" cap="none" spc="0" normalizeH="0" baseline="0" noProof="0">
                <a:ln>
                  <a:noFill/>
                </a:ln>
                <a:solidFill>
                  <a:srgbClr val="212A73"/>
                </a:solidFill>
                <a:effectLst/>
                <a:uLnTx/>
                <a:uFillTx/>
                <a:latin typeface="Arial"/>
                <a:ea typeface="+mn-ea"/>
                <a:cs typeface="+mn-cs"/>
              </a:rPr>
              <a:t>discarded after 6 hours.</a:t>
            </a:r>
            <a:r>
              <a:rPr kumimoji="0" lang="en-GB" sz="1800" b="1" i="0" u="none" strike="noStrike" kern="1200" cap="none" spc="0" normalizeH="0" baseline="0" noProof="0">
                <a:ln>
                  <a:noFill/>
                </a:ln>
                <a:solidFill>
                  <a:srgbClr val="212A73"/>
                </a:solidFill>
                <a:effectLst/>
                <a:uLnTx/>
                <a:uFillTx/>
                <a:latin typeface="Arial"/>
                <a:ea typeface="+mn-ea"/>
                <a:cs typeface="+mn-cs"/>
              </a:rPr>
              <a:t>  </a:t>
            </a:r>
            <a:endParaRPr lang="en-GB" sz="1800" b="1" i="0" u="none" strike="noStrike" kern="1200" cap="none" spc="0" normalizeH="0" baseline="0" noProof="0">
              <a:ln>
                <a:noFill/>
              </a:ln>
              <a:solidFill>
                <a:srgbClr val="212A73"/>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
        <p:nvSpPr>
          <p:cNvPr id="12" name="TextBox 11">
            <a:extLst>
              <a:ext uri="{FF2B5EF4-FFF2-40B4-BE49-F238E27FC236}">
                <a16:creationId xmlns:a16="http://schemas.microsoft.com/office/drawing/2014/main" id="{F9906CC4-264F-B2EA-9023-FACD923A256B}"/>
              </a:ext>
            </a:extLst>
          </p:cNvPr>
          <p:cNvSpPr txBox="1"/>
          <p:nvPr/>
        </p:nvSpPr>
        <p:spPr>
          <a:xfrm>
            <a:off x="71918" y="6170982"/>
            <a:ext cx="10931703" cy="646331"/>
          </a:xfrm>
          <a:prstGeom prst="rect">
            <a:avLst/>
          </a:prstGeom>
          <a:noFill/>
        </p:spPr>
        <p:txBody>
          <a:bodyPr wrap="square">
            <a:spAutoFit/>
          </a:bodyPr>
          <a:lstStyle/>
          <a:p>
            <a:pPr lvl="0" algn="ctr">
              <a:defRPr/>
            </a:pPr>
            <a:r>
              <a:rPr lang="en-GB">
                <a:hlinkClick r:id="rId3"/>
              </a:rPr>
              <a:t>Spikevax LP.8.1 0.1 mg/mL dispersion for injection - Summary of Product Characteristics (SmPC) - (emc) | 101925</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B967AEE-3BE1-0C15-0C57-85DDF95A5A28}"/>
              </a:ext>
            </a:extLst>
          </p:cNvPr>
          <p:cNvPicPr>
            <a:picLocks noChangeAspect="1"/>
          </p:cNvPicPr>
          <p:nvPr/>
        </p:nvPicPr>
        <p:blipFill>
          <a:blip r:embed="rId4"/>
          <a:stretch>
            <a:fillRect/>
          </a:stretch>
        </p:blipFill>
        <p:spPr>
          <a:xfrm>
            <a:off x="7762873" y="1182288"/>
            <a:ext cx="1471154" cy="1708118"/>
          </a:xfrm>
          <a:prstGeom prst="rect">
            <a:avLst/>
          </a:prstGeom>
        </p:spPr>
      </p:pic>
      <p:pic>
        <p:nvPicPr>
          <p:cNvPr id="13" name="Picture 12">
            <a:extLst>
              <a:ext uri="{FF2B5EF4-FFF2-40B4-BE49-F238E27FC236}">
                <a16:creationId xmlns:a16="http://schemas.microsoft.com/office/drawing/2014/main" id="{77D36CD6-5EDF-E650-A86C-5512BD751D27}"/>
              </a:ext>
            </a:extLst>
          </p:cNvPr>
          <p:cNvPicPr>
            <a:picLocks noChangeAspect="1"/>
          </p:cNvPicPr>
          <p:nvPr/>
        </p:nvPicPr>
        <p:blipFill>
          <a:blip r:embed="rId4"/>
          <a:stretch>
            <a:fillRect/>
          </a:stretch>
        </p:blipFill>
        <p:spPr>
          <a:xfrm>
            <a:off x="2514967" y="1224664"/>
            <a:ext cx="1335964" cy="1551152"/>
          </a:xfrm>
          <a:prstGeom prst="rect">
            <a:avLst/>
          </a:prstGeom>
        </p:spPr>
      </p:pic>
    </p:spTree>
    <p:extLst>
      <p:ext uri="{BB962C8B-B14F-4D97-AF65-F5344CB8AC3E}">
        <p14:creationId xmlns:p14="http://schemas.microsoft.com/office/powerpoint/2010/main" val="2426297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9E2A-210E-9D2B-255E-EA374605E084}"/>
              </a:ext>
            </a:extLst>
          </p:cNvPr>
          <p:cNvSpPr>
            <a:spLocks noGrp="1"/>
          </p:cNvSpPr>
          <p:nvPr>
            <p:ph type="title"/>
          </p:nvPr>
        </p:nvSpPr>
        <p:spPr>
          <a:xfrm>
            <a:off x="838200" y="0"/>
            <a:ext cx="10515600" cy="1325563"/>
          </a:xfrm>
        </p:spPr>
        <p:txBody>
          <a:bodyPr/>
          <a:lstStyle/>
          <a:p>
            <a:r>
              <a:rPr lang="en-GB" sz="3600" b="1"/>
              <a:t>List of excipients</a:t>
            </a:r>
          </a:p>
        </p:txBody>
      </p:sp>
      <p:sp>
        <p:nvSpPr>
          <p:cNvPr id="3" name="Content Placeholder 2">
            <a:extLst>
              <a:ext uri="{FF2B5EF4-FFF2-40B4-BE49-F238E27FC236}">
                <a16:creationId xmlns:a16="http://schemas.microsoft.com/office/drawing/2014/main" id="{2B4AC67E-2296-BCDD-9A17-DE2C60AE9F15}"/>
              </a:ext>
            </a:extLst>
          </p:cNvPr>
          <p:cNvSpPr>
            <a:spLocks noGrp="1"/>
          </p:cNvSpPr>
          <p:nvPr>
            <p:ph idx="1"/>
          </p:nvPr>
        </p:nvSpPr>
        <p:spPr>
          <a:xfrm>
            <a:off x="838200" y="514591"/>
            <a:ext cx="10515600" cy="4351338"/>
          </a:xfrm>
        </p:spPr>
        <p:txBody>
          <a:bodyPr/>
          <a:lstStyle/>
          <a:p>
            <a:pPr marL="0" indent="0">
              <a:buNone/>
            </a:pPr>
            <a:r>
              <a:rPr lang="en-GB" sz="2000">
                <a:solidFill>
                  <a:srgbClr val="002060"/>
                </a:solidFill>
                <a:ea typeface="Source Sans Pro"/>
                <a:cs typeface="+mn-cs"/>
              </a:rPr>
              <a:t>Moderna Spikevax® </a:t>
            </a:r>
            <a:r>
              <a:rPr lang="en-GB" sz="2000">
                <a:solidFill>
                  <a:srgbClr val="002060"/>
                </a:solidFill>
                <a:ea typeface="Source Sans Pro"/>
              </a:rPr>
              <a:t>LP</a:t>
            </a:r>
            <a:r>
              <a:rPr lang="en-GB" sz="2000">
                <a:solidFill>
                  <a:srgbClr val="002060"/>
                </a:solidFill>
                <a:ea typeface="Source Sans Pro"/>
                <a:cs typeface="+mn-cs"/>
              </a:rPr>
              <a:t>.8.1</a:t>
            </a:r>
            <a:r>
              <a:rPr lang="en-GB" sz="2000">
                <a:solidFill>
                  <a:srgbClr val="002060"/>
                </a:solidFill>
              </a:rPr>
              <a:t> COVID-19 vaccine </a:t>
            </a:r>
            <a:r>
              <a:rPr lang="en-GB" sz="2000"/>
              <a:t>contains:</a:t>
            </a:r>
          </a:p>
          <a:p>
            <a:r>
              <a:rPr lang="en-GB" sz="2000"/>
              <a:t>Polyethylene glycol/macrogol (PEG) as part of PEG2000- DMG. </a:t>
            </a:r>
          </a:p>
          <a:p>
            <a:r>
              <a:rPr lang="en-GB" sz="2000"/>
              <a:t>SM-102 (heptadecan-9-yl 8-{(2-hydroxyethyl)[6-oxo-6-(</a:t>
            </a:r>
            <a:r>
              <a:rPr lang="en-GB" sz="2000" err="1"/>
              <a:t>undecyloxy</a:t>
            </a:r>
            <a:r>
              <a:rPr lang="en-GB" sz="2000"/>
              <a:t>)hexyl]amino} octanoate)</a:t>
            </a:r>
          </a:p>
          <a:p>
            <a:r>
              <a:rPr lang="en-GB" sz="2000"/>
              <a:t>Cholesterol</a:t>
            </a:r>
          </a:p>
          <a:p>
            <a:r>
              <a:rPr lang="en-GB" sz="2000"/>
              <a:t>1,2-distearoyl-sn-glycero-3-phosphocholine (DSPC)</a:t>
            </a:r>
          </a:p>
          <a:p>
            <a:r>
              <a:rPr lang="en-GB" sz="2000"/>
              <a:t>1,2-Dimyristoyl-rac-glycero-3-methoxypolyethylene glycol-2000 (PEG2000-DMG) </a:t>
            </a:r>
          </a:p>
          <a:p>
            <a:r>
              <a:rPr lang="en-GB" sz="2000"/>
              <a:t>Trometamol</a:t>
            </a:r>
          </a:p>
          <a:p>
            <a:r>
              <a:rPr lang="en-GB" sz="2000"/>
              <a:t>Trometamol hydrochloride</a:t>
            </a:r>
          </a:p>
          <a:p>
            <a:r>
              <a:rPr lang="en-GB" sz="2000"/>
              <a:t> Acetic acid</a:t>
            </a:r>
          </a:p>
          <a:p>
            <a:r>
              <a:rPr lang="en-GB" sz="2000"/>
              <a:t>Sodium acetate trihydrate</a:t>
            </a:r>
          </a:p>
          <a:p>
            <a:r>
              <a:rPr lang="en-GB" sz="2000"/>
              <a:t>Sucrose </a:t>
            </a:r>
          </a:p>
          <a:p>
            <a:r>
              <a:rPr lang="en-GB" sz="2000"/>
              <a:t>Water for injections </a:t>
            </a:r>
          </a:p>
        </p:txBody>
      </p:sp>
      <p:sp>
        <p:nvSpPr>
          <p:cNvPr id="5" name="Slide Number Placeholder 4">
            <a:extLst>
              <a:ext uri="{FF2B5EF4-FFF2-40B4-BE49-F238E27FC236}">
                <a16:creationId xmlns:a16="http://schemas.microsoft.com/office/drawing/2014/main" id="{C524DC7C-1F45-7D3B-B599-0BF547183A4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6" name="TextBox 5">
            <a:extLst>
              <a:ext uri="{FF2B5EF4-FFF2-40B4-BE49-F238E27FC236}">
                <a16:creationId xmlns:a16="http://schemas.microsoft.com/office/drawing/2014/main" id="{453939F0-4690-9876-121F-EC6C776E8D0B}"/>
              </a:ext>
            </a:extLst>
          </p:cNvPr>
          <p:cNvSpPr txBox="1"/>
          <p:nvPr/>
        </p:nvSpPr>
        <p:spPr>
          <a:xfrm>
            <a:off x="760287" y="5553240"/>
            <a:ext cx="10931704" cy="646331"/>
          </a:xfrm>
          <a:prstGeom prst="rect">
            <a:avLst/>
          </a:prstGeom>
          <a:noFill/>
        </p:spPr>
        <p:txBody>
          <a:bodyPr wrap="square">
            <a:spAutoFit/>
          </a:bodyPr>
          <a:lstStyle/>
          <a:p>
            <a:pPr lvl="0" algn="ctr">
              <a:defRPr/>
            </a:pPr>
            <a:r>
              <a:rPr lang="en-GB">
                <a:hlinkClick r:id="rId2"/>
              </a:rPr>
              <a:t>Spikevax LP.8.1 0.1 mg/mL dispersion for injection - Summary of Product Characteristics (SmPC) - (emc) | 101925</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Tree>
    <p:extLst>
      <p:ext uri="{BB962C8B-B14F-4D97-AF65-F5344CB8AC3E}">
        <p14:creationId xmlns:p14="http://schemas.microsoft.com/office/powerpoint/2010/main" val="236452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3EC74-431D-4243-B6EC-375613998FE0}"/>
              </a:ext>
            </a:extLst>
          </p:cNvPr>
          <p:cNvSpPr>
            <a:spLocks noGrp="1"/>
          </p:cNvSpPr>
          <p:nvPr>
            <p:ph type="title"/>
          </p:nvPr>
        </p:nvSpPr>
        <p:spPr>
          <a:xfrm>
            <a:off x="838200" y="136525"/>
            <a:ext cx="10515600" cy="1325563"/>
          </a:xfrm>
        </p:spPr>
        <p:txBody>
          <a:bodyPr>
            <a:normAutofit/>
          </a:bodyPr>
          <a:lstStyle/>
          <a:p>
            <a:pPr algn="ctr"/>
            <a:r>
              <a:rPr lang="en-GB" sz="3600" b="1">
                <a:latin typeface="+mn-lt"/>
              </a:rPr>
              <a:t>Polyethylene glycol (PEG)</a:t>
            </a:r>
            <a:br>
              <a:rPr lang="en-GB" sz="3600" b="1"/>
            </a:br>
            <a:endParaRPr lang="en-GB" sz="3600" b="1"/>
          </a:p>
        </p:txBody>
      </p:sp>
      <p:sp>
        <p:nvSpPr>
          <p:cNvPr id="3" name="Content Placeholder 2">
            <a:extLst>
              <a:ext uri="{FF2B5EF4-FFF2-40B4-BE49-F238E27FC236}">
                <a16:creationId xmlns:a16="http://schemas.microsoft.com/office/drawing/2014/main" id="{FF2AE7B7-FE31-4D26-980B-2F05D3AF00B4}"/>
              </a:ext>
            </a:extLst>
          </p:cNvPr>
          <p:cNvSpPr>
            <a:spLocks noGrp="1"/>
          </p:cNvSpPr>
          <p:nvPr>
            <p:ph idx="1"/>
          </p:nvPr>
        </p:nvSpPr>
        <p:spPr>
          <a:xfrm>
            <a:off x="360295" y="1140380"/>
            <a:ext cx="11299522" cy="4851346"/>
          </a:xfrm>
        </p:spPr>
        <p:txBody>
          <a:bodyPr/>
          <a:lstStyle/>
          <a:p>
            <a:r>
              <a:rPr lang="en-GB" sz="2000"/>
              <a:t>The </a:t>
            </a:r>
            <a:r>
              <a:rPr lang="en-GB" sz="2000">
                <a:solidFill>
                  <a:srgbClr val="002060"/>
                </a:solidFill>
                <a:ea typeface="Source Sans Pro"/>
                <a:cs typeface="+mn-cs"/>
              </a:rPr>
              <a:t>Moderna Spikevax®  </a:t>
            </a:r>
            <a:r>
              <a:rPr lang="en-GB" sz="2000">
                <a:solidFill>
                  <a:srgbClr val="002060"/>
                </a:solidFill>
                <a:ea typeface="Source Sans Pro"/>
              </a:rPr>
              <a:t>LP</a:t>
            </a:r>
            <a:r>
              <a:rPr lang="en-GB" sz="2000">
                <a:solidFill>
                  <a:srgbClr val="002060"/>
                </a:solidFill>
                <a:ea typeface="Source Sans Pro"/>
                <a:cs typeface="+mn-cs"/>
              </a:rPr>
              <a:t>.8.1</a:t>
            </a:r>
            <a:r>
              <a:rPr lang="en-GB" sz="2000">
                <a:solidFill>
                  <a:srgbClr val="002060"/>
                </a:solidFill>
              </a:rPr>
              <a:t> </a:t>
            </a:r>
            <a:r>
              <a:rPr lang="en-GB" sz="2000"/>
              <a:t>COVID-19 vaccine contains polyethylene glycol (PEG). </a:t>
            </a:r>
          </a:p>
          <a:p>
            <a:pPr marL="285750" indent="-285750">
              <a:buFont typeface="Arial" panose="020B0604020202020204" pitchFamily="34" charset="0"/>
              <a:buChar char="•"/>
            </a:pPr>
            <a:r>
              <a:rPr lang="en-GB" sz="2000"/>
              <a:t>PEGs (also known as macrogols) are a group of known allergens commonly found in medicines, many household products and cosmetics. </a:t>
            </a:r>
          </a:p>
          <a:p>
            <a:pPr marL="285750" indent="-285750">
              <a:buFont typeface="Arial" panose="020B0604020202020204" pitchFamily="34" charset="0"/>
              <a:buChar char="•"/>
            </a:pPr>
            <a:r>
              <a:rPr lang="en-GB" sz="2000"/>
              <a:t>Medicines containing PEG include some tablets, laxatives, depot steroid injections, and some bowel preparations used for colonoscopy.</a:t>
            </a:r>
          </a:p>
          <a:p>
            <a:pPr marL="285750" indent="-285750">
              <a:buFont typeface="Arial" panose="020B0604020202020204" pitchFamily="34" charset="0"/>
              <a:buChar char="•"/>
            </a:pPr>
            <a:r>
              <a:rPr lang="en-GB" sz="2000"/>
              <a:t>Patients with undiagnosed PEG allergy often have a history of immediate onset-unexplained anaphylaxis or anaphylaxis to multiple classes of drugs or an unexplained anaphylaxis. Such individuals </a:t>
            </a:r>
            <a:r>
              <a:rPr lang="en-GB" sz="2000" b="1"/>
              <a:t>should not be vaccinated with</a:t>
            </a:r>
            <a:r>
              <a:rPr lang="en-GB" sz="1800">
                <a:effectLst/>
                <a:latin typeface="Arial" panose="020B0604020202020204" pitchFamily="34" charset="0"/>
                <a:ea typeface="Calibri" panose="020F0502020204030204" pitchFamily="34" charset="0"/>
              </a:rPr>
              <a:t> </a:t>
            </a:r>
            <a:r>
              <a:rPr lang="en-GB" sz="2000" b="1">
                <a:effectLst/>
                <a:latin typeface="+mj-lt"/>
                <a:ea typeface="Calibri" panose="020F0502020204030204" pitchFamily="34" charset="0"/>
              </a:rPr>
              <a:t>any COVID-19 vaccine containing polyethylene glycol (PEG))</a:t>
            </a:r>
            <a:r>
              <a:rPr lang="en-GB" sz="2000" b="1"/>
              <a:t> except on the expert advice of an allergy specialist. </a:t>
            </a:r>
          </a:p>
          <a:p>
            <a:pPr marL="285750" indent="-285750"/>
            <a:r>
              <a:rPr lang="en-GB" sz="2000" b="1"/>
              <a:t>Known allergy to PEG is rare </a:t>
            </a:r>
            <a:r>
              <a:rPr lang="en-GB" sz="2000"/>
              <a:t>but has been implicated in a minority of allergic reactions reported. </a:t>
            </a:r>
          </a:p>
          <a:p>
            <a:pPr marL="285750" indent="-285750"/>
            <a:r>
              <a:rPr lang="en-GB" sz="2000"/>
              <a:t>For further information see: </a:t>
            </a:r>
            <a:r>
              <a:rPr lang="en-GB" sz="2000">
                <a:hlinkClick r:id="rId3"/>
              </a:rPr>
              <a:t>Table 5: Management of patients with a history of allergy in Green Book COVID-19 chapter</a:t>
            </a:r>
            <a:endParaRPr lang="en-GB" sz="2000"/>
          </a:p>
          <a:p>
            <a:pPr marL="285750" indent="-285750"/>
            <a:endParaRPr lang="en-GB" sz="1800"/>
          </a:p>
        </p:txBody>
      </p:sp>
      <p:sp>
        <p:nvSpPr>
          <p:cNvPr id="4" name="Slide Number Placeholder 3">
            <a:extLst>
              <a:ext uri="{FF2B5EF4-FFF2-40B4-BE49-F238E27FC236}">
                <a16:creationId xmlns:a16="http://schemas.microsoft.com/office/drawing/2014/main" id="{9B7CB9F9-AD40-4470-8558-5D86D543C7BF}"/>
              </a:ext>
            </a:extLst>
          </p:cNvPr>
          <p:cNvSpPr>
            <a:spLocks noGrp="1"/>
          </p:cNvSpPr>
          <p:nvPr>
            <p:ph type="sldNum" sz="quarter" idx="12"/>
          </p:nvPr>
        </p:nvSpPr>
        <p:spPr/>
        <p:txBody>
          <a:bodyPr/>
          <a:lstStyle/>
          <a:p>
            <a:pPr marL="531813"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20</a:t>
            </a:r>
          </a:p>
        </p:txBody>
      </p:sp>
    </p:spTree>
    <p:extLst>
      <p:ext uri="{BB962C8B-B14F-4D97-AF65-F5344CB8AC3E}">
        <p14:creationId xmlns:p14="http://schemas.microsoft.com/office/powerpoint/2010/main" val="134043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083F-B079-4C46-B84A-736F08625DCF}"/>
              </a:ext>
            </a:extLst>
          </p:cNvPr>
          <p:cNvSpPr>
            <a:spLocks noGrp="1"/>
          </p:cNvSpPr>
          <p:nvPr>
            <p:ph type="title"/>
          </p:nvPr>
        </p:nvSpPr>
        <p:spPr>
          <a:xfrm>
            <a:off x="0" y="99811"/>
            <a:ext cx="12192000" cy="956645"/>
          </a:xfrm>
        </p:spPr>
        <p:txBody>
          <a:bodyPr/>
          <a:lstStyle/>
          <a:p>
            <a:pPr algn="ctr"/>
            <a:r>
              <a:rPr lang="en-GB" sz="3200" b="1"/>
              <a:t>Consumables for use with</a:t>
            </a:r>
            <a:r>
              <a:rPr lang="en-GB" sz="3200" b="1">
                <a:effectLst/>
                <a:latin typeface="Arial" panose="020B0604020202020204" pitchFamily="34" charset="0"/>
                <a:ea typeface="Calibri" panose="020F0502020204030204" pitchFamily="34" charset="0"/>
              </a:rPr>
              <a:t> </a:t>
            </a:r>
            <a:r>
              <a:rPr lang="en-GB" sz="3200" b="1">
                <a:solidFill>
                  <a:srgbClr val="002060"/>
                </a:solidFill>
                <a:ea typeface="Source Sans Pro"/>
                <a:cs typeface="+mn-cs"/>
              </a:rPr>
              <a:t>Moderna Spikevax® LP.8.1</a:t>
            </a:r>
            <a:r>
              <a:rPr lang="en-GB" sz="3200" baseline="30000">
                <a:solidFill>
                  <a:srgbClr val="002060"/>
                </a:solidFill>
                <a:effectLst/>
                <a:latin typeface="Arial" panose="020B0604020202020204" pitchFamily="34" charset="0"/>
                <a:ea typeface="Times New Roman" panose="02020603050405020304" pitchFamily="18" charset="0"/>
              </a:rPr>
              <a:t> </a:t>
            </a:r>
            <a:r>
              <a:rPr lang="en-GB" sz="3200" b="1">
                <a:solidFill>
                  <a:srgbClr val="002060"/>
                </a:solidFill>
                <a:effectLst/>
                <a:latin typeface="+mn-lt"/>
                <a:ea typeface="Times New Roman" panose="02020603050405020304" pitchFamily="18" charset="0"/>
              </a:rPr>
              <a:t>0.1mg/mL dispersion for injection</a:t>
            </a:r>
            <a:br>
              <a:rPr lang="en-GB" sz="4000" b="1">
                <a:solidFill>
                  <a:schemeClr val="accent1">
                    <a:lumMod val="50000"/>
                  </a:schemeClr>
                </a:solidFill>
                <a:latin typeface="+mn-lt"/>
              </a:rPr>
            </a:br>
            <a:br>
              <a:rPr lang="en-GB" sz="3200" b="1"/>
            </a:br>
            <a:r>
              <a:rPr lang="en-GB" sz="3200" b="1"/>
              <a:t> </a:t>
            </a:r>
          </a:p>
        </p:txBody>
      </p:sp>
      <p:sp>
        <p:nvSpPr>
          <p:cNvPr id="3" name="Content Placeholder 2">
            <a:extLst>
              <a:ext uri="{FF2B5EF4-FFF2-40B4-BE49-F238E27FC236}">
                <a16:creationId xmlns:a16="http://schemas.microsoft.com/office/drawing/2014/main" id="{D8B1A583-A2D4-408E-8C94-DB38DAB66A0B}"/>
              </a:ext>
            </a:extLst>
          </p:cNvPr>
          <p:cNvSpPr>
            <a:spLocks noGrp="1"/>
          </p:cNvSpPr>
          <p:nvPr>
            <p:ph idx="1"/>
          </p:nvPr>
        </p:nvSpPr>
        <p:spPr>
          <a:xfrm>
            <a:off x="378542" y="1293595"/>
            <a:ext cx="11434916" cy="4825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212A73"/>
                </a:solidFill>
                <a:effectLst/>
                <a:uLnTx/>
                <a:uFillTx/>
                <a:latin typeface="Arial"/>
                <a:ea typeface="Calibri" panose="020F0502020204030204" pitchFamily="34" charset="0"/>
                <a:cs typeface="+mn-cs"/>
              </a:rPr>
              <a:t>Safety Needles:</a:t>
            </a:r>
            <a:endParaRPr lang="en-GB" sz="2000"/>
          </a:p>
          <a:p>
            <a:r>
              <a:rPr lang="en-GB" sz="2000">
                <a:effectLst/>
                <a:ea typeface="Calibri" panose="020F0502020204030204" pitchFamily="34" charset="0"/>
              </a:rPr>
              <a:t>GBUK Healthcare Safety Combined Needle and Syringe 1ml 25G x 25mm with needle cover will be supplied with </a:t>
            </a:r>
            <a:r>
              <a:rPr lang="en-GB" sz="2000">
                <a:solidFill>
                  <a:srgbClr val="002060"/>
                </a:solidFill>
                <a:ea typeface="Source Sans Pro"/>
                <a:cs typeface="+mn-cs"/>
              </a:rPr>
              <a:t>Moderna Spikevax® </a:t>
            </a:r>
            <a:r>
              <a:rPr lang="en-GB" sz="2000">
                <a:solidFill>
                  <a:srgbClr val="002060"/>
                </a:solidFill>
                <a:ea typeface="Source Sans Pro"/>
              </a:rPr>
              <a:t>LP.8</a:t>
            </a:r>
            <a:r>
              <a:rPr lang="en-GB" sz="2000">
                <a:solidFill>
                  <a:srgbClr val="002060"/>
                </a:solidFill>
                <a:ea typeface="Source Sans Pro"/>
                <a:cs typeface="+mn-cs"/>
              </a:rPr>
              <a:t>.1</a:t>
            </a:r>
            <a:r>
              <a:rPr lang="en-GB" sz="2000" baseline="30000">
                <a:solidFill>
                  <a:srgbClr val="002060"/>
                </a:solidFill>
                <a:effectLst/>
                <a:latin typeface="Arial" panose="020B0604020202020204" pitchFamily="34" charset="0"/>
                <a:ea typeface="Times New Roman" panose="02020603050405020304" pitchFamily="18" charset="0"/>
              </a:rPr>
              <a:t> </a:t>
            </a:r>
            <a:r>
              <a:rPr lang="en-GB" sz="2000">
                <a:solidFill>
                  <a:srgbClr val="002060"/>
                </a:solidFill>
                <a:effectLst/>
                <a:latin typeface="+mn-lt"/>
                <a:ea typeface="Times New Roman" panose="02020603050405020304" pitchFamily="18" charset="0"/>
              </a:rPr>
              <a:t>0.1mg/mL dispersion for injection </a:t>
            </a:r>
            <a:endParaRPr lang="en-GB" sz="2000">
              <a:effectLst/>
              <a:ea typeface="Calibri" panose="020F0502020204030204" pitchFamily="34" charset="0"/>
            </a:endParaRPr>
          </a:p>
          <a:p>
            <a:pPr marL="0" indent="0">
              <a:buNone/>
            </a:pPr>
            <a:endParaRPr lang="en-GB" sz="2000">
              <a:effectLst/>
              <a:ea typeface="Calibri" panose="020F0502020204030204" pitchFamily="34" charset="0"/>
            </a:endParaRPr>
          </a:p>
          <a:p>
            <a:r>
              <a:rPr lang="en-GB" sz="2000">
                <a:ea typeface="Calibri" panose="020F0502020204030204" pitchFamily="34" charset="0"/>
              </a:rPr>
              <a:t>Yangzhou Medicine Safety Retractable Needle 25G x 38mm and 1ml Syringe (morbidly obese needle) for Spikevax</a:t>
            </a:r>
          </a:p>
          <a:p>
            <a:endParaRPr lang="en-GB" sz="2000">
              <a:ea typeface="Calibri" panose="020F0502020204030204" pitchFamily="34" charset="0"/>
            </a:endParaRPr>
          </a:p>
          <a:p>
            <a:pPr marL="0" indent="0">
              <a:buNone/>
            </a:pPr>
            <a:r>
              <a:rPr lang="en-GB" sz="2000">
                <a:effectLst/>
                <a:ea typeface="Calibri" panose="020F0502020204030204" pitchFamily="34" charset="0"/>
              </a:rPr>
              <a:t>*Please note: the IPC measures in external resources may not align with the national IPC requirements in Wales. See here for NHS Wales guidance: </a:t>
            </a:r>
            <a:r>
              <a:rPr lang="en-GB" sz="2000">
                <a:hlinkClick r:id="rId3"/>
              </a:rPr>
              <a:t>NIPCM - Public Health Wales</a:t>
            </a:r>
            <a:endParaRPr lang="en-GB" sz="2000">
              <a:solidFill>
                <a:srgbClr val="002060"/>
              </a:solidFill>
              <a:effectLst/>
              <a:ea typeface="Calibri" panose="020F0502020204030204" pitchFamily="34" charset="0"/>
            </a:endParaRPr>
          </a:p>
          <a:p>
            <a:endParaRPr lang="en-GB"/>
          </a:p>
        </p:txBody>
      </p:sp>
      <p:sp>
        <p:nvSpPr>
          <p:cNvPr id="5" name="Slide Number Placeholder 4">
            <a:extLst>
              <a:ext uri="{FF2B5EF4-FFF2-40B4-BE49-F238E27FC236}">
                <a16:creationId xmlns:a16="http://schemas.microsoft.com/office/drawing/2014/main" id="{AD06001F-D4B8-4684-BDDB-63AB96FD7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151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870F-F314-9220-4CDE-D65215749D24}"/>
              </a:ext>
            </a:extLst>
          </p:cNvPr>
          <p:cNvSpPr>
            <a:spLocks noGrp="1"/>
          </p:cNvSpPr>
          <p:nvPr>
            <p:ph type="title"/>
          </p:nvPr>
        </p:nvSpPr>
        <p:spPr>
          <a:xfrm>
            <a:off x="68827" y="205235"/>
            <a:ext cx="12015018" cy="963165"/>
          </a:xfrm>
        </p:spPr>
        <p:txBody>
          <a:bodyPr/>
          <a:lstStyle/>
          <a:p>
            <a:pPr algn="ctr"/>
            <a:r>
              <a:rPr lang="en-GB" sz="3200" b="1">
                <a:effectLst/>
                <a:ea typeface="Calibri" panose="020F0502020204030204" pitchFamily="34" charset="0"/>
              </a:rPr>
              <a:t>GBUK Healthcare Safety Combined Needle and Syringe 1ml 25G x 25mm with needle cover</a:t>
            </a:r>
            <a:endParaRPr lang="en-GB" sz="3200" b="1"/>
          </a:p>
        </p:txBody>
      </p:sp>
      <p:sp>
        <p:nvSpPr>
          <p:cNvPr id="5" name="Slide Number Placeholder 4">
            <a:extLst>
              <a:ext uri="{FF2B5EF4-FFF2-40B4-BE49-F238E27FC236}">
                <a16:creationId xmlns:a16="http://schemas.microsoft.com/office/drawing/2014/main" id="{4E100795-4F7F-8D7C-E86B-3EFE75EFD0A5}"/>
              </a:ext>
            </a:extLst>
          </p:cNvPr>
          <p:cNvSpPr>
            <a:spLocks noGrp="1"/>
          </p:cNvSpPr>
          <p:nvPr>
            <p:ph type="sldNum" sz="quarter" idx="12"/>
          </p:nvPr>
        </p:nvSpPr>
        <p:spPr/>
        <p:txBody>
          <a:bodyPr/>
          <a:lstStyle/>
          <a:p>
            <a:fld id="{561D0CCE-8DCC-44DC-A653-AE62B1D84A52}" type="slidenum">
              <a:rPr lang="en-GB" smtClean="0"/>
              <a:pPr/>
              <a:t>25</a:t>
            </a:fld>
            <a:endParaRPr lang="en-GB"/>
          </a:p>
        </p:txBody>
      </p:sp>
      <p:pic>
        <p:nvPicPr>
          <p:cNvPr id="6" name="Picture 5">
            <a:extLst>
              <a:ext uri="{FF2B5EF4-FFF2-40B4-BE49-F238E27FC236}">
                <a16:creationId xmlns:a16="http://schemas.microsoft.com/office/drawing/2014/main" id="{1A54BDB4-67B9-47D5-BFD8-C6CF2BB9E088}"/>
              </a:ext>
            </a:extLst>
          </p:cNvPr>
          <p:cNvPicPr>
            <a:picLocks noChangeAspect="1"/>
          </p:cNvPicPr>
          <p:nvPr/>
        </p:nvPicPr>
        <p:blipFill rotWithShape="1">
          <a:blip r:embed="rId2"/>
          <a:srcRect l="5816" t="50001" r="69708" b="40674"/>
          <a:stretch/>
        </p:blipFill>
        <p:spPr>
          <a:xfrm>
            <a:off x="3701876" y="1395728"/>
            <a:ext cx="4387609" cy="940330"/>
          </a:xfrm>
          <a:prstGeom prst="rect">
            <a:avLst/>
          </a:prstGeom>
        </p:spPr>
      </p:pic>
      <p:pic>
        <p:nvPicPr>
          <p:cNvPr id="4" name="Picture 3" descr="A diagram of a syringe&#10;&#10;AI-generated content may be incorrect.">
            <a:extLst>
              <a:ext uri="{FF2B5EF4-FFF2-40B4-BE49-F238E27FC236}">
                <a16:creationId xmlns:a16="http://schemas.microsoft.com/office/drawing/2014/main" id="{DC725DA7-0D1A-2243-80DC-4E1A769427EC}"/>
              </a:ext>
            </a:extLst>
          </p:cNvPr>
          <p:cNvPicPr>
            <a:picLocks noChangeAspect="1"/>
          </p:cNvPicPr>
          <p:nvPr/>
        </p:nvPicPr>
        <p:blipFill>
          <a:blip r:embed="rId3"/>
          <a:stretch>
            <a:fillRect/>
          </a:stretch>
        </p:blipFill>
        <p:spPr>
          <a:xfrm>
            <a:off x="2480380" y="2563387"/>
            <a:ext cx="7191912" cy="2780259"/>
          </a:xfrm>
          <a:prstGeom prst="rect">
            <a:avLst/>
          </a:prstGeom>
        </p:spPr>
      </p:pic>
    </p:spTree>
    <p:extLst>
      <p:ext uri="{BB962C8B-B14F-4D97-AF65-F5344CB8AC3E}">
        <p14:creationId xmlns:p14="http://schemas.microsoft.com/office/powerpoint/2010/main" val="93690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B0B4DB-62CC-45BE-3AC3-93C404F3F53F}"/>
              </a:ext>
            </a:extLst>
          </p:cNvPr>
          <p:cNvSpPr txBox="1"/>
          <p:nvPr/>
        </p:nvSpPr>
        <p:spPr>
          <a:xfrm>
            <a:off x="-3958" y="4108820"/>
            <a:ext cx="12028196" cy="1754326"/>
          </a:xfrm>
          <a:prstGeom prst="rect">
            <a:avLst/>
          </a:prstGeom>
          <a:noFill/>
        </p:spPr>
        <p:txBody>
          <a:bodyPr wrap="square" lIns="91440" tIns="45720" rIns="91440" bIns="45720" rtlCol="0" anchor="t">
            <a:spAutoFit/>
          </a:bodyPr>
          <a:lstStyle/>
          <a:p>
            <a:pPr algn="ctr"/>
            <a:r>
              <a:rPr lang="en-GB" sz="3600" b="1">
                <a:solidFill>
                  <a:schemeClr val="bg1"/>
                </a:solidFill>
                <a:latin typeface="Arial"/>
                <a:cs typeface="Arial"/>
              </a:rPr>
              <a:t>Sanofi Nuvaxovid</a:t>
            </a:r>
            <a:r>
              <a:rPr lang="en-GB" sz="3600" b="1" baseline="30000">
                <a:solidFill>
                  <a:schemeClr val="bg1"/>
                </a:solidFill>
                <a:cs typeface="Segoe UI"/>
              </a:rPr>
              <a:t> ®</a:t>
            </a:r>
            <a:r>
              <a:rPr lang="en-GB" sz="3600" b="1">
                <a:solidFill>
                  <a:schemeClr val="bg1"/>
                </a:solidFill>
                <a:latin typeface="Arial"/>
                <a:cs typeface="Arial"/>
              </a:rPr>
              <a:t> JN.1 5 microgrammes/dose</a:t>
            </a:r>
            <a:endParaRPr lang="en-US">
              <a:solidFill>
                <a:schemeClr val="bg1"/>
              </a:solidFill>
              <a:latin typeface="Arial"/>
              <a:cs typeface="Arial"/>
            </a:endParaRPr>
          </a:p>
          <a:p>
            <a:pPr algn="ctr"/>
            <a:endParaRPr lang="en-GB" sz="3600" b="1">
              <a:solidFill>
                <a:schemeClr val="bg1"/>
              </a:solidFill>
              <a:latin typeface="Arial"/>
              <a:cs typeface="Arial"/>
            </a:endParaRPr>
          </a:p>
          <a:p>
            <a:pPr algn="ctr"/>
            <a:r>
              <a:rPr lang="en-GB" sz="3600" b="1">
                <a:solidFill>
                  <a:schemeClr val="bg1"/>
                </a:solidFill>
                <a:latin typeface="Arial"/>
                <a:cs typeface="Arial"/>
              </a:rPr>
              <a:t>COVID-19 spring campaign 2026</a:t>
            </a:r>
            <a:endParaRPr lang="en-GB">
              <a:solidFill>
                <a:schemeClr val="bg1"/>
              </a:solidFill>
              <a:latin typeface="Arial"/>
              <a:cs typeface="Arial"/>
            </a:endParaRPr>
          </a:p>
        </p:txBody>
      </p:sp>
    </p:spTree>
    <p:extLst>
      <p:ext uri="{BB962C8B-B14F-4D97-AF65-F5344CB8AC3E}">
        <p14:creationId xmlns:p14="http://schemas.microsoft.com/office/powerpoint/2010/main" val="424935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6D99-C7A8-914D-C8F0-CB3C976D29C4}"/>
              </a:ext>
            </a:extLst>
          </p:cNvPr>
          <p:cNvSpPr>
            <a:spLocks noGrp="1"/>
          </p:cNvSpPr>
          <p:nvPr>
            <p:ph type="title"/>
          </p:nvPr>
        </p:nvSpPr>
        <p:spPr>
          <a:xfrm>
            <a:off x="219456" y="365125"/>
            <a:ext cx="11649456" cy="960755"/>
          </a:xfrm>
        </p:spPr>
        <p:txBody>
          <a:bodyPr/>
          <a:lstStyle/>
          <a:p>
            <a:pPr algn="ctr"/>
            <a:r>
              <a:rPr lang="en-GB" sz="3200" b="1">
                <a:cs typeface="Arial"/>
              </a:rPr>
              <a:t>Sanofi Nuvaxovid</a:t>
            </a:r>
            <a:r>
              <a:rPr lang="en-GB" sz="3200" b="1" baseline="30000">
                <a:cs typeface="Segoe UI"/>
              </a:rPr>
              <a:t> ®</a:t>
            </a:r>
            <a:r>
              <a:rPr lang="en-GB" sz="3200" b="1">
                <a:cs typeface="Arial"/>
              </a:rPr>
              <a:t> JN.1 5 microgrammes/dose pre-filled syringe</a:t>
            </a:r>
            <a:br>
              <a:rPr lang="en-US">
                <a:solidFill>
                  <a:schemeClr val="bg1"/>
                </a:solidFill>
                <a:cs typeface="Arial"/>
              </a:rPr>
            </a:br>
            <a:r>
              <a:rPr lang="en-GB" b="1">
                <a:solidFill>
                  <a:schemeClr val="bg1"/>
                </a:solidFill>
                <a:cs typeface="Arial"/>
              </a:rPr>
              <a:t> Nuvaxovid</a:t>
            </a:r>
            <a:r>
              <a:rPr lang="en-GB" b="1" baseline="30000">
                <a:solidFill>
                  <a:schemeClr val="bg1"/>
                </a:solidFill>
                <a:cs typeface="Segoe UI"/>
              </a:rPr>
              <a:t> ®</a:t>
            </a:r>
            <a:r>
              <a:rPr lang="en-GB" b="1">
                <a:solidFill>
                  <a:schemeClr val="bg1"/>
                </a:solidFill>
                <a:cs typeface="Arial"/>
              </a:rPr>
              <a:t> JN.1 5 microgrammes/dose</a:t>
            </a:r>
            <a:br>
              <a:rPr lang="en-US">
                <a:solidFill>
                  <a:schemeClr val="bg1"/>
                </a:solidFill>
                <a:cs typeface="Arial"/>
              </a:rPr>
            </a:br>
            <a:endParaRPr lang="en-GB"/>
          </a:p>
        </p:txBody>
      </p:sp>
      <p:pic>
        <p:nvPicPr>
          <p:cNvPr id="6" name="Content Placeholder 5">
            <a:extLst>
              <a:ext uri="{FF2B5EF4-FFF2-40B4-BE49-F238E27FC236}">
                <a16:creationId xmlns:a16="http://schemas.microsoft.com/office/drawing/2014/main" id="{25A354CE-061C-7F72-18BA-DCF2FCBC08AE}"/>
              </a:ext>
            </a:extLst>
          </p:cNvPr>
          <p:cNvPicPr>
            <a:picLocks noGrp="1" noChangeAspect="1"/>
          </p:cNvPicPr>
          <p:nvPr>
            <p:ph idx="1"/>
          </p:nvPr>
        </p:nvPicPr>
        <p:blipFill>
          <a:blip r:embed="rId2"/>
          <a:stretch>
            <a:fillRect/>
          </a:stretch>
        </p:blipFill>
        <p:spPr>
          <a:xfrm>
            <a:off x="7451534" y="1525055"/>
            <a:ext cx="4243184" cy="3218967"/>
          </a:xfrm>
          <a:prstGeom prst="rect">
            <a:avLst/>
          </a:prstGeom>
        </p:spPr>
      </p:pic>
      <p:sp>
        <p:nvSpPr>
          <p:cNvPr id="5" name="Slide Number Placeholder 4">
            <a:extLst>
              <a:ext uri="{FF2B5EF4-FFF2-40B4-BE49-F238E27FC236}">
                <a16:creationId xmlns:a16="http://schemas.microsoft.com/office/drawing/2014/main" id="{EE1E1D53-B0A6-CC7C-80BD-FA79483043ED}"/>
              </a:ext>
            </a:extLst>
          </p:cNvPr>
          <p:cNvSpPr>
            <a:spLocks noGrp="1"/>
          </p:cNvSpPr>
          <p:nvPr>
            <p:ph type="sldNum" sz="quarter" idx="12"/>
          </p:nvPr>
        </p:nvSpPr>
        <p:spPr/>
        <p:txBody>
          <a:bodyPr/>
          <a:lstStyle/>
          <a:p>
            <a:fld id="{561D0CCE-8DCC-44DC-A653-AE62B1D84A52}" type="slidenum">
              <a:rPr lang="en-GB" smtClean="0"/>
              <a:pPr/>
              <a:t>27</a:t>
            </a:fld>
            <a:endParaRPr lang="en-GB"/>
          </a:p>
        </p:txBody>
      </p:sp>
      <p:pic>
        <p:nvPicPr>
          <p:cNvPr id="7" name="Picture 6">
            <a:extLst>
              <a:ext uri="{FF2B5EF4-FFF2-40B4-BE49-F238E27FC236}">
                <a16:creationId xmlns:a16="http://schemas.microsoft.com/office/drawing/2014/main" id="{FA045A5F-371D-BAC9-173F-C4E6407F7FE2}"/>
              </a:ext>
            </a:extLst>
          </p:cNvPr>
          <p:cNvPicPr>
            <a:picLocks noChangeAspect="1"/>
          </p:cNvPicPr>
          <p:nvPr/>
        </p:nvPicPr>
        <p:blipFill>
          <a:blip r:embed="rId3"/>
          <a:stretch>
            <a:fillRect/>
          </a:stretch>
        </p:blipFill>
        <p:spPr>
          <a:xfrm>
            <a:off x="1489168" y="1819516"/>
            <a:ext cx="4170025" cy="3218967"/>
          </a:xfrm>
          <a:prstGeom prst="rect">
            <a:avLst/>
          </a:prstGeom>
        </p:spPr>
      </p:pic>
      <p:sp>
        <p:nvSpPr>
          <p:cNvPr id="9" name="TextBox 8">
            <a:extLst>
              <a:ext uri="{FF2B5EF4-FFF2-40B4-BE49-F238E27FC236}">
                <a16:creationId xmlns:a16="http://schemas.microsoft.com/office/drawing/2014/main" id="{00ED2559-7F10-812B-C57B-57F10F67E063}"/>
              </a:ext>
            </a:extLst>
          </p:cNvPr>
          <p:cNvSpPr txBox="1"/>
          <p:nvPr/>
        </p:nvSpPr>
        <p:spPr>
          <a:xfrm>
            <a:off x="219456" y="6215746"/>
            <a:ext cx="10661904" cy="584775"/>
          </a:xfrm>
          <a:prstGeom prst="rect">
            <a:avLst/>
          </a:prstGeom>
          <a:noFill/>
        </p:spPr>
        <p:txBody>
          <a:bodyPr wrap="square">
            <a:spAutoFit/>
          </a:bodyPr>
          <a:lstStyle/>
          <a:p>
            <a:pPr algn="ctr"/>
            <a:r>
              <a:rPr lang="en-GB" sz="1600">
                <a:hlinkClick r:id="rId4"/>
              </a:rPr>
              <a:t>Nuvaxovid JN.1 dispersion for injection, COVID-19 Vaccine (recombinant, adjuvanted) - Summary of Product Characteristics (SmPC) - (</a:t>
            </a:r>
            <a:r>
              <a:rPr lang="en-GB" sz="1600" err="1">
                <a:hlinkClick r:id="rId4"/>
              </a:rPr>
              <a:t>emc</a:t>
            </a:r>
            <a:r>
              <a:rPr lang="en-GB" sz="1600">
                <a:hlinkClick r:id="rId4"/>
              </a:rPr>
              <a:t>) | 100216</a:t>
            </a:r>
            <a:endParaRPr lang="en-GB" sz="1600"/>
          </a:p>
        </p:txBody>
      </p:sp>
    </p:spTree>
    <p:extLst>
      <p:ext uri="{BB962C8B-B14F-4D97-AF65-F5344CB8AC3E}">
        <p14:creationId xmlns:p14="http://schemas.microsoft.com/office/powerpoint/2010/main" val="270604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02A9-917A-F51C-E4D2-8787F625E318}"/>
              </a:ext>
            </a:extLst>
          </p:cNvPr>
          <p:cNvSpPr>
            <a:spLocks noGrp="1"/>
          </p:cNvSpPr>
          <p:nvPr>
            <p:ph type="title"/>
          </p:nvPr>
        </p:nvSpPr>
        <p:spPr/>
        <p:txBody>
          <a:bodyPr/>
          <a:lstStyle/>
          <a:p>
            <a:pPr algn="ctr"/>
            <a:r>
              <a:rPr lang="en-GB" sz="3200" b="1">
                <a:cs typeface="Arial"/>
              </a:rPr>
              <a:t>Sanofi Nuvaxovid</a:t>
            </a:r>
            <a:r>
              <a:rPr lang="en-GB" sz="3200" b="1" baseline="30000">
                <a:cs typeface="Segoe UI"/>
              </a:rPr>
              <a:t> ®</a:t>
            </a:r>
            <a:r>
              <a:rPr lang="en-GB" sz="3200" b="1">
                <a:cs typeface="Arial"/>
              </a:rPr>
              <a:t> JN.1 5 microgrammes/dose pre-filled syringe</a:t>
            </a:r>
            <a:endParaRPr lang="en-GB" sz="3200"/>
          </a:p>
        </p:txBody>
      </p:sp>
      <p:pic>
        <p:nvPicPr>
          <p:cNvPr id="8" name="Content Placeholder 7">
            <a:extLst>
              <a:ext uri="{FF2B5EF4-FFF2-40B4-BE49-F238E27FC236}">
                <a16:creationId xmlns:a16="http://schemas.microsoft.com/office/drawing/2014/main" id="{3B2EDB52-6D72-D838-FBC1-14FFDA257868}"/>
              </a:ext>
            </a:extLst>
          </p:cNvPr>
          <p:cNvPicPr>
            <a:picLocks noGrp="1" noChangeAspect="1"/>
          </p:cNvPicPr>
          <p:nvPr>
            <p:ph idx="1"/>
          </p:nvPr>
        </p:nvPicPr>
        <p:blipFill>
          <a:blip r:embed="rId2"/>
          <a:stretch>
            <a:fillRect/>
          </a:stretch>
        </p:blipFill>
        <p:spPr>
          <a:xfrm>
            <a:off x="737521" y="2397935"/>
            <a:ext cx="2176461" cy="2566638"/>
          </a:xfrm>
          <a:prstGeom prst="rect">
            <a:avLst/>
          </a:prstGeom>
        </p:spPr>
      </p:pic>
      <p:sp>
        <p:nvSpPr>
          <p:cNvPr id="5" name="Slide Number Placeholder 4">
            <a:extLst>
              <a:ext uri="{FF2B5EF4-FFF2-40B4-BE49-F238E27FC236}">
                <a16:creationId xmlns:a16="http://schemas.microsoft.com/office/drawing/2014/main" id="{2A7B0399-B809-E360-4512-C838B952EA6E}"/>
              </a:ext>
            </a:extLst>
          </p:cNvPr>
          <p:cNvSpPr>
            <a:spLocks noGrp="1"/>
          </p:cNvSpPr>
          <p:nvPr>
            <p:ph type="sldNum" sz="quarter" idx="12"/>
          </p:nvPr>
        </p:nvSpPr>
        <p:spPr/>
        <p:txBody>
          <a:bodyPr/>
          <a:lstStyle/>
          <a:p>
            <a:fld id="{561D0CCE-8DCC-44DC-A653-AE62B1D84A52}" type="slidenum">
              <a:rPr lang="en-GB" smtClean="0"/>
              <a:pPr/>
              <a:t>28</a:t>
            </a:fld>
            <a:endParaRPr lang="en-GB"/>
          </a:p>
        </p:txBody>
      </p:sp>
      <p:sp>
        <p:nvSpPr>
          <p:cNvPr id="7" name="TextBox 6">
            <a:extLst>
              <a:ext uri="{FF2B5EF4-FFF2-40B4-BE49-F238E27FC236}">
                <a16:creationId xmlns:a16="http://schemas.microsoft.com/office/drawing/2014/main" id="{B85DC6A7-5E18-AE7E-CF5B-28F2F69F3AC1}"/>
              </a:ext>
            </a:extLst>
          </p:cNvPr>
          <p:cNvSpPr txBox="1"/>
          <p:nvPr/>
        </p:nvSpPr>
        <p:spPr>
          <a:xfrm>
            <a:off x="0" y="6259810"/>
            <a:ext cx="10972800" cy="584775"/>
          </a:xfrm>
          <a:prstGeom prst="rect">
            <a:avLst/>
          </a:prstGeom>
          <a:noFill/>
        </p:spPr>
        <p:txBody>
          <a:bodyPr wrap="square">
            <a:spAutoFit/>
          </a:bodyPr>
          <a:lstStyle/>
          <a:p>
            <a:pPr algn="ctr"/>
            <a:r>
              <a:rPr lang="en-GB" sz="1600">
                <a:hlinkClick r:id="rId3"/>
              </a:rPr>
              <a:t>Nuvaxovid JN.1 dispersion for injection, COVID-19 Vaccine (recombinant, adjuvanted) - Summary of Product Characteristics (SmPC) - (</a:t>
            </a:r>
            <a:r>
              <a:rPr lang="en-GB" sz="1600" err="1">
                <a:hlinkClick r:id="rId3"/>
              </a:rPr>
              <a:t>emc</a:t>
            </a:r>
            <a:r>
              <a:rPr lang="en-GB" sz="1600">
                <a:hlinkClick r:id="rId3"/>
              </a:rPr>
              <a:t>) | 100216</a:t>
            </a:r>
            <a:endParaRPr lang="en-GB" sz="1600"/>
          </a:p>
        </p:txBody>
      </p:sp>
      <p:pic>
        <p:nvPicPr>
          <p:cNvPr id="9" name="Picture 8">
            <a:extLst>
              <a:ext uri="{FF2B5EF4-FFF2-40B4-BE49-F238E27FC236}">
                <a16:creationId xmlns:a16="http://schemas.microsoft.com/office/drawing/2014/main" id="{0F9695C5-CBEB-6F30-FA1C-4CC8812A411A}"/>
              </a:ext>
            </a:extLst>
          </p:cNvPr>
          <p:cNvPicPr>
            <a:picLocks noChangeAspect="1"/>
          </p:cNvPicPr>
          <p:nvPr/>
        </p:nvPicPr>
        <p:blipFill>
          <a:blip r:embed="rId4"/>
          <a:stretch>
            <a:fillRect/>
          </a:stretch>
        </p:blipFill>
        <p:spPr>
          <a:xfrm>
            <a:off x="5638577" y="1885649"/>
            <a:ext cx="5139373" cy="3346994"/>
          </a:xfrm>
          <a:prstGeom prst="rect">
            <a:avLst/>
          </a:prstGeom>
        </p:spPr>
      </p:pic>
    </p:spTree>
    <p:extLst>
      <p:ext uri="{BB962C8B-B14F-4D97-AF65-F5344CB8AC3E}">
        <p14:creationId xmlns:p14="http://schemas.microsoft.com/office/powerpoint/2010/main" val="3634141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1D565-FDB4-9787-115B-4EE80F716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58D1-B12D-0D71-6427-71AFAF619407}"/>
              </a:ext>
            </a:extLst>
          </p:cNvPr>
          <p:cNvSpPr>
            <a:spLocks noGrp="1"/>
          </p:cNvSpPr>
          <p:nvPr>
            <p:ph type="title"/>
          </p:nvPr>
        </p:nvSpPr>
        <p:spPr>
          <a:xfrm>
            <a:off x="1" y="136525"/>
            <a:ext cx="12192000" cy="1325563"/>
          </a:xfrm>
        </p:spPr>
        <p:txBody>
          <a:bodyPr lIns="91440" tIns="45720" rIns="91440" bIns="45720" anchor="t"/>
          <a:lstStyle/>
          <a:p>
            <a:pPr algn="ctr"/>
            <a:r>
              <a:rPr lang="en-GB" sz="3600" b="1"/>
              <a:t>Presentation: </a:t>
            </a:r>
            <a:r>
              <a:rPr lang="en-GB" sz="3600" b="1">
                <a:cs typeface="Arial"/>
              </a:rPr>
              <a:t>Sanofi Nuvaxovid</a:t>
            </a:r>
            <a:r>
              <a:rPr lang="en-GB" sz="3600" b="1" baseline="30000">
                <a:cs typeface="Segoe UI"/>
              </a:rPr>
              <a:t> ®</a:t>
            </a:r>
            <a:r>
              <a:rPr lang="en-GB" sz="3600" b="1">
                <a:cs typeface="Arial"/>
              </a:rPr>
              <a:t> JN.1 5 microgrammes/dose pre-filled syringe</a:t>
            </a:r>
            <a:br>
              <a:rPr lang="en-GB" sz="3600"/>
            </a:br>
            <a:endParaRPr lang="en-GB" sz="3600"/>
          </a:p>
        </p:txBody>
      </p:sp>
      <p:sp>
        <p:nvSpPr>
          <p:cNvPr id="3" name="Content Placeholder 2">
            <a:extLst>
              <a:ext uri="{FF2B5EF4-FFF2-40B4-BE49-F238E27FC236}">
                <a16:creationId xmlns:a16="http://schemas.microsoft.com/office/drawing/2014/main" id="{ACB56A28-6093-932F-F659-D42E42B2FBA8}"/>
              </a:ext>
            </a:extLst>
          </p:cNvPr>
          <p:cNvSpPr>
            <a:spLocks noGrp="1"/>
          </p:cNvSpPr>
          <p:nvPr>
            <p:ph idx="1"/>
          </p:nvPr>
        </p:nvSpPr>
        <p:spPr>
          <a:xfrm>
            <a:off x="256924" y="1251535"/>
            <a:ext cx="11465684" cy="4351338"/>
          </a:xfrm>
        </p:spPr>
        <p:txBody>
          <a:bodyPr lIns="91440" tIns="45720" rIns="91440" bIns="45720" anchor="t"/>
          <a:lstStyle/>
          <a:p>
            <a:r>
              <a:rPr lang="en-GB" sz="2000">
                <a:cs typeface="Arial"/>
              </a:rPr>
              <a:t>Sanofi Nuvaxovid</a:t>
            </a:r>
            <a:r>
              <a:rPr lang="en-GB" sz="2000" baseline="30000">
                <a:cs typeface="Segoe UI"/>
              </a:rPr>
              <a:t> ®</a:t>
            </a:r>
            <a:r>
              <a:rPr lang="en-GB" sz="2000">
                <a:cs typeface="Arial"/>
              </a:rPr>
              <a:t> JN.1 COVID-19 vaccines are single dose pre-filled syringes.</a:t>
            </a:r>
            <a:endParaRPr lang="en-GB" sz="2000">
              <a:latin typeface="Arial"/>
              <a:ea typeface="Times New Roman" panose="02020603050405020304" pitchFamily="18" charset="0"/>
              <a:cs typeface="Arial"/>
            </a:endParaRPr>
          </a:p>
          <a:p>
            <a:r>
              <a:rPr lang="en-GB" sz="2000">
                <a:cs typeface="Arial"/>
              </a:rPr>
              <a:t>One pre-filled syringe contains 1 dose of 0.5mL of vaccine (recombinant, adjuvanted).</a:t>
            </a:r>
          </a:p>
          <a:p>
            <a:r>
              <a:rPr lang="en-GB" sz="2000" b="0" i="0">
                <a:effectLst/>
                <a:cs typeface="Arial"/>
              </a:rPr>
              <a:t>One dose (0.5 mL) contains 5 micrograms of the SARS-CoV-2 (Omicron JN.1) spike protein and is adjuvanted with Matrix-M.</a:t>
            </a:r>
          </a:p>
          <a:p>
            <a:r>
              <a:rPr lang="en-GB" sz="2000" b="0" i="0">
                <a:effectLst/>
                <a:cs typeface="Arial"/>
              </a:rPr>
              <a:t>The dispersion is colourless to slightly yellow, clear to mildly opalescent</a:t>
            </a:r>
          </a:p>
          <a:p>
            <a:r>
              <a:rPr lang="en-GB" sz="2000">
                <a:solidFill>
                  <a:srgbClr val="002060"/>
                </a:solidFill>
                <a:latin typeface="Arial"/>
                <a:cs typeface="Arial"/>
              </a:rPr>
              <a:t>Store in a refrigerator (+2°C - +8°C).</a:t>
            </a:r>
          </a:p>
          <a:p>
            <a:r>
              <a:rPr lang="en-GB" sz="2000">
                <a:solidFill>
                  <a:srgbClr val="002060"/>
                </a:solidFill>
                <a:latin typeface="Arial" panose="020B0604020202020204" pitchFamily="34" charset="0"/>
                <a:cs typeface="Arial" panose="020B0604020202020204" pitchFamily="34" charset="0"/>
              </a:rPr>
              <a:t>Do not freeze.</a:t>
            </a:r>
          </a:p>
          <a:p>
            <a:r>
              <a:rPr lang="en-GB" sz="2000">
                <a:solidFill>
                  <a:srgbClr val="002060"/>
                </a:solidFill>
                <a:latin typeface="Arial"/>
                <a:cs typeface="Arial"/>
              </a:rPr>
              <a:t>Keep the pre-filled syringes in the outer carton in order to protect from light.</a:t>
            </a:r>
          </a:p>
          <a:p>
            <a:r>
              <a:rPr lang="en-GB" sz="2000">
                <a:solidFill>
                  <a:srgbClr val="002060"/>
                </a:solidFill>
                <a:latin typeface="Arial" panose="020B0604020202020204" pitchFamily="34" charset="0"/>
                <a:cs typeface="Arial" panose="020B0604020202020204" pitchFamily="34" charset="0"/>
              </a:rPr>
              <a:t>Nuvaxovid JN.1 is for intramuscular injection only, preferably into the deltoid muscle of the upper arm.</a:t>
            </a:r>
          </a:p>
          <a:p>
            <a:r>
              <a:rPr lang="en-GB" sz="2000">
                <a:solidFill>
                  <a:srgbClr val="002060"/>
                </a:solidFill>
                <a:latin typeface="Arial" panose="020B0604020202020204" pitchFamily="34" charset="0"/>
                <a:cs typeface="Arial" panose="020B0604020202020204" pitchFamily="34" charset="0"/>
              </a:rPr>
              <a:t>The vaccine should not be mixed in the same syringe with any other vaccines or medicinal products.</a:t>
            </a:r>
          </a:p>
          <a:p>
            <a:pPr indent="0">
              <a:buNone/>
            </a:pPr>
            <a:endParaRPr lang="en-GB" sz="2000">
              <a:cs typeface="Arial"/>
            </a:endParaRPr>
          </a:p>
        </p:txBody>
      </p:sp>
      <p:sp>
        <p:nvSpPr>
          <p:cNvPr id="5" name="Slide Number Placeholder 4">
            <a:extLst>
              <a:ext uri="{FF2B5EF4-FFF2-40B4-BE49-F238E27FC236}">
                <a16:creationId xmlns:a16="http://schemas.microsoft.com/office/drawing/2014/main" id="{C84C85FB-616B-77FE-21B6-166464C3F1D3}"/>
              </a:ext>
            </a:extLst>
          </p:cNvPr>
          <p:cNvSpPr>
            <a:spLocks noGrp="1"/>
          </p:cNvSpPr>
          <p:nvPr>
            <p:ph type="sldNum" sz="quarter" idx="12"/>
          </p:nvPr>
        </p:nvSpPr>
        <p:spPr/>
        <p:txBody>
          <a:bodyPr lIns="91440" tIns="45720" rIns="91440" bIns="45720" anchor="t"/>
          <a:lstStyle/>
          <a:p>
            <a:pPr marL="0" marR="0" lvl="0" indent="0" algn="r" defTabSz="914400" rtl="0" eaLnBrk="1" fontAlgn="auto" latinLnBrk="0" hangingPunct="1">
              <a:lnSpc>
                <a:spcPct val="100000"/>
              </a:lnSpc>
              <a:spcBef>
                <a:spcPts val="0"/>
              </a:spcBef>
              <a:spcAft>
                <a:spcPts val="0"/>
              </a:spcAft>
              <a:buClrTx/>
              <a:buSzTx/>
              <a:buFontTx/>
              <a:buNone/>
              <a:tabLst/>
              <a:defRPr/>
            </a:pPr>
            <a:fld id="{3A47065A-CB15-49EF-8B1B-B897998A4950}" type="slidenum">
              <a:rPr lang="en-GB" dirty="0">
                <a:solidFill>
                  <a:prstClr val="white"/>
                </a:solidFill>
                <a:latin typeface="Arial"/>
                <a:cs typeface="Arial"/>
              </a:rPr>
              <a:t>29</a:t>
            </a:fld>
            <a:endParaRPr lang="en-GB" sz="1800" b="1" i="0" u="none" strike="noStrike" kern="1200" cap="none" spc="0" normalizeH="0" baseline="0" noProof="0">
              <a:ln>
                <a:noFill/>
              </a:ln>
              <a:solidFill>
                <a:prstClr val="white"/>
              </a:solidFill>
              <a:effectLst/>
              <a:uLnTx/>
              <a:uFillTx/>
              <a:latin typeface="Arial"/>
              <a:cs typeface="Arial"/>
            </a:endParaRPr>
          </a:p>
        </p:txBody>
      </p:sp>
      <p:sp>
        <p:nvSpPr>
          <p:cNvPr id="7" name="TextBox 6">
            <a:extLst>
              <a:ext uri="{FF2B5EF4-FFF2-40B4-BE49-F238E27FC236}">
                <a16:creationId xmlns:a16="http://schemas.microsoft.com/office/drawing/2014/main" id="{6E24B13A-0B9B-CA37-390E-BF1EE816EF35}"/>
              </a:ext>
            </a:extLst>
          </p:cNvPr>
          <p:cNvSpPr txBox="1"/>
          <p:nvPr/>
        </p:nvSpPr>
        <p:spPr>
          <a:xfrm>
            <a:off x="240631" y="6376737"/>
            <a:ext cx="1171073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hlinkClick r:id="rId2"/>
              </a:rPr>
              <a:t>Spikevax LP.8.1 0.1 mg/mL dispersion for injection - Summary of Product Characteristics (SmPC) - (emc) | 101925</a:t>
            </a:r>
            <a:endParaRPr lang="en-US" sz="1600"/>
          </a:p>
        </p:txBody>
      </p:sp>
      <p:pic>
        <p:nvPicPr>
          <p:cNvPr id="8" name="Picture 7">
            <a:extLst>
              <a:ext uri="{FF2B5EF4-FFF2-40B4-BE49-F238E27FC236}">
                <a16:creationId xmlns:a16="http://schemas.microsoft.com/office/drawing/2014/main" id="{4DB5D0F8-CEA9-B73C-07BC-474473A4B612}"/>
              </a:ext>
            </a:extLst>
          </p:cNvPr>
          <p:cNvPicPr>
            <a:picLocks noChangeAspect="1"/>
          </p:cNvPicPr>
          <p:nvPr/>
        </p:nvPicPr>
        <p:blipFill>
          <a:blip r:embed="rId3"/>
          <a:stretch>
            <a:fillRect/>
          </a:stretch>
        </p:blipFill>
        <p:spPr>
          <a:xfrm>
            <a:off x="7754695" y="5459141"/>
            <a:ext cx="3972625" cy="707460"/>
          </a:xfrm>
          <a:prstGeom prst="rect">
            <a:avLst/>
          </a:prstGeom>
        </p:spPr>
      </p:pic>
    </p:spTree>
    <p:extLst>
      <p:ext uri="{BB962C8B-B14F-4D97-AF65-F5344CB8AC3E}">
        <p14:creationId xmlns:p14="http://schemas.microsoft.com/office/powerpoint/2010/main" val="656818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26503" y="155254"/>
            <a:ext cx="10685980" cy="1325563"/>
          </a:xfrm>
        </p:spPr>
        <p:txBody>
          <a:bodyPr/>
          <a:lstStyle/>
          <a:p>
            <a:r>
              <a:rPr lang="en-GB" sz="4000" b="1">
                <a:solidFill>
                  <a:srgbClr val="002060"/>
                </a:solidFill>
              </a:rPr>
              <a:t>Contents</a:t>
            </a:r>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2481319478"/>
              </p:ext>
            </p:extLst>
          </p:nvPr>
        </p:nvGraphicFramePr>
        <p:xfrm>
          <a:off x="644769" y="1207476"/>
          <a:ext cx="10923490" cy="3927101"/>
        </p:xfrm>
        <a:graphic>
          <a:graphicData uri="http://schemas.openxmlformats.org/drawingml/2006/table">
            <a:tbl>
              <a:tblPr firstRow="1" firstCol="1" bandRow="1"/>
              <a:tblGrid>
                <a:gridCol w="9360960">
                  <a:extLst>
                    <a:ext uri="{9D8B030D-6E8A-4147-A177-3AD203B41FA5}">
                      <a16:colId xmlns:a16="http://schemas.microsoft.com/office/drawing/2014/main" val="3380251832"/>
                    </a:ext>
                  </a:extLst>
                </a:gridCol>
                <a:gridCol w="1562530">
                  <a:extLst>
                    <a:ext uri="{9D8B030D-6E8A-4147-A177-3AD203B41FA5}">
                      <a16:colId xmlns:a16="http://schemas.microsoft.com/office/drawing/2014/main" val="3552843467"/>
                    </a:ext>
                  </a:extLst>
                </a:gridCol>
              </a:tblGrid>
              <a:tr h="584559">
                <a:tc>
                  <a:txBody>
                    <a:bodyPr/>
                    <a:lstStyle/>
                    <a:p>
                      <a:pPr marL="457200">
                        <a:lnSpc>
                          <a:spcPct val="107000"/>
                        </a:lnSpc>
                      </a:pPr>
                      <a:r>
                        <a:rPr lang="en-GB" sz="1600">
                          <a:solidFill>
                            <a:srgbClr val="000000"/>
                          </a:solidFill>
                          <a:effectLst/>
                          <a:latin typeface="+mn-lt"/>
                          <a:ea typeface="Calibri"/>
                          <a:cs typeface="Arial"/>
                        </a:rPr>
                        <a:t>Section </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tx1"/>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519608">
                <a:tc>
                  <a:txBody>
                    <a:bodyPr/>
                    <a:lstStyle/>
                    <a:p>
                      <a:pPr marL="457200">
                        <a:lnSpc>
                          <a:spcPct val="100000"/>
                        </a:lnSpc>
                      </a:pPr>
                      <a:r>
                        <a:rPr lang="en-GB" sz="1600">
                          <a:effectLst/>
                          <a:latin typeface="+mn-lt"/>
                          <a:ea typeface="Calibri"/>
                          <a:cs typeface="Arial"/>
                        </a:rPr>
                        <a:t>Aims and objectives</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5</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503371">
                <a:tc>
                  <a:txBody>
                    <a:bodyPr/>
                    <a:lstStyle/>
                    <a:p>
                      <a:pPr marL="457200" lvl="0">
                        <a:lnSpc>
                          <a:spcPct val="100000"/>
                        </a:lnSpc>
                        <a:buNone/>
                      </a:pPr>
                      <a:r>
                        <a:rPr lang="en-GB"/>
                        <a:t>Pre-requisites to administering COVID-19 vaccines: training, policy and guidance </a:t>
                      </a: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487133">
                <a:tc>
                  <a:txBody>
                    <a:bodyPr/>
                    <a:lstStyle/>
                    <a:p>
                      <a:pPr marL="457200" lvl="0">
                        <a:lnSpc>
                          <a:spcPct val="100000"/>
                        </a:lnSpc>
                        <a:buNone/>
                      </a:pPr>
                      <a:r>
                        <a:rPr lang="en-GB"/>
                        <a:t>Moderna Spikevax LP.8.1 (0.1mg/mL for individuals aged 18 years and over)</a:t>
                      </a:r>
                    </a:p>
                    <a:p>
                      <a:pPr marL="457200" lvl="0">
                        <a:lnSpc>
                          <a:spcPct val="100000"/>
                        </a:lnSpc>
                        <a:buNone/>
                      </a:pP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19</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85567">
                <a:tc>
                  <a:txBody>
                    <a:bodyPr/>
                    <a:lstStyle/>
                    <a:p>
                      <a:pPr marL="457200" lvl="0">
                        <a:lnSpc>
                          <a:spcPct val="100000"/>
                        </a:lnSpc>
                        <a:buNone/>
                      </a:pPr>
                      <a:r>
                        <a:rPr lang="en-US"/>
                        <a:t>Sanofi Nuvaxovid ® JN.1 5 microgrammes/dose</a:t>
                      </a:r>
                    </a:p>
                    <a:p>
                      <a:pPr marL="457200" lvl="0">
                        <a:lnSpc>
                          <a:spcPct val="100000"/>
                        </a:lnSpc>
                        <a:buNone/>
                      </a:pP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27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584559">
                <a:tc>
                  <a:txBody>
                    <a:bodyPr/>
                    <a:lstStyle/>
                    <a:p>
                      <a:pPr lvl="1" algn="l">
                        <a:lnSpc>
                          <a:spcPct val="100000"/>
                        </a:lnSpc>
                        <a:spcBef>
                          <a:spcPts val="0"/>
                        </a:spcBef>
                        <a:spcAft>
                          <a:spcPts val="0"/>
                        </a:spcAft>
                        <a:buNone/>
                      </a:pPr>
                      <a:r>
                        <a:rPr lang="en-US" sz="1600" b="0" i="0" u="none" strike="noStrike" noProof="0">
                          <a:solidFill>
                            <a:srgbClr val="212A73"/>
                          </a:solidFill>
                          <a:effectLst/>
                          <a:latin typeface="Arial"/>
                        </a:rPr>
                        <a:t> </a:t>
                      </a:r>
                      <a:r>
                        <a:rPr lang="en-US" sz="1600" b="0" i="0" u="none" strike="noStrike" noProof="0">
                          <a:solidFill>
                            <a:srgbClr val="212A73"/>
                          </a:solidFill>
                          <a:effectLst/>
                          <a:latin typeface="+mn-lt"/>
                        </a:rPr>
                        <a:t>Additional slides outlining key principles for Moderna Spikevax® LP.8.1 &amp; Sanofi Nuvaxovid®              JN.1 COVID-19 vaccines </a:t>
                      </a:r>
                      <a:endParaRPr lang="en-GB" sz="1600" b="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34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600797">
                <a:tc>
                  <a:txBody>
                    <a:bodyPr/>
                    <a:lstStyle/>
                    <a:p>
                      <a:pPr marL="457200">
                        <a:lnSpc>
                          <a:spcPct val="100000"/>
                        </a:lnSpc>
                      </a:pPr>
                      <a:r>
                        <a:rPr lang="en-GB" sz="1600">
                          <a:effectLst/>
                          <a:latin typeface="+mn-lt"/>
                          <a:ea typeface="Calibri"/>
                          <a:cs typeface="Arial"/>
                        </a:rPr>
                        <a:t>Summary &amp; resources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panose="020F0502020204030204" pitchFamily="34" charset="0"/>
                          <a:cs typeface="Arial" panose="020B0604020202020204" pitchFamily="34" charset="0"/>
                        </a:rPr>
                        <a:t>54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3820985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2EF1-C6F9-D0EE-4B0B-B89D4017C362}"/>
              </a:ext>
            </a:extLst>
          </p:cNvPr>
          <p:cNvSpPr>
            <a:spLocks noGrp="1"/>
          </p:cNvSpPr>
          <p:nvPr>
            <p:ph type="title"/>
          </p:nvPr>
        </p:nvSpPr>
        <p:spPr>
          <a:xfrm>
            <a:off x="838200" y="53424"/>
            <a:ext cx="10515600" cy="809022"/>
          </a:xfrm>
        </p:spPr>
        <p:txBody>
          <a:bodyPr/>
          <a:lstStyle/>
          <a:p>
            <a:pPr algn="ctr"/>
            <a:r>
              <a:rPr lang="en-GB" sz="2800" b="1"/>
              <a:t>Hypodermic Sol-Care Safety Needle 23G X 1mm for use with </a:t>
            </a:r>
            <a:r>
              <a:rPr lang="en-GB" sz="2800" b="1" err="1"/>
              <a:t>Novaxovid</a:t>
            </a:r>
            <a:r>
              <a:rPr lang="en-GB" sz="2800" b="1"/>
              <a:t> pre-filled syringe</a:t>
            </a:r>
          </a:p>
        </p:txBody>
      </p:sp>
      <p:pic>
        <p:nvPicPr>
          <p:cNvPr id="7" name="Content Placeholder 6">
            <a:extLst>
              <a:ext uri="{FF2B5EF4-FFF2-40B4-BE49-F238E27FC236}">
                <a16:creationId xmlns:a16="http://schemas.microsoft.com/office/drawing/2014/main" id="{0F021992-1394-A03C-0864-DE7D0DDBA4BE}"/>
              </a:ext>
            </a:extLst>
          </p:cNvPr>
          <p:cNvPicPr>
            <a:picLocks noGrp="1" noChangeAspect="1"/>
          </p:cNvPicPr>
          <p:nvPr>
            <p:ph idx="1"/>
          </p:nvPr>
        </p:nvPicPr>
        <p:blipFill>
          <a:blip r:embed="rId3"/>
          <a:stretch>
            <a:fillRect/>
          </a:stretch>
        </p:blipFill>
        <p:spPr>
          <a:xfrm>
            <a:off x="8147301" y="1747164"/>
            <a:ext cx="1546586" cy="1188579"/>
          </a:xfrm>
          <a:prstGeom prst="rect">
            <a:avLst/>
          </a:prstGeom>
          <a:ln w="19050">
            <a:solidFill>
              <a:schemeClr val="tx1"/>
            </a:solidFill>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AD28A86B-3451-874F-6549-FFA66536F900}"/>
              </a:ext>
            </a:extLst>
          </p:cNvPr>
          <p:cNvSpPr>
            <a:spLocks noGrp="1"/>
          </p:cNvSpPr>
          <p:nvPr>
            <p:ph type="sldNum" sz="quarter" idx="12"/>
          </p:nvPr>
        </p:nvSpPr>
        <p:spPr/>
        <p:txBody>
          <a:bodyPr/>
          <a:lstStyle/>
          <a:p>
            <a:fld id="{561D0CCE-8DCC-44DC-A653-AE62B1D84A52}" type="slidenum">
              <a:rPr lang="en-GB" smtClean="0"/>
              <a:pPr/>
              <a:t>30</a:t>
            </a:fld>
            <a:endParaRPr lang="en-GB"/>
          </a:p>
        </p:txBody>
      </p:sp>
      <p:pic>
        <p:nvPicPr>
          <p:cNvPr id="9" name="Picture 8">
            <a:extLst>
              <a:ext uri="{FF2B5EF4-FFF2-40B4-BE49-F238E27FC236}">
                <a16:creationId xmlns:a16="http://schemas.microsoft.com/office/drawing/2014/main" id="{ABF7BE14-80CB-DD1E-9316-4EDA9C288F6E}"/>
              </a:ext>
            </a:extLst>
          </p:cNvPr>
          <p:cNvPicPr>
            <a:picLocks noChangeAspect="1"/>
          </p:cNvPicPr>
          <p:nvPr/>
        </p:nvPicPr>
        <p:blipFill>
          <a:blip r:embed="rId4"/>
          <a:stretch>
            <a:fillRect/>
          </a:stretch>
        </p:blipFill>
        <p:spPr>
          <a:xfrm>
            <a:off x="5710221" y="3399576"/>
            <a:ext cx="6420746" cy="2029108"/>
          </a:xfrm>
          <a:prstGeom prst="rect">
            <a:avLst/>
          </a:prstGeom>
          <a:ln w="19050">
            <a:solidFill>
              <a:schemeClr val="tx1"/>
            </a:solidFill>
          </a:ln>
        </p:spPr>
      </p:pic>
      <p:sp>
        <p:nvSpPr>
          <p:cNvPr id="10" name="TextBox 9">
            <a:extLst>
              <a:ext uri="{FF2B5EF4-FFF2-40B4-BE49-F238E27FC236}">
                <a16:creationId xmlns:a16="http://schemas.microsoft.com/office/drawing/2014/main" id="{D9C0E5C5-B833-3F48-CB18-07C7D808EA4D}"/>
              </a:ext>
            </a:extLst>
          </p:cNvPr>
          <p:cNvSpPr txBox="1"/>
          <p:nvPr/>
        </p:nvSpPr>
        <p:spPr>
          <a:xfrm>
            <a:off x="276672" y="1643096"/>
            <a:ext cx="5272073" cy="4247317"/>
          </a:xfrm>
          <a:prstGeom prst="rect">
            <a:avLst/>
          </a:prstGeom>
          <a:noFill/>
        </p:spPr>
        <p:txBody>
          <a:bodyPr wrap="square" rtlCol="0">
            <a:spAutoFit/>
          </a:bodyPr>
          <a:lstStyle/>
          <a:p>
            <a:r>
              <a:rPr lang="en-GB"/>
              <a:t>Features:</a:t>
            </a:r>
          </a:p>
          <a:p>
            <a:endParaRPr lang="en-GB"/>
          </a:p>
          <a:p>
            <a:pPr marL="285750" indent="-285750">
              <a:buFont typeface="Arial" panose="020B0604020202020204" pitchFamily="34" charset="0"/>
              <a:buChar char="•"/>
            </a:pPr>
            <a:r>
              <a:rPr lang="en-GB"/>
              <a:t>Two options for protective arm activation: hard surface activation and thumb activation</a:t>
            </a:r>
          </a:p>
          <a:p>
            <a:pPr marL="285750" indent="-285750">
              <a:buFont typeface="Arial" panose="020B0604020202020204" pitchFamily="34" charset="0"/>
              <a:buChar char="•"/>
            </a:pPr>
            <a:r>
              <a:rPr lang="en-GB"/>
              <a:t>Simple one-handed safety shield mechanism</a:t>
            </a:r>
          </a:p>
          <a:p>
            <a:pPr marL="285750" indent="-285750">
              <a:buFont typeface="Arial" panose="020B0604020202020204" pitchFamily="34" charset="0"/>
              <a:buChar char="•"/>
            </a:pPr>
            <a:r>
              <a:rPr lang="en-GB"/>
              <a:t>Audible click indicates that the safety mechanism is secured and locked in place</a:t>
            </a:r>
          </a:p>
          <a:p>
            <a:pPr marL="285750" indent="-285750">
              <a:buFont typeface="Arial" panose="020B0604020202020204" pitchFamily="34" charset="0"/>
              <a:buChar char="•"/>
            </a:pPr>
            <a:r>
              <a:rPr lang="en-GB"/>
              <a:t>Hubs, protective shields, and packaging are color-coded for facilitating the identification of needles gauges (ISO 6009)</a:t>
            </a:r>
          </a:p>
          <a:p>
            <a:pPr marL="285750" indent="-285750">
              <a:buFont typeface="Arial" panose="020B0604020202020204" pitchFamily="34" charset="0"/>
              <a:buChar char="•"/>
            </a:pPr>
            <a:r>
              <a:rPr lang="en-GB"/>
              <a:t>Protective arm designed not to obstruct visualization of injection site</a:t>
            </a:r>
          </a:p>
          <a:p>
            <a:pPr marL="285750" indent="-285750">
              <a:buFont typeface="Arial" panose="020B0604020202020204" pitchFamily="34" charset="0"/>
              <a:buChar char="•"/>
            </a:pPr>
            <a:r>
              <a:rPr lang="en-GB"/>
              <a:t>Compatible with all standard Luer Lock and Luer Slip Tip syringes</a:t>
            </a:r>
          </a:p>
          <a:p>
            <a:pPr marL="285750" indent="-285750">
              <a:buFont typeface="Arial" panose="020B0604020202020204" pitchFamily="34" charset="0"/>
              <a:buChar char="•"/>
            </a:pPr>
            <a:r>
              <a:rPr lang="en-GB"/>
              <a:t>Not manufactured with Latex, PVC and DEHP</a:t>
            </a:r>
          </a:p>
        </p:txBody>
      </p:sp>
      <p:sp>
        <p:nvSpPr>
          <p:cNvPr id="13" name="TextBox 12">
            <a:extLst>
              <a:ext uri="{FF2B5EF4-FFF2-40B4-BE49-F238E27FC236}">
                <a16:creationId xmlns:a16="http://schemas.microsoft.com/office/drawing/2014/main" id="{6C7E6992-B82F-EE1E-45C6-1BC81A273D90}"/>
              </a:ext>
            </a:extLst>
          </p:cNvPr>
          <p:cNvSpPr txBox="1"/>
          <p:nvPr/>
        </p:nvSpPr>
        <p:spPr>
          <a:xfrm>
            <a:off x="301336" y="1111827"/>
            <a:ext cx="8884228" cy="646331"/>
          </a:xfrm>
          <a:prstGeom prst="rect">
            <a:avLst/>
          </a:prstGeom>
          <a:noFill/>
        </p:spPr>
        <p:txBody>
          <a:bodyPr wrap="square" rtlCol="0">
            <a:spAutoFit/>
          </a:bodyPr>
          <a:lstStyle/>
          <a:p>
            <a:r>
              <a:rPr lang="en-GB"/>
              <a:t>Sol-Care™ Safety Needle is used in conjunction with a standard syringe. </a:t>
            </a:r>
          </a:p>
          <a:p>
            <a:endParaRPr lang="en-GB"/>
          </a:p>
        </p:txBody>
      </p:sp>
      <p:sp>
        <p:nvSpPr>
          <p:cNvPr id="3" name="TextBox 2">
            <a:extLst>
              <a:ext uri="{FF2B5EF4-FFF2-40B4-BE49-F238E27FC236}">
                <a16:creationId xmlns:a16="http://schemas.microsoft.com/office/drawing/2014/main" id="{C2B6B032-2F7E-F577-6387-788EE6F03ED7}"/>
              </a:ext>
            </a:extLst>
          </p:cNvPr>
          <p:cNvSpPr txBox="1"/>
          <p:nvPr/>
        </p:nvSpPr>
        <p:spPr>
          <a:xfrm>
            <a:off x="109241" y="6281356"/>
            <a:ext cx="1048473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schemeClr val="bg1"/>
                </a:solidFill>
                <a:latin typeface="Arial"/>
                <a:ea typeface="Segoe UI"/>
                <a:cs typeface="Arial"/>
              </a:rPr>
              <a:t>Please note: the IPC measures in external resources may not align with the national IPC requirements in Wales. </a:t>
            </a:r>
            <a:endParaRPr lang="en-US">
              <a:solidFill>
                <a:schemeClr val="bg1"/>
              </a:solidFill>
            </a:endParaRPr>
          </a:p>
          <a:p>
            <a:r>
              <a:rPr lang="en-US" sz="1400">
                <a:solidFill>
                  <a:schemeClr val="bg1"/>
                </a:solidFill>
                <a:latin typeface="Arial"/>
                <a:ea typeface="Segoe UI"/>
                <a:cs typeface="Arial"/>
              </a:rPr>
              <a:t>See here for NHS Wales guidance: NIPCM - Public Health Wales: </a:t>
            </a:r>
            <a:r>
              <a:rPr lang="en-US" sz="1200">
                <a:solidFill>
                  <a:srgbClr val="00A7A7"/>
                </a:solidFill>
                <a:latin typeface="Arial"/>
                <a:ea typeface="Segoe UI"/>
                <a:cs typeface="Arial"/>
                <a:hlinkClick r:id="rId5">
                  <a:extLst>
                    <a:ext uri="{A12FA001-AC4F-418D-AE19-62706E023703}">
                      <ahyp:hlinkClr xmlns:ahyp="http://schemas.microsoft.com/office/drawing/2018/hyperlinkcolor" val="tx"/>
                    </a:ext>
                  </a:extLst>
                </a:hlinkClick>
              </a:rPr>
              <a:t>https://phw.nhs.wales/services-and-teams/antibiotics-and-infections/nipcm/</a:t>
            </a:r>
            <a:endParaRPr lang="en-US" sz="1400">
              <a:solidFill>
                <a:srgbClr val="00A7A7"/>
              </a:solidFill>
              <a:cs typeface="Arial"/>
              <a:hlinkClick r:id="rId5">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958555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DEB5-3627-8C44-4E9E-D119C30735ED}"/>
              </a:ext>
            </a:extLst>
          </p:cNvPr>
          <p:cNvSpPr>
            <a:spLocks noGrp="1"/>
          </p:cNvSpPr>
          <p:nvPr>
            <p:ph type="title"/>
          </p:nvPr>
        </p:nvSpPr>
        <p:spPr>
          <a:xfrm>
            <a:off x="170688" y="136525"/>
            <a:ext cx="10515600" cy="759587"/>
          </a:xfrm>
        </p:spPr>
        <p:txBody>
          <a:bodyPr/>
          <a:lstStyle/>
          <a:p>
            <a:pPr algn="ctr"/>
            <a:r>
              <a:rPr lang="en-GB" sz="3600" b="1"/>
              <a:t>List of excipients</a:t>
            </a:r>
            <a:endParaRPr lang="en-GB" sz="3600"/>
          </a:p>
        </p:txBody>
      </p:sp>
      <p:sp>
        <p:nvSpPr>
          <p:cNvPr id="3" name="Content Placeholder 2">
            <a:extLst>
              <a:ext uri="{FF2B5EF4-FFF2-40B4-BE49-F238E27FC236}">
                <a16:creationId xmlns:a16="http://schemas.microsoft.com/office/drawing/2014/main" id="{D22BB23C-969E-B661-B252-88CBD525F88C}"/>
              </a:ext>
            </a:extLst>
          </p:cNvPr>
          <p:cNvSpPr>
            <a:spLocks noGrp="1"/>
          </p:cNvSpPr>
          <p:nvPr>
            <p:ph idx="1"/>
          </p:nvPr>
        </p:nvSpPr>
        <p:spPr>
          <a:xfrm>
            <a:off x="88392" y="1597025"/>
            <a:ext cx="5626608" cy="4351338"/>
          </a:xfrm>
        </p:spPr>
        <p:txBody>
          <a:bodyPr/>
          <a:lstStyle/>
          <a:p>
            <a:r>
              <a:rPr lang="en-GB" sz="2000"/>
              <a:t>Disodium hydrogen phosphate heptahydrate</a:t>
            </a:r>
          </a:p>
          <a:p>
            <a:r>
              <a:rPr lang="en-GB" sz="2000"/>
              <a:t>Sodium dihydrogen phosphate monohydrate</a:t>
            </a:r>
          </a:p>
          <a:p>
            <a:r>
              <a:rPr lang="en-GB" sz="2000"/>
              <a:t>Sodium chloride</a:t>
            </a:r>
          </a:p>
          <a:p>
            <a:r>
              <a:rPr lang="en-GB" sz="2000"/>
              <a:t>Polysorbate 80</a:t>
            </a:r>
          </a:p>
          <a:p>
            <a:r>
              <a:rPr lang="en-GB" sz="2000"/>
              <a:t>Sodium hydroxide (for adjustment of pH)</a:t>
            </a:r>
          </a:p>
          <a:p>
            <a:r>
              <a:rPr lang="en-GB" sz="2000"/>
              <a:t>Hydrochloric acid (for adjustment of pH)</a:t>
            </a:r>
          </a:p>
          <a:p>
            <a:r>
              <a:rPr lang="en-GB" sz="2000"/>
              <a:t>Water for injections</a:t>
            </a:r>
          </a:p>
          <a:p>
            <a:endParaRPr lang="en-GB"/>
          </a:p>
        </p:txBody>
      </p:sp>
      <p:sp>
        <p:nvSpPr>
          <p:cNvPr id="5" name="Slide Number Placeholder 4">
            <a:extLst>
              <a:ext uri="{FF2B5EF4-FFF2-40B4-BE49-F238E27FC236}">
                <a16:creationId xmlns:a16="http://schemas.microsoft.com/office/drawing/2014/main" id="{5B29D12A-8D3E-9AA3-A322-52FBDDFF3077}"/>
              </a:ext>
            </a:extLst>
          </p:cNvPr>
          <p:cNvSpPr>
            <a:spLocks noGrp="1"/>
          </p:cNvSpPr>
          <p:nvPr>
            <p:ph type="sldNum" sz="quarter" idx="12"/>
          </p:nvPr>
        </p:nvSpPr>
        <p:spPr/>
        <p:txBody>
          <a:bodyPr/>
          <a:lstStyle/>
          <a:p>
            <a:fld id="{561D0CCE-8DCC-44DC-A653-AE62B1D84A52}" type="slidenum">
              <a:rPr lang="en-GB" smtClean="0"/>
              <a:pPr/>
              <a:t>31</a:t>
            </a:fld>
            <a:endParaRPr lang="en-GB"/>
          </a:p>
        </p:txBody>
      </p:sp>
      <p:sp>
        <p:nvSpPr>
          <p:cNvPr id="6" name="TextBox 5">
            <a:extLst>
              <a:ext uri="{FF2B5EF4-FFF2-40B4-BE49-F238E27FC236}">
                <a16:creationId xmlns:a16="http://schemas.microsoft.com/office/drawing/2014/main" id="{6DFFCBC9-EC41-2B82-B8DC-063B9D9152DC}"/>
              </a:ext>
            </a:extLst>
          </p:cNvPr>
          <p:cNvSpPr txBox="1"/>
          <p:nvPr/>
        </p:nvSpPr>
        <p:spPr>
          <a:xfrm>
            <a:off x="5888736" y="1597025"/>
            <a:ext cx="5465064" cy="3483005"/>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a:ln>
                  <a:noFill/>
                </a:ln>
                <a:solidFill>
                  <a:srgbClr val="212A73"/>
                </a:solidFill>
                <a:effectLst/>
                <a:uLnTx/>
                <a:uFillTx/>
                <a:latin typeface="Arial"/>
                <a:ea typeface="+mn-ea"/>
                <a:cs typeface="+mn-cs"/>
              </a:rPr>
              <a:t>Adjuvant (Matrix-M)</a:t>
            </a:r>
            <a:endParaRPr kumimoji="0" lang="en-GB" sz="2000" b="0" i="0" u="none" strike="noStrike" kern="1200" cap="none" spc="0" normalizeH="0" baseline="0" noProof="0">
              <a:ln>
                <a:noFill/>
              </a:ln>
              <a:solidFill>
                <a:srgbClr val="212A73"/>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Cholesterol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Phosphatidylcholine (including all-</a:t>
            </a:r>
            <a:r>
              <a:rPr kumimoji="0" lang="en-GB" sz="2000" b="0" i="0" u="none" strike="noStrike" kern="1200" cap="none" spc="0" normalizeH="0" baseline="0" noProof="0" err="1">
                <a:ln>
                  <a:noFill/>
                </a:ln>
                <a:solidFill>
                  <a:srgbClr val="212A73"/>
                </a:solidFill>
                <a:effectLst/>
                <a:uLnTx/>
                <a:uFillTx/>
                <a:latin typeface="Arial"/>
                <a:ea typeface="+mn-ea"/>
                <a:cs typeface="+mn-cs"/>
              </a:rPr>
              <a:t>rac</a:t>
            </a:r>
            <a:r>
              <a:rPr kumimoji="0" lang="en-GB" sz="2000" b="0" i="0" u="none" strike="noStrike" kern="1200" cap="none" spc="0" normalizeH="0" baseline="0" noProof="0">
                <a:ln>
                  <a:noFill/>
                </a:ln>
                <a:solidFill>
                  <a:srgbClr val="212A73"/>
                </a:solidFill>
                <a:effectLst/>
                <a:uLnTx/>
                <a:uFillTx/>
                <a:latin typeface="Arial"/>
                <a:ea typeface="+mn-ea"/>
                <a:cs typeface="+mn-cs"/>
              </a:rPr>
              <a:t>-</a:t>
            </a:r>
            <a:r>
              <a:rPr kumimoji="0" lang="el-GR" sz="2000" b="0" i="0" u="none" strike="noStrike" kern="1200" cap="none" spc="0" normalizeH="0" baseline="0" noProof="0">
                <a:ln>
                  <a:noFill/>
                </a:ln>
                <a:solidFill>
                  <a:srgbClr val="212A73"/>
                </a:solidFill>
                <a:effectLst/>
                <a:uLnTx/>
                <a:uFillTx/>
                <a:latin typeface="Arial"/>
                <a:ea typeface="+mn-ea"/>
                <a:cs typeface="+mn-cs"/>
              </a:rPr>
              <a:t>α-</a:t>
            </a:r>
            <a:r>
              <a:rPr kumimoji="0" lang="en-GB" sz="2000" b="0" i="0" u="none" strike="noStrike" kern="1200" cap="none" spc="0" normalizeH="0" baseline="0" noProof="0">
                <a:ln>
                  <a:noFill/>
                </a:ln>
                <a:solidFill>
                  <a:srgbClr val="212A73"/>
                </a:solidFill>
                <a:effectLst/>
                <a:uLnTx/>
                <a:uFillTx/>
                <a:latin typeface="Arial"/>
                <a:ea typeface="+mn-ea"/>
                <a:cs typeface="+mn-cs"/>
              </a:rPr>
              <a:t>Tocopherol)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Potassium dihydrogen phosphate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Potassium chloride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Disodium hydrogen phosphate dihydrate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Sodium chloride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212A73"/>
                </a:solidFill>
                <a:effectLst/>
                <a:uLnTx/>
                <a:uFillTx/>
                <a:latin typeface="Arial"/>
                <a:ea typeface="+mn-ea"/>
                <a:cs typeface="+mn-cs"/>
              </a:rPr>
              <a:t>Water for injections</a:t>
            </a:r>
          </a:p>
        </p:txBody>
      </p:sp>
    </p:spTree>
    <p:extLst>
      <p:ext uri="{BB962C8B-B14F-4D97-AF65-F5344CB8AC3E}">
        <p14:creationId xmlns:p14="http://schemas.microsoft.com/office/powerpoint/2010/main" val="2686800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A583E47-8333-2B25-B76E-47599401AB2E}"/>
              </a:ext>
            </a:extLst>
          </p:cNvPr>
          <p:cNvSpPr>
            <a:spLocks noGrp="1"/>
          </p:cNvSpPr>
          <p:nvPr>
            <p:ph type="sldNum" sz="quarter" idx="12"/>
          </p:nvPr>
        </p:nvSpPr>
        <p:spPr/>
        <p:txBody>
          <a:bodyPr/>
          <a:lstStyle/>
          <a:p>
            <a:fld id="{561D0CCE-8DCC-44DC-A653-AE62B1D84A52}" type="slidenum">
              <a:rPr lang="en-GB" smtClean="0"/>
              <a:pPr/>
              <a:t>32</a:t>
            </a:fld>
            <a:endParaRPr lang="en-GB"/>
          </a:p>
        </p:txBody>
      </p:sp>
      <p:graphicFrame>
        <p:nvGraphicFramePr>
          <p:cNvPr id="8" name="Table 7">
            <a:extLst>
              <a:ext uri="{FF2B5EF4-FFF2-40B4-BE49-F238E27FC236}">
                <a16:creationId xmlns:a16="http://schemas.microsoft.com/office/drawing/2014/main" id="{1AED6892-B792-28AF-5D94-4CEE03AB2C8F}"/>
              </a:ext>
            </a:extLst>
          </p:cNvPr>
          <p:cNvGraphicFramePr>
            <a:graphicFrameLocks noGrp="1"/>
          </p:cNvGraphicFramePr>
          <p:nvPr>
            <p:extLst>
              <p:ext uri="{D42A27DB-BD31-4B8C-83A1-F6EECF244321}">
                <p14:modId xmlns:p14="http://schemas.microsoft.com/office/powerpoint/2010/main" val="3286570387"/>
              </p:ext>
            </p:extLst>
          </p:nvPr>
        </p:nvGraphicFramePr>
        <p:xfrm>
          <a:off x="250371" y="406972"/>
          <a:ext cx="11691258" cy="5445039"/>
        </p:xfrm>
        <a:graphic>
          <a:graphicData uri="http://schemas.openxmlformats.org/drawingml/2006/table">
            <a:tbl>
              <a:tblPr firstRow="1" bandRow="1">
                <a:tableStyleId>{5C22544A-7EE6-4342-B048-85BDC9FD1C3A}</a:tableStyleId>
              </a:tblPr>
              <a:tblGrid>
                <a:gridCol w="3897086">
                  <a:extLst>
                    <a:ext uri="{9D8B030D-6E8A-4147-A177-3AD203B41FA5}">
                      <a16:colId xmlns:a16="http://schemas.microsoft.com/office/drawing/2014/main" val="4292169245"/>
                    </a:ext>
                  </a:extLst>
                </a:gridCol>
                <a:gridCol w="3897086">
                  <a:extLst>
                    <a:ext uri="{9D8B030D-6E8A-4147-A177-3AD203B41FA5}">
                      <a16:colId xmlns:a16="http://schemas.microsoft.com/office/drawing/2014/main" val="152429787"/>
                    </a:ext>
                  </a:extLst>
                </a:gridCol>
                <a:gridCol w="3897086">
                  <a:extLst>
                    <a:ext uri="{9D8B030D-6E8A-4147-A177-3AD203B41FA5}">
                      <a16:colId xmlns:a16="http://schemas.microsoft.com/office/drawing/2014/main" val="3305525538"/>
                    </a:ext>
                  </a:extLst>
                </a:gridCol>
              </a:tblGrid>
              <a:tr h="1022049">
                <a:tc>
                  <a:txBody>
                    <a:bodyPr/>
                    <a:lstStyle/>
                    <a:p>
                      <a:endParaRPr lang="en-GB"/>
                    </a:p>
                  </a:txBody>
                  <a:tcPr/>
                </a:tc>
                <a:tc>
                  <a:txBody>
                    <a:bodyPr/>
                    <a:lstStyle/>
                    <a:p>
                      <a:r>
                        <a:rPr lang="en-GB">
                          <a:solidFill>
                            <a:schemeClr val="tx1"/>
                          </a:solidFill>
                        </a:rPr>
                        <a:t>Presentation: Moderna Spikevax</a:t>
                      </a:r>
                      <a:r>
                        <a:rPr kumimoji="0" lang="en-GB" sz="1800" b="1" i="0" u="none" strike="noStrike" kern="1200" cap="none" spc="0" normalizeH="0" baseline="0" noProof="0">
                          <a:ln>
                            <a:noFill/>
                          </a:ln>
                          <a:solidFill>
                            <a:srgbClr val="212A73"/>
                          </a:solidFill>
                          <a:effectLst/>
                          <a:uLnTx/>
                          <a:uFillTx/>
                          <a:latin typeface="+mn-lt"/>
                          <a:ea typeface="+mn-ea"/>
                          <a:cs typeface="+mn-cs"/>
                        </a:rPr>
                        <a:t>®</a:t>
                      </a:r>
                      <a:r>
                        <a:rPr lang="en-GB">
                          <a:solidFill>
                            <a:schemeClr val="tx1"/>
                          </a:solidFill>
                        </a:rPr>
                        <a:t> LP.8.1 0.1mg/mL dispersion for injection</a:t>
                      </a:r>
                    </a:p>
                  </a:txBody>
                  <a:tcPr/>
                </a:tc>
                <a:tc>
                  <a:txBody>
                    <a:bodyPr/>
                    <a:lstStyle/>
                    <a:p>
                      <a:r>
                        <a:rPr lang="en-GB">
                          <a:solidFill>
                            <a:schemeClr val="tx1"/>
                          </a:solidFill>
                        </a:rPr>
                        <a:t>Sanofi Nuvaxovid ® JN.1 5 microgrammes/dose pre-filled syringe</a:t>
                      </a:r>
                    </a:p>
                  </a:txBody>
                  <a:tcPr/>
                </a:tc>
                <a:extLst>
                  <a:ext uri="{0D108BD9-81ED-4DB2-BD59-A6C34878D82A}">
                    <a16:rowId xmlns:a16="http://schemas.microsoft.com/office/drawing/2014/main" val="1852914914"/>
                  </a:ext>
                </a:extLst>
              </a:tr>
              <a:tr h="834810">
                <a:tc>
                  <a:txBody>
                    <a:bodyPr/>
                    <a:lstStyle/>
                    <a:p>
                      <a:r>
                        <a:rPr lang="en-GB" b="1"/>
                        <a:t>Doses</a:t>
                      </a:r>
                    </a:p>
                  </a:txBody>
                  <a:tcPr/>
                </a:tc>
                <a:tc>
                  <a:txBody>
                    <a:bodyPr/>
                    <a:lstStyle/>
                    <a:p>
                      <a:r>
                        <a:rPr lang="en-GB">
                          <a:solidFill>
                            <a:schemeClr val="tx1"/>
                          </a:solidFill>
                        </a:rPr>
                        <a:t>5 doses per vial of 0.5ml</a:t>
                      </a:r>
                    </a:p>
                  </a:txBody>
                  <a:tcPr/>
                </a:tc>
                <a:tc>
                  <a:txBody>
                    <a:bodyPr/>
                    <a:lstStyle/>
                    <a:p>
                      <a:r>
                        <a:rPr lang="en-GB">
                          <a:solidFill>
                            <a:schemeClr val="tx1"/>
                          </a:solidFill>
                        </a:rPr>
                        <a:t>1 dose pre-filled syringe</a:t>
                      </a:r>
                    </a:p>
                  </a:txBody>
                  <a:tcPr/>
                </a:tc>
                <a:extLst>
                  <a:ext uri="{0D108BD9-81ED-4DB2-BD59-A6C34878D82A}">
                    <a16:rowId xmlns:a16="http://schemas.microsoft.com/office/drawing/2014/main" val="936605445"/>
                  </a:ext>
                </a:extLst>
              </a:tr>
              <a:tr h="834810">
                <a:tc>
                  <a:txBody>
                    <a:bodyPr/>
                    <a:lstStyle/>
                    <a:p>
                      <a:r>
                        <a:rPr lang="en-GB" b="1"/>
                        <a:t>Age</a:t>
                      </a:r>
                    </a:p>
                  </a:txBody>
                  <a:tcPr/>
                </a:tc>
                <a:tc>
                  <a:txBody>
                    <a:bodyPr/>
                    <a:lstStyle/>
                    <a:p>
                      <a:r>
                        <a:rPr lang="en-GB">
                          <a:solidFill>
                            <a:schemeClr val="tx1"/>
                          </a:solidFill>
                        </a:rPr>
                        <a:t>18 years +</a:t>
                      </a:r>
                    </a:p>
                  </a:txBody>
                  <a:tcPr/>
                </a:tc>
                <a:tc>
                  <a:txBody>
                    <a:bodyPr/>
                    <a:lstStyle/>
                    <a:p>
                      <a:r>
                        <a:rPr lang="en-GB">
                          <a:solidFill>
                            <a:schemeClr val="tx1"/>
                          </a:solidFill>
                        </a:rPr>
                        <a:t>18 years + (Please refer to notes section in relation to children and young people)</a:t>
                      </a:r>
                    </a:p>
                  </a:txBody>
                  <a:tcPr/>
                </a:tc>
                <a:extLst>
                  <a:ext uri="{0D108BD9-81ED-4DB2-BD59-A6C34878D82A}">
                    <a16:rowId xmlns:a16="http://schemas.microsoft.com/office/drawing/2014/main" val="1216170046"/>
                  </a:ext>
                </a:extLst>
              </a:tr>
              <a:tr h="2673780">
                <a:tc>
                  <a:txBody>
                    <a:bodyPr/>
                    <a:lstStyle/>
                    <a:p>
                      <a:r>
                        <a:rPr lang="en-GB" b="1"/>
                        <a:t>Image</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4176291230"/>
                  </a:ext>
                </a:extLst>
              </a:tr>
            </a:tbl>
          </a:graphicData>
        </a:graphic>
      </p:graphicFrame>
      <p:pic>
        <p:nvPicPr>
          <p:cNvPr id="11" name="Content Placeholder 10">
            <a:extLst>
              <a:ext uri="{FF2B5EF4-FFF2-40B4-BE49-F238E27FC236}">
                <a16:creationId xmlns:a16="http://schemas.microsoft.com/office/drawing/2014/main" id="{BB21EC07-EEDA-FA20-7820-4A760FA9B3AB}"/>
              </a:ext>
            </a:extLst>
          </p:cNvPr>
          <p:cNvPicPr>
            <a:picLocks noGrp="1" noChangeAspect="1"/>
          </p:cNvPicPr>
          <p:nvPr>
            <p:ph idx="1"/>
          </p:nvPr>
        </p:nvPicPr>
        <p:blipFill>
          <a:blip r:embed="rId3"/>
          <a:stretch>
            <a:fillRect/>
          </a:stretch>
        </p:blipFill>
        <p:spPr>
          <a:xfrm rot="16200000">
            <a:off x="9725327" y="3130765"/>
            <a:ext cx="599213" cy="2657733"/>
          </a:xfrm>
          <a:prstGeom prst="rect">
            <a:avLst/>
          </a:prstGeom>
        </p:spPr>
      </p:pic>
      <p:pic>
        <p:nvPicPr>
          <p:cNvPr id="12" name="Picture 11">
            <a:extLst>
              <a:ext uri="{FF2B5EF4-FFF2-40B4-BE49-F238E27FC236}">
                <a16:creationId xmlns:a16="http://schemas.microsoft.com/office/drawing/2014/main" id="{4FE8BAB0-4946-F85F-F244-D1E01F1C7C74}"/>
              </a:ext>
            </a:extLst>
          </p:cNvPr>
          <p:cNvPicPr>
            <a:picLocks noChangeAspect="1"/>
          </p:cNvPicPr>
          <p:nvPr/>
        </p:nvPicPr>
        <p:blipFill>
          <a:blip r:embed="rId4"/>
          <a:stretch>
            <a:fillRect/>
          </a:stretch>
        </p:blipFill>
        <p:spPr>
          <a:xfrm>
            <a:off x="4850120" y="3429000"/>
            <a:ext cx="1779280" cy="2061264"/>
          </a:xfrm>
          <a:prstGeom prst="rect">
            <a:avLst/>
          </a:prstGeom>
        </p:spPr>
      </p:pic>
    </p:spTree>
    <p:extLst>
      <p:ext uri="{BB962C8B-B14F-4D97-AF65-F5344CB8AC3E}">
        <p14:creationId xmlns:p14="http://schemas.microsoft.com/office/powerpoint/2010/main" val="865687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E49-D048-1774-3C8B-783580E579D4}"/>
              </a:ext>
            </a:extLst>
          </p:cNvPr>
          <p:cNvSpPr>
            <a:spLocks noGrp="1"/>
          </p:cNvSpPr>
          <p:nvPr>
            <p:ph type="title" idx="4294967295"/>
          </p:nvPr>
        </p:nvSpPr>
        <p:spPr>
          <a:xfrm>
            <a:off x="146304" y="4324477"/>
            <a:ext cx="11723688" cy="1325563"/>
          </a:xfrm>
          <a:prstGeom prst="rect">
            <a:avLst/>
          </a:prstGeom>
        </p:spPr>
        <p:txBody>
          <a:bodyPr lIns="91440" tIns="45720" rIns="91440" bIns="45720" anchor="t"/>
          <a:lstStyle/>
          <a:p>
            <a:pPr algn="ctr"/>
            <a:r>
              <a:rPr lang="en-GB" sz="3600" b="1">
                <a:solidFill>
                  <a:schemeClr val="bg1"/>
                </a:solidFill>
              </a:rPr>
              <a:t>Additional slides outlining key principles for Moderna Spikevax</a:t>
            </a:r>
            <a:r>
              <a:rPr lang="en-GB" sz="3600" b="1" baseline="30000">
                <a:solidFill>
                  <a:schemeClr val="bg1"/>
                </a:solidFill>
              </a:rPr>
              <a:t>®</a:t>
            </a:r>
            <a:r>
              <a:rPr lang="en-GB" sz="3600" b="1">
                <a:solidFill>
                  <a:schemeClr val="bg1"/>
                </a:solidFill>
              </a:rPr>
              <a:t> LP.8.1 &amp; Sanofi Nuvaxovid</a:t>
            </a:r>
            <a:r>
              <a:rPr lang="en-GB" sz="3600" b="1" baseline="30000">
                <a:solidFill>
                  <a:schemeClr val="bg1"/>
                </a:solidFill>
              </a:rPr>
              <a:t> ® </a:t>
            </a:r>
            <a:r>
              <a:rPr lang="en-GB" sz="3600" b="1">
                <a:solidFill>
                  <a:schemeClr val="bg1"/>
                </a:solidFill>
              </a:rPr>
              <a:t>JN.1 COVID-19 vaccines </a:t>
            </a:r>
          </a:p>
        </p:txBody>
      </p:sp>
      <p:sp>
        <p:nvSpPr>
          <p:cNvPr id="5" name="Slide Number Placeholder 4">
            <a:extLst>
              <a:ext uri="{FF2B5EF4-FFF2-40B4-BE49-F238E27FC236}">
                <a16:creationId xmlns:a16="http://schemas.microsoft.com/office/drawing/2014/main" id="{95BDF222-8AAB-67E0-28CD-A21A94DED5E0}"/>
              </a:ext>
            </a:extLst>
          </p:cNvPr>
          <p:cNvSpPr>
            <a:spLocks noGrp="1"/>
          </p:cNvSpPr>
          <p:nvPr>
            <p:ph type="sldNum" sz="quarter" idx="4294967295"/>
          </p:nvPr>
        </p:nvSpPr>
        <p:spPr>
          <a:xfrm>
            <a:off x="9448800" y="6356350"/>
            <a:ext cx="2743200" cy="365125"/>
          </a:xfrm>
          <a:prstGeom prst="rect">
            <a:avLst/>
          </a:prstGeom>
        </p:spPr>
        <p:txBody>
          <a:bodyPr/>
          <a:lstStyle/>
          <a:p>
            <a:fld id="{561D0CCE-8DCC-44DC-A653-AE62B1D84A52}" type="slidenum">
              <a:rPr lang="en-GB" smtClean="0"/>
              <a:pPr/>
              <a:t>33</a:t>
            </a:fld>
            <a:endParaRPr lang="en-GB"/>
          </a:p>
        </p:txBody>
      </p:sp>
    </p:spTree>
    <p:extLst>
      <p:ext uri="{BB962C8B-B14F-4D97-AF65-F5344CB8AC3E}">
        <p14:creationId xmlns:p14="http://schemas.microsoft.com/office/powerpoint/2010/main" val="4216165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D7DC-8741-9694-2CC6-EBD9E34E7FE3}"/>
              </a:ext>
            </a:extLst>
          </p:cNvPr>
          <p:cNvSpPr>
            <a:spLocks noGrp="1"/>
          </p:cNvSpPr>
          <p:nvPr>
            <p:ph type="title"/>
          </p:nvPr>
        </p:nvSpPr>
        <p:spPr>
          <a:xfrm>
            <a:off x="0" y="365125"/>
            <a:ext cx="12192000" cy="1325563"/>
          </a:xfrm>
        </p:spPr>
        <p:txBody>
          <a:bodyPr lIns="91440" tIns="45720" rIns="91440" bIns="45720" anchor="t"/>
          <a:lstStyle/>
          <a:p>
            <a:pPr algn="ctr"/>
            <a:r>
              <a:rPr lang="en-GB" sz="3600" b="1"/>
              <a:t>Patient Group Direction (PGD) and Vaccine Group Direction (VGD)</a:t>
            </a:r>
            <a:endParaRPr lang="en-GB" sz="3600" b="1">
              <a:cs typeface="Arial"/>
            </a:endParaRPr>
          </a:p>
        </p:txBody>
      </p:sp>
      <p:sp>
        <p:nvSpPr>
          <p:cNvPr id="3" name="Content Placeholder 2">
            <a:extLst>
              <a:ext uri="{FF2B5EF4-FFF2-40B4-BE49-F238E27FC236}">
                <a16:creationId xmlns:a16="http://schemas.microsoft.com/office/drawing/2014/main" id="{8719B4C8-83FD-C670-8FA6-20CD8834F6F4}"/>
              </a:ext>
            </a:extLst>
          </p:cNvPr>
          <p:cNvSpPr>
            <a:spLocks noGrp="1"/>
          </p:cNvSpPr>
          <p:nvPr>
            <p:ph idx="1"/>
          </p:nvPr>
        </p:nvSpPr>
        <p:spPr>
          <a:xfrm>
            <a:off x="838200" y="1533525"/>
            <a:ext cx="10515600" cy="4071144"/>
          </a:xfrm>
        </p:spPr>
        <p:txBody>
          <a:bodyPr lIns="91440" tIns="45720" rIns="91440" bIns="45720" anchor="t"/>
          <a:lstStyle/>
          <a:p>
            <a:endParaRPr lang="en-GB" sz="2400">
              <a:hlinkClick r:id="rId2"/>
            </a:endParaRPr>
          </a:p>
          <a:p>
            <a:r>
              <a:rPr lang="en-GB" sz="2400">
                <a:effectLst/>
                <a:latin typeface="+mj-lt"/>
                <a:ea typeface="Calibri"/>
              </a:rPr>
              <a:t>Moderna Spikevax® LP.8.1 &amp; Sanofi Nuvaxovid ® JN.1 COVID-19 vaccines </a:t>
            </a:r>
            <a:r>
              <a:rPr lang="en-GB" sz="2400">
                <a:ea typeface="Calibri"/>
              </a:rPr>
              <a:t>can be administered under a PGD or VGD. </a:t>
            </a:r>
          </a:p>
          <a:p>
            <a:r>
              <a:rPr lang="en-GB" sz="2400">
                <a:ea typeface="Calibri"/>
              </a:rPr>
              <a:t>Templates are a</a:t>
            </a:r>
            <a:r>
              <a:rPr lang="en-GB" sz="2400"/>
              <a:t>vailable to view here: </a:t>
            </a:r>
            <a:r>
              <a:rPr lang="en-GB" sz="2400">
                <a:hlinkClick r:id="rId3"/>
              </a:rPr>
              <a:t>Patient Group Directions (PGD) - Welsh Medicines Advice Service (wales.nhs.uk)</a:t>
            </a:r>
          </a:p>
          <a:p>
            <a:r>
              <a:rPr lang="en-GB" sz="2400">
                <a:latin typeface="+mj-lt"/>
                <a:ea typeface="Calibri"/>
                <a:cs typeface="Arial"/>
              </a:rPr>
              <a:t>Further information about VGD's is available here: </a:t>
            </a:r>
            <a:r>
              <a:rPr lang="en-GB" sz="2400">
                <a:latin typeface="+mj-lt"/>
                <a:ea typeface="Calibri"/>
                <a:cs typeface="Arial"/>
                <a:hlinkClick r:id="rId4"/>
              </a:rPr>
              <a:t>NHS SPS - Specialist Pharmacy Service – The first stop for professional medicines advice</a:t>
            </a:r>
            <a:endParaRPr lang="en-GB" sz="2400">
              <a:latin typeface="+mj-lt"/>
              <a:ea typeface="Calibri"/>
            </a:endParaRPr>
          </a:p>
          <a:p>
            <a:r>
              <a:rPr lang="en-GB" sz="2400" b="1">
                <a:latin typeface="+mj-lt"/>
                <a:ea typeface="Calibri"/>
              </a:rPr>
              <a:t>NB: </a:t>
            </a:r>
            <a:r>
              <a:rPr lang="en-GB" sz="2400">
                <a:latin typeface="+mj-lt"/>
                <a:ea typeface="Calibri"/>
              </a:rPr>
              <a:t>Local authorisation is required before PGD or VGD templates can be used.</a:t>
            </a:r>
            <a:endParaRPr lang="en-GB" sz="2400">
              <a:latin typeface="+mj-lt"/>
              <a:ea typeface="Calibri"/>
              <a:hlinkClick r:id="rId3">
                <a:extLst>
                  <a:ext uri="{A12FA001-AC4F-418D-AE19-62706E023703}">
                    <ahyp:hlinkClr xmlns:ahyp="http://schemas.microsoft.com/office/drawing/2018/hyperlinkcolor" val="tx"/>
                  </a:ext>
                </a:extLst>
              </a:hlinkClick>
            </a:endParaRPr>
          </a:p>
        </p:txBody>
      </p:sp>
      <p:sp>
        <p:nvSpPr>
          <p:cNvPr id="5" name="Slide Number Placeholder 4">
            <a:extLst>
              <a:ext uri="{FF2B5EF4-FFF2-40B4-BE49-F238E27FC236}">
                <a16:creationId xmlns:a16="http://schemas.microsoft.com/office/drawing/2014/main" id="{E4582AEE-D2A5-BA61-49B0-B0B9E35A8B9A}"/>
              </a:ext>
            </a:extLst>
          </p:cNvPr>
          <p:cNvSpPr>
            <a:spLocks noGrp="1"/>
          </p:cNvSpPr>
          <p:nvPr>
            <p:ph type="sldNum" sz="quarter" idx="12"/>
          </p:nvPr>
        </p:nvSpPr>
        <p:spPr/>
        <p:txBody>
          <a:bodyPr/>
          <a:lstStyle/>
          <a:p>
            <a:fld id="{561D0CCE-8DCC-44DC-A653-AE62B1D84A52}" type="slidenum">
              <a:rPr lang="en-GB" smtClean="0"/>
              <a:pPr/>
              <a:t>34</a:t>
            </a:fld>
            <a:endParaRPr lang="en-GB"/>
          </a:p>
        </p:txBody>
      </p:sp>
    </p:spTree>
    <p:extLst>
      <p:ext uri="{BB962C8B-B14F-4D97-AF65-F5344CB8AC3E}">
        <p14:creationId xmlns:p14="http://schemas.microsoft.com/office/powerpoint/2010/main" val="3699202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390-B43A-8B35-742B-D81B3781096D}"/>
              </a:ext>
            </a:extLst>
          </p:cNvPr>
          <p:cNvSpPr>
            <a:spLocks noGrp="1"/>
          </p:cNvSpPr>
          <p:nvPr>
            <p:ph type="title"/>
          </p:nvPr>
        </p:nvSpPr>
        <p:spPr>
          <a:xfrm>
            <a:off x="325610" y="136525"/>
            <a:ext cx="8050294" cy="1014479"/>
          </a:xfrm>
        </p:spPr>
        <p:txBody>
          <a:bodyPr/>
          <a:lstStyle/>
          <a:p>
            <a:r>
              <a:rPr lang="en-GB" sz="3600" b="1">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Prior to giving COVID-19 </a:t>
            </a:r>
            <a:r>
              <a:rPr lang="en-GB" sz="3600" b="1">
                <a:solidFill>
                  <a:srgbClr val="002060"/>
                </a:solidFill>
              </a:rPr>
              <a:t>vaccines</a:t>
            </a:r>
            <a:endParaRPr lang="en-GB" sz="3600" b="1"/>
          </a:p>
        </p:txBody>
      </p:sp>
      <p:sp>
        <p:nvSpPr>
          <p:cNvPr id="3" name="Content Placeholder 2">
            <a:extLst>
              <a:ext uri="{FF2B5EF4-FFF2-40B4-BE49-F238E27FC236}">
                <a16:creationId xmlns:a16="http://schemas.microsoft.com/office/drawing/2014/main" id="{75026BD2-D97B-D099-B99D-BE89EAA7334D}"/>
              </a:ext>
            </a:extLst>
          </p:cNvPr>
          <p:cNvSpPr>
            <a:spLocks noGrp="1"/>
          </p:cNvSpPr>
          <p:nvPr>
            <p:ph idx="1"/>
          </p:nvPr>
        </p:nvSpPr>
        <p:spPr>
          <a:xfrm>
            <a:off x="325610" y="1270819"/>
            <a:ext cx="11705970" cy="4829191"/>
          </a:xfrm>
        </p:spPr>
        <p:txBody>
          <a:bodyPr/>
          <a:lstStyle/>
          <a:p>
            <a:pPr marL="0" indent="0" fontAlgn="base">
              <a:buNone/>
            </a:pPr>
            <a:r>
              <a:rPr lang="en-GB" sz="2000"/>
              <a:t>Before giving the vaccine, you need to check whether the person to be vaccinated:</a:t>
            </a:r>
          </a:p>
          <a:p>
            <a:pPr fontAlgn="base">
              <a:buFont typeface="Courier New" panose="02070309020205020404" pitchFamily="49" charset="0"/>
              <a:buChar char="o"/>
            </a:pPr>
            <a:r>
              <a:rPr lang="en-GB" sz="2000"/>
              <a:t>is eligible to receive the </a:t>
            </a:r>
            <a:r>
              <a:rPr lang="en-GB" sz="2000">
                <a:solidFill>
                  <a:srgbClr val="002060"/>
                </a:solidFill>
              </a:rPr>
              <a:t>COVID-19 vaccine</a:t>
            </a:r>
            <a:r>
              <a:rPr lang="en-GB" sz="2000"/>
              <a:t>.</a:t>
            </a:r>
          </a:p>
          <a:p>
            <a:pPr fontAlgn="base">
              <a:buFont typeface="Courier New" panose="02070309020205020404" pitchFamily="49" charset="0"/>
              <a:buChar char="o"/>
            </a:pPr>
            <a:r>
              <a:rPr lang="en-GB" sz="2000"/>
              <a:t>has any contraindications or precautions to either </a:t>
            </a:r>
            <a:r>
              <a:rPr lang="en-GB" sz="2000">
                <a:solidFill>
                  <a:srgbClr val="002060"/>
                </a:solidFill>
              </a:rPr>
              <a:t>COVID-19 vaccine.</a:t>
            </a:r>
            <a:endParaRPr lang="en-GB" sz="2000"/>
          </a:p>
          <a:p>
            <a:pPr lvl="0" fontAlgn="base">
              <a:buFont typeface="Courier New" panose="02070309020205020404" pitchFamily="49" charset="0"/>
              <a:buChar char="o"/>
            </a:pPr>
            <a:r>
              <a:rPr lang="en-GB" sz="2000"/>
              <a:t>has not received any COVID-19 vaccination in the previous 3 months. The </a:t>
            </a:r>
            <a:r>
              <a:rPr lang="en-GB" sz="2000" u="sng">
                <a:hlinkClick r:id="rId3"/>
              </a:rPr>
              <a:t>Green Book COVID-19 chapter</a:t>
            </a:r>
            <a:r>
              <a:rPr lang="en-GB" sz="2000">
                <a:hlinkClick r:id="rId3"/>
              </a:rPr>
              <a:t> </a:t>
            </a:r>
            <a:r>
              <a:rPr lang="en-GB" sz="2000"/>
              <a:t>states, for those eligible for vaccination during seasonal campaigns, a single dose is offered at least 3 months after any previous dose. This interval applies to any vaccine, regardless of the product given for the previous doses. Timing should follow the JCVI advice for that campaign, which aims to provide protection to the most vulnerable at the optimal time.</a:t>
            </a:r>
          </a:p>
          <a:p>
            <a:pPr fontAlgn="base"/>
            <a:r>
              <a:rPr lang="en-GB" sz="2000"/>
              <a:t>The only exceptions to the 3 month interval would be individuals who are immunosuppressed, these individuals would be recommended a second dose and in some circumstances may need to complete vaccinations within a treatment window. In this situation the minimum interval could be reduced to 3 weeks </a:t>
            </a:r>
            <a:r>
              <a:rPr lang="en-GB" sz="2000" u="sng">
                <a:hlinkClick r:id="rId3"/>
              </a:rPr>
              <a:t>Green Book COVID-19 chapter</a:t>
            </a:r>
            <a:endParaRPr lang="en-GB" sz="2000"/>
          </a:p>
          <a:p>
            <a:pPr lvl="0" fontAlgn="base"/>
            <a:r>
              <a:rPr lang="en-GB" sz="2000" b="1"/>
              <a:t>Operational flexibility is permitted to offer the seasonal dose to eligible individuals expected to reach the target age during campaign windows.</a:t>
            </a:r>
          </a:p>
          <a:p>
            <a:endParaRPr lang="en-GB" sz="1800">
              <a:solidFill>
                <a:srgbClr val="002060"/>
              </a:solidFill>
              <a:effectLst/>
              <a:ea typeface="Calibri" panose="020F0502020204030204" pitchFamily="34" charset="0"/>
              <a:cs typeface="Arial"/>
            </a:endParaRPr>
          </a:p>
          <a:p>
            <a:pPr marL="0" lvl="0" indent="0" fontAlgn="base">
              <a:lnSpc>
                <a:spcPct val="115000"/>
              </a:lnSpc>
              <a:spcAft>
                <a:spcPts val="1200"/>
              </a:spcAft>
              <a:buNone/>
            </a:pPr>
            <a:endParaRPr lang="en-GB" sz="1800"/>
          </a:p>
        </p:txBody>
      </p:sp>
      <p:sp>
        <p:nvSpPr>
          <p:cNvPr id="5" name="Slide Number Placeholder 4">
            <a:extLst>
              <a:ext uri="{FF2B5EF4-FFF2-40B4-BE49-F238E27FC236}">
                <a16:creationId xmlns:a16="http://schemas.microsoft.com/office/drawing/2014/main" id="{4C5D6121-2E93-DB75-2F7D-2F34677CF3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45986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1081-DD60-4BF9-B1AD-E4F202B0CD51}"/>
              </a:ext>
            </a:extLst>
          </p:cNvPr>
          <p:cNvSpPr>
            <a:spLocks noGrp="1"/>
          </p:cNvSpPr>
          <p:nvPr>
            <p:ph type="title"/>
          </p:nvPr>
        </p:nvSpPr>
        <p:spPr>
          <a:xfrm>
            <a:off x="85060" y="18256"/>
            <a:ext cx="12106940" cy="1325563"/>
          </a:xfrm>
        </p:spPr>
        <p:txBody>
          <a:bodyPr lIns="91440" tIns="45720" rIns="91440" bIns="45720" anchor="t"/>
          <a:lstStyle/>
          <a:p>
            <a:pPr algn="ctr"/>
            <a:r>
              <a:rPr lang="en-GB" sz="3600" b="1"/>
              <a:t>Contraindications:</a:t>
            </a:r>
            <a:r>
              <a:rPr lang="en-GB" sz="3600" b="1">
                <a:effectLst/>
                <a:latin typeface="+mj-lt"/>
                <a:ea typeface="Calibri"/>
              </a:rPr>
              <a:t> </a:t>
            </a:r>
            <a:r>
              <a:rPr lang="en-GB" sz="3600" b="1">
                <a:latin typeface="Arial"/>
                <a:ea typeface="Calibri"/>
                <a:cs typeface="Arial"/>
              </a:rPr>
              <a:t>Moderna Spikevax</a:t>
            </a:r>
            <a:r>
              <a:rPr lang="en-GB" sz="3600" b="1" baseline="30000">
                <a:solidFill>
                  <a:srgbClr val="002060"/>
                </a:solidFill>
                <a:latin typeface="Arial"/>
                <a:ea typeface="Calibri"/>
                <a:cs typeface="Arial"/>
              </a:rPr>
              <a:t>®</a:t>
            </a:r>
            <a:r>
              <a:rPr lang="en-GB" sz="3600" b="1">
                <a:latin typeface="Arial"/>
                <a:ea typeface="Calibri"/>
                <a:cs typeface="Arial"/>
              </a:rPr>
              <a:t> </a:t>
            </a:r>
            <a:r>
              <a:rPr lang="en-GB" sz="3600" b="1">
                <a:effectLst/>
                <a:latin typeface="+mj-lt"/>
                <a:ea typeface="Calibri"/>
              </a:rPr>
              <a:t>LP.8.1.</a:t>
            </a:r>
            <a:r>
              <a:rPr lang="en-GB" sz="3600" b="1">
                <a:ea typeface="Calibri"/>
              </a:rPr>
              <a:t> and Sanofi Nuvaxovid</a:t>
            </a:r>
            <a:r>
              <a:rPr lang="en-GB" sz="3600" b="1" baseline="30000">
                <a:solidFill>
                  <a:srgbClr val="002060"/>
                </a:solidFill>
                <a:ea typeface="Calibri"/>
              </a:rPr>
              <a:t>®  </a:t>
            </a:r>
            <a:r>
              <a:rPr lang="en-GB" sz="3600" b="1">
                <a:solidFill>
                  <a:srgbClr val="002060"/>
                </a:solidFill>
                <a:ea typeface="Calibri"/>
              </a:rPr>
              <a:t>JN.1 </a:t>
            </a:r>
            <a:r>
              <a:rPr lang="en-GB" sz="3600" b="1">
                <a:ea typeface="Calibri"/>
              </a:rPr>
              <a:t>COVID-19</a:t>
            </a:r>
            <a:r>
              <a:rPr lang="en-GB" sz="3600" b="1">
                <a:effectLst/>
                <a:latin typeface="+mj-lt"/>
                <a:ea typeface="Calibri"/>
              </a:rPr>
              <a:t> Vaccines</a:t>
            </a:r>
            <a:endParaRPr lang="en-GB" sz="3600" b="1">
              <a:ea typeface="Calibri"/>
            </a:endParaRPr>
          </a:p>
        </p:txBody>
      </p:sp>
      <p:sp>
        <p:nvSpPr>
          <p:cNvPr id="3" name="Content Placeholder 2">
            <a:extLst>
              <a:ext uri="{FF2B5EF4-FFF2-40B4-BE49-F238E27FC236}">
                <a16:creationId xmlns:a16="http://schemas.microsoft.com/office/drawing/2014/main" id="{4385A9FB-C2FF-4955-9694-33D3A17E83D7}"/>
              </a:ext>
            </a:extLst>
          </p:cNvPr>
          <p:cNvSpPr>
            <a:spLocks noGrp="1"/>
          </p:cNvSpPr>
          <p:nvPr>
            <p:ph idx="1"/>
          </p:nvPr>
        </p:nvSpPr>
        <p:spPr>
          <a:xfrm>
            <a:off x="595681" y="1229316"/>
            <a:ext cx="11090097" cy="4760482"/>
          </a:xfrm>
        </p:spPr>
        <p:txBody>
          <a:bodyPr lIns="91440" tIns="45720" rIns="91440" bIns="45720" anchor="t"/>
          <a:lstStyle/>
          <a:p>
            <a:r>
              <a:rPr lang="en-GB" sz="2000"/>
              <a:t>Vaccination should be postponed in individuals suffering from acute severe febrile illness or acute infection. The presence of a minor infection and/or low-grade fever should not delay vaccination. </a:t>
            </a:r>
          </a:p>
          <a:p>
            <a:pPr lvl="0"/>
            <a:r>
              <a:rPr lang="en-GB" sz="2000">
                <a:effectLst/>
                <a:ea typeface="Calibri"/>
              </a:rPr>
              <a:t>The vaccine is contraindicated in those who have had a previous systemic allergic reaction (including immediate-onset anaphylaxis) to:</a:t>
            </a:r>
            <a:endParaRPr lang="en-GB" sz="2000">
              <a:effectLst/>
              <a:ea typeface="Calibri"/>
              <a:cs typeface="Arial"/>
            </a:endParaRPr>
          </a:p>
          <a:p>
            <a:pPr lvl="1">
              <a:buFont typeface="Courier New" panose="020B0604020202020204" pitchFamily="34" charset="0"/>
              <a:buChar char="o"/>
            </a:pPr>
            <a:r>
              <a:rPr lang="en-GB" sz="2000">
                <a:ea typeface="Calibri"/>
              </a:rPr>
              <a:t>a previous dose of a COVID-19 vaccine</a:t>
            </a:r>
            <a:endParaRPr lang="en-GB" sz="2000">
              <a:ea typeface="Calibri"/>
              <a:cs typeface="Arial"/>
            </a:endParaRPr>
          </a:p>
          <a:p>
            <a:pPr marL="742950" lvl="1" indent="-285750">
              <a:buFont typeface="Courier New" panose="02070309020205020404" pitchFamily="49" charset="0"/>
              <a:buChar char="o"/>
            </a:pPr>
            <a:r>
              <a:rPr lang="en-GB" sz="2000">
                <a:ea typeface="Calibri"/>
              </a:rPr>
              <a:t>any component (excipient) of the COVID-19 vaccine</a:t>
            </a:r>
            <a:endParaRPr lang="en-GB" sz="2000">
              <a:ea typeface="Calibri"/>
              <a:cs typeface="Arial"/>
            </a:endParaRPr>
          </a:p>
          <a:p>
            <a:pPr marL="0" indent="0">
              <a:lnSpc>
                <a:spcPct val="100000"/>
              </a:lnSpc>
              <a:spcAft>
                <a:spcPts val="800"/>
              </a:spcAft>
              <a:buNone/>
            </a:pPr>
            <a:r>
              <a:rPr lang="en-GB" sz="2000" b="1">
                <a:solidFill>
                  <a:srgbClr val="002060"/>
                </a:solidFill>
                <a:effectLst/>
                <a:latin typeface="Arial"/>
                <a:ea typeface="Calibri"/>
                <a:cs typeface="Times New Roman"/>
              </a:rPr>
              <a:t>People with a history of allergy: </a:t>
            </a:r>
            <a:r>
              <a:rPr lang="en-GB" sz="2000">
                <a:solidFill>
                  <a:srgbClr val="002060"/>
                </a:solidFill>
                <a:effectLst/>
                <a:latin typeface="Arial"/>
                <a:ea typeface="Times New Roman" panose="02020603050405020304" pitchFamily="18" charset="0"/>
                <a:cs typeface="Times New Roman"/>
              </a:rPr>
              <a:t>A very small number of individuals have experienced anaphylaxis when receiving a COVID-19 vaccine. Anyone with a history of allergic reaction to an excipient in the COVID-19 vaccine should not receive that vaccine (except with expert advice), but those with any other allergies (such as a food allergy) – including those with prior anaphylaxis – can have the vaccine. </a:t>
            </a:r>
            <a:r>
              <a:rPr lang="en-GB" sz="2000">
                <a:effectLst/>
                <a:latin typeface="Arial"/>
                <a:ea typeface="Times New Roman" panose="02020603050405020304" pitchFamily="18" charset="0"/>
                <a:cs typeface="Times New Roman"/>
              </a:rPr>
              <a:t>G</a:t>
            </a:r>
            <a:r>
              <a:rPr lang="en-GB" sz="2000">
                <a:effectLst/>
                <a:latin typeface="Arial"/>
                <a:ea typeface="Calibri"/>
                <a:cs typeface="Arial"/>
              </a:rPr>
              <a:t>uidance about the management of individuals with a history of allergy should be followed (summarised in Table 5) </a:t>
            </a:r>
            <a:r>
              <a:rPr lang="en-GB" sz="2000">
                <a:ea typeface="+mn-lt"/>
                <a:cs typeface="+mn-lt"/>
                <a:hlinkClick r:id="rId3"/>
              </a:rPr>
              <a:t>Green Book: COVID-19 chapter</a:t>
            </a:r>
            <a:endParaRPr lang="en-GB" sz="2000" u="sng">
              <a:solidFill>
                <a:srgbClr val="0000FF"/>
              </a:solidFill>
              <a:latin typeface="Arial"/>
              <a:ea typeface="Calibri"/>
              <a:cs typeface="Arial"/>
            </a:endParaRPr>
          </a:p>
        </p:txBody>
      </p:sp>
      <p:sp>
        <p:nvSpPr>
          <p:cNvPr id="5" name="Slide Number Placeholder 4">
            <a:extLst>
              <a:ext uri="{FF2B5EF4-FFF2-40B4-BE49-F238E27FC236}">
                <a16:creationId xmlns:a16="http://schemas.microsoft.com/office/drawing/2014/main" id="{20EC2935-4633-4A2D-8D27-F364531FCF9B}"/>
              </a:ext>
            </a:extLst>
          </p:cNvPr>
          <p:cNvSpPr>
            <a:spLocks noGrp="1"/>
          </p:cNvSpPr>
          <p:nvPr>
            <p:ph type="sldNum" sz="quarter" idx="12"/>
          </p:nvPr>
        </p:nvSpPr>
        <p:spPr/>
        <p:txBody>
          <a:bodyPr/>
          <a:lstStyle/>
          <a:p>
            <a:fld id="{561D0CCE-8DCC-44DC-A653-AE62B1D84A52}" type="slidenum">
              <a:rPr lang="en-GB" smtClean="0"/>
              <a:pPr/>
              <a:t>36</a:t>
            </a:fld>
            <a:endParaRPr lang="en-GB"/>
          </a:p>
        </p:txBody>
      </p:sp>
    </p:spTree>
    <p:extLst>
      <p:ext uri="{BB962C8B-B14F-4D97-AF65-F5344CB8AC3E}">
        <p14:creationId xmlns:p14="http://schemas.microsoft.com/office/powerpoint/2010/main" val="3719744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4347-7833-43AF-A624-44D3DCC72407}"/>
              </a:ext>
            </a:extLst>
          </p:cNvPr>
          <p:cNvSpPr>
            <a:spLocks noGrp="1"/>
          </p:cNvSpPr>
          <p:nvPr>
            <p:ph type="title"/>
          </p:nvPr>
        </p:nvSpPr>
        <p:spPr>
          <a:xfrm>
            <a:off x="620112" y="223024"/>
            <a:ext cx="10515600" cy="703387"/>
          </a:xfrm>
        </p:spPr>
        <p:txBody>
          <a:bodyPr/>
          <a:lstStyle/>
          <a:p>
            <a:pPr algn="ctr"/>
            <a:r>
              <a:rPr lang="en-GB" sz="3600" b="1"/>
              <a:t>Pregnancy</a:t>
            </a:r>
          </a:p>
        </p:txBody>
      </p:sp>
      <p:sp>
        <p:nvSpPr>
          <p:cNvPr id="3" name="Content Placeholder 2">
            <a:extLst>
              <a:ext uri="{FF2B5EF4-FFF2-40B4-BE49-F238E27FC236}">
                <a16:creationId xmlns:a16="http://schemas.microsoft.com/office/drawing/2014/main" id="{8E41D817-E60E-4C3E-94B2-B3830CB821DA}"/>
              </a:ext>
            </a:extLst>
          </p:cNvPr>
          <p:cNvSpPr>
            <a:spLocks noGrp="1"/>
          </p:cNvSpPr>
          <p:nvPr>
            <p:ph idx="1"/>
          </p:nvPr>
        </p:nvSpPr>
        <p:spPr>
          <a:xfrm>
            <a:off x="396795" y="1345650"/>
            <a:ext cx="11398410" cy="5512505"/>
          </a:xfrm>
        </p:spPr>
        <p:txBody>
          <a:bodyPr lIns="91440" tIns="45720" rIns="91440" bIns="45720" anchor="t"/>
          <a:lstStyle/>
          <a:p>
            <a:pPr marL="0" indent="0">
              <a:buNone/>
            </a:pPr>
            <a:r>
              <a:rPr lang="en-GB" sz="2000" b="1"/>
              <a:t>Note</a:t>
            </a:r>
            <a:r>
              <a:rPr lang="en-GB" sz="2000"/>
              <a:t>: </a:t>
            </a:r>
            <a:r>
              <a:rPr lang="en-GB" sz="2000" b="1"/>
              <a:t>Only pregnant women who fall into the immunosuppressed category, </a:t>
            </a:r>
            <a:r>
              <a:rPr lang="en-GB" sz="2000" b="1">
                <a:effectLst/>
              </a:rPr>
              <a:t>(as defined in ‘immunosuppression’ sections of tables 3 &amp; 4 of the </a:t>
            </a:r>
            <a:r>
              <a:rPr lang="en-GB" sz="2000">
                <a:solidFill>
                  <a:schemeClr val="accent1">
                    <a:lumMod val="76000"/>
                  </a:schemeClr>
                </a:solidFill>
                <a:hlinkClick r:id="rId3">
                  <a:extLst>
                    <a:ext uri="{A12FA001-AC4F-418D-AE19-62706E023703}">
                      <ahyp:hlinkClr xmlns:ahyp="http://schemas.microsoft.com/office/drawing/2018/hyperlinkcolor" val="tx"/>
                    </a:ext>
                  </a:extLst>
                </a:hlinkClick>
              </a:rPr>
              <a:t>Green Book COVID-19 chapter</a:t>
            </a:r>
            <a:r>
              <a:rPr lang="en-GB" sz="2000">
                <a:solidFill>
                  <a:schemeClr val="accent1">
                    <a:lumMod val="76000"/>
                  </a:schemeClr>
                </a:solidFill>
              </a:rPr>
              <a:t>)</a:t>
            </a:r>
            <a:r>
              <a:rPr lang="en-GB" sz="2000"/>
              <a:t> </a:t>
            </a:r>
            <a:r>
              <a:rPr lang="en-GB" sz="2000" b="1"/>
              <a:t>are eligible for a COVID-19 vaccination.  </a:t>
            </a:r>
            <a:endParaRPr lang="en-GB" sz="2000" b="1">
              <a:cs typeface="Arial"/>
            </a:endParaRPr>
          </a:p>
          <a:p>
            <a:pPr marL="342900" indent="-342900"/>
            <a:r>
              <a:rPr lang="en-GB" sz="2000"/>
              <a:t>There is no known risk associated with giving inactivated vaccines during pregnancy. Since inactivated vaccines cannot cause infection in either the mother of the </a:t>
            </a:r>
            <a:r>
              <a:rPr lang="en-GB" sz="2000" err="1"/>
              <a:t>fetus</a:t>
            </a:r>
            <a:r>
              <a:rPr lang="en-GB" sz="2000"/>
              <a:t>.</a:t>
            </a:r>
            <a:endParaRPr lang="en-GB" sz="2000" b="1"/>
          </a:p>
          <a:p>
            <a:pPr marL="342900" indent="-342900"/>
            <a:r>
              <a:rPr lang="en-GB" sz="2000">
                <a:cs typeface="Arial"/>
              </a:rPr>
              <a:t>As with most pharmaceutical products, large clinical trials of COVID-19 vaccine in pregnancy have not been carried out.</a:t>
            </a:r>
          </a:p>
          <a:p>
            <a:pPr marL="342900" indent="-342900"/>
            <a:r>
              <a:rPr lang="en-GB" sz="2000"/>
              <a:t>However, a large amount of observational data from women vaccinated in pregnancy </a:t>
            </a:r>
            <a:r>
              <a:rPr lang="en-GB" sz="2000" b="1"/>
              <a:t>have not shown any increase in adverse pregnancy outcomes</a:t>
            </a:r>
            <a:r>
              <a:rPr lang="en-GB" sz="2000"/>
              <a:t>. </a:t>
            </a:r>
          </a:p>
          <a:p>
            <a:pPr marL="342900" indent="-342900"/>
            <a:r>
              <a:rPr lang="en-GB" sz="2000"/>
              <a:t>Animal studies do not indicate direct or indirect harmful effects with respect to pregnancy, embryo/foetal development, parturition (childbirth) or post-natal development.</a:t>
            </a:r>
            <a:endParaRPr lang="en-GB" sz="2000">
              <a:cs typeface="Arial"/>
            </a:endParaRPr>
          </a:p>
          <a:p>
            <a:pPr marL="0" indent="0">
              <a:buNone/>
            </a:pPr>
            <a:endParaRPr lang="en-GB" sz="2000">
              <a:solidFill>
                <a:srgbClr val="002060"/>
              </a:solidFill>
              <a:cs typeface="Arial"/>
            </a:endParaRPr>
          </a:p>
          <a:p>
            <a:pPr marL="0" indent="0" algn="ctr">
              <a:buNone/>
            </a:pPr>
            <a:endParaRPr lang="en-GB" sz="1400" b="1"/>
          </a:p>
          <a:p>
            <a:pPr marL="0" indent="0" algn="ctr">
              <a:lnSpc>
                <a:spcPct val="100000"/>
              </a:lnSpc>
              <a:buNone/>
            </a:pPr>
            <a:endParaRPr lang="en-GB" sz="1400">
              <a:highlight>
                <a:srgbClr val="FFFF00"/>
              </a:highlight>
              <a:cs typeface="Arial"/>
            </a:endParaRPr>
          </a:p>
          <a:p>
            <a:endParaRPr lang="en-GB" sz="2000" b="1"/>
          </a:p>
        </p:txBody>
      </p:sp>
      <p:sp>
        <p:nvSpPr>
          <p:cNvPr id="5" name="Slide Number Placeholder 4">
            <a:extLst>
              <a:ext uri="{FF2B5EF4-FFF2-40B4-BE49-F238E27FC236}">
                <a16:creationId xmlns:a16="http://schemas.microsoft.com/office/drawing/2014/main" id="{C0F9074E-95A0-440D-8EEF-7C00AB826EE5}"/>
              </a:ext>
            </a:extLst>
          </p:cNvPr>
          <p:cNvSpPr>
            <a:spLocks noGrp="1"/>
          </p:cNvSpPr>
          <p:nvPr>
            <p:ph type="sldNum" sz="quarter" idx="12"/>
          </p:nvPr>
        </p:nvSpPr>
        <p:spPr/>
        <p:txBody>
          <a:bodyPr/>
          <a:lstStyle/>
          <a:p>
            <a:fld id="{561D0CCE-8DCC-44DC-A653-AE62B1D84A52}" type="slidenum">
              <a:rPr lang="en-GB" smtClean="0"/>
              <a:pPr/>
              <a:t>37</a:t>
            </a:fld>
            <a:endParaRPr lang="en-GB"/>
          </a:p>
        </p:txBody>
      </p:sp>
    </p:spTree>
    <p:extLst>
      <p:ext uri="{BB962C8B-B14F-4D97-AF65-F5344CB8AC3E}">
        <p14:creationId xmlns:p14="http://schemas.microsoft.com/office/powerpoint/2010/main" val="4135111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6494D-05B9-4FC5-B818-3DD39746BCF3}"/>
              </a:ext>
            </a:extLst>
          </p:cNvPr>
          <p:cNvSpPr>
            <a:spLocks noGrp="1"/>
          </p:cNvSpPr>
          <p:nvPr>
            <p:ph type="title"/>
          </p:nvPr>
        </p:nvSpPr>
        <p:spPr>
          <a:xfrm>
            <a:off x="346841" y="146926"/>
            <a:ext cx="10515600" cy="1325563"/>
          </a:xfrm>
        </p:spPr>
        <p:txBody>
          <a:bodyPr/>
          <a:lstStyle/>
          <a:p>
            <a:pPr algn="ctr"/>
            <a:r>
              <a:rPr lang="en-GB" sz="3600" b="1">
                <a:solidFill>
                  <a:srgbClr val="212A73"/>
                </a:solidFill>
              </a:rPr>
              <a:t>Breastfeeding</a:t>
            </a:r>
          </a:p>
        </p:txBody>
      </p:sp>
      <p:sp>
        <p:nvSpPr>
          <p:cNvPr id="3" name="Content Placeholder 2">
            <a:extLst>
              <a:ext uri="{FF2B5EF4-FFF2-40B4-BE49-F238E27FC236}">
                <a16:creationId xmlns:a16="http://schemas.microsoft.com/office/drawing/2014/main" id="{60EB0861-CEDA-477C-8CB0-33102A842466}"/>
              </a:ext>
            </a:extLst>
          </p:cNvPr>
          <p:cNvSpPr>
            <a:spLocks noGrp="1"/>
          </p:cNvSpPr>
          <p:nvPr>
            <p:ph idx="1"/>
          </p:nvPr>
        </p:nvSpPr>
        <p:spPr>
          <a:xfrm>
            <a:off x="346841" y="799305"/>
            <a:ext cx="11330151" cy="5401797"/>
          </a:xfrm>
        </p:spPr>
        <p:txBody>
          <a:bodyPr lIns="91440" tIns="45720" rIns="91440" bIns="45720" anchor="t"/>
          <a:lstStyle/>
          <a:p>
            <a:r>
              <a:rPr lang="en-GB" sz="2000">
                <a:ea typeface="+mn-lt"/>
                <a:cs typeface="+mn-lt"/>
              </a:rPr>
              <a:t>There is no known risk associated with being given a non-live vaccine whilst breastfeeding.</a:t>
            </a:r>
            <a:endParaRPr lang="en-GB" sz="2000">
              <a:cs typeface="Arial"/>
            </a:endParaRPr>
          </a:p>
          <a:p>
            <a:endParaRPr lang="en-GB" sz="2000">
              <a:ea typeface="+mn-lt"/>
              <a:cs typeface="+mn-lt"/>
            </a:endParaRPr>
          </a:p>
          <a:p>
            <a:r>
              <a:rPr lang="en-GB" sz="2000">
                <a:ea typeface="+mn-lt"/>
                <a:cs typeface="+mn-lt"/>
              </a:rPr>
              <a:t>JCVI advises that breastfeeding women should be offered any suitable COVID-19 vaccine (if eligible).</a:t>
            </a:r>
            <a:endParaRPr lang="en-GB" sz="2000">
              <a:cs typeface="Arial"/>
            </a:endParaRPr>
          </a:p>
          <a:p>
            <a:endParaRPr lang="en-GB" sz="2000"/>
          </a:p>
          <a:p>
            <a:r>
              <a:rPr lang="en-GB" sz="2000">
                <a:effectLst/>
              </a:rPr>
              <a:t>Protective antibodies have been detected in breast milk (Gray et al, 2021). The developmental and health benefits of breastfeeding are clear and should be discussed with the woman, along with her clinical need for immunisation against COVID-19.</a:t>
            </a:r>
            <a:r>
              <a:rPr lang="en-GB" sz="2000">
                <a:solidFill>
                  <a:srgbClr val="FF0000"/>
                </a:solidFill>
              </a:rPr>
              <a:t> </a:t>
            </a:r>
            <a:r>
              <a:rPr lang="en-GB" sz="2000">
                <a:solidFill>
                  <a:srgbClr val="FF0000"/>
                </a:solidFill>
                <a:ea typeface="+mn-lt"/>
                <a:cs typeface="+mn-lt"/>
                <a:hlinkClick r:id="rId2"/>
              </a:rPr>
              <a:t>COVID-19: the green book chapter - GOV.UK</a:t>
            </a:r>
            <a:endParaRPr lang="en-GB" sz="2000">
              <a:cs typeface="Arial"/>
            </a:endParaRPr>
          </a:p>
          <a:p>
            <a:pPr marL="0" indent="0">
              <a:buNone/>
            </a:pPr>
            <a:endParaRPr lang="en-GB" sz="2000">
              <a:solidFill>
                <a:srgbClr val="FF0000"/>
              </a:solidFill>
              <a:latin typeface="Arial"/>
              <a:ea typeface="Calibri"/>
              <a:cs typeface="Arial"/>
            </a:endParaRPr>
          </a:p>
          <a:p>
            <a:pPr>
              <a:lnSpc>
                <a:spcPct val="100000"/>
              </a:lnSpc>
              <a:spcBef>
                <a:spcPts val="0"/>
              </a:spcBef>
            </a:pPr>
            <a:r>
              <a:rPr lang="en-GB" sz="2000">
                <a:latin typeface="Arial"/>
                <a:ea typeface="Calibri"/>
                <a:cs typeface="Arial"/>
              </a:rPr>
              <a:t>Moderna Spikevax</a:t>
            </a:r>
            <a:r>
              <a:rPr lang="en-GB" sz="2000" baseline="30000">
                <a:latin typeface="Arial"/>
                <a:ea typeface="Calibri"/>
                <a:cs typeface="Arial"/>
              </a:rPr>
              <a:t>®</a:t>
            </a:r>
            <a:r>
              <a:rPr lang="en-GB" sz="2000">
                <a:latin typeface="Arial"/>
                <a:ea typeface="Calibri"/>
                <a:cs typeface="Arial"/>
              </a:rPr>
              <a:t> LP.8.1 and Sanofi Nuvaxovid</a:t>
            </a:r>
            <a:r>
              <a:rPr lang="en-GB" sz="2000" baseline="30000">
                <a:latin typeface="Arial"/>
                <a:ea typeface="Calibri"/>
                <a:cs typeface="Arial"/>
              </a:rPr>
              <a:t> ® </a:t>
            </a:r>
            <a:r>
              <a:rPr lang="en-GB" sz="2000">
                <a:latin typeface="Arial"/>
                <a:ea typeface="Calibri"/>
                <a:cs typeface="Arial"/>
              </a:rPr>
              <a:t>JN.1</a:t>
            </a:r>
            <a:r>
              <a:rPr lang="en-GB" sz="2000" b="1">
                <a:latin typeface="Arial"/>
                <a:ea typeface="Calibri"/>
                <a:cs typeface="Arial"/>
              </a:rPr>
              <a:t> </a:t>
            </a:r>
            <a:r>
              <a:rPr lang="en-GB" sz="2000">
                <a:latin typeface="Arial"/>
                <a:ea typeface="Calibri"/>
                <a:cs typeface="Arial"/>
              </a:rPr>
              <a:t>COVID-19</a:t>
            </a:r>
            <a:r>
              <a:rPr lang="en-GB" sz="2000"/>
              <a:t> vaccines can be used during breast-feeding.</a:t>
            </a:r>
            <a:endParaRPr lang="en-GB" sz="2000">
              <a:cs typeface="Arial"/>
            </a:endParaRPr>
          </a:p>
          <a:p>
            <a:pPr marL="0" indent="0" algn="ctr">
              <a:buNone/>
            </a:pPr>
            <a:endParaRPr lang="en-GB" sz="2000"/>
          </a:p>
        </p:txBody>
      </p:sp>
      <p:sp>
        <p:nvSpPr>
          <p:cNvPr id="5" name="Slide Number Placeholder 4">
            <a:extLst>
              <a:ext uri="{FF2B5EF4-FFF2-40B4-BE49-F238E27FC236}">
                <a16:creationId xmlns:a16="http://schemas.microsoft.com/office/drawing/2014/main" id="{01BC5E93-71E5-4CEA-8E77-E2241D5AA778}"/>
              </a:ext>
            </a:extLst>
          </p:cNvPr>
          <p:cNvSpPr>
            <a:spLocks noGrp="1"/>
          </p:cNvSpPr>
          <p:nvPr>
            <p:ph type="sldNum" sz="quarter" idx="12"/>
          </p:nvPr>
        </p:nvSpPr>
        <p:spPr/>
        <p:txBody>
          <a:bodyPr/>
          <a:lstStyle/>
          <a:p>
            <a:fld id="{561D0CCE-8DCC-44DC-A653-AE62B1D84A52}" type="slidenum">
              <a:rPr lang="en-GB" smtClean="0"/>
              <a:pPr/>
              <a:t>38</a:t>
            </a:fld>
            <a:endParaRPr lang="en-GB"/>
          </a:p>
        </p:txBody>
      </p:sp>
      <p:sp>
        <p:nvSpPr>
          <p:cNvPr id="6" name="TextBox 5">
            <a:extLst>
              <a:ext uri="{FF2B5EF4-FFF2-40B4-BE49-F238E27FC236}">
                <a16:creationId xmlns:a16="http://schemas.microsoft.com/office/drawing/2014/main" id="{B7AC99D8-181D-D6B8-3D55-EC08075F9F50}"/>
              </a:ext>
            </a:extLst>
          </p:cNvPr>
          <p:cNvSpPr txBox="1"/>
          <p:nvPr/>
        </p:nvSpPr>
        <p:spPr>
          <a:xfrm>
            <a:off x="343066" y="4789305"/>
            <a:ext cx="11096090" cy="1200329"/>
          </a:xfrm>
          <a:prstGeom prst="rect">
            <a:avLst/>
          </a:prstGeom>
          <a:noFill/>
        </p:spPr>
        <p:txBody>
          <a:bodyPr wrap="square" lIns="91440" tIns="45720" rIns="91440" bIns="45720" anchor="t">
            <a:spAutoFit/>
          </a:bodyPr>
          <a:lstStyle/>
          <a:p>
            <a:pPr algn="ctr"/>
            <a:r>
              <a:rPr lang="en-GB">
                <a:ea typeface="+mn-lt"/>
                <a:cs typeface="+mn-lt"/>
                <a:hlinkClick r:id="rId3"/>
              </a:rPr>
              <a:t>Spikevax LP.8.1 0.1 mg/mL dispersion for injection - Summary of Product Characteristics (SmPC) - (</a:t>
            </a:r>
            <a:r>
              <a:rPr lang="en-GB" err="1">
                <a:ea typeface="+mn-lt"/>
                <a:cs typeface="+mn-lt"/>
                <a:hlinkClick r:id="rId3"/>
              </a:rPr>
              <a:t>emc</a:t>
            </a:r>
            <a:r>
              <a:rPr lang="en-GB">
                <a:ea typeface="+mn-lt"/>
                <a:cs typeface="+mn-lt"/>
                <a:hlinkClick r:id="rId3"/>
              </a:rPr>
              <a:t>) | 101925</a:t>
            </a:r>
            <a:endParaRPr lang="en-GB">
              <a:ea typeface="+mn-lt"/>
              <a:cs typeface="+mn-lt"/>
            </a:endParaRPr>
          </a:p>
          <a:p>
            <a:pPr algn="ctr"/>
            <a:r>
              <a:rPr lang="en-GB">
                <a:ea typeface="+mn-lt"/>
                <a:cs typeface="+mn-lt"/>
                <a:hlinkClick r:id="rId4"/>
              </a:rPr>
              <a:t>Nuvaxovid JN.1 dispersion for injection in pre-filled syringe - Summary of Product Characteristics (SmPC) - (</a:t>
            </a:r>
            <a:r>
              <a:rPr lang="en-GB" err="1">
                <a:ea typeface="+mn-lt"/>
                <a:cs typeface="+mn-lt"/>
                <a:hlinkClick r:id="rId4"/>
              </a:rPr>
              <a:t>emc</a:t>
            </a:r>
            <a:r>
              <a:rPr lang="en-GB">
                <a:ea typeface="+mn-lt"/>
                <a:cs typeface="+mn-lt"/>
                <a:hlinkClick r:id="rId4"/>
              </a:rPr>
              <a:t>) | 101554</a:t>
            </a:r>
            <a:endParaRPr lang="en-GB"/>
          </a:p>
        </p:txBody>
      </p:sp>
    </p:spTree>
    <p:extLst>
      <p:ext uri="{BB962C8B-B14F-4D97-AF65-F5344CB8AC3E}">
        <p14:creationId xmlns:p14="http://schemas.microsoft.com/office/powerpoint/2010/main" val="4159871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88909B-6CA8-4F4E-9521-1E9B932D681A}"/>
              </a:ext>
            </a:extLst>
          </p:cNvPr>
          <p:cNvSpPr>
            <a:spLocks noGrp="1"/>
          </p:cNvSpPr>
          <p:nvPr>
            <p:ph type="title"/>
          </p:nvPr>
        </p:nvSpPr>
        <p:spPr>
          <a:xfrm>
            <a:off x="329609" y="136525"/>
            <a:ext cx="11711827" cy="744484"/>
          </a:xfrm>
        </p:spPr>
        <p:txBody>
          <a:bodyPr/>
          <a:lstStyle/>
          <a:p>
            <a:pPr algn="ctr"/>
            <a:r>
              <a:rPr lang="en-GB" sz="3600" b="1"/>
              <a:t>Vaccinating Individuals with bleeding disorders</a:t>
            </a:r>
          </a:p>
        </p:txBody>
      </p:sp>
      <p:sp>
        <p:nvSpPr>
          <p:cNvPr id="6" name="Content Placeholder 5">
            <a:extLst>
              <a:ext uri="{FF2B5EF4-FFF2-40B4-BE49-F238E27FC236}">
                <a16:creationId xmlns:a16="http://schemas.microsoft.com/office/drawing/2014/main" id="{51D47DFF-DDED-4ECE-A6A8-ACB4CF2EC140}"/>
              </a:ext>
            </a:extLst>
          </p:cNvPr>
          <p:cNvSpPr>
            <a:spLocks noGrp="1"/>
          </p:cNvSpPr>
          <p:nvPr>
            <p:ph idx="1"/>
          </p:nvPr>
        </p:nvSpPr>
        <p:spPr>
          <a:xfrm>
            <a:off x="838200" y="1109610"/>
            <a:ext cx="10515600" cy="4833990"/>
          </a:xfrm>
        </p:spPr>
        <p:txBody>
          <a:bodyPr lIns="91440" tIns="45720" rIns="91440" bIns="45720" anchor="t"/>
          <a:lstStyle/>
          <a:p>
            <a:pPr>
              <a:lnSpc>
                <a:spcPct val="107000"/>
              </a:lnSpc>
              <a:spcAft>
                <a:spcPts val="800"/>
              </a:spcAft>
            </a:pPr>
            <a:r>
              <a:rPr lang="en-GB" sz="2000"/>
              <a:t>Individuals with bleeding disorders may be vaccinated intramuscularly if, in the opinion of a doctor familiar with the individual</a:t>
            </a:r>
            <a:r>
              <a:rPr lang="en-US" sz="2000"/>
              <a:t>’</a:t>
            </a:r>
            <a:r>
              <a:rPr lang="en-GB" sz="2000"/>
              <a:t>s bleeding risk, vaccines or similar small volume intramuscular injections can be administered with reasonable safety by this route.</a:t>
            </a:r>
          </a:p>
          <a:p>
            <a:pPr>
              <a:lnSpc>
                <a:spcPct val="107000"/>
              </a:lnSpc>
              <a:spcAft>
                <a:spcPts val="800"/>
              </a:spcAft>
            </a:pPr>
            <a:r>
              <a:rPr lang="en-GB" sz="2000"/>
              <a:t>If the individual receives medication/treatment to reduce bleeding, for example treatment for haemophilia, intramuscular vaccination can be scheduled shortly after such medication/ treatment is administered. Individuals on stable anticoagulation therapy, including individuals on warfarin who are up-to-date with their scheduled INR testing and whose latest INR is below the upper level of the therapeutic range, can receive intramuscular vaccination. </a:t>
            </a:r>
          </a:p>
          <a:p>
            <a:pPr>
              <a:lnSpc>
                <a:spcPct val="107000"/>
              </a:lnSpc>
              <a:spcAft>
                <a:spcPts val="800"/>
              </a:spcAft>
            </a:pPr>
            <a:r>
              <a:rPr lang="en-GB" sz="2000"/>
              <a:t>A fine needle (23 or 25 gauge) should be used for the vaccination, followed by firm pressure applied to the site without rubbing for at least 2 minutes (Advisory Committee on Immunization Practices 2019). The individual/parent/carer should be informed about the risk of haematoma from the injection </a:t>
            </a:r>
            <a:r>
              <a:rPr lang="en-GB" sz="2000">
                <a:hlinkClick r:id="rId3"/>
              </a:rPr>
              <a:t>Green Book COVID-19 chapter</a:t>
            </a:r>
            <a:endParaRPr lang="en-GB" sz="2000">
              <a:cs typeface="Arial"/>
            </a:endParaRPr>
          </a:p>
          <a:p>
            <a:pPr>
              <a:lnSpc>
                <a:spcPct val="107000"/>
              </a:lnSpc>
              <a:spcAft>
                <a:spcPts val="800"/>
              </a:spcAft>
            </a:pPr>
            <a:endParaRPr lang="en-GB" sz="2000"/>
          </a:p>
          <a:p>
            <a:pPr>
              <a:lnSpc>
                <a:spcPct val="107000"/>
              </a:lnSpc>
              <a:spcAft>
                <a:spcPts val="800"/>
              </a:spcAft>
            </a:pPr>
            <a:endParaRPr lang="en-GB" sz="2000"/>
          </a:p>
          <a:p>
            <a:endParaRPr lang="en-GB"/>
          </a:p>
        </p:txBody>
      </p:sp>
      <p:sp>
        <p:nvSpPr>
          <p:cNvPr id="4" name="Slide Number Placeholder 3">
            <a:extLst>
              <a:ext uri="{FF2B5EF4-FFF2-40B4-BE49-F238E27FC236}">
                <a16:creationId xmlns:a16="http://schemas.microsoft.com/office/drawing/2014/main" id="{D8AB7EED-66D3-4531-B870-9FDDFEC73A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566AFE-F2FD-4642-96CE-AAFF5774BEE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4031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057" y="323158"/>
            <a:ext cx="10515600" cy="5751071"/>
          </a:xfrm>
        </p:spPr>
        <p:txBody>
          <a:bodyPr lIns="91440" tIns="45720" rIns="91440" bIns="45720" anchor="t"/>
          <a:lstStyle/>
          <a:p>
            <a:pPr marL="0" lvl="0" indent="0" algn="just">
              <a:lnSpc>
                <a:spcPct val="100000"/>
              </a:lnSpc>
              <a:spcAft>
                <a:spcPts val="800"/>
              </a:spcAft>
              <a:buNone/>
              <a:tabLst>
                <a:tab pos="455930" algn="l"/>
              </a:tabLst>
            </a:pPr>
            <a:r>
              <a:rPr lang="en-GB" sz="3200" b="1">
                <a:ea typeface="Calibri"/>
                <a:cs typeface="Times New Roman"/>
              </a:rPr>
              <a:t>Aims</a:t>
            </a:r>
          </a:p>
          <a:p>
            <a:pPr lvl="0" algn="just">
              <a:lnSpc>
                <a:spcPct val="100000"/>
              </a:lnSpc>
              <a:spcAft>
                <a:spcPts val="800"/>
              </a:spcAft>
              <a:tabLst>
                <a:tab pos="455930" algn="l"/>
              </a:tabLst>
            </a:pPr>
            <a:r>
              <a:rPr lang="en-GB" sz="1600">
                <a:ea typeface="Calibri"/>
                <a:cs typeface="Times New Roman"/>
              </a:rPr>
              <a:t>To provide information for healthcare practitioners involved in advising on and delivering the COVID-19 spring 2026 vaccination programme</a:t>
            </a:r>
          </a:p>
          <a:p>
            <a:pPr lvl="0" algn="just">
              <a:lnSpc>
                <a:spcPct val="100000"/>
              </a:lnSpc>
              <a:spcAft>
                <a:spcPts val="800"/>
              </a:spcAft>
              <a:tabLst>
                <a:tab pos="455930" algn="l"/>
              </a:tabLst>
            </a:pPr>
            <a:r>
              <a:rPr lang="en-GB" sz="1600">
                <a:ea typeface="Calibri"/>
                <a:cs typeface="Times New Roman"/>
              </a:rPr>
              <a:t>To describe the vaccination programme details including administration of the Moderna Spikevax® LP.8.1 and Sanofi Nuvaxovid® JN.1 COVID-19 ​ vaccines, eligibility, recommended dosage and schedule, contraindications, precautions and potential adverse reactions</a:t>
            </a:r>
          </a:p>
          <a:p>
            <a:pPr lvl="0" algn="just">
              <a:lnSpc>
                <a:spcPct val="100000"/>
              </a:lnSpc>
              <a:spcAft>
                <a:spcPts val="800"/>
              </a:spcAft>
              <a:tabLst>
                <a:tab pos="455930" algn="l"/>
              </a:tabLst>
            </a:pPr>
            <a:r>
              <a:rPr lang="en-GB" sz="1600">
                <a:ea typeface="ヒラギノ角ゴ Pro W3"/>
                <a:cs typeface="Arial"/>
              </a:rPr>
              <a:t>To highlight resources that support the COVID-19 spring 2026 vaccination programme </a:t>
            </a:r>
          </a:p>
          <a:p>
            <a:pPr marL="0" lvl="0" indent="0" algn="just">
              <a:lnSpc>
                <a:spcPct val="100000"/>
              </a:lnSpc>
              <a:spcAft>
                <a:spcPts val="800"/>
              </a:spcAft>
              <a:buNone/>
              <a:tabLst>
                <a:tab pos="455930" algn="l"/>
              </a:tabLst>
            </a:pPr>
            <a:r>
              <a:rPr lang="en-GB" sz="3200" b="1"/>
              <a:t>Objectives</a:t>
            </a:r>
          </a:p>
          <a:p>
            <a:pPr marL="0" indent="0" algn="just">
              <a:lnSpc>
                <a:spcPct val="100000"/>
              </a:lnSpc>
              <a:spcAft>
                <a:spcPts val="800"/>
              </a:spcAft>
              <a:buNone/>
            </a:pPr>
            <a:r>
              <a:rPr lang="en-GB" sz="1600">
                <a:ea typeface="Calibri"/>
                <a:cs typeface="Times New Roman"/>
              </a:rPr>
              <a:t>After completing this resource immunisers will be able to:</a:t>
            </a:r>
          </a:p>
          <a:p>
            <a:pPr algn="just">
              <a:lnSpc>
                <a:spcPct val="100000"/>
              </a:lnSpc>
              <a:spcAft>
                <a:spcPts val="800"/>
              </a:spcAft>
            </a:pPr>
            <a:r>
              <a:rPr lang="en-GB" sz="1600">
                <a:ea typeface="Calibri"/>
                <a:cs typeface="Times New Roman"/>
              </a:rPr>
              <a:t>Understand the rationale and evidence base for the COVID-19 spring 2026 vaccination programme</a:t>
            </a:r>
          </a:p>
          <a:p>
            <a:pPr algn="just">
              <a:lnSpc>
                <a:spcPct val="100000"/>
              </a:lnSpc>
              <a:spcAft>
                <a:spcPts val="800"/>
              </a:spcAft>
            </a:pPr>
            <a:r>
              <a:rPr lang="en-GB" sz="1600">
                <a:ea typeface="Calibri"/>
                <a:cs typeface="Times New Roman"/>
              </a:rPr>
              <a:t>Gain essential knowledge to administer the </a:t>
            </a:r>
            <a:r>
              <a:rPr kumimoji="0" lang="en-GB" sz="1600" b="0" i="0" u="none" strike="noStrike" kern="1200" cap="none" spc="0" normalizeH="0" baseline="0" noProof="0">
                <a:ln>
                  <a:noFill/>
                </a:ln>
                <a:solidFill>
                  <a:srgbClr val="212A73"/>
                </a:solidFill>
                <a:effectLst/>
                <a:uLnTx/>
                <a:uFillTx/>
                <a:latin typeface="Arial"/>
                <a:ea typeface="Calibri"/>
                <a:cs typeface="Times New Roman"/>
              </a:rPr>
              <a:t>Moderna Spikevax® LP.8.1 and Sanofi Nuvaxovid® JN.1 </a:t>
            </a:r>
            <a:r>
              <a:rPr lang="en-GB" sz="1600">
                <a:ea typeface="Calibri"/>
                <a:cs typeface="Times New Roman"/>
              </a:rPr>
              <a:t>COVID-19 vaccines safely</a:t>
            </a:r>
          </a:p>
          <a:p>
            <a:pPr algn="just">
              <a:lnSpc>
                <a:spcPct val="100000"/>
              </a:lnSpc>
              <a:spcAft>
                <a:spcPts val="800"/>
              </a:spcAft>
            </a:pPr>
            <a:r>
              <a:rPr lang="en-GB" sz="1600"/>
              <a:t>Identify relevant resources and additional information in relation to the COVID-19 spring 2026 vaccination programme</a:t>
            </a:r>
            <a:endParaRPr lang="en-GB" sz="1600">
              <a:cs typeface="Arial"/>
            </a:endParaRPr>
          </a:p>
          <a:p>
            <a:pPr marL="0" lvl="0" indent="0" algn="just">
              <a:lnSpc>
                <a:spcPct val="100000"/>
              </a:lnSpc>
              <a:spcAft>
                <a:spcPts val="800"/>
              </a:spcAft>
              <a:buNone/>
              <a:tabLst>
                <a:tab pos="455930" algn="l"/>
              </a:tabLst>
            </a:pPr>
            <a:endParaRPr lang="en-GB" sz="1600" b="1"/>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63209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BD97-925B-46CD-9B5C-D32045B26358}"/>
              </a:ext>
            </a:extLst>
          </p:cNvPr>
          <p:cNvSpPr>
            <a:spLocks noGrp="1"/>
          </p:cNvSpPr>
          <p:nvPr>
            <p:ph type="title"/>
          </p:nvPr>
        </p:nvSpPr>
        <p:spPr>
          <a:xfrm>
            <a:off x="838200" y="50800"/>
            <a:ext cx="10515600" cy="565649"/>
          </a:xfrm>
        </p:spPr>
        <p:txBody>
          <a:bodyPr/>
          <a:lstStyle/>
          <a:p>
            <a:pPr algn="ctr"/>
            <a:r>
              <a:rPr lang="en-GB" sz="3600" b="1"/>
              <a:t>Vaccination site</a:t>
            </a:r>
          </a:p>
        </p:txBody>
      </p:sp>
      <p:sp>
        <p:nvSpPr>
          <p:cNvPr id="3" name="Content Placeholder 2">
            <a:extLst>
              <a:ext uri="{FF2B5EF4-FFF2-40B4-BE49-F238E27FC236}">
                <a16:creationId xmlns:a16="http://schemas.microsoft.com/office/drawing/2014/main" id="{0521B173-8C06-413C-8BD6-E7416E374504}"/>
              </a:ext>
            </a:extLst>
          </p:cNvPr>
          <p:cNvSpPr>
            <a:spLocks noGrp="1"/>
          </p:cNvSpPr>
          <p:nvPr>
            <p:ph idx="1"/>
          </p:nvPr>
        </p:nvSpPr>
        <p:spPr>
          <a:xfrm>
            <a:off x="260195" y="725709"/>
            <a:ext cx="6677722" cy="5106158"/>
          </a:xfrm>
        </p:spPr>
        <p:txBody>
          <a:bodyPr/>
          <a:lstStyle/>
          <a:p>
            <a:r>
              <a:rPr lang="en-GB" sz="2000"/>
              <a:t>The COVID-19 vaccine should be administered intramuscularly. </a:t>
            </a:r>
          </a:p>
          <a:p>
            <a:r>
              <a:rPr lang="en-GB" sz="2000"/>
              <a:t>The preferred site is the deltoid muscle of the upper arm. </a:t>
            </a:r>
          </a:p>
          <a:p>
            <a:r>
              <a:rPr lang="en-GB" altLang="en-US" sz="2000"/>
              <a:t>The needle needs to be long enough to ensure vaccine is injected into the muscle. For this reason, a 25mm needle is being provided for administration of the COVID-19 vaccine. A 38mm length needle is available if required for adults with a high BMI.</a:t>
            </a:r>
          </a:p>
          <a:p>
            <a:r>
              <a:rPr lang="en-GB" sz="2000"/>
              <a:t>If there is insufficient muscle mass in the deltoid or a particular reason the deltoid muscle is unsuitable, the vaccine should be given into the vastus lateralis muscle in the anterolateral aspect of the thigh.</a:t>
            </a:r>
          </a:p>
          <a:p>
            <a:endParaRPr lang="en-GB" altLang="en-US" sz="1800"/>
          </a:p>
          <a:p>
            <a:endParaRPr lang="en-GB" sz="1800"/>
          </a:p>
          <a:p>
            <a:endParaRPr lang="en-GB" sz="1800"/>
          </a:p>
          <a:p>
            <a:pPr marL="0" indent="0">
              <a:lnSpc>
                <a:spcPct val="110000"/>
              </a:lnSpc>
              <a:spcBef>
                <a:spcPts val="0"/>
              </a:spcBef>
              <a:buNone/>
            </a:pPr>
            <a:endParaRPr lang="en-GB" sz="1800"/>
          </a:p>
          <a:p>
            <a:endParaRPr lang="en-GB"/>
          </a:p>
        </p:txBody>
      </p:sp>
      <p:sp>
        <p:nvSpPr>
          <p:cNvPr id="5" name="Slide Number Placeholder 4">
            <a:extLst>
              <a:ext uri="{FF2B5EF4-FFF2-40B4-BE49-F238E27FC236}">
                <a16:creationId xmlns:a16="http://schemas.microsoft.com/office/drawing/2014/main" id="{A3497FED-4FCA-4586-8DEA-2772BFBCB76D}"/>
              </a:ext>
            </a:extLst>
          </p:cNvPr>
          <p:cNvSpPr>
            <a:spLocks noGrp="1"/>
          </p:cNvSpPr>
          <p:nvPr>
            <p:ph type="sldNum" sz="quarter" idx="12"/>
          </p:nvPr>
        </p:nvSpPr>
        <p:spPr/>
        <p:txBody>
          <a:bodyPr/>
          <a:lstStyle/>
          <a:p>
            <a:fld id="{561D0CCE-8DCC-44DC-A653-AE62B1D84A52}" type="slidenum">
              <a:rPr lang="en-GB" smtClean="0"/>
              <a:pPr/>
              <a:t>40</a:t>
            </a:fld>
            <a:endParaRPr lang="en-GB"/>
          </a:p>
        </p:txBody>
      </p:sp>
      <p:pic>
        <p:nvPicPr>
          <p:cNvPr id="4" name="Picture 3">
            <a:extLst>
              <a:ext uri="{FF2B5EF4-FFF2-40B4-BE49-F238E27FC236}">
                <a16:creationId xmlns:a16="http://schemas.microsoft.com/office/drawing/2014/main" id="{204FB6BB-F4D7-9C95-623B-14BF3C5C9719}"/>
              </a:ext>
            </a:extLst>
          </p:cNvPr>
          <p:cNvPicPr>
            <a:picLocks noChangeAspect="1"/>
          </p:cNvPicPr>
          <p:nvPr/>
        </p:nvPicPr>
        <p:blipFill>
          <a:blip r:embed="rId3"/>
          <a:stretch>
            <a:fillRect/>
          </a:stretch>
        </p:blipFill>
        <p:spPr>
          <a:xfrm>
            <a:off x="6973231" y="759383"/>
            <a:ext cx="4791871" cy="4487045"/>
          </a:xfrm>
          <a:prstGeom prst="rect">
            <a:avLst/>
          </a:prstGeom>
        </p:spPr>
      </p:pic>
      <p:sp>
        <p:nvSpPr>
          <p:cNvPr id="6" name="TextBox 5">
            <a:extLst>
              <a:ext uri="{FF2B5EF4-FFF2-40B4-BE49-F238E27FC236}">
                <a16:creationId xmlns:a16="http://schemas.microsoft.com/office/drawing/2014/main" id="{C08D16A2-A87C-8A88-F218-1E974304B4D7}"/>
              </a:ext>
            </a:extLst>
          </p:cNvPr>
          <p:cNvSpPr txBox="1"/>
          <p:nvPr/>
        </p:nvSpPr>
        <p:spPr>
          <a:xfrm>
            <a:off x="6668429" y="5508702"/>
            <a:ext cx="5263376" cy="646331"/>
          </a:xfrm>
          <a:prstGeom prst="rect">
            <a:avLst/>
          </a:prstGeom>
          <a:noFill/>
        </p:spPr>
        <p:txBody>
          <a:bodyPr wrap="square" rtlCol="0">
            <a:spAutoFit/>
          </a:bodyPr>
          <a:lstStyle/>
          <a:p>
            <a:r>
              <a:rPr lang="en-GB" sz="1800">
                <a:solidFill>
                  <a:srgbClr val="002060"/>
                </a:solidFill>
                <a:effectLst/>
                <a:ea typeface="Calibri" panose="020F0502020204030204" pitchFamily="34" charset="0"/>
              </a:rPr>
              <a:t>Image source: The Australian Immunisation Handbook (health.gov.au)</a:t>
            </a:r>
            <a:endParaRPr lang="en-GB"/>
          </a:p>
        </p:txBody>
      </p:sp>
    </p:spTree>
    <p:extLst>
      <p:ext uri="{BB962C8B-B14F-4D97-AF65-F5344CB8AC3E}">
        <p14:creationId xmlns:p14="http://schemas.microsoft.com/office/powerpoint/2010/main" val="1757768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423F-D5E0-CA50-ACEB-7AA96C6CEF18}"/>
              </a:ext>
            </a:extLst>
          </p:cNvPr>
          <p:cNvSpPr>
            <a:spLocks noGrp="1"/>
          </p:cNvSpPr>
          <p:nvPr>
            <p:ph type="title"/>
          </p:nvPr>
        </p:nvSpPr>
        <p:spPr>
          <a:xfrm>
            <a:off x="113017" y="147689"/>
            <a:ext cx="11959118" cy="1325563"/>
          </a:xfrm>
        </p:spPr>
        <p:txBody>
          <a:bodyPr lIns="91440" tIns="45720" rIns="91440" bIns="45720" anchor="t"/>
          <a:lstStyle/>
          <a:p>
            <a:pPr algn="ctr"/>
            <a:r>
              <a:rPr lang="en-GB" sz="3600" b="1"/>
              <a:t>Disposal:</a:t>
            </a:r>
            <a:r>
              <a:rPr lang="en-GB" sz="3600" b="1">
                <a:latin typeface="Arial"/>
                <a:ea typeface="Calibri"/>
                <a:cs typeface="Arial"/>
              </a:rPr>
              <a:t> </a:t>
            </a:r>
            <a:br>
              <a:rPr lang="en-GB" sz="3600" b="1">
                <a:effectLst/>
                <a:latin typeface="Arial" panose="020B0604020202020204" pitchFamily="34" charset="0"/>
                <a:ea typeface="Calibri" panose="020F0502020204030204" pitchFamily="34" charset="0"/>
              </a:rPr>
            </a:br>
            <a:r>
              <a:rPr lang="en-GB" sz="3600" b="1">
                <a:ea typeface="Calibri"/>
              </a:rPr>
              <a:t>COVID-19 Vaccines</a:t>
            </a:r>
            <a:endParaRPr lang="en-GB" sz="3600"/>
          </a:p>
        </p:txBody>
      </p:sp>
      <p:sp>
        <p:nvSpPr>
          <p:cNvPr id="3" name="Content Placeholder 2">
            <a:extLst>
              <a:ext uri="{FF2B5EF4-FFF2-40B4-BE49-F238E27FC236}">
                <a16:creationId xmlns:a16="http://schemas.microsoft.com/office/drawing/2014/main" id="{4506A17B-8EB1-C165-F47F-E3F5C7F0B430}"/>
              </a:ext>
            </a:extLst>
          </p:cNvPr>
          <p:cNvSpPr>
            <a:spLocks noGrp="1"/>
          </p:cNvSpPr>
          <p:nvPr>
            <p:ph idx="1"/>
          </p:nvPr>
        </p:nvSpPr>
        <p:spPr>
          <a:xfrm>
            <a:off x="834776" y="1785028"/>
            <a:ext cx="10515600" cy="4351338"/>
          </a:xfrm>
        </p:spPr>
        <p:txBody>
          <a:bodyPr lIns="91440" tIns="45720" rIns="91440" bIns="45720" anchor="t"/>
          <a:lstStyle/>
          <a:p>
            <a:pPr lvl="0"/>
            <a:r>
              <a:rPr lang="en-GB" sz="2400">
                <a:effectLst/>
                <a:latin typeface="Arial"/>
                <a:ea typeface="Times New Roman" panose="02020603050405020304" pitchFamily="18" charset="0"/>
                <a:cs typeface="Arial"/>
              </a:rPr>
              <a:t>Any unused product or waste material should be disposed of in accordance with local policy</a:t>
            </a:r>
          </a:p>
          <a:p>
            <a:pPr marL="0" indent="0">
              <a:buNone/>
            </a:pPr>
            <a:endParaRPr lang="en-GB" sz="2400">
              <a:effectLst/>
              <a:latin typeface="Times New Roman" panose="02020603050405020304" pitchFamily="18" charset="0"/>
              <a:ea typeface="Times New Roman" panose="02020603050405020304" pitchFamily="18" charset="0"/>
            </a:endParaRPr>
          </a:p>
          <a:p>
            <a:pPr lvl="0"/>
            <a:r>
              <a:rPr lang="en-GB" sz="2400">
                <a:effectLst/>
                <a:latin typeface="Arial"/>
                <a:ea typeface="Times New Roman" panose="02020603050405020304" pitchFamily="18" charset="0"/>
                <a:cs typeface="Arial"/>
              </a:rPr>
              <a:t>Equipment used for immunisation, including used vials, ampoules, or  discharged vaccines in a syringe or applicator, should be disposed of at the end of a session by sealing in </a:t>
            </a:r>
            <a:r>
              <a:rPr lang="en-GB" sz="2400">
                <a:latin typeface="Arial"/>
                <a:ea typeface="Times New Roman" panose="02020603050405020304" pitchFamily="18" charset="0"/>
                <a:cs typeface="Arial"/>
              </a:rPr>
              <a:t>an</a:t>
            </a:r>
            <a:r>
              <a:rPr lang="en-GB" sz="2400">
                <a:effectLst/>
                <a:latin typeface="Arial"/>
                <a:ea typeface="Times New Roman" panose="02020603050405020304" pitchFamily="18" charset="0"/>
                <a:cs typeface="Arial"/>
              </a:rPr>
              <a:t> UN-approved puncture-resistant ‘sharps’ box, according to local authority regulations and guidance in the </a:t>
            </a:r>
            <a:r>
              <a:rPr lang="en-GB" sz="2400" u="sng">
                <a:solidFill>
                  <a:srgbClr val="0000FF"/>
                </a:solidFill>
                <a:effectLst/>
                <a:latin typeface="Arial"/>
                <a:ea typeface="Times New Roman" panose="02020603050405020304" pitchFamily="18" charset="0"/>
                <a:cs typeface="Arial"/>
                <a:hlinkClick r:id="rId2"/>
              </a:rPr>
              <a:t>Welsh Health Technical Memorandum 07-01 Safe management of healthcare waste</a:t>
            </a:r>
            <a:endParaRPr lang="en-GB" sz="2400">
              <a:effectLst/>
              <a:latin typeface="Arial"/>
              <a:ea typeface="Times New Roman" panose="02020603050405020304" pitchFamily="18" charset="0"/>
              <a:cs typeface="Arial"/>
            </a:endParaRPr>
          </a:p>
          <a:p>
            <a:endParaRPr lang="en-GB"/>
          </a:p>
        </p:txBody>
      </p:sp>
      <p:sp>
        <p:nvSpPr>
          <p:cNvPr id="5" name="Slide Number Placeholder 4">
            <a:extLst>
              <a:ext uri="{FF2B5EF4-FFF2-40B4-BE49-F238E27FC236}">
                <a16:creationId xmlns:a16="http://schemas.microsoft.com/office/drawing/2014/main" id="{BDACCEFD-D7AF-1740-DE34-8061B5975828}"/>
              </a:ext>
            </a:extLst>
          </p:cNvPr>
          <p:cNvSpPr>
            <a:spLocks noGrp="1"/>
          </p:cNvSpPr>
          <p:nvPr>
            <p:ph type="sldNum" sz="quarter" idx="12"/>
          </p:nvPr>
        </p:nvSpPr>
        <p:spPr/>
        <p:txBody>
          <a:bodyPr/>
          <a:lstStyle/>
          <a:p>
            <a:fld id="{561D0CCE-8DCC-44DC-A653-AE62B1D84A52}" type="slidenum">
              <a:rPr lang="en-GB" smtClean="0"/>
              <a:pPr/>
              <a:t>41</a:t>
            </a:fld>
            <a:endParaRPr lang="en-GB"/>
          </a:p>
        </p:txBody>
      </p:sp>
    </p:spTree>
    <p:extLst>
      <p:ext uri="{BB962C8B-B14F-4D97-AF65-F5344CB8AC3E}">
        <p14:creationId xmlns:p14="http://schemas.microsoft.com/office/powerpoint/2010/main" val="2624127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54D8-ACD5-9511-F007-B1093A877B3F}"/>
              </a:ext>
            </a:extLst>
          </p:cNvPr>
          <p:cNvSpPr>
            <a:spLocks noGrp="1"/>
          </p:cNvSpPr>
          <p:nvPr>
            <p:ph type="title"/>
          </p:nvPr>
        </p:nvSpPr>
        <p:spPr>
          <a:xfrm>
            <a:off x="0" y="-16407"/>
            <a:ext cx="12192000" cy="706930"/>
          </a:xfrm>
        </p:spPr>
        <p:txBody>
          <a:bodyPr/>
          <a:lstStyle/>
          <a:p>
            <a:pPr algn="ctr"/>
            <a:r>
              <a:rPr lang="en-GB" sz="3600" b="1"/>
              <a:t>Adverse reactions </a:t>
            </a:r>
            <a:endParaRPr lang="en-GB" sz="3600"/>
          </a:p>
        </p:txBody>
      </p:sp>
      <p:sp>
        <p:nvSpPr>
          <p:cNvPr id="3" name="Content Placeholder 2">
            <a:extLst>
              <a:ext uri="{FF2B5EF4-FFF2-40B4-BE49-F238E27FC236}">
                <a16:creationId xmlns:a16="http://schemas.microsoft.com/office/drawing/2014/main" id="{6E75752F-FC32-3A8C-DAF6-D46274026989}"/>
              </a:ext>
            </a:extLst>
          </p:cNvPr>
          <p:cNvSpPr>
            <a:spLocks noGrp="1"/>
          </p:cNvSpPr>
          <p:nvPr>
            <p:ph idx="1"/>
          </p:nvPr>
        </p:nvSpPr>
        <p:spPr>
          <a:xfrm>
            <a:off x="551793" y="690523"/>
            <a:ext cx="11088414" cy="4206196"/>
          </a:xfrm>
        </p:spPr>
        <p:txBody>
          <a:bodyPr lIns="91440" tIns="45720" rIns="91440" bIns="45720" anchor="t"/>
          <a:lstStyle/>
          <a:p>
            <a:pPr marL="0" indent="0">
              <a:buNone/>
            </a:pPr>
            <a:r>
              <a:rPr lang="en-GB" sz="2000"/>
              <a:t>Like all vaccines, Moderna Spikevax</a:t>
            </a:r>
            <a:r>
              <a:rPr lang="en-GB" sz="1300" baseline="30000"/>
              <a:t>®</a:t>
            </a:r>
            <a:r>
              <a:rPr lang="en-GB" sz="2000"/>
              <a:t> LP.8.1 and Sanofi Nuvaxovid</a:t>
            </a:r>
            <a:r>
              <a:rPr lang="en-GB" sz="1300" baseline="30000"/>
              <a:t> ® </a:t>
            </a:r>
            <a:r>
              <a:rPr lang="en-GB" sz="2000"/>
              <a:t>JN.1</a:t>
            </a:r>
            <a:r>
              <a:rPr lang="en-GB" sz="2000" b="1"/>
              <a:t> </a:t>
            </a:r>
            <a:r>
              <a:rPr lang="en-GB" sz="2000"/>
              <a:t>COVID-19 vaccines can cause side effects, although not everybody gets them</a:t>
            </a:r>
          </a:p>
          <a:p>
            <a:pPr marL="0" indent="0">
              <a:buNone/>
            </a:pPr>
            <a:r>
              <a:rPr lang="en-GB" sz="2000"/>
              <a:t>A detailed list of adverse reactions is available in the Summary of Product Characteristics.</a:t>
            </a:r>
            <a:endParaRPr lang="en-GB" sz="2000">
              <a:cs typeface="Arial"/>
            </a:endParaRPr>
          </a:p>
          <a:p>
            <a:pPr marL="0" indent="0">
              <a:buNone/>
            </a:pPr>
            <a:r>
              <a:rPr lang="en-GB" sz="2000"/>
              <a:t>The most frequently reported adverse effects (affecting between 1 in 10 people) include:</a:t>
            </a:r>
            <a:endParaRPr lang="en-GB" sz="2000">
              <a:cs typeface="Arial"/>
            </a:endParaRPr>
          </a:p>
          <a:p>
            <a:pPr>
              <a:buFont typeface="Courier New" panose="02070309020205020404" pitchFamily="49" charset="0"/>
              <a:buChar char="o"/>
            </a:pPr>
            <a:r>
              <a:rPr lang="en-GB" sz="2000"/>
              <a:t>headache</a:t>
            </a:r>
            <a:endParaRPr lang="en-GB" sz="2000">
              <a:cs typeface="Arial"/>
            </a:endParaRPr>
          </a:p>
          <a:p>
            <a:pPr>
              <a:buFont typeface="Courier New" panose="02070309020205020404" pitchFamily="49" charset="0"/>
              <a:buChar char="o"/>
            </a:pPr>
            <a:r>
              <a:rPr lang="en-GB" sz="2000"/>
              <a:t>diarrhoea nausea, vomiting</a:t>
            </a:r>
            <a:endParaRPr lang="en-GB" sz="2000">
              <a:cs typeface="Arial"/>
            </a:endParaRPr>
          </a:p>
          <a:p>
            <a:pPr>
              <a:buFont typeface="Courier New" panose="02070309020205020404" pitchFamily="49" charset="0"/>
              <a:buChar char="o"/>
            </a:pPr>
            <a:r>
              <a:rPr lang="en-GB" sz="2000"/>
              <a:t>muscle, joint pain and or stiffness</a:t>
            </a:r>
            <a:endParaRPr lang="en-GB" sz="2000">
              <a:cs typeface="Arial"/>
            </a:endParaRPr>
          </a:p>
          <a:p>
            <a:pPr>
              <a:buFont typeface="Courier New" panose="02070309020205020404" pitchFamily="49" charset="0"/>
              <a:buChar char="o"/>
            </a:pPr>
            <a:r>
              <a:rPr lang="en-GB" sz="2000"/>
              <a:t>pain, redness or swelling at the injection site</a:t>
            </a:r>
            <a:endParaRPr lang="en-GB" sz="2000">
              <a:cs typeface="Arial"/>
            </a:endParaRPr>
          </a:p>
          <a:p>
            <a:pPr>
              <a:buFont typeface="Courier New" panose="02070309020205020404" pitchFamily="49" charset="0"/>
              <a:buChar char="o"/>
            </a:pPr>
            <a:r>
              <a:rPr lang="en-GB" sz="2000"/>
              <a:t>enlarged lymph nodes</a:t>
            </a:r>
            <a:endParaRPr lang="en-GB" sz="2000">
              <a:cs typeface="Arial"/>
            </a:endParaRPr>
          </a:p>
          <a:p>
            <a:pPr>
              <a:buFont typeface="Courier New" panose="02070309020205020404" pitchFamily="49" charset="0"/>
              <a:buChar char="o"/>
            </a:pPr>
            <a:r>
              <a:rPr lang="en-GB" sz="2000"/>
              <a:t>feeling weak, lethargic, tiredness, chills and fever</a:t>
            </a:r>
            <a:endParaRPr lang="en-GB" sz="2000">
              <a:cs typeface="Arial"/>
            </a:endParaRPr>
          </a:p>
          <a:p>
            <a:pPr>
              <a:buFont typeface="Courier New" panose="02070309020205020404" pitchFamily="49" charset="0"/>
              <a:buChar char="o"/>
            </a:pPr>
            <a:r>
              <a:rPr lang="en-GB" sz="2000">
                <a:cs typeface="Arial"/>
              </a:rPr>
              <a:t>rash</a:t>
            </a:r>
          </a:p>
          <a:p>
            <a:pPr>
              <a:buFont typeface="Courier New" panose="02070309020205020404" pitchFamily="49" charset="0"/>
              <a:buChar char="o"/>
            </a:pPr>
            <a:r>
              <a:rPr lang="en-GB" sz="2000">
                <a:ea typeface="+mn-lt"/>
                <a:cs typeface="+mn-lt"/>
              </a:rPr>
              <a:t>pain in the extremity</a:t>
            </a:r>
            <a:endParaRPr lang="en-GB" sz="2000">
              <a:cs typeface="Arial"/>
            </a:endParaRPr>
          </a:p>
          <a:p>
            <a:pPr marL="0" indent="0">
              <a:buNone/>
            </a:pPr>
            <a:r>
              <a:rPr lang="en-GB" sz="2000"/>
              <a:t> </a:t>
            </a:r>
            <a:endParaRPr lang="en-GB" sz="2000">
              <a:cs typeface="Arial"/>
            </a:endParaRPr>
          </a:p>
          <a:p>
            <a:pPr>
              <a:buFont typeface="Courier New" panose="02070309020205020404" pitchFamily="49" charset="0"/>
              <a:buChar char="o"/>
            </a:pPr>
            <a:endParaRPr lang="en-GB" sz="2000"/>
          </a:p>
          <a:p>
            <a:pPr marL="0" indent="0">
              <a:buNone/>
            </a:pPr>
            <a:endParaRPr lang="en-GB" sz="2000">
              <a:cs typeface="Arial"/>
            </a:endParaRPr>
          </a:p>
          <a:p>
            <a:pPr marL="0" indent="0">
              <a:buNone/>
            </a:pPr>
            <a:endParaRPr lang="en-GB" sz="2000"/>
          </a:p>
        </p:txBody>
      </p:sp>
      <p:sp>
        <p:nvSpPr>
          <p:cNvPr id="5" name="Slide Number Placeholder 4">
            <a:extLst>
              <a:ext uri="{FF2B5EF4-FFF2-40B4-BE49-F238E27FC236}">
                <a16:creationId xmlns:a16="http://schemas.microsoft.com/office/drawing/2014/main" id="{E8002F81-3037-BD9A-698E-4F1A6A0FE727}"/>
              </a:ext>
            </a:extLst>
          </p:cNvPr>
          <p:cNvSpPr>
            <a:spLocks noGrp="1"/>
          </p:cNvSpPr>
          <p:nvPr>
            <p:ph type="sldNum" sz="quarter" idx="12"/>
          </p:nvPr>
        </p:nvSpPr>
        <p:spPr/>
        <p:txBody>
          <a:bodyPr/>
          <a:lstStyle/>
          <a:p>
            <a:fld id="{561D0CCE-8DCC-44DC-A653-AE62B1D84A52}" type="slidenum">
              <a:rPr lang="en-GB" smtClean="0"/>
              <a:pPr/>
              <a:t>42</a:t>
            </a:fld>
            <a:endParaRPr lang="en-GB"/>
          </a:p>
        </p:txBody>
      </p:sp>
      <p:sp>
        <p:nvSpPr>
          <p:cNvPr id="6" name="TextBox 5">
            <a:extLst>
              <a:ext uri="{FF2B5EF4-FFF2-40B4-BE49-F238E27FC236}">
                <a16:creationId xmlns:a16="http://schemas.microsoft.com/office/drawing/2014/main" id="{37BCB504-AB3A-4351-9936-739EC1256283}"/>
              </a:ext>
            </a:extLst>
          </p:cNvPr>
          <p:cNvSpPr txBox="1"/>
          <p:nvPr/>
        </p:nvSpPr>
        <p:spPr>
          <a:xfrm>
            <a:off x="445477" y="6271845"/>
            <a:ext cx="101990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hlinkClick r:id="rId3"/>
              </a:rPr>
              <a:t>Spikevax LP.8.1 0.1 mg/mL dispersion for injection - Summary of Product Characteristics (SmPC) - (</a:t>
            </a:r>
            <a:r>
              <a:rPr lang="en-GB" sz="1400" err="1">
                <a:cs typeface="Arial"/>
                <a:hlinkClick r:id="rId4"/>
              </a:rPr>
              <a:t>emc</a:t>
            </a:r>
            <a:r>
              <a:rPr lang="en-GB" sz="1400">
                <a:cs typeface="Arial"/>
                <a:hlinkClick r:id="rId4"/>
              </a:rPr>
              <a:t>) | 101925</a:t>
            </a:r>
            <a:endParaRPr lang="en-GB" sz="1400">
              <a:cs typeface="Arial"/>
            </a:endParaRPr>
          </a:p>
          <a:p>
            <a:pPr algn="ctr"/>
            <a:r>
              <a:rPr lang="en-GB" sz="1400">
                <a:cs typeface="Arial"/>
                <a:hlinkClick r:id="rId4"/>
              </a:rPr>
              <a:t>Nuvaxovid JN.1 dispersion for injection in pre-filled syringe - Summary of Product Characteristics (SmPC) - (</a:t>
            </a:r>
            <a:r>
              <a:rPr lang="en-GB" sz="1400" err="1">
                <a:cs typeface="Arial"/>
                <a:hlinkClick r:id="rId4"/>
              </a:rPr>
              <a:t>emc</a:t>
            </a:r>
            <a:r>
              <a:rPr lang="en-GB" sz="1400">
                <a:cs typeface="Arial"/>
                <a:hlinkClick r:id="rId4"/>
              </a:rPr>
              <a:t>) | 101554</a:t>
            </a:r>
            <a:endParaRPr lang="en-US" sz="1400"/>
          </a:p>
        </p:txBody>
      </p:sp>
    </p:spTree>
    <p:extLst>
      <p:ext uri="{BB962C8B-B14F-4D97-AF65-F5344CB8AC3E}">
        <p14:creationId xmlns:p14="http://schemas.microsoft.com/office/powerpoint/2010/main" val="74032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EB84-08AA-491D-D38A-86AEE3C84305}"/>
              </a:ext>
            </a:extLst>
          </p:cNvPr>
          <p:cNvSpPr>
            <a:spLocks noGrp="1"/>
          </p:cNvSpPr>
          <p:nvPr>
            <p:ph type="title"/>
          </p:nvPr>
        </p:nvSpPr>
        <p:spPr>
          <a:xfrm>
            <a:off x="0" y="-30202"/>
            <a:ext cx="12192000" cy="599551"/>
          </a:xfrm>
        </p:spPr>
        <p:txBody>
          <a:bodyPr/>
          <a:lstStyle/>
          <a:p>
            <a:pPr algn="ctr"/>
            <a:r>
              <a:rPr lang="en-GB" sz="3600" b="1"/>
              <a:t>Myocarditis and pericarditis</a:t>
            </a:r>
            <a:endParaRPr lang="en-GB" sz="3600"/>
          </a:p>
        </p:txBody>
      </p:sp>
      <p:sp>
        <p:nvSpPr>
          <p:cNvPr id="3" name="Content Placeholder 2">
            <a:extLst>
              <a:ext uri="{FF2B5EF4-FFF2-40B4-BE49-F238E27FC236}">
                <a16:creationId xmlns:a16="http://schemas.microsoft.com/office/drawing/2014/main" id="{98E1C858-1EB7-D7C0-C3E0-9277998BC349}"/>
              </a:ext>
            </a:extLst>
          </p:cNvPr>
          <p:cNvSpPr>
            <a:spLocks noGrp="1"/>
          </p:cNvSpPr>
          <p:nvPr>
            <p:ph idx="1"/>
          </p:nvPr>
        </p:nvSpPr>
        <p:spPr>
          <a:xfrm>
            <a:off x="162647" y="882336"/>
            <a:ext cx="11866706" cy="5093328"/>
          </a:xfrm>
        </p:spPr>
        <p:txBody>
          <a:bodyPr lIns="91440" tIns="45720" rIns="91440" bIns="45720" anchor="t"/>
          <a:lstStyle/>
          <a:p>
            <a:r>
              <a:rPr lang="en-GB" sz="1800"/>
              <a:t>Cases of myocarditis and pericarditis have been reported rarely after COVID-19 vaccination. Cases have been observed more often after the second vaccination, and more often in younger males</a:t>
            </a:r>
            <a:endParaRPr lang="en-GB" sz="1800">
              <a:cs typeface="Arial"/>
            </a:endParaRPr>
          </a:p>
          <a:p>
            <a:r>
              <a:rPr lang="en-GB" sz="1800">
                <a:cs typeface="Arial"/>
              </a:rPr>
              <a:t>Although now licensed from 6 months of age, </a:t>
            </a:r>
            <a:r>
              <a:rPr lang="en-GB" sz="1800" b="1">
                <a:cs typeface="Arial"/>
              </a:rPr>
              <a:t>Moderna Spikevax COVID-19 vaccines </a:t>
            </a:r>
            <a:r>
              <a:rPr lang="en-GB" sz="1800">
                <a:cs typeface="Arial"/>
              </a:rPr>
              <a:t>are not recommended for use in individuals of</a:t>
            </a:r>
            <a:r>
              <a:rPr lang="en-GB" sz="1800" b="1">
                <a:cs typeface="Arial"/>
              </a:rPr>
              <a:t> less than 18 years of age </a:t>
            </a:r>
            <a:r>
              <a:rPr lang="en-GB" sz="1800">
                <a:cs typeface="Arial"/>
              </a:rPr>
              <a:t>because of the slightly higher risk of myocarditis/pericarditis compared to Pfizer vaccines  </a:t>
            </a:r>
            <a:r>
              <a:rPr lang="en-GB" sz="1800">
                <a:ea typeface="+mn-lt"/>
                <a:cs typeface="+mn-lt"/>
                <a:hlinkClick r:id="rId3"/>
              </a:rPr>
              <a:t>COVID-19: the green book chapter</a:t>
            </a:r>
          </a:p>
          <a:p>
            <a:r>
              <a:rPr lang="en-GB" sz="1800"/>
              <a:t>If an individual develops myocarditis or pericarditis following the first COVID-19 vaccination they should be assessed by an appropriate clinician to determine whether it is likely to be vaccine related </a:t>
            </a:r>
            <a:endParaRPr lang="en-GB" sz="1800">
              <a:cs typeface="Arial"/>
            </a:endParaRPr>
          </a:p>
          <a:p>
            <a:pPr marL="0" indent="0" algn="ctr">
              <a:buNone/>
            </a:pPr>
            <a:r>
              <a:rPr lang="en-GB" sz="1800">
                <a:hlinkClick r:id="rId4"/>
              </a:rPr>
              <a:t>https://www.gov.uk/government/publications/myocarditis-and-pericarditis-after-covid-19-vaccination/myocarditis-and-pericarditis-after-covid-19-vaccination-guidance-for-healthcare-professionals</a:t>
            </a:r>
            <a:endParaRPr lang="en-GB" sz="1800"/>
          </a:p>
          <a:p>
            <a:r>
              <a:rPr lang="en-GB" sz="1800"/>
              <a:t>Healthcare professionals should be alert to the signs and symptoms of myocarditis and pericarditis. Vaccinees (including parents or caregivers) should be instructed to seek immediate medical attention if they develop symptoms indicative of myocarditis or pericarditis such as (acute and persisting) chest pain, shortness of breath, or palpitations following vaccination. Healthcare professionals should consult guidance and/or specialists to diagnose and treat this condition. </a:t>
            </a:r>
            <a:r>
              <a:rPr lang="en-GB" sz="1800">
                <a:ea typeface="+mn-lt"/>
                <a:cs typeface="+mn-lt"/>
                <a:hlinkClick r:id="rId3"/>
              </a:rPr>
              <a:t>COVID-19: the green book chapter </a:t>
            </a:r>
            <a:endParaRPr lang="en-GB" sz="1800">
              <a:cs typeface="Arial"/>
            </a:endParaRPr>
          </a:p>
          <a:p>
            <a:r>
              <a:rPr lang="en-GB" sz="1800"/>
              <a:t>As the mechanism of action and risk of recurrence of myocarditis and pericarditis are being investigated, the current advice is that an individual’s second or subsequent doses should be deferred pending further investigation and careful consideration of the risks and benefits</a:t>
            </a:r>
            <a:endParaRPr lang="en-GB" sz="1800" b="1"/>
          </a:p>
          <a:p>
            <a:pPr marL="0" indent="0">
              <a:buNone/>
            </a:pPr>
            <a:endParaRPr lang="en-GB" sz="1800"/>
          </a:p>
        </p:txBody>
      </p:sp>
      <p:sp>
        <p:nvSpPr>
          <p:cNvPr id="5" name="Slide Number Placeholder 4">
            <a:extLst>
              <a:ext uri="{FF2B5EF4-FFF2-40B4-BE49-F238E27FC236}">
                <a16:creationId xmlns:a16="http://schemas.microsoft.com/office/drawing/2014/main" id="{70E79CEC-C48E-7087-5CD6-96EC6046F62F}"/>
              </a:ext>
            </a:extLst>
          </p:cNvPr>
          <p:cNvSpPr>
            <a:spLocks noGrp="1"/>
          </p:cNvSpPr>
          <p:nvPr>
            <p:ph type="sldNum" sz="quarter" idx="12"/>
          </p:nvPr>
        </p:nvSpPr>
        <p:spPr/>
        <p:txBody>
          <a:bodyPr/>
          <a:lstStyle/>
          <a:p>
            <a:fld id="{561D0CCE-8DCC-44DC-A653-AE62B1D84A52}" type="slidenum">
              <a:rPr lang="en-GB" smtClean="0"/>
              <a:pPr/>
              <a:t>43</a:t>
            </a:fld>
            <a:endParaRPr lang="en-GB"/>
          </a:p>
        </p:txBody>
      </p:sp>
    </p:spTree>
    <p:extLst>
      <p:ext uri="{BB962C8B-B14F-4D97-AF65-F5344CB8AC3E}">
        <p14:creationId xmlns:p14="http://schemas.microsoft.com/office/powerpoint/2010/main" val="23155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483A-78F0-4CF2-A218-0ABE8556EE2C}"/>
              </a:ext>
            </a:extLst>
          </p:cNvPr>
          <p:cNvSpPr>
            <a:spLocks noGrp="1"/>
          </p:cNvSpPr>
          <p:nvPr>
            <p:ph type="title"/>
          </p:nvPr>
        </p:nvSpPr>
        <p:spPr>
          <a:xfrm>
            <a:off x="838200" y="50800"/>
            <a:ext cx="10515600" cy="1325563"/>
          </a:xfrm>
        </p:spPr>
        <p:txBody>
          <a:bodyPr/>
          <a:lstStyle/>
          <a:p>
            <a:pPr algn="ctr"/>
            <a:r>
              <a:rPr lang="en-GB" sz="3600" b="1"/>
              <a:t>Guillain-Barré syndrome (GBS)</a:t>
            </a:r>
          </a:p>
        </p:txBody>
      </p:sp>
      <p:sp>
        <p:nvSpPr>
          <p:cNvPr id="3" name="Content Placeholder 2">
            <a:extLst>
              <a:ext uri="{FF2B5EF4-FFF2-40B4-BE49-F238E27FC236}">
                <a16:creationId xmlns:a16="http://schemas.microsoft.com/office/drawing/2014/main" id="{ED327B03-C3BD-E3CE-A027-9A89FCB929BB}"/>
              </a:ext>
            </a:extLst>
          </p:cNvPr>
          <p:cNvSpPr>
            <a:spLocks noGrp="1"/>
          </p:cNvSpPr>
          <p:nvPr>
            <p:ph idx="1"/>
          </p:nvPr>
        </p:nvSpPr>
        <p:spPr>
          <a:xfrm>
            <a:off x="388374" y="1008241"/>
            <a:ext cx="10613923" cy="4351338"/>
          </a:xfrm>
        </p:spPr>
        <p:txBody>
          <a:bodyPr lIns="91440" tIns="45720" rIns="91440" bIns="45720" anchor="t"/>
          <a:lstStyle/>
          <a:p>
            <a:r>
              <a:rPr lang="en-GB" sz="2000"/>
              <a:t>Very rare reports have been received of GBS following COVID-19 vaccination, so healthcare professionals should be alert to the signs and symptoms of GBS to ensure correct diagnosis and to rule out other causes, in order to initiate adequate supportive care and treatment </a:t>
            </a:r>
          </a:p>
          <a:p>
            <a:r>
              <a:rPr lang="en-GB" sz="2000"/>
              <a:t>Individuals who have a history of GBS should be vaccinated as recommended for their age and underlying risk status. Cases of GBS reported following vaccination may occur by chance (the background rate of GBS is 2 per 100,000 per year in the population) and no causal mechanism with COVID-19 vaccination has been proven </a:t>
            </a:r>
          </a:p>
          <a:p>
            <a:r>
              <a:rPr lang="en-GB" sz="2000"/>
              <a:t>There is evidence to suggest that having had a prior diagnosis of GBS does not predispose an individual to further episodes of GBS when immunised with other vaccines (Baxter et al, 2012) and for the Pfizer BioNTech COVID-19 vaccine (Shapiro Ben David et al, 2021) </a:t>
            </a:r>
          </a:p>
          <a:p>
            <a:r>
              <a:rPr lang="en-GB" sz="2000"/>
              <a:t>In those who are diagnosed with GBS after the first dose of vaccine, the balance of risk benefit is in favour of completing a full COVID-19 vaccination schedule. </a:t>
            </a:r>
            <a:r>
              <a:rPr lang="en-GB" sz="2000">
                <a:ea typeface="+mn-lt"/>
                <a:cs typeface="+mn-lt"/>
                <a:hlinkClick r:id="rId2"/>
              </a:rPr>
              <a:t>Green Book: COVID-19 chapter</a:t>
            </a:r>
            <a:endParaRPr lang="en-GB" sz="2000">
              <a:cs typeface="Arial"/>
            </a:endParaRPr>
          </a:p>
        </p:txBody>
      </p:sp>
      <p:sp>
        <p:nvSpPr>
          <p:cNvPr id="5" name="Slide Number Placeholder 4">
            <a:extLst>
              <a:ext uri="{FF2B5EF4-FFF2-40B4-BE49-F238E27FC236}">
                <a16:creationId xmlns:a16="http://schemas.microsoft.com/office/drawing/2014/main" id="{60612DBF-B56E-1BCE-BE09-A62B3B6E95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99480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271E-9C51-97D0-619F-314E0755087C}"/>
              </a:ext>
            </a:extLst>
          </p:cNvPr>
          <p:cNvSpPr>
            <a:spLocks noGrp="1"/>
          </p:cNvSpPr>
          <p:nvPr>
            <p:ph type="title"/>
          </p:nvPr>
        </p:nvSpPr>
        <p:spPr>
          <a:xfrm>
            <a:off x="1" y="320675"/>
            <a:ext cx="12280490" cy="1325563"/>
          </a:xfrm>
        </p:spPr>
        <p:txBody>
          <a:bodyPr/>
          <a:lstStyle/>
          <a:p>
            <a:r>
              <a:rPr lang="en-GB" sz="3600" b="1">
                <a:effectLst/>
                <a:ea typeface="Times New Roman" panose="02020603050405020304" pitchFamily="18" charset="0"/>
              </a:rPr>
              <a:t>Individuals with a history of immune thrombocytopenia </a:t>
            </a:r>
            <a:endParaRPr lang="en-GB" sz="3600" b="1"/>
          </a:p>
        </p:txBody>
      </p:sp>
      <p:sp>
        <p:nvSpPr>
          <p:cNvPr id="3" name="Content Placeholder 2">
            <a:extLst>
              <a:ext uri="{FF2B5EF4-FFF2-40B4-BE49-F238E27FC236}">
                <a16:creationId xmlns:a16="http://schemas.microsoft.com/office/drawing/2014/main" id="{99A197E7-13AF-8AFD-A648-69A6B6711DC0}"/>
              </a:ext>
            </a:extLst>
          </p:cNvPr>
          <p:cNvSpPr>
            <a:spLocks noGrp="1"/>
          </p:cNvSpPr>
          <p:nvPr>
            <p:ph idx="1"/>
          </p:nvPr>
        </p:nvSpPr>
        <p:spPr>
          <a:xfrm>
            <a:off x="602226" y="1253331"/>
            <a:ext cx="10515600" cy="4351338"/>
          </a:xfrm>
        </p:spPr>
        <p:txBody>
          <a:bodyPr lIns="91440" tIns="45720" rIns="91440" bIns="45720" anchor="t"/>
          <a:lstStyle/>
          <a:p>
            <a:pPr fontAlgn="base" hangingPunct="0">
              <a:lnSpc>
                <a:spcPct val="107000"/>
              </a:lnSpc>
              <a:spcBef>
                <a:spcPts val="600"/>
              </a:spcBef>
              <a:spcAft>
                <a:spcPts val="600"/>
              </a:spcAft>
              <a:tabLst>
                <a:tab pos="2865755" algn="ctr"/>
                <a:tab pos="5731510" algn="r"/>
                <a:tab pos="457200" algn="l"/>
                <a:tab pos="2637155" algn="ctr"/>
                <a:tab pos="5274310" algn="r"/>
              </a:tabLst>
            </a:pPr>
            <a:r>
              <a:rPr lang="x-none" sz="2000">
                <a:effectLst/>
                <a:latin typeface="Arial"/>
                <a:ea typeface="Times New Roman" panose="02020603050405020304" pitchFamily="18" charset="0"/>
                <a:cs typeface="Arial"/>
              </a:rPr>
              <a:t>Individuals with a history of </a:t>
            </a:r>
            <a:r>
              <a:rPr lang="en-GB" sz="2000">
                <a:effectLst/>
                <a:latin typeface="Arial"/>
                <a:ea typeface="Times New Roman" panose="02020603050405020304" pitchFamily="18" charset="0"/>
                <a:cs typeface="Arial"/>
              </a:rPr>
              <a:t>immune thrombocytopenia (ITP)  may experience a fall in their platelet count.</a:t>
            </a:r>
            <a:endParaRPr lang="x-none" sz="2000" strike="sngStrike">
              <a:highlight>
                <a:srgbClr val="FFFF00"/>
              </a:highlight>
              <a:latin typeface="Arial"/>
              <a:ea typeface="Times New Roman" panose="02020603050405020304" pitchFamily="18" charset="0"/>
              <a:cs typeface="Arial"/>
            </a:endParaRPr>
          </a:p>
          <a:p>
            <a:pPr>
              <a:lnSpc>
                <a:spcPct val="107000"/>
              </a:lnSpc>
              <a:spcBef>
                <a:spcPts val="600"/>
              </a:spcBef>
              <a:spcAft>
                <a:spcPts val="600"/>
              </a:spcAft>
              <a:tabLst>
                <a:tab pos="2865755" algn="ctr"/>
                <a:tab pos="5731510" algn="r"/>
                <a:tab pos="457200" algn="l"/>
                <a:tab pos="2637155" algn="ctr"/>
                <a:tab pos="5274310" algn="r"/>
              </a:tabLst>
            </a:pPr>
            <a:r>
              <a:rPr lang="x-none" sz="2000">
                <a:latin typeface="Arial"/>
                <a:ea typeface="Times New Roman" panose="02020603050405020304" pitchFamily="18" charset="0"/>
                <a:cs typeface="Arial"/>
              </a:rPr>
              <a:t>Previous ITP is not a contra-indication for vaccination. </a:t>
            </a:r>
          </a:p>
          <a:p>
            <a:pPr>
              <a:lnSpc>
                <a:spcPct val="107000"/>
              </a:lnSpc>
              <a:spcBef>
                <a:spcPts val="600"/>
              </a:spcBef>
              <a:spcAft>
                <a:spcPts val="600"/>
              </a:spcAft>
              <a:tabLst>
                <a:tab pos="2865755" algn="ctr"/>
                <a:tab pos="5731510" algn="r"/>
                <a:tab pos="457200" algn="l"/>
                <a:tab pos="2637155" algn="ctr"/>
                <a:tab pos="5274310" algn="r"/>
              </a:tabLst>
            </a:pPr>
            <a:r>
              <a:rPr lang="x-none" sz="2000">
                <a:latin typeface="Arial"/>
                <a:ea typeface="Times New Roman" panose="02020603050405020304" pitchFamily="18" charset="0"/>
                <a:cs typeface="Arial"/>
              </a:rPr>
              <a:t>Although evidence suggests a raised risk of ITP after the AstraZeneca vaccine (Simpson </a:t>
            </a:r>
            <a:r>
              <a:rPr lang="x-none" sz="2000" i="1">
                <a:latin typeface="Arial"/>
                <a:ea typeface="Times New Roman" panose="02020603050405020304" pitchFamily="18" charset="0"/>
                <a:cs typeface="Arial"/>
              </a:rPr>
              <a:t>et al</a:t>
            </a:r>
            <a:r>
              <a:rPr lang="x-none" sz="2000">
                <a:latin typeface="Arial"/>
                <a:ea typeface="Times New Roman" panose="02020603050405020304" pitchFamily="18" charset="0"/>
                <a:cs typeface="Arial"/>
              </a:rPr>
              <a:t>, 2021), ITP has also been reported with other COVID-19 vaccines (Lee </a:t>
            </a:r>
            <a:r>
              <a:rPr lang="x-none" sz="2000" i="1">
                <a:latin typeface="Arial"/>
                <a:ea typeface="Times New Roman" panose="02020603050405020304" pitchFamily="18" charset="0"/>
                <a:cs typeface="Arial"/>
              </a:rPr>
              <a:t>et al</a:t>
            </a:r>
            <a:r>
              <a:rPr lang="x-none" sz="2000">
                <a:latin typeface="Arial"/>
                <a:ea typeface="Times New Roman" panose="02020603050405020304" pitchFamily="18" charset="0"/>
                <a:cs typeface="Arial"/>
              </a:rPr>
              <a:t>, 2021). </a:t>
            </a:r>
          </a:p>
          <a:p>
            <a:pPr>
              <a:lnSpc>
                <a:spcPct val="107000"/>
              </a:lnSpc>
              <a:spcBef>
                <a:spcPts val="600"/>
              </a:spcBef>
              <a:spcAft>
                <a:spcPts val="600"/>
              </a:spcAft>
              <a:tabLst>
                <a:tab pos="2865755" algn="ctr"/>
                <a:tab pos="5731510" algn="r"/>
                <a:tab pos="457200" algn="l"/>
                <a:tab pos="2637155" algn="ctr"/>
                <a:tab pos="5274310" algn="r"/>
              </a:tabLst>
            </a:pPr>
            <a:r>
              <a:rPr lang="x-none" sz="2000">
                <a:latin typeface="Arial"/>
                <a:ea typeface="Times New Roman" panose="02020603050405020304" pitchFamily="18" charset="0"/>
                <a:cs typeface="Arial"/>
              </a:rPr>
              <a:t>Given these reports, monitoring of platelets 2-5 days post COVID-19 vaccination in patients with a history of ITP should be considered. </a:t>
            </a:r>
            <a:r>
              <a:rPr lang="en-GB" sz="2000">
                <a:latin typeface="Arial"/>
                <a:ea typeface="Times New Roman" panose="02020603050405020304" pitchFamily="18" charset="0"/>
                <a:cs typeface="Arial"/>
                <a:hlinkClick r:id="rId2"/>
              </a:rPr>
              <a:t>Green Book COVID-19 chapter </a:t>
            </a:r>
            <a:r>
              <a:rPr lang="en-GB" sz="2000">
                <a:latin typeface="Arial"/>
                <a:ea typeface="Times New Roman" panose="02020603050405020304" pitchFamily="18" charset="0"/>
                <a:cs typeface="Arial"/>
              </a:rPr>
              <a:t> </a:t>
            </a:r>
            <a:endParaRPr lang="en-GB" sz="2000">
              <a:solidFill>
                <a:srgbClr val="002060"/>
              </a:solidFill>
              <a:latin typeface="Arial"/>
              <a:ea typeface="Times New Roman" panose="02020603050405020304" pitchFamily="18" charset="0"/>
              <a:cs typeface="Arial"/>
            </a:endParaRPr>
          </a:p>
        </p:txBody>
      </p:sp>
      <p:sp>
        <p:nvSpPr>
          <p:cNvPr id="5" name="Slide Number Placeholder 4">
            <a:extLst>
              <a:ext uri="{FF2B5EF4-FFF2-40B4-BE49-F238E27FC236}">
                <a16:creationId xmlns:a16="http://schemas.microsoft.com/office/drawing/2014/main" id="{33B72BD6-DBD8-EFDB-9A01-0D2DB7FB786C}"/>
              </a:ext>
            </a:extLst>
          </p:cNvPr>
          <p:cNvSpPr>
            <a:spLocks noGrp="1"/>
          </p:cNvSpPr>
          <p:nvPr>
            <p:ph type="sldNum" sz="quarter" idx="12"/>
          </p:nvPr>
        </p:nvSpPr>
        <p:spPr/>
        <p:txBody>
          <a:bodyPr/>
          <a:lstStyle/>
          <a:p>
            <a:fld id="{561D0CCE-8DCC-44DC-A653-AE62B1D84A52}" type="slidenum">
              <a:rPr lang="en-GB" smtClean="0"/>
              <a:pPr/>
              <a:t>45</a:t>
            </a:fld>
            <a:endParaRPr lang="en-GB"/>
          </a:p>
        </p:txBody>
      </p:sp>
    </p:spTree>
    <p:extLst>
      <p:ext uri="{BB962C8B-B14F-4D97-AF65-F5344CB8AC3E}">
        <p14:creationId xmlns:p14="http://schemas.microsoft.com/office/powerpoint/2010/main" val="10399170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A25B-62B6-ED9B-37C8-A5B2F01E8321}"/>
              </a:ext>
            </a:extLst>
          </p:cNvPr>
          <p:cNvSpPr>
            <a:spLocks noGrp="1"/>
          </p:cNvSpPr>
          <p:nvPr>
            <p:ph type="title"/>
          </p:nvPr>
        </p:nvSpPr>
        <p:spPr/>
        <p:txBody>
          <a:bodyPr/>
          <a:lstStyle/>
          <a:p>
            <a:pPr algn="ctr"/>
            <a:r>
              <a:rPr lang="en-GB" sz="3600" b="1"/>
              <a:t>Erythema multiforme</a:t>
            </a:r>
          </a:p>
        </p:txBody>
      </p:sp>
      <p:sp>
        <p:nvSpPr>
          <p:cNvPr id="3" name="Content Placeholder 2">
            <a:extLst>
              <a:ext uri="{FF2B5EF4-FFF2-40B4-BE49-F238E27FC236}">
                <a16:creationId xmlns:a16="http://schemas.microsoft.com/office/drawing/2014/main" id="{6F1E20C3-92E1-BCDD-003A-C2AFDA80CA0F}"/>
              </a:ext>
            </a:extLst>
          </p:cNvPr>
          <p:cNvSpPr>
            <a:spLocks noGrp="1"/>
          </p:cNvSpPr>
          <p:nvPr>
            <p:ph idx="1"/>
          </p:nvPr>
        </p:nvSpPr>
        <p:spPr>
          <a:xfrm>
            <a:off x="730623" y="1108449"/>
            <a:ext cx="10515600" cy="4351338"/>
          </a:xfrm>
        </p:spPr>
        <p:txBody>
          <a:bodyPr lIns="91440" tIns="45720" rIns="91440" bIns="45720" anchor="t"/>
          <a:lstStyle/>
          <a:p>
            <a:r>
              <a:rPr lang="en-GB" sz="2400"/>
              <a:t>A number of cases of erythema multiforme (EM) have been reported after Moderna and Pfizer mRNA vaccinations.</a:t>
            </a:r>
          </a:p>
          <a:p>
            <a:r>
              <a:rPr lang="en-GB" sz="2400"/>
              <a:t>These reports appear to be consistent with EM minor, with no fatalities.</a:t>
            </a:r>
            <a:endParaRPr lang="en-GB" sz="2400">
              <a:cs typeface="Arial"/>
            </a:endParaRPr>
          </a:p>
          <a:p>
            <a:r>
              <a:rPr lang="en-GB" sz="2400"/>
              <a:t>MHRA have consulted dermatology experts who consider EM an uncommon, benign and self-limiting condition which could plausibly be triggered by COVID-19 vaccination; although overreporting due to misdiagnosis was possible.</a:t>
            </a:r>
            <a:endParaRPr lang="en-GB" sz="2400">
              <a:cs typeface="Arial"/>
            </a:endParaRPr>
          </a:p>
          <a:p>
            <a:r>
              <a:rPr lang="en-GB" sz="2400"/>
              <a:t>A past history of EM is not a contraindication for vaccination.</a:t>
            </a:r>
          </a:p>
          <a:p>
            <a:pPr marL="0" indent="0" algn="ctr">
              <a:buNone/>
            </a:pPr>
            <a:r>
              <a:rPr lang="en-GB" sz="2000">
                <a:hlinkClick r:id="rId3"/>
              </a:rPr>
              <a:t>Green Book: COVID-19 chapter</a:t>
            </a:r>
            <a:endParaRPr lang="en-GB" sz="2000"/>
          </a:p>
          <a:p>
            <a:endParaRPr lang="en-GB">
              <a:cs typeface="Arial"/>
            </a:endParaRPr>
          </a:p>
          <a:p>
            <a:pPr marL="0" indent="0">
              <a:buNone/>
            </a:pPr>
            <a:endParaRPr lang="en-GB">
              <a:cs typeface="Arial"/>
            </a:endParaRPr>
          </a:p>
        </p:txBody>
      </p:sp>
      <p:sp>
        <p:nvSpPr>
          <p:cNvPr id="5" name="Slide Number Placeholder 4">
            <a:extLst>
              <a:ext uri="{FF2B5EF4-FFF2-40B4-BE49-F238E27FC236}">
                <a16:creationId xmlns:a16="http://schemas.microsoft.com/office/drawing/2014/main" id="{BBCB8BFF-D600-778C-E3FD-D8F1AB571C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C94C5D93-F5EA-139F-A2DC-8D5638EC8788}"/>
              </a:ext>
            </a:extLst>
          </p:cNvPr>
          <p:cNvSpPr txBox="1"/>
          <p:nvPr/>
        </p:nvSpPr>
        <p:spPr>
          <a:xfrm>
            <a:off x="2028092" y="6318738"/>
            <a:ext cx="7608276" cy="3985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487854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6A5A-D053-CB8E-1910-A81D2E356238}"/>
              </a:ext>
            </a:extLst>
          </p:cNvPr>
          <p:cNvSpPr>
            <a:spLocks noGrp="1"/>
          </p:cNvSpPr>
          <p:nvPr>
            <p:ph type="title"/>
          </p:nvPr>
        </p:nvSpPr>
        <p:spPr/>
        <p:txBody>
          <a:bodyPr/>
          <a:lstStyle/>
          <a:p>
            <a:pPr algn="ctr"/>
            <a:r>
              <a:rPr lang="en-GB" b="1"/>
              <a:t>Capillary Leak Syndrome</a:t>
            </a:r>
          </a:p>
        </p:txBody>
      </p:sp>
      <p:sp>
        <p:nvSpPr>
          <p:cNvPr id="3" name="Content Placeholder 2">
            <a:extLst>
              <a:ext uri="{FF2B5EF4-FFF2-40B4-BE49-F238E27FC236}">
                <a16:creationId xmlns:a16="http://schemas.microsoft.com/office/drawing/2014/main" id="{BDD89CE5-B6A1-1635-F23C-0198796D1860}"/>
              </a:ext>
            </a:extLst>
          </p:cNvPr>
          <p:cNvSpPr>
            <a:spLocks noGrp="1"/>
          </p:cNvSpPr>
          <p:nvPr>
            <p:ph idx="1"/>
          </p:nvPr>
        </p:nvSpPr>
        <p:spPr>
          <a:xfrm>
            <a:off x="838200" y="1253331"/>
            <a:ext cx="10515600" cy="4351338"/>
          </a:xfrm>
        </p:spPr>
        <p:txBody>
          <a:bodyPr/>
          <a:lstStyle/>
          <a:p>
            <a:r>
              <a:rPr lang="en-GB"/>
              <a:t>Extremely rare reports of capillary leak syndrome have been reported after AstraZeneca and Moderna vaccines in individuals with a prior history of this condition. </a:t>
            </a:r>
          </a:p>
          <a:p>
            <a:endParaRPr lang="en-GB"/>
          </a:p>
          <a:p>
            <a:r>
              <a:rPr lang="en-GB"/>
              <a:t>Individuals with a history of capillary leak syndrome, should be carefully counselled about the risks and benefits of vaccination and advice from a specialist should be sought. </a:t>
            </a:r>
          </a:p>
        </p:txBody>
      </p:sp>
      <p:sp>
        <p:nvSpPr>
          <p:cNvPr id="5" name="Slide Number Placeholder 4">
            <a:extLst>
              <a:ext uri="{FF2B5EF4-FFF2-40B4-BE49-F238E27FC236}">
                <a16:creationId xmlns:a16="http://schemas.microsoft.com/office/drawing/2014/main" id="{954A52BC-D584-2E27-62E9-7151BFEB169E}"/>
              </a:ext>
            </a:extLst>
          </p:cNvPr>
          <p:cNvSpPr>
            <a:spLocks noGrp="1"/>
          </p:cNvSpPr>
          <p:nvPr>
            <p:ph type="sldNum" sz="quarter" idx="12"/>
          </p:nvPr>
        </p:nvSpPr>
        <p:spPr/>
        <p:txBody>
          <a:bodyPr/>
          <a:lstStyle/>
          <a:p>
            <a:fld id="{561D0CCE-8DCC-44DC-A653-AE62B1D84A52}" type="slidenum">
              <a:rPr lang="en-GB" smtClean="0"/>
              <a:pPr/>
              <a:t>47</a:t>
            </a:fld>
            <a:endParaRPr lang="en-GB"/>
          </a:p>
        </p:txBody>
      </p:sp>
    </p:spTree>
    <p:extLst>
      <p:ext uri="{BB962C8B-B14F-4D97-AF65-F5344CB8AC3E}">
        <p14:creationId xmlns:p14="http://schemas.microsoft.com/office/powerpoint/2010/main" val="2569368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7B17A-6580-881C-9011-6AB3636D7EFE}"/>
              </a:ext>
            </a:extLst>
          </p:cNvPr>
          <p:cNvSpPr>
            <a:spLocks noGrp="1"/>
          </p:cNvSpPr>
          <p:nvPr>
            <p:ph type="title"/>
          </p:nvPr>
        </p:nvSpPr>
        <p:spPr>
          <a:xfrm>
            <a:off x="0" y="78659"/>
            <a:ext cx="12280490" cy="560438"/>
          </a:xfrm>
        </p:spPr>
        <p:txBody>
          <a:bodyPr/>
          <a:lstStyle/>
          <a:p>
            <a:pPr algn="ctr"/>
            <a:r>
              <a:rPr lang="en-GB" sz="4000" b="1">
                <a:solidFill>
                  <a:srgbClr val="002060"/>
                </a:solidFill>
              </a:rPr>
              <a:t>Individuals with history of COVID-19 infection</a:t>
            </a:r>
          </a:p>
        </p:txBody>
      </p:sp>
      <p:sp>
        <p:nvSpPr>
          <p:cNvPr id="3" name="Content Placeholder 2">
            <a:extLst>
              <a:ext uri="{FF2B5EF4-FFF2-40B4-BE49-F238E27FC236}">
                <a16:creationId xmlns:a16="http://schemas.microsoft.com/office/drawing/2014/main" id="{00E79411-7702-9764-E4A4-4668D8152320}"/>
              </a:ext>
            </a:extLst>
          </p:cNvPr>
          <p:cNvSpPr>
            <a:spLocks noGrp="1"/>
          </p:cNvSpPr>
          <p:nvPr>
            <p:ph idx="1"/>
          </p:nvPr>
        </p:nvSpPr>
        <p:spPr>
          <a:xfrm>
            <a:off x="628464" y="956139"/>
            <a:ext cx="11454579" cy="5400211"/>
          </a:xfrm>
        </p:spPr>
        <p:txBody>
          <a:bodyPr lIns="91440" tIns="45720" rIns="91440" bIns="45720" anchor="t"/>
          <a:lstStyle/>
          <a:p>
            <a:r>
              <a:rPr lang="en-GB" sz="2000">
                <a:effectLst/>
                <a:ea typeface="Calibri"/>
                <a:cs typeface="Times New Roman"/>
              </a:rPr>
              <a:t>There</a:t>
            </a:r>
            <a:r>
              <a:rPr lang="en-GB" sz="2000">
                <a:ea typeface="Calibri"/>
                <a:cs typeface="Times New Roman"/>
              </a:rPr>
              <a:t> are no safety</a:t>
            </a:r>
            <a:r>
              <a:rPr lang="en-GB" sz="2000">
                <a:effectLst/>
                <a:ea typeface="Calibri"/>
                <a:cs typeface="Times New Roman"/>
              </a:rPr>
              <a:t> concerns from vaccinating individuals with a past history of COVID-19 infection, or with detectable COVID-19 antibody. </a:t>
            </a:r>
          </a:p>
          <a:p>
            <a:r>
              <a:rPr lang="en-GB" sz="2000">
                <a:effectLst/>
                <a:ea typeface="Calibri"/>
                <a:cs typeface="Times New Roman"/>
              </a:rPr>
              <a:t>Vaccination of individuals who may be infected or asymptomatic or incubating COVID-19 infection is unlikely to have a detrimental effect on the illness, although individuals with suspected COVID-19 infection should not attend vaccination sessions to avoid infecting others. </a:t>
            </a:r>
          </a:p>
          <a:p>
            <a:r>
              <a:rPr lang="en-GB" sz="2000">
                <a:effectLst/>
                <a:ea typeface="Calibri"/>
                <a:cs typeface="Times New Roman"/>
              </a:rPr>
              <a:t>There is no need to defer immunisation in individuals after recovery from a recent episode with compatible symptoms, whether or not they are tested for COVID-19. </a:t>
            </a:r>
          </a:p>
          <a:p>
            <a:r>
              <a:rPr lang="en-GB" sz="2000">
                <a:effectLst/>
                <a:ea typeface="Calibri"/>
                <a:cs typeface="Times New Roman"/>
              </a:rPr>
              <a:t>During care home outbreaks, vaccination of residents with confirmed COVID-19 may go ahead, provided the residents are clinically stable and infection control procedures can be maintained. These populations are likely to be highly vulnerable and this policy should help to maximise vaccination coverage without the need for multiple visits. </a:t>
            </a:r>
          </a:p>
          <a:p>
            <a:r>
              <a:rPr lang="en-GB" sz="2000">
                <a:effectLst/>
                <a:ea typeface="Calibri"/>
                <a:cs typeface="Times New Roman"/>
              </a:rPr>
              <a:t>Having prolonged COVID-19 symptoms is not a contraindication to receiving COVID-19 vaccine but if the patient is seriously debilitated, still under active investigation, or has evidence of recent deterioration, deferral of vaccination may be considered to avoid incorrect attribution of any change in the person’s underlying condition to the vaccine. </a:t>
            </a:r>
            <a:r>
              <a:rPr lang="en-GB" sz="2000">
                <a:hlinkClick r:id="rId2"/>
              </a:rPr>
              <a:t>Green Book COVID-19 chapter </a:t>
            </a:r>
            <a:endParaRPr lang="en-GB" sz="2000">
              <a:cs typeface="Arial"/>
            </a:endParaRPr>
          </a:p>
          <a:p>
            <a:endParaRPr lang="en-GB"/>
          </a:p>
        </p:txBody>
      </p:sp>
      <p:sp>
        <p:nvSpPr>
          <p:cNvPr id="5" name="Slide Number Placeholder 4">
            <a:extLst>
              <a:ext uri="{FF2B5EF4-FFF2-40B4-BE49-F238E27FC236}">
                <a16:creationId xmlns:a16="http://schemas.microsoft.com/office/drawing/2014/main" id="{A51900A9-6AB5-C626-747B-4C49419B23C7}"/>
              </a:ext>
            </a:extLst>
          </p:cNvPr>
          <p:cNvSpPr>
            <a:spLocks noGrp="1"/>
          </p:cNvSpPr>
          <p:nvPr>
            <p:ph type="sldNum" sz="quarter" idx="12"/>
          </p:nvPr>
        </p:nvSpPr>
        <p:spPr/>
        <p:txBody>
          <a:bodyPr/>
          <a:lstStyle/>
          <a:p>
            <a:fld id="{561D0CCE-8DCC-44DC-A653-AE62B1D84A52}" type="slidenum">
              <a:rPr lang="en-GB" smtClean="0"/>
              <a:pPr/>
              <a:t>48</a:t>
            </a:fld>
            <a:endParaRPr lang="en-GB"/>
          </a:p>
        </p:txBody>
      </p:sp>
    </p:spTree>
    <p:extLst>
      <p:ext uri="{BB962C8B-B14F-4D97-AF65-F5344CB8AC3E}">
        <p14:creationId xmlns:p14="http://schemas.microsoft.com/office/powerpoint/2010/main" val="3813312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90B5-3B59-8FF3-D0D4-123F30167B8F}"/>
              </a:ext>
            </a:extLst>
          </p:cNvPr>
          <p:cNvSpPr>
            <a:spLocks noGrp="1"/>
          </p:cNvSpPr>
          <p:nvPr>
            <p:ph type="title"/>
          </p:nvPr>
        </p:nvSpPr>
        <p:spPr/>
        <p:txBody>
          <a:bodyPr/>
          <a:lstStyle/>
          <a:p>
            <a:r>
              <a:rPr lang="en-GB" sz="4400" b="1">
                <a:solidFill>
                  <a:srgbClr val="002060"/>
                </a:solidFill>
              </a:rPr>
              <a:t>Co-administration with other vaccines</a:t>
            </a:r>
            <a:endParaRPr lang="en-GB"/>
          </a:p>
        </p:txBody>
      </p:sp>
      <p:sp>
        <p:nvSpPr>
          <p:cNvPr id="3" name="Content Placeholder 2">
            <a:extLst>
              <a:ext uri="{FF2B5EF4-FFF2-40B4-BE49-F238E27FC236}">
                <a16:creationId xmlns:a16="http://schemas.microsoft.com/office/drawing/2014/main" id="{A5690397-A2BC-EFB8-01E6-9085368F9473}"/>
              </a:ext>
            </a:extLst>
          </p:cNvPr>
          <p:cNvSpPr>
            <a:spLocks noGrp="1"/>
          </p:cNvSpPr>
          <p:nvPr>
            <p:ph idx="1"/>
          </p:nvPr>
        </p:nvSpPr>
        <p:spPr>
          <a:xfrm>
            <a:off x="838200" y="1253331"/>
            <a:ext cx="10515600" cy="4919994"/>
          </a:xfrm>
        </p:spPr>
        <p:txBody>
          <a:bodyPr lIns="91440" tIns="45720" rIns="91440" bIns="45720" anchor="t"/>
          <a:lstStyle/>
          <a:p>
            <a:r>
              <a:rPr lang="en-GB" sz="2000"/>
              <a:t>Based on recent evidence, and, as COVID-19 vaccines are considered inactivated (including the non-replicating adenovirus vaccine), where individuals in an eligible cohort present having recently received one or more inactivated or another live vaccine, </a:t>
            </a:r>
            <a:r>
              <a:rPr lang="en-GB" sz="2000" b="1"/>
              <a:t>COVID-19 vaccination should still be given. </a:t>
            </a:r>
          </a:p>
          <a:p>
            <a:r>
              <a:rPr lang="en-GB" sz="2000"/>
              <a:t>The same applies for other live and inactivated vaccines where COVID-19 vaccination has been received first or where a patient presents requiring two or more vaccines. It is generally better for vaccination to proceed to avoid any further delay in protection and to avoid the risk of the patient not returning for a later appointment. </a:t>
            </a:r>
            <a:endParaRPr lang="en-GB" sz="2000">
              <a:cs typeface="Arial"/>
            </a:endParaRPr>
          </a:p>
          <a:p>
            <a:r>
              <a:rPr lang="en-GB" sz="2000"/>
              <a:t>This includes but is not limited to vaccines commonly administered around the same time or in the same settings, including pneumococcal polysaccharide vaccine, shingles vaccine and RSV vaccine </a:t>
            </a:r>
            <a:r>
              <a:rPr lang="en-GB" sz="2000">
                <a:hlinkClick r:id="rId2"/>
              </a:rPr>
              <a:t>Green Book COVID-19 chapter</a:t>
            </a:r>
            <a:r>
              <a:rPr lang="en-GB" sz="2000"/>
              <a:t>.</a:t>
            </a:r>
            <a:endParaRPr lang="en-GB" sz="2000">
              <a:cs typeface="Arial"/>
            </a:endParaRPr>
          </a:p>
          <a:p>
            <a:endParaRPr lang="en-GB" sz="2000">
              <a:cs typeface="Arial"/>
            </a:endParaRPr>
          </a:p>
          <a:p>
            <a:pPr marL="0" indent="0" algn="ctr">
              <a:buNone/>
            </a:pPr>
            <a:endParaRPr lang="en-GB" sz="2000">
              <a:cs typeface="Arial"/>
            </a:endParaRPr>
          </a:p>
          <a:p>
            <a:endParaRPr lang="en-GB">
              <a:cs typeface="Arial"/>
            </a:endParaRPr>
          </a:p>
        </p:txBody>
      </p:sp>
      <p:sp>
        <p:nvSpPr>
          <p:cNvPr id="5" name="Slide Number Placeholder 4">
            <a:extLst>
              <a:ext uri="{FF2B5EF4-FFF2-40B4-BE49-F238E27FC236}">
                <a16:creationId xmlns:a16="http://schemas.microsoft.com/office/drawing/2014/main" id="{DB528FD5-46A1-399D-D753-9873564E9B1A}"/>
              </a:ext>
            </a:extLst>
          </p:cNvPr>
          <p:cNvSpPr>
            <a:spLocks noGrp="1"/>
          </p:cNvSpPr>
          <p:nvPr>
            <p:ph type="sldNum" sz="quarter" idx="12"/>
          </p:nvPr>
        </p:nvSpPr>
        <p:spPr/>
        <p:txBody>
          <a:bodyPr/>
          <a:lstStyle/>
          <a:p>
            <a:fld id="{561D0CCE-8DCC-44DC-A653-AE62B1D84A52}" type="slidenum">
              <a:rPr lang="en-GB" smtClean="0"/>
              <a:pPr/>
              <a:t>49</a:t>
            </a:fld>
            <a:endParaRPr lang="en-GB"/>
          </a:p>
        </p:txBody>
      </p:sp>
    </p:spTree>
    <p:extLst>
      <p:ext uri="{BB962C8B-B14F-4D97-AF65-F5344CB8AC3E}">
        <p14:creationId xmlns:p14="http://schemas.microsoft.com/office/powerpoint/2010/main" val="308990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F226BC-7D8D-E8F5-13FF-F7C6197837E3}"/>
              </a:ext>
            </a:extLst>
          </p:cNvPr>
          <p:cNvSpPr>
            <a:spLocks noGrp="1"/>
          </p:cNvSpPr>
          <p:nvPr>
            <p:ph type="body" sz="quarter" idx="10"/>
          </p:nvPr>
        </p:nvSpPr>
        <p:spPr>
          <a:xfrm>
            <a:off x="456215" y="2309649"/>
            <a:ext cx="10491293" cy="719137"/>
          </a:xfrm>
        </p:spPr>
        <p:txBody>
          <a:bodyPr>
            <a:normAutofit fontScale="25000" lnSpcReduction="20000"/>
          </a:bodyPr>
          <a:lstStyle/>
          <a:p>
            <a:pPr>
              <a:lnSpc>
                <a:spcPct val="120000"/>
              </a:lnSpc>
            </a:pPr>
            <a:r>
              <a:rPr lang="en-GB" sz="14400"/>
              <a:t>Pre-requisites to administering COVID-19 vaccines:</a:t>
            </a:r>
            <a:r>
              <a:rPr lang="en-GB" sz="14400">
                <a:solidFill>
                  <a:schemeClr val="tx1"/>
                </a:solidFill>
              </a:rPr>
              <a:t> </a:t>
            </a:r>
            <a:r>
              <a:rPr lang="en-GB" sz="14400"/>
              <a:t>training, policy and guidance </a:t>
            </a:r>
            <a:r>
              <a:rPr lang="en-GB" sz="14400">
                <a:solidFill>
                  <a:schemeClr val="tx1"/>
                </a:solidFill>
              </a:rPr>
              <a:t>and </a:t>
            </a:r>
            <a:r>
              <a:rPr lang="en-GB" sz="4400">
                <a:solidFill>
                  <a:schemeClr val="tx1"/>
                </a:solidFill>
              </a:rPr>
              <a:t>guidance </a:t>
            </a:r>
            <a:endParaRPr lang="en-GB" sz="4400">
              <a:solidFill>
                <a:schemeClr val="tx1"/>
              </a:solidFill>
              <a:ea typeface="Calibri"/>
              <a:cs typeface="Arial"/>
            </a:endParaRPr>
          </a:p>
          <a:p>
            <a:endParaRPr lang="en-GB"/>
          </a:p>
        </p:txBody>
      </p:sp>
    </p:spTree>
    <p:extLst>
      <p:ext uri="{BB962C8B-B14F-4D97-AF65-F5344CB8AC3E}">
        <p14:creationId xmlns:p14="http://schemas.microsoft.com/office/powerpoint/2010/main" val="2659797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9DAC5-481E-B378-2EAA-3B953911A715}"/>
              </a:ext>
            </a:extLst>
          </p:cNvPr>
          <p:cNvSpPr>
            <a:spLocks noGrp="1"/>
          </p:cNvSpPr>
          <p:nvPr>
            <p:ph type="title"/>
          </p:nvPr>
        </p:nvSpPr>
        <p:spPr>
          <a:xfrm>
            <a:off x="0" y="40832"/>
            <a:ext cx="12192000" cy="693507"/>
          </a:xfrm>
        </p:spPr>
        <p:txBody>
          <a:bodyPr/>
          <a:lstStyle/>
          <a:p>
            <a:pPr algn="ctr"/>
            <a:r>
              <a:rPr lang="en-GB" b="1"/>
              <a:t>Post vaccination waiting times</a:t>
            </a:r>
          </a:p>
        </p:txBody>
      </p:sp>
      <p:sp>
        <p:nvSpPr>
          <p:cNvPr id="3" name="Content Placeholder 2">
            <a:extLst>
              <a:ext uri="{FF2B5EF4-FFF2-40B4-BE49-F238E27FC236}">
                <a16:creationId xmlns:a16="http://schemas.microsoft.com/office/drawing/2014/main" id="{F30779F0-E0EF-199D-78C0-D983EED447E6}"/>
              </a:ext>
            </a:extLst>
          </p:cNvPr>
          <p:cNvSpPr>
            <a:spLocks noGrp="1"/>
          </p:cNvSpPr>
          <p:nvPr>
            <p:ph idx="1"/>
          </p:nvPr>
        </p:nvSpPr>
        <p:spPr>
          <a:xfrm>
            <a:off x="414670" y="904460"/>
            <a:ext cx="11646080" cy="5012246"/>
          </a:xfrm>
        </p:spPr>
        <p:txBody>
          <a:bodyPr/>
          <a:lstStyle/>
          <a:p>
            <a:r>
              <a:rPr lang="en-GB" sz="1800">
                <a:effectLst/>
                <a:latin typeface="Arial" panose="020B0604020202020204" pitchFamily="34" charset="0"/>
                <a:ea typeface="Times New Roman" panose="02020603050405020304" pitchFamily="18" charset="0"/>
                <a:cs typeface="Times New Roman" panose="02020603050405020304" pitchFamily="18" charset="0"/>
              </a:rPr>
              <a:t>For people with a history of allergy, as described in the Green Book, the 15 minute observation period remains. Further information is available here: </a:t>
            </a:r>
            <a:r>
              <a:rPr lang="en-GB" sz="1800">
                <a:solidFill>
                  <a:srgbClr val="002060"/>
                </a:solidFill>
              </a:rPr>
              <a:t>Table 5 </a:t>
            </a:r>
            <a:r>
              <a:rPr lang="en-GB" sz="1800">
                <a:hlinkClick r:id="rId2"/>
              </a:rPr>
              <a:t>Green Book: COVID-19 chapter</a:t>
            </a:r>
            <a:r>
              <a:rPr lang="en-GB" sz="1800">
                <a:solidFill>
                  <a:srgbClr val="002060"/>
                </a:solidFill>
              </a:rPr>
              <a:t>.</a:t>
            </a:r>
            <a:r>
              <a:rPr lang="en-GB" sz="1800">
                <a:solidFill>
                  <a:srgbClr val="FF0000"/>
                </a:solidFill>
              </a:rPr>
              <a:t> </a:t>
            </a:r>
          </a:p>
          <a:p>
            <a:r>
              <a:rPr lang="en-GB" sz="1800">
                <a:effectLst/>
                <a:latin typeface="Arial" panose="020B0604020202020204" pitchFamily="34" charset="0"/>
                <a:ea typeface="Times New Roman" panose="02020603050405020304" pitchFamily="18" charset="0"/>
                <a:cs typeface="Times New Roman" panose="02020603050405020304" pitchFamily="18" charset="0"/>
              </a:rPr>
              <a:t>For those </a:t>
            </a:r>
            <a:r>
              <a:rPr lang="en-GB" sz="1800" u="sng">
                <a:effectLst/>
                <a:latin typeface="Arial" panose="020B0604020202020204" pitchFamily="34" charset="0"/>
                <a:ea typeface="Times New Roman" panose="02020603050405020304" pitchFamily="18" charset="0"/>
                <a:cs typeface="Times New Roman" panose="02020603050405020304" pitchFamily="18" charset="0"/>
              </a:rPr>
              <a:t>without a history of allergies </a:t>
            </a:r>
            <a:r>
              <a:rPr lang="en-GB" sz="1800">
                <a:effectLst/>
                <a:latin typeface="Arial" panose="020B0604020202020204" pitchFamily="34" charset="0"/>
                <a:ea typeface="Times New Roman" panose="02020603050405020304" pitchFamily="18" charset="0"/>
                <a:cs typeface="Times New Roman" panose="02020603050405020304" pitchFamily="18" charset="0"/>
              </a:rPr>
              <a:t>(as described in the </a:t>
            </a:r>
            <a:r>
              <a:rPr lang="en-GB" sz="1800">
                <a:effectLst/>
                <a:latin typeface="Arial" panose="020B0604020202020204" pitchFamily="34" charset="0"/>
                <a:ea typeface="Times New Roman" panose="02020603050405020304" pitchFamily="18" charset="0"/>
                <a:cs typeface="Times New Roman" panose="02020603050405020304" pitchFamily="18" charset="0"/>
                <a:hlinkClick r:id="rId2"/>
              </a:rPr>
              <a:t>Green Book: COVID-19 Chapter</a:t>
            </a:r>
            <a:r>
              <a:rPr lang="en-GB" sz="1800">
                <a:effectLst/>
                <a:latin typeface="Arial" panose="020B0604020202020204" pitchFamily="34" charset="0"/>
                <a:ea typeface="Times New Roman" panose="02020603050405020304" pitchFamily="18" charset="0"/>
                <a:cs typeface="Times New Roman" panose="02020603050405020304" pitchFamily="18" charset="0"/>
              </a:rPr>
              <a:t>), observation times are as follows: </a:t>
            </a:r>
          </a:p>
          <a:p>
            <a:pPr lvl="1">
              <a:buFont typeface="Courier New" panose="02070309020205020404" pitchFamily="49" charset="0"/>
              <a:buChar char="o"/>
            </a:pPr>
            <a:r>
              <a:rPr lang="en-GB" sz="1800"/>
              <a:t>After COVID-19 vaccine administration, individuals should be observed for any immediate reactions whilst they are receiving any verbal post vaccination information and exiting the centre. </a:t>
            </a:r>
          </a:p>
          <a:p>
            <a:pPr lvl="1">
              <a:buFont typeface="Courier New" panose="02070309020205020404" pitchFamily="49" charset="0"/>
              <a:buChar char="o"/>
            </a:pPr>
            <a:r>
              <a:rPr lang="en-GB" sz="1800"/>
              <a:t>Facilities for management of anaphylaxis should be available at all vaccination sites.</a:t>
            </a:r>
          </a:p>
          <a:p>
            <a:pPr lvl="1">
              <a:buFont typeface="Courier New" panose="02070309020205020404" pitchFamily="49" charset="0"/>
              <a:buChar char="o"/>
            </a:pPr>
            <a:r>
              <a:rPr lang="en-GB" sz="1800" b="1"/>
              <a:t>The advice to suspend the 15 minute observation period applies to all COVID-19 vaccines. </a:t>
            </a:r>
          </a:p>
          <a:p>
            <a:pPr lvl="1">
              <a:buFont typeface="Courier New" panose="02070309020205020404" pitchFamily="49" charset="0"/>
              <a:buChar char="o"/>
            </a:pPr>
            <a:r>
              <a:rPr lang="en-GB" sz="1800"/>
              <a:t>Vaccinated individuals should be informed about how to access immediate healthcare advice in the event of displaying any symptoms. </a:t>
            </a:r>
          </a:p>
          <a:p>
            <a:pPr lvl="1">
              <a:buFont typeface="Courier New" panose="02070309020205020404" pitchFamily="49" charset="0"/>
              <a:buChar char="o"/>
            </a:pPr>
            <a:r>
              <a:rPr lang="en-GB" sz="1800"/>
              <a:t>In some settings, for example domiciliary vaccination, this may require a responsible adult to be present for at least 15 minutes after vaccination. </a:t>
            </a:r>
          </a:p>
          <a:p>
            <a:pPr lvl="1">
              <a:buFont typeface="Courier New" panose="02070309020205020404" pitchFamily="49" charset="0"/>
              <a:buChar char="o"/>
            </a:pPr>
            <a:r>
              <a:rPr lang="en-GB" sz="1800"/>
              <a:t>No specific management is required for patients with a family history of allergies. </a:t>
            </a:r>
          </a:p>
          <a:p>
            <a:r>
              <a:rPr lang="en-GB" sz="1800" b="1"/>
              <a:t>As fainting can occur following vaccination, all those vaccinated with any of the COVID-19 vaccines should not drive for 15 minutes after vaccination.</a:t>
            </a:r>
          </a:p>
          <a:p>
            <a:endParaRPr lang="en-GB" sz="2000" b="1"/>
          </a:p>
        </p:txBody>
      </p:sp>
      <p:sp>
        <p:nvSpPr>
          <p:cNvPr id="5" name="Slide Number Placeholder 4">
            <a:extLst>
              <a:ext uri="{FF2B5EF4-FFF2-40B4-BE49-F238E27FC236}">
                <a16:creationId xmlns:a16="http://schemas.microsoft.com/office/drawing/2014/main" id="{314F46C2-E669-C273-2804-BEA9B446B628}"/>
              </a:ext>
            </a:extLst>
          </p:cNvPr>
          <p:cNvSpPr>
            <a:spLocks noGrp="1"/>
          </p:cNvSpPr>
          <p:nvPr>
            <p:ph type="sldNum" sz="quarter" idx="12"/>
          </p:nvPr>
        </p:nvSpPr>
        <p:spPr/>
        <p:txBody>
          <a:bodyPr/>
          <a:lstStyle/>
          <a:p>
            <a:fld id="{561D0CCE-8DCC-44DC-A653-AE62B1D84A52}" type="slidenum">
              <a:rPr lang="en-GB" smtClean="0"/>
              <a:pPr/>
              <a:t>50</a:t>
            </a:fld>
            <a:endParaRPr lang="en-GB"/>
          </a:p>
        </p:txBody>
      </p:sp>
    </p:spTree>
    <p:extLst>
      <p:ext uri="{BB962C8B-B14F-4D97-AF65-F5344CB8AC3E}">
        <p14:creationId xmlns:p14="http://schemas.microsoft.com/office/powerpoint/2010/main" val="21489597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F783-75F7-0861-BED6-DB9D29A42F4D}"/>
              </a:ext>
            </a:extLst>
          </p:cNvPr>
          <p:cNvSpPr>
            <a:spLocks noGrp="1"/>
          </p:cNvSpPr>
          <p:nvPr>
            <p:ph type="title"/>
          </p:nvPr>
        </p:nvSpPr>
        <p:spPr>
          <a:xfrm>
            <a:off x="368474" y="260741"/>
            <a:ext cx="10515600" cy="731377"/>
          </a:xfrm>
        </p:spPr>
        <p:txBody>
          <a:bodyPr lIns="91440" tIns="45720" rIns="91440" bIns="45720" anchor="t"/>
          <a:lstStyle/>
          <a:p>
            <a:r>
              <a:rPr lang="en-GB" b="1"/>
              <a:t>Informed consent</a:t>
            </a:r>
          </a:p>
        </p:txBody>
      </p:sp>
      <p:sp>
        <p:nvSpPr>
          <p:cNvPr id="3" name="Content Placeholder 2">
            <a:extLst>
              <a:ext uri="{FF2B5EF4-FFF2-40B4-BE49-F238E27FC236}">
                <a16:creationId xmlns:a16="http://schemas.microsoft.com/office/drawing/2014/main" id="{5C069605-1E6B-84CB-9766-B1BE9175EC2B}"/>
              </a:ext>
            </a:extLst>
          </p:cNvPr>
          <p:cNvSpPr>
            <a:spLocks noGrp="1"/>
          </p:cNvSpPr>
          <p:nvPr>
            <p:ph idx="1"/>
          </p:nvPr>
        </p:nvSpPr>
        <p:spPr>
          <a:xfrm>
            <a:off x="368474" y="1089139"/>
            <a:ext cx="4889992" cy="2345900"/>
          </a:xfrm>
          <a:ln>
            <a:solidFill>
              <a:schemeClr val="accent6"/>
            </a:solidFill>
          </a:ln>
        </p:spPr>
        <p:txBody>
          <a:bodyPr lIns="91440" tIns="45720" rIns="91440" bIns="45720" anchor="t"/>
          <a:lstStyle/>
          <a:p>
            <a:pPr marL="0" indent="0">
              <a:buNone/>
            </a:pPr>
            <a:r>
              <a:rPr lang="en-GB" sz="1800" b="0">
                <a:cs typeface="Arial"/>
              </a:rPr>
              <a:t>Information to be given includes:</a:t>
            </a:r>
            <a:endParaRPr lang="en-US" sz="1800">
              <a:cs typeface="Arial"/>
            </a:endParaRPr>
          </a:p>
          <a:p>
            <a:pPr marL="17145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which vaccine is being offered and the disease against which it protects</a:t>
            </a:r>
            <a:r>
              <a:rPr lang="en-US" sz="18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benefits/risks of immunisation versus risks of the disease</a:t>
            </a:r>
            <a:r>
              <a:rPr lang="en-US" sz="18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any possible vaccine reactions and what to do if these occur</a:t>
            </a:r>
            <a:endParaRPr lang="en-US" sz="1800">
              <a:cs typeface="Arial"/>
            </a:endParaRPr>
          </a:p>
          <a:p>
            <a:pPr marL="0" indent="0" defTabSz="687388" eaLnBrk="0" hangingPunct="0">
              <a:buNone/>
              <a:defRPr/>
            </a:pPr>
            <a:endParaRPr lang="en-GB" sz="1200"/>
          </a:p>
          <a:p>
            <a:pPr marL="0" indent="0" defTabSz="687388" eaLnBrk="0" hangingPunct="0">
              <a:buNone/>
              <a:defRPr/>
            </a:pPr>
            <a:endParaRPr lang="en-GB" sz="1200"/>
          </a:p>
          <a:p>
            <a:pPr marL="0" indent="0">
              <a:lnSpc>
                <a:spcPct val="100000"/>
              </a:lnSpc>
              <a:spcBef>
                <a:spcPts val="0"/>
              </a:spcBef>
              <a:buNone/>
            </a:pPr>
            <a:endParaRPr lang="en-GB" sz="2800"/>
          </a:p>
          <a:p>
            <a:pPr marL="0" indent="0">
              <a:buNone/>
            </a:pPr>
            <a:endParaRPr lang="en-GB"/>
          </a:p>
        </p:txBody>
      </p:sp>
      <p:sp>
        <p:nvSpPr>
          <p:cNvPr id="4" name="Slide Number Placeholder 3">
            <a:extLst>
              <a:ext uri="{FF2B5EF4-FFF2-40B4-BE49-F238E27FC236}">
                <a16:creationId xmlns:a16="http://schemas.microsoft.com/office/drawing/2014/main" id="{D94C5E6E-21D8-7E90-0B0D-B81EF55390B7}"/>
              </a:ext>
            </a:extLst>
          </p:cNvPr>
          <p:cNvSpPr>
            <a:spLocks noGrp="1"/>
          </p:cNvSpPr>
          <p:nvPr>
            <p:ph type="sldNum" sz="quarter" idx="12"/>
          </p:nvPr>
        </p:nvSpPr>
        <p:spPr>
          <a:xfrm>
            <a:off x="11326402" y="6381540"/>
            <a:ext cx="2743200" cy="365125"/>
          </a:xfrm>
        </p:spPr>
        <p:txBody>
          <a:bodyPr/>
          <a:lstStyle/>
          <a:p>
            <a:pPr algn="l"/>
            <a:fld id="{561D0CCE-8DCC-44DC-A653-AE62B1D84A52}" type="slidenum">
              <a:rPr lang="en-GB" smtClean="0"/>
              <a:pPr algn="l"/>
              <a:t>51</a:t>
            </a:fld>
            <a:endParaRPr lang="en-GB"/>
          </a:p>
        </p:txBody>
      </p:sp>
      <p:sp>
        <p:nvSpPr>
          <p:cNvPr id="6" name="TextBox 5">
            <a:extLst>
              <a:ext uri="{FF2B5EF4-FFF2-40B4-BE49-F238E27FC236}">
                <a16:creationId xmlns:a16="http://schemas.microsoft.com/office/drawing/2014/main" id="{49C746D5-F254-B6F5-D358-B59D247A8E33}"/>
              </a:ext>
            </a:extLst>
          </p:cNvPr>
          <p:cNvSpPr txBox="1"/>
          <p:nvPr/>
        </p:nvSpPr>
        <p:spPr>
          <a:xfrm>
            <a:off x="5403542" y="108791"/>
            <a:ext cx="6341616" cy="3708708"/>
          </a:xfrm>
          <a:prstGeom prst="rect">
            <a:avLst/>
          </a:prstGeom>
          <a:noFill/>
          <a:ln>
            <a:solidFill>
              <a:schemeClr val="accent6"/>
            </a:solidFill>
          </a:ln>
        </p:spPr>
        <p:txBody>
          <a:bodyPr wrap="square" lIns="91440" tIns="45720" rIns="91440" bIns="45720" rtlCol="0" anchor="t">
            <a:spAutoFit/>
          </a:bodyPr>
          <a:lstStyle/>
          <a:p>
            <a:r>
              <a:rPr lang="en-GB" b="0">
                <a:cs typeface="Arial"/>
              </a:rPr>
              <a:t>How much information should you give?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this will be personal to the individual at the time and will depend on their previous knowledge and discussions with others</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give people as much information as they need and/or want to make an informed decision</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some people will just ‘trust’ what you say while others want lots of information; either is fine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how much each individual needs is up to them, no one is obliged to seek full information</a:t>
            </a:r>
            <a:endParaRPr lang="en-US">
              <a:cs typeface="Arial"/>
            </a:endParaRPr>
          </a:p>
        </p:txBody>
      </p:sp>
      <p:sp>
        <p:nvSpPr>
          <p:cNvPr id="5" name="TextBox 4">
            <a:extLst>
              <a:ext uri="{FF2B5EF4-FFF2-40B4-BE49-F238E27FC236}">
                <a16:creationId xmlns:a16="http://schemas.microsoft.com/office/drawing/2014/main" id="{F80D9E09-58BA-F70E-23C3-9559E8EBBB9F}"/>
              </a:ext>
            </a:extLst>
          </p:cNvPr>
          <p:cNvSpPr txBox="1"/>
          <p:nvPr/>
        </p:nvSpPr>
        <p:spPr>
          <a:xfrm>
            <a:off x="3286211" y="5664898"/>
            <a:ext cx="6264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kern="1200">
                <a:solidFill>
                  <a:schemeClr val="tx1"/>
                </a:solidFill>
                <a:latin typeface="Arial"/>
                <a:ea typeface="+mn-ea"/>
                <a:cs typeface="+mn-cs"/>
                <a:hlinkClick r:id="rId3"/>
              </a:rPr>
              <a:t>Consent: the green book, chapter 2 - GOV.UK (www.gov.uk)</a:t>
            </a:r>
            <a:endParaRPr lang="en-US" sz="1400"/>
          </a:p>
        </p:txBody>
      </p:sp>
      <p:sp>
        <p:nvSpPr>
          <p:cNvPr id="8" name="TextBox 7">
            <a:extLst>
              <a:ext uri="{FF2B5EF4-FFF2-40B4-BE49-F238E27FC236}">
                <a16:creationId xmlns:a16="http://schemas.microsoft.com/office/drawing/2014/main" id="{B307EB6B-67CB-F0A3-8BB6-3C92841EDB7D}"/>
              </a:ext>
            </a:extLst>
          </p:cNvPr>
          <p:cNvSpPr txBox="1"/>
          <p:nvPr/>
        </p:nvSpPr>
        <p:spPr>
          <a:xfrm>
            <a:off x="368474" y="3925591"/>
            <a:ext cx="11376684" cy="1785104"/>
          </a:xfrm>
          <a:prstGeom prst="rect">
            <a:avLst/>
          </a:prstGeom>
          <a:noFill/>
          <a:ln>
            <a:solidFill>
              <a:srgbClr val="002060"/>
            </a:solidFill>
          </a:ln>
        </p:spPr>
        <p:txBody>
          <a:bodyPr wrap="square" rtlCol="0">
            <a:spAutoFit/>
          </a:bodyPr>
          <a:lstStyle/>
          <a:p>
            <a:pPr marL="0" indent="0" defTabSz="687388" eaLnBrk="0" hangingPunct="0">
              <a:buNone/>
              <a:defRPr/>
            </a:pPr>
            <a:r>
              <a:rPr lang="en-GB"/>
              <a:t>Consent is a process, not a one-off discussion and must consider 3 factors:</a:t>
            </a:r>
            <a:endParaRPr lang="en-GB">
              <a:cs typeface="Calibri"/>
            </a:endParaRPr>
          </a:p>
          <a:p>
            <a:pPr marL="285750" indent="-285750">
              <a:buClr>
                <a:srgbClr val="007C91"/>
              </a:buClr>
              <a:buFont typeface="Arial" panose="020B0604020202020204" pitchFamily="34" charset="0"/>
              <a:buChar char="•"/>
              <a:defRPr/>
            </a:pPr>
            <a:r>
              <a:rPr lang="en-GB" altLang="en-US">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a:cs typeface="Arial"/>
              </a:rPr>
              <a:t>the person consenting must have the capacity to make the decision</a:t>
            </a:r>
          </a:p>
        </p:txBody>
      </p:sp>
      <p:sp>
        <p:nvSpPr>
          <p:cNvPr id="10" name="TextBox 9">
            <a:extLst>
              <a:ext uri="{FF2B5EF4-FFF2-40B4-BE49-F238E27FC236}">
                <a16:creationId xmlns:a16="http://schemas.microsoft.com/office/drawing/2014/main" id="{C5E13BD7-05C6-C9D8-1CAF-DE406ED5B84D}"/>
              </a:ext>
            </a:extLst>
          </p:cNvPr>
          <p:cNvSpPr txBox="1"/>
          <p:nvPr/>
        </p:nvSpPr>
        <p:spPr>
          <a:xfrm>
            <a:off x="2459115" y="5944045"/>
            <a:ext cx="10440138" cy="738664"/>
          </a:xfrm>
          <a:prstGeom prst="rect">
            <a:avLst/>
          </a:prstGeom>
          <a:noFill/>
        </p:spPr>
        <p:txBody>
          <a:bodyPr wrap="square">
            <a:spAutoFit/>
          </a:bodyPr>
          <a:lstStyle/>
          <a:p>
            <a:r>
              <a:rPr lang="en-GB" sz="1400"/>
              <a:t>Mental capacity Act 2005 </a:t>
            </a:r>
            <a:r>
              <a:rPr lang="en-GB" sz="1400">
                <a:hlinkClick r:id="rId4"/>
              </a:rPr>
              <a:t>https://www.legislation.gov.uk/ukpga/2005/9/contents</a:t>
            </a:r>
            <a:endParaRPr lang="en-GB" sz="1400"/>
          </a:p>
          <a:p>
            <a:endParaRPr lang="en-GB" sz="1400"/>
          </a:p>
          <a:p>
            <a:endParaRPr lang="en-GB" sz="1400"/>
          </a:p>
        </p:txBody>
      </p:sp>
    </p:spTree>
    <p:extLst>
      <p:ext uri="{BB962C8B-B14F-4D97-AF65-F5344CB8AC3E}">
        <p14:creationId xmlns:p14="http://schemas.microsoft.com/office/powerpoint/2010/main" val="3591167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C53F4-5A97-4355-806E-E71F3429123D}"/>
              </a:ext>
            </a:extLst>
          </p:cNvPr>
          <p:cNvSpPr>
            <a:spLocks noGrp="1"/>
          </p:cNvSpPr>
          <p:nvPr>
            <p:ph type="title"/>
          </p:nvPr>
        </p:nvSpPr>
        <p:spPr>
          <a:xfrm>
            <a:off x="167148" y="117987"/>
            <a:ext cx="12001146" cy="452284"/>
          </a:xfrm>
        </p:spPr>
        <p:txBody>
          <a:bodyPr/>
          <a:lstStyle/>
          <a:p>
            <a:pPr algn="ctr"/>
            <a:r>
              <a:rPr lang="en-GB" sz="3600" b="1"/>
              <a:t>Reporting Adverse Events</a:t>
            </a:r>
            <a:br>
              <a:rPr lang="en-GB" sz="3600" b="1"/>
            </a:br>
            <a:endParaRPr lang="en-GB" sz="3600" b="1"/>
          </a:p>
        </p:txBody>
      </p:sp>
      <p:sp>
        <p:nvSpPr>
          <p:cNvPr id="3" name="Content Placeholder 2">
            <a:extLst>
              <a:ext uri="{FF2B5EF4-FFF2-40B4-BE49-F238E27FC236}">
                <a16:creationId xmlns:a16="http://schemas.microsoft.com/office/drawing/2014/main" id="{39A11E10-FB4B-4C00-8D30-D23C39681252}"/>
              </a:ext>
            </a:extLst>
          </p:cNvPr>
          <p:cNvSpPr>
            <a:spLocks noGrp="1"/>
          </p:cNvSpPr>
          <p:nvPr>
            <p:ph idx="1"/>
          </p:nvPr>
        </p:nvSpPr>
        <p:spPr>
          <a:xfrm>
            <a:off x="629265" y="776749"/>
            <a:ext cx="7981335" cy="4711846"/>
          </a:xfrm>
        </p:spPr>
        <p:txBody>
          <a:bodyPr/>
          <a:lstStyle/>
          <a:p>
            <a:r>
              <a:rPr lang="en-GB" sz="2000">
                <a:solidFill>
                  <a:srgbClr val="002060"/>
                </a:solidFill>
              </a:rPr>
              <a:t>Vaccinees should be advised that they can report any adverse reactions or suspected side effects to the MHRA through the online </a:t>
            </a:r>
            <a:r>
              <a:rPr lang="en-GB" sz="2000">
                <a:solidFill>
                  <a:srgbClr val="002060"/>
                </a:solidFill>
                <a:hlinkClick r:id="rId2"/>
              </a:rPr>
              <a:t>yellow card scheme </a:t>
            </a:r>
            <a:r>
              <a:rPr lang="en-GB" sz="2000">
                <a:solidFill>
                  <a:srgbClr val="002060"/>
                </a:solidFill>
              </a:rPr>
              <a:t>website or the Yellow Card app</a:t>
            </a:r>
          </a:p>
          <a:p>
            <a:r>
              <a:rPr lang="en-GB" altLang="en-US" sz="2000">
                <a:solidFill>
                  <a:srgbClr val="002060"/>
                </a:solidFill>
                <a:ea typeface="Source Sans Pro"/>
              </a:rPr>
              <a:t>Anyone (patients and HCWs) can make a Yellow Card report, even if they are uncertain as to whether a vaccine caused the condition</a:t>
            </a:r>
          </a:p>
          <a:p>
            <a:r>
              <a:rPr lang="en-GB" sz="2000" b="1"/>
              <a:t>▼ </a:t>
            </a:r>
            <a:r>
              <a:rPr lang="en-GB" sz="2000"/>
              <a:t>This medicinal product is subject to additional monitoring. This will allow quick identification of new safety information. Healthcare professionals are asked to report any suspected adverse reactions.</a:t>
            </a:r>
            <a:endParaRPr lang="en-GB" altLang="en-US" sz="2000">
              <a:solidFill>
                <a:srgbClr val="002060"/>
              </a:solidFill>
              <a:ea typeface="Source Sans Pro"/>
            </a:endParaRPr>
          </a:p>
          <a:p>
            <a:endParaRPr lang="en-GB"/>
          </a:p>
        </p:txBody>
      </p:sp>
      <p:sp>
        <p:nvSpPr>
          <p:cNvPr id="5" name="Slide Number Placeholder 4">
            <a:extLst>
              <a:ext uri="{FF2B5EF4-FFF2-40B4-BE49-F238E27FC236}">
                <a16:creationId xmlns:a16="http://schemas.microsoft.com/office/drawing/2014/main" id="{D633BA76-993F-426B-A73A-C762A18C9987}"/>
              </a:ext>
            </a:extLst>
          </p:cNvPr>
          <p:cNvSpPr>
            <a:spLocks noGrp="1"/>
          </p:cNvSpPr>
          <p:nvPr>
            <p:ph type="sldNum" sz="quarter" idx="12"/>
          </p:nvPr>
        </p:nvSpPr>
        <p:spPr/>
        <p:txBody>
          <a:bodyPr/>
          <a:lstStyle/>
          <a:p>
            <a:fld id="{561D0CCE-8DCC-44DC-A653-AE62B1D84A52}" type="slidenum">
              <a:rPr lang="en-GB" smtClean="0"/>
              <a:pPr/>
              <a:t>52</a:t>
            </a:fld>
            <a:endParaRPr lang="en-GB"/>
          </a:p>
        </p:txBody>
      </p:sp>
      <p:pic>
        <p:nvPicPr>
          <p:cNvPr id="6" name="Picture 5">
            <a:extLst>
              <a:ext uri="{FF2B5EF4-FFF2-40B4-BE49-F238E27FC236}">
                <a16:creationId xmlns:a16="http://schemas.microsoft.com/office/drawing/2014/main" id="{1B5BC04F-7B5E-4837-9DC2-60FA5160856A}"/>
              </a:ext>
            </a:extLst>
          </p:cNvPr>
          <p:cNvPicPr>
            <a:picLocks noChangeAspect="1"/>
          </p:cNvPicPr>
          <p:nvPr/>
        </p:nvPicPr>
        <p:blipFill>
          <a:blip r:embed="rId3" cstate="print"/>
          <a:stretch>
            <a:fillRect/>
          </a:stretch>
        </p:blipFill>
        <p:spPr>
          <a:xfrm>
            <a:off x="8712827" y="776749"/>
            <a:ext cx="3229324" cy="4059111"/>
          </a:xfrm>
          <a:prstGeom prst="rect">
            <a:avLst/>
          </a:prstGeom>
        </p:spPr>
      </p:pic>
      <p:sp>
        <p:nvSpPr>
          <p:cNvPr id="7" name="TextBox 6">
            <a:extLst>
              <a:ext uri="{FF2B5EF4-FFF2-40B4-BE49-F238E27FC236}">
                <a16:creationId xmlns:a16="http://schemas.microsoft.com/office/drawing/2014/main" id="{BCBB1DE6-B35F-44C2-A897-4269731CEA1C}"/>
              </a:ext>
            </a:extLst>
          </p:cNvPr>
          <p:cNvSpPr txBox="1"/>
          <p:nvPr/>
        </p:nvSpPr>
        <p:spPr>
          <a:xfrm>
            <a:off x="8712828" y="4916129"/>
            <a:ext cx="3229323" cy="923330"/>
          </a:xfrm>
          <a:prstGeom prst="rect">
            <a:avLst/>
          </a:prstGeom>
          <a:noFill/>
        </p:spPr>
        <p:txBody>
          <a:bodyPr wrap="square" rtlCol="0">
            <a:spAutoFit/>
          </a:bodyPr>
          <a:lstStyle/>
          <a:p>
            <a:r>
              <a:rPr lang="en-GB"/>
              <a:t>The QR code can be used for quick and easy access to the Yellow Card reporting site.</a:t>
            </a:r>
          </a:p>
        </p:txBody>
      </p:sp>
      <p:pic>
        <p:nvPicPr>
          <p:cNvPr id="8" name="Picture 2">
            <a:extLst>
              <a:ext uri="{FF2B5EF4-FFF2-40B4-BE49-F238E27FC236}">
                <a16:creationId xmlns:a16="http://schemas.microsoft.com/office/drawing/2014/main" id="{7ED0D74E-641A-4C77-859F-14EE29E07B4D}"/>
              </a:ext>
            </a:extLst>
          </p:cNvPr>
          <p:cNvPicPr>
            <a:picLocks noChangeAspect="1" noChangeArrowheads="1"/>
          </p:cNvPicPr>
          <p:nvPr/>
        </p:nvPicPr>
        <p:blipFill>
          <a:blip r:embed="rId4" cstate="print"/>
          <a:srcRect t="22614" r="84051" b="64341"/>
          <a:stretch>
            <a:fillRect/>
          </a:stretch>
        </p:blipFill>
        <p:spPr bwMode="auto">
          <a:xfrm>
            <a:off x="2993625" y="3429000"/>
            <a:ext cx="3393189" cy="1474422"/>
          </a:xfrm>
          <a:prstGeom prst="rect">
            <a:avLst/>
          </a:prstGeom>
          <a:noFill/>
          <a:ln w="9525">
            <a:noFill/>
            <a:miter lim="800000"/>
            <a:headEnd/>
            <a:tailEnd/>
          </a:ln>
        </p:spPr>
      </p:pic>
      <p:sp>
        <p:nvSpPr>
          <p:cNvPr id="10" name="TextBox 9">
            <a:extLst>
              <a:ext uri="{FF2B5EF4-FFF2-40B4-BE49-F238E27FC236}">
                <a16:creationId xmlns:a16="http://schemas.microsoft.com/office/drawing/2014/main" id="{80779D91-1844-4F96-87DC-9C6E6D70ACD3}"/>
              </a:ext>
            </a:extLst>
          </p:cNvPr>
          <p:cNvSpPr txBox="1"/>
          <p:nvPr/>
        </p:nvSpPr>
        <p:spPr>
          <a:xfrm>
            <a:off x="2639398" y="5146961"/>
            <a:ext cx="4284043" cy="461665"/>
          </a:xfrm>
          <a:prstGeom prst="rect">
            <a:avLst/>
          </a:prstGeom>
          <a:noFill/>
        </p:spPr>
        <p:txBody>
          <a:bodyPr wrap="square">
            <a:spAutoFit/>
          </a:bodyPr>
          <a:lstStyle/>
          <a:p>
            <a:pPr marL="0" indent="0" algn="ctr">
              <a:buNone/>
            </a:pPr>
            <a:r>
              <a:rPr lang="en-GB" sz="2400" u="sng">
                <a:solidFill>
                  <a:srgbClr val="0563C1"/>
                </a:solidFill>
                <a:effectLst/>
                <a:ea typeface="Calibri" panose="020F0502020204030204" pitchFamily="34" charset="0"/>
                <a:cs typeface="Times New Roman" panose="02020603050405020304" pitchFamily="18" charset="0"/>
                <a:hlinkClick r:id="rId5"/>
              </a:rPr>
              <a:t>www.mhra.gov.uk/yellowcard</a:t>
            </a:r>
            <a:r>
              <a:rPr lang="en-GB" sz="2400">
                <a:effectLst/>
                <a:ea typeface="Calibri" panose="020F0502020204030204" pitchFamily="34" charset="0"/>
                <a:cs typeface="Times New Roman" panose="02020603050405020304" pitchFamily="18" charset="0"/>
              </a:rPr>
              <a:t> </a:t>
            </a:r>
            <a:endParaRPr lang="en-GB" sz="2400">
              <a:solidFill>
                <a:srgbClr val="002060"/>
              </a:solidFill>
            </a:endParaRPr>
          </a:p>
        </p:txBody>
      </p:sp>
    </p:spTree>
    <p:extLst>
      <p:ext uri="{BB962C8B-B14F-4D97-AF65-F5344CB8AC3E}">
        <p14:creationId xmlns:p14="http://schemas.microsoft.com/office/powerpoint/2010/main" val="498732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B6F67-8228-D487-7A77-C1D1E46B6D29}"/>
              </a:ext>
            </a:extLst>
          </p:cNvPr>
          <p:cNvSpPr>
            <a:spLocks noGrp="1"/>
          </p:cNvSpPr>
          <p:nvPr>
            <p:ph type="body" sz="quarter" idx="10"/>
          </p:nvPr>
        </p:nvSpPr>
        <p:spPr/>
        <p:txBody>
          <a:bodyPr/>
          <a:lstStyle/>
          <a:p>
            <a:r>
              <a:rPr lang="en-GB"/>
              <a:t>Summary and resources</a:t>
            </a:r>
          </a:p>
        </p:txBody>
      </p:sp>
    </p:spTree>
    <p:extLst>
      <p:ext uri="{BB962C8B-B14F-4D97-AF65-F5344CB8AC3E}">
        <p14:creationId xmlns:p14="http://schemas.microsoft.com/office/powerpoint/2010/main" val="47260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45476-77CE-F7F5-5A35-4C4D1E1EEB14}"/>
              </a:ext>
            </a:extLst>
          </p:cNvPr>
          <p:cNvSpPr>
            <a:spLocks noGrp="1"/>
          </p:cNvSpPr>
          <p:nvPr>
            <p:ph type="title"/>
          </p:nvPr>
        </p:nvSpPr>
        <p:spPr>
          <a:xfrm>
            <a:off x="612226" y="136525"/>
            <a:ext cx="10515600" cy="599199"/>
          </a:xfrm>
        </p:spPr>
        <p:txBody>
          <a:bodyPr/>
          <a:lstStyle/>
          <a:p>
            <a:r>
              <a:rPr lang="en-GB" sz="3600" b="1"/>
              <a:t>Key messages</a:t>
            </a:r>
            <a:endParaRPr lang="en-GB" sz="3600"/>
          </a:p>
        </p:txBody>
      </p:sp>
      <p:sp>
        <p:nvSpPr>
          <p:cNvPr id="3" name="Content Placeholder 2">
            <a:extLst>
              <a:ext uri="{FF2B5EF4-FFF2-40B4-BE49-F238E27FC236}">
                <a16:creationId xmlns:a16="http://schemas.microsoft.com/office/drawing/2014/main" id="{BD402192-D26C-9010-6E26-781F59E57095}"/>
              </a:ext>
            </a:extLst>
          </p:cNvPr>
          <p:cNvSpPr>
            <a:spLocks noGrp="1"/>
          </p:cNvSpPr>
          <p:nvPr>
            <p:ph idx="1"/>
          </p:nvPr>
        </p:nvSpPr>
        <p:spPr>
          <a:xfrm>
            <a:off x="313338" y="611160"/>
            <a:ext cx="11565323" cy="5635679"/>
          </a:xfrm>
        </p:spPr>
        <p:txBody>
          <a:bodyPr lIns="91440" tIns="45720" rIns="91440" bIns="45720" anchor="t"/>
          <a:lstStyle/>
          <a:p>
            <a:r>
              <a:rPr lang="en-GB" sz="1800" b="0" i="0">
                <a:effectLst/>
              </a:rPr>
              <a:t>COVID-19 is now a relatively mild disease for the vast majority of people. This ongoing increase in population immunity permits the development of a more targeted programme aimed at those at higher risk of developing serious COVID-19 disease.</a:t>
            </a:r>
            <a:endParaRPr lang="en-GB" sz="1800" b="0" i="0">
              <a:effectLst/>
              <a:cs typeface="Arial"/>
            </a:endParaRPr>
          </a:p>
          <a:p>
            <a:r>
              <a:rPr lang="en-GB" sz="1800"/>
              <a:t>Individuals aged six months and above with severe immunosuppression may be considered for additional doses </a:t>
            </a:r>
            <a:r>
              <a:rPr lang="en-GB" sz="1800" b="1"/>
              <a:t>ideally at an interval of 8 to 12 weeks from the previous dose.</a:t>
            </a:r>
            <a:endParaRPr lang="en-GB" sz="1800" b="1">
              <a:cs typeface="Arial"/>
            </a:endParaRPr>
          </a:p>
          <a:p>
            <a:r>
              <a:rPr lang="en-GB" sz="1800"/>
              <a:t>Exception to this ideal interval may be advised based on specialist clinical judgement, for example for those about to receive or increase the intensity of an immunosuppressive treatment, where a better response would be made if immunised prior to that treatment commencing. </a:t>
            </a:r>
            <a:endParaRPr lang="en-GB" sz="1800">
              <a:cs typeface="Arial"/>
            </a:endParaRPr>
          </a:p>
          <a:p>
            <a:r>
              <a:rPr lang="en-GB" sz="1800"/>
              <a:t>Where the specialist has advised an exception, then the interval may be reduced to a </a:t>
            </a:r>
            <a:r>
              <a:rPr lang="en-GB" sz="1800" b="1"/>
              <a:t>minimum of three weeks </a:t>
            </a:r>
            <a:r>
              <a:rPr lang="en-GB" sz="1800"/>
              <a:t>for any of the vaccine products. </a:t>
            </a:r>
            <a:endParaRPr lang="en-GB" sz="1800">
              <a:cs typeface="Arial"/>
            </a:endParaRPr>
          </a:p>
          <a:p>
            <a:pPr>
              <a:spcAft>
                <a:spcPts val="300"/>
              </a:spcAft>
            </a:pPr>
            <a:r>
              <a:rPr lang="en-GB" sz="1800">
                <a:effectLst/>
                <a:latin typeface="Arial"/>
                <a:ea typeface="Times New Roman" panose="02020603050405020304" pitchFamily="18" charset="0"/>
                <a:cs typeface="Arial"/>
              </a:rPr>
              <a:t>Previously unvaccinated Individuals </a:t>
            </a:r>
            <a:r>
              <a:rPr lang="en-GB" sz="1800" baseline="30000">
                <a:effectLst/>
                <a:latin typeface="Arial"/>
                <a:ea typeface="Calibri"/>
                <a:cs typeface="Arial"/>
              </a:rPr>
              <a:t> </a:t>
            </a:r>
            <a:r>
              <a:rPr lang="en-GB" sz="1800">
                <a:effectLst/>
                <a:latin typeface="Arial"/>
                <a:ea typeface="Times New Roman" panose="02020603050405020304" pitchFamily="18" charset="0"/>
                <a:cs typeface="Arial"/>
              </a:rPr>
              <a:t>who become or have recently become severely immunosuppressed, should be considered for a first dose of vaccination and the second dose given </a:t>
            </a:r>
            <a:r>
              <a:rPr lang="en-GB" sz="1800" b="1">
                <a:effectLst/>
                <a:latin typeface="Arial"/>
                <a:ea typeface="Times New Roman" panose="02020603050405020304" pitchFamily="18" charset="0"/>
                <a:cs typeface="Arial"/>
              </a:rPr>
              <a:t>ideally at an interval of 8-12 weeks from the previous dose. </a:t>
            </a:r>
            <a:r>
              <a:rPr lang="en-GB" sz="1800">
                <a:latin typeface="Arial"/>
                <a:ea typeface="Times New Roman" panose="02020603050405020304" pitchFamily="18" charset="0"/>
                <a:cs typeface="Arial"/>
              </a:rPr>
              <a:t>I</a:t>
            </a:r>
            <a:r>
              <a:rPr lang="en-GB" sz="1800">
                <a:effectLst/>
                <a:ea typeface="Calibri"/>
                <a:cs typeface="Arial"/>
              </a:rPr>
              <a:t>ncluding individuals who receive bone marrow transplants or CAR-T therapy as they may have lost immunological memory of previous vaccination</a:t>
            </a:r>
          </a:p>
          <a:p>
            <a:r>
              <a:rPr lang="en-GB" sz="1800">
                <a:effectLst/>
                <a:ea typeface="Calibri"/>
                <a:cs typeface="Arial"/>
              </a:rPr>
              <a:t>For individuals about to receive planned immunosuppressive treatment, a </a:t>
            </a:r>
            <a:r>
              <a:rPr lang="en-GB" sz="1800" b="1">
                <a:effectLst/>
                <a:ea typeface="Calibri"/>
                <a:cs typeface="Arial"/>
              </a:rPr>
              <a:t>minimum interval of 3 weeks </a:t>
            </a:r>
            <a:r>
              <a:rPr lang="en-GB" sz="1800">
                <a:effectLst/>
                <a:ea typeface="Calibri"/>
                <a:cs typeface="Arial"/>
              </a:rPr>
              <a:t>between COVID-19 doses may be followed, to enable the vaccine to be given whilst the individual’s immune system is better able to respond</a:t>
            </a:r>
            <a:endParaRPr lang="en-GB" sz="1800" b="0" i="0">
              <a:effectLst/>
              <a:latin typeface="+mn-lt"/>
              <a:ea typeface="Calibri"/>
              <a:cs typeface="Arial"/>
            </a:endParaRPr>
          </a:p>
          <a:p>
            <a:endParaRPr lang="en-GB" sz="2000" b="0" i="0">
              <a:solidFill>
                <a:srgbClr val="002060"/>
              </a:solidFill>
              <a:effectLst/>
              <a:latin typeface="+mn-lt"/>
            </a:endParaRPr>
          </a:p>
          <a:p>
            <a:endParaRPr lang="en-GB"/>
          </a:p>
        </p:txBody>
      </p:sp>
      <p:sp>
        <p:nvSpPr>
          <p:cNvPr id="5" name="Slide Number Placeholder 4">
            <a:extLst>
              <a:ext uri="{FF2B5EF4-FFF2-40B4-BE49-F238E27FC236}">
                <a16:creationId xmlns:a16="http://schemas.microsoft.com/office/drawing/2014/main" id="{E3477E22-2ECC-0BD9-6766-ECB2F83EAF1A}"/>
              </a:ext>
            </a:extLst>
          </p:cNvPr>
          <p:cNvSpPr>
            <a:spLocks noGrp="1"/>
          </p:cNvSpPr>
          <p:nvPr>
            <p:ph type="sldNum" sz="quarter" idx="12"/>
          </p:nvPr>
        </p:nvSpPr>
        <p:spPr/>
        <p:txBody>
          <a:bodyPr/>
          <a:lstStyle/>
          <a:p>
            <a:fld id="{561D0CCE-8DCC-44DC-A653-AE62B1D84A52}" type="slidenum">
              <a:rPr lang="en-GB" smtClean="0"/>
              <a:pPr/>
              <a:t>54</a:t>
            </a:fld>
            <a:endParaRPr lang="en-GB"/>
          </a:p>
        </p:txBody>
      </p:sp>
    </p:spTree>
    <p:extLst>
      <p:ext uri="{BB962C8B-B14F-4D97-AF65-F5344CB8AC3E}">
        <p14:creationId xmlns:p14="http://schemas.microsoft.com/office/powerpoint/2010/main" val="17515081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DAE5E-3EE2-8190-D62A-6CF699976F63}"/>
              </a:ext>
            </a:extLst>
          </p:cNvPr>
          <p:cNvSpPr>
            <a:spLocks noGrp="1"/>
          </p:cNvSpPr>
          <p:nvPr>
            <p:ph type="title"/>
          </p:nvPr>
        </p:nvSpPr>
        <p:spPr>
          <a:xfrm>
            <a:off x="1" y="0"/>
            <a:ext cx="12191999" cy="629265"/>
          </a:xfrm>
        </p:spPr>
        <p:txBody>
          <a:bodyPr/>
          <a:lstStyle/>
          <a:p>
            <a:pPr algn="ctr"/>
            <a:r>
              <a:rPr lang="en-GB" sz="4400" b="1">
                <a:solidFill>
                  <a:srgbClr val="002060"/>
                </a:solidFill>
              </a:rPr>
              <a:t>Public resources </a:t>
            </a:r>
            <a:endParaRPr lang="en-GB" b="1">
              <a:solidFill>
                <a:srgbClr val="002060"/>
              </a:solidFill>
            </a:endParaRPr>
          </a:p>
        </p:txBody>
      </p:sp>
      <p:sp>
        <p:nvSpPr>
          <p:cNvPr id="5" name="Slide Number Placeholder 4">
            <a:extLst>
              <a:ext uri="{FF2B5EF4-FFF2-40B4-BE49-F238E27FC236}">
                <a16:creationId xmlns:a16="http://schemas.microsoft.com/office/drawing/2014/main" id="{188B6699-41C7-4B82-5477-009F55DA714A}"/>
              </a:ext>
            </a:extLst>
          </p:cNvPr>
          <p:cNvSpPr>
            <a:spLocks noGrp="1"/>
          </p:cNvSpPr>
          <p:nvPr>
            <p:ph type="sldNum" sz="quarter" idx="12"/>
          </p:nvPr>
        </p:nvSpPr>
        <p:spPr/>
        <p:txBody>
          <a:bodyPr/>
          <a:lstStyle/>
          <a:p>
            <a:fld id="{561D0CCE-8DCC-44DC-A653-AE62B1D84A52}" type="slidenum">
              <a:rPr lang="en-GB" smtClean="0"/>
              <a:pPr/>
              <a:t>55</a:t>
            </a:fld>
            <a:endParaRPr lang="en-GB"/>
          </a:p>
        </p:txBody>
      </p:sp>
      <p:sp>
        <p:nvSpPr>
          <p:cNvPr id="9" name="TextBox 8">
            <a:extLst>
              <a:ext uri="{FF2B5EF4-FFF2-40B4-BE49-F238E27FC236}">
                <a16:creationId xmlns:a16="http://schemas.microsoft.com/office/drawing/2014/main" id="{BF86B399-F2D3-7939-B164-C874A030F24D}"/>
              </a:ext>
            </a:extLst>
          </p:cNvPr>
          <p:cNvSpPr txBox="1"/>
          <p:nvPr/>
        </p:nvSpPr>
        <p:spPr>
          <a:xfrm>
            <a:off x="1945759" y="577480"/>
            <a:ext cx="8036442" cy="923330"/>
          </a:xfrm>
          <a:prstGeom prst="rect">
            <a:avLst/>
          </a:prstGeom>
          <a:noFill/>
        </p:spPr>
        <p:txBody>
          <a:bodyPr wrap="square" lIns="91440" tIns="45720" rIns="91440" bIns="45720" anchor="t">
            <a:spAutoFit/>
          </a:bodyPr>
          <a:lstStyle/>
          <a:p>
            <a:pPr marL="0" indent="0" algn="ctr">
              <a:buNone/>
            </a:pPr>
            <a:r>
              <a:rPr lang="en-GB" sz="1800">
                <a:hlinkClick r:id="rId2"/>
              </a:rPr>
              <a:t>Immunisation and Vaccines - Public Health Wales (nhs.wales)</a:t>
            </a:r>
            <a:endParaRPr lang="en-GB" sz="1800"/>
          </a:p>
          <a:p>
            <a:pPr algn="ctr"/>
            <a:r>
              <a:rPr lang="en-GB" sz="1800">
                <a:hlinkClick r:id="rId3">
                  <a:extLst>
                    <a:ext uri="{A12FA001-AC4F-418D-AE19-62706E023703}">
                      <ahyp:hlinkClr xmlns:ahyp="http://schemas.microsoft.com/office/drawing/2018/hyperlinkcolor" val="tx"/>
                    </a:ext>
                  </a:extLst>
                </a:hlinkClick>
              </a:rPr>
              <a:t>Order </a:t>
            </a:r>
            <a:r>
              <a:rPr lang="en-GB">
                <a:hlinkClick r:id="rId3">
                  <a:extLst>
                    <a:ext uri="{A12FA001-AC4F-418D-AE19-62706E023703}">
                      <ahyp:hlinkClr xmlns:ahyp="http://schemas.microsoft.com/office/drawing/2018/hyperlinkcolor" val="tx"/>
                    </a:ext>
                  </a:extLst>
                </a:hlinkClick>
              </a:rPr>
              <a:t>for </a:t>
            </a:r>
            <a:r>
              <a:rPr lang="en-GB" b="1">
                <a:hlinkClick r:id="rId3">
                  <a:extLst>
                    <a:ext uri="{A12FA001-AC4F-418D-AE19-62706E023703}">
                      <ahyp:hlinkClr xmlns:ahyp="http://schemas.microsoft.com/office/drawing/2018/hyperlinkcolor" val="tx"/>
                    </a:ext>
                  </a:extLst>
                </a:hlinkClick>
              </a:rPr>
              <a:t>FREE</a:t>
            </a:r>
            <a:r>
              <a:rPr lang="en-GB">
                <a:hlinkClick r:id="rId3">
                  <a:extLst>
                    <a:ext uri="{A12FA001-AC4F-418D-AE19-62706E023703}">
                      <ahyp:hlinkClr xmlns:ahyp="http://schemas.microsoft.com/office/drawing/2018/hyperlinkcolor" val="tx"/>
                    </a:ext>
                  </a:extLst>
                </a:hlinkClick>
              </a:rPr>
              <a:t> here</a:t>
            </a:r>
            <a:r>
              <a:rPr lang="en-GB" sz="1800">
                <a:hlinkClick r:id="rId3">
                  <a:extLst>
                    <a:ext uri="{A12FA001-AC4F-418D-AE19-62706E023703}">
                      <ahyp:hlinkClr xmlns:ahyp="http://schemas.microsoft.com/office/drawing/2018/hyperlinkcolor" val="tx"/>
                    </a:ext>
                  </a:extLst>
                </a:hlinkClick>
              </a:rPr>
              <a:t>: https://phw.nhs.wales/services-and-teams/health-information-resources/</a:t>
            </a:r>
            <a:endParaRPr lang="en-GB" sz="1800"/>
          </a:p>
        </p:txBody>
      </p:sp>
      <p:sp>
        <p:nvSpPr>
          <p:cNvPr id="10" name="TextBox 9">
            <a:extLst>
              <a:ext uri="{FF2B5EF4-FFF2-40B4-BE49-F238E27FC236}">
                <a16:creationId xmlns:a16="http://schemas.microsoft.com/office/drawing/2014/main" id="{E0811C4E-9CCE-4766-FD11-1D75576C9F24}"/>
              </a:ext>
            </a:extLst>
          </p:cNvPr>
          <p:cNvSpPr txBox="1"/>
          <p:nvPr/>
        </p:nvSpPr>
        <p:spPr>
          <a:xfrm>
            <a:off x="483046" y="5812041"/>
            <a:ext cx="455220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COVID-19 Poster</a:t>
            </a:r>
          </a:p>
        </p:txBody>
      </p:sp>
      <p:sp>
        <p:nvSpPr>
          <p:cNvPr id="11" name="TextBox 10">
            <a:extLst>
              <a:ext uri="{FF2B5EF4-FFF2-40B4-BE49-F238E27FC236}">
                <a16:creationId xmlns:a16="http://schemas.microsoft.com/office/drawing/2014/main" id="{36969AA9-243B-46FF-9409-E101DD9CDFEA}"/>
              </a:ext>
            </a:extLst>
          </p:cNvPr>
          <p:cNvSpPr txBox="1"/>
          <p:nvPr/>
        </p:nvSpPr>
        <p:spPr>
          <a:xfrm>
            <a:off x="6947065" y="5818909"/>
            <a:ext cx="4631376" cy="366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Arial"/>
              </a:rPr>
              <a:t>COVID-19 Information Leaflet</a:t>
            </a:r>
          </a:p>
        </p:txBody>
      </p:sp>
      <p:pic>
        <p:nvPicPr>
          <p:cNvPr id="12" name="Picture 11" descr="A poster with text and images of a person and person&#10;&#10;AI-generated content may be incorrect.">
            <a:extLst>
              <a:ext uri="{FF2B5EF4-FFF2-40B4-BE49-F238E27FC236}">
                <a16:creationId xmlns:a16="http://schemas.microsoft.com/office/drawing/2014/main" id="{62A45A23-33A7-1C9A-19A3-0204791AD9C5}"/>
              </a:ext>
            </a:extLst>
          </p:cNvPr>
          <p:cNvPicPr>
            <a:picLocks noChangeAspect="1"/>
          </p:cNvPicPr>
          <p:nvPr/>
        </p:nvPicPr>
        <p:blipFill>
          <a:blip r:embed="rId4"/>
          <a:stretch>
            <a:fillRect/>
          </a:stretch>
        </p:blipFill>
        <p:spPr>
          <a:xfrm>
            <a:off x="1237012" y="1504206"/>
            <a:ext cx="3044277" cy="422563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ACE082B-233F-95E0-B2ED-B2151F94B613}"/>
              </a:ext>
            </a:extLst>
          </p:cNvPr>
          <p:cNvPicPr>
            <a:picLocks noChangeAspect="1"/>
          </p:cNvPicPr>
          <p:nvPr/>
        </p:nvPicPr>
        <p:blipFill>
          <a:blip r:embed="rId5"/>
          <a:stretch>
            <a:fillRect/>
          </a:stretch>
        </p:blipFill>
        <p:spPr>
          <a:xfrm>
            <a:off x="7236313" y="1782184"/>
            <a:ext cx="1835108" cy="386543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A411EF6E-41E8-000D-A053-021517384233}"/>
              </a:ext>
            </a:extLst>
          </p:cNvPr>
          <p:cNvPicPr>
            <a:picLocks noChangeAspect="1"/>
          </p:cNvPicPr>
          <p:nvPr/>
        </p:nvPicPr>
        <p:blipFill>
          <a:blip r:embed="rId6"/>
          <a:stretch>
            <a:fillRect/>
          </a:stretch>
        </p:blipFill>
        <p:spPr>
          <a:xfrm>
            <a:off x="9262753" y="1782183"/>
            <a:ext cx="1833545" cy="3865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0702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23DE-BD6B-E878-3600-1016718F85BE}"/>
              </a:ext>
            </a:extLst>
          </p:cNvPr>
          <p:cNvSpPr>
            <a:spLocks noGrp="1"/>
          </p:cNvSpPr>
          <p:nvPr>
            <p:ph type="title"/>
          </p:nvPr>
        </p:nvSpPr>
        <p:spPr>
          <a:xfrm>
            <a:off x="0" y="0"/>
            <a:ext cx="12192000" cy="1325563"/>
          </a:xfrm>
        </p:spPr>
        <p:txBody>
          <a:bodyPr lIns="91440" tIns="45720" rIns="91440" bIns="45720" anchor="t"/>
          <a:lstStyle/>
          <a:p>
            <a:pPr algn="ctr"/>
            <a:r>
              <a:rPr lang="en-GB" sz="3200" b="1"/>
              <a:t>Further information to support the COVID-19 Vaccination Programme</a:t>
            </a:r>
          </a:p>
        </p:txBody>
      </p:sp>
      <p:sp>
        <p:nvSpPr>
          <p:cNvPr id="5" name="Slide Number Placeholder 4">
            <a:extLst>
              <a:ext uri="{FF2B5EF4-FFF2-40B4-BE49-F238E27FC236}">
                <a16:creationId xmlns:a16="http://schemas.microsoft.com/office/drawing/2014/main" id="{83A07802-6E61-5599-BACF-D52737334F9A}"/>
              </a:ext>
            </a:extLst>
          </p:cNvPr>
          <p:cNvSpPr>
            <a:spLocks noGrp="1"/>
          </p:cNvSpPr>
          <p:nvPr>
            <p:ph type="sldNum" sz="quarter" idx="12"/>
          </p:nvPr>
        </p:nvSpPr>
        <p:spPr/>
        <p:txBody>
          <a:bodyPr/>
          <a:lstStyle/>
          <a:p>
            <a:fld id="{561D0CCE-8DCC-44DC-A653-AE62B1D84A52}" type="slidenum">
              <a:rPr lang="en-GB" smtClean="0"/>
              <a:pPr/>
              <a:t>56</a:t>
            </a:fld>
            <a:endParaRPr lang="en-GB"/>
          </a:p>
        </p:txBody>
      </p:sp>
      <p:sp>
        <p:nvSpPr>
          <p:cNvPr id="7" name="TextBox 6"/>
          <p:cNvSpPr txBox="1"/>
          <p:nvPr/>
        </p:nvSpPr>
        <p:spPr>
          <a:xfrm>
            <a:off x="8353773" y="1359587"/>
            <a:ext cx="3398043" cy="707886"/>
          </a:xfrm>
          <a:prstGeom prst="rect">
            <a:avLst/>
          </a:prstGeom>
          <a:noFill/>
        </p:spPr>
        <p:txBody>
          <a:bodyPr wrap="square" lIns="91440" tIns="45720" rIns="91440" bIns="45720" rtlCol="0" anchor="t">
            <a:spAutoFit/>
          </a:bodyPr>
          <a:lstStyle/>
          <a:p>
            <a:r>
              <a:rPr lang="en-GB" sz="2000"/>
              <a:t>Information for health care professionals </a:t>
            </a:r>
            <a:r>
              <a:rPr lang="en-GB" sz="2000">
                <a:hlinkClick r:id="rId3"/>
              </a:rPr>
              <a:t>here</a:t>
            </a:r>
            <a:endParaRPr lang="en-GB" sz="2000"/>
          </a:p>
        </p:txBody>
      </p:sp>
      <p:sp>
        <p:nvSpPr>
          <p:cNvPr id="15" name="TextBox 14">
            <a:extLst>
              <a:ext uri="{FF2B5EF4-FFF2-40B4-BE49-F238E27FC236}">
                <a16:creationId xmlns:a16="http://schemas.microsoft.com/office/drawing/2014/main" id="{7DA33AC0-8553-659F-5898-09E18872612F}"/>
              </a:ext>
            </a:extLst>
          </p:cNvPr>
          <p:cNvSpPr txBox="1"/>
          <p:nvPr/>
        </p:nvSpPr>
        <p:spPr>
          <a:xfrm>
            <a:off x="1968306" y="5108582"/>
            <a:ext cx="8606002" cy="415498"/>
          </a:xfrm>
          <a:prstGeom prst="rect">
            <a:avLst/>
          </a:prstGeom>
          <a:noFill/>
        </p:spPr>
        <p:txBody>
          <a:bodyPr wrap="square" lIns="91440" tIns="45720" rIns="91440" bIns="45720" anchor="t">
            <a:spAutoFit/>
          </a:bodyPr>
          <a:lstStyle/>
          <a:p>
            <a:pPr fontAlgn="ctr">
              <a:lnSpc>
                <a:spcPct val="105000"/>
              </a:lnSpc>
              <a:spcAft>
                <a:spcPts val="800"/>
              </a:spcAft>
            </a:pPr>
            <a:r>
              <a:rPr lang="en-GB" sz="2000">
                <a:latin typeface="Arial"/>
                <a:ea typeface="Calibri"/>
                <a:cs typeface="Arial"/>
              </a:rPr>
              <a:t>COVID-19 Information for the public </a:t>
            </a:r>
            <a:r>
              <a:rPr lang="en-GB" sz="2000">
                <a:latin typeface="Arial"/>
                <a:ea typeface="Calibri"/>
                <a:cs typeface="Arial"/>
                <a:hlinkClick r:id="rId4"/>
              </a:rPr>
              <a:t>here</a:t>
            </a:r>
            <a:endParaRPr lang="en-GB" sz="2000">
              <a:effectLst/>
              <a:latin typeface="Arial"/>
              <a:ea typeface="Calibri" panose="020F0502020204030204" pitchFamily="34" charset="0"/>
              <a:cs typeface="Arial"/>
            </a:endParaRPr>
          </a:p>
        </p:txBody>
      </p:sp>
      <p:pic>
        <p:nvPicPr>
          <p:cNvPr id="3" name="Picture 2" descr="A screenshot of a medical information&#10;&#10;AI-generated content may be incorrect.">
            <a:extLst>
              <a:ext uri="{FF2B5EF4-FFF2-40B4-BE49-F238E27FC236}">
                <a16:creationId xmlns:a16="http://schemas.microsoft.com/office/drawing/2014/main" id="{8D081D17-1083-5AA9-4D92-B973F93DA050}"/>
              </a:ext>
            </a:extLst>
          </p:cNvPr>
          <p:cNvPicPr>
            <a:picLocks noChangeAspect="1"/>
          </p:cNvPicPr>
          <p:nvPr/>
        </p:nvPicPr>
        <p:blipFill>
          <a:blip r:embed="rId5"/>
          <a:stretch>
            <a:fillRect/>
          </a:stretch>
        </p:blipFill>
        <p:spPr>
          <a:xfrm>
            <a:off x="2026857" y="1227392"/>
            <a:ext cx="5448301" cy="3044826"/>
          </a:xfrm>
          <a:prstGeom prst="rect">
            <a:avLst/>
          </a:prstGeom>
        </p:spPr>
      </p:pic>
      <p:sp>
        <p:nvSpPr>
          <p:cNvPr id="9" name="Arrow: Up 8">
            <a:extLst>
              <a:ext uri="{FF2B5EF4-FFF2-40B4-BE49-F238E27FC236}">
                <a16:creationId xmlns:a16="http://schemas.microsoft.com/office/drawing/2014/main" id="{C9777209-26D6-1B8E-C26C-31928E88BA0C}"/>
              </a:ext>
            </a:extLst>
          </p:cNvPr>
          <p:cNvSpPr/>
          <p:nvPr/>
        </p:nvSpPr>
        <p:spPr>
          <a:xfrm>
            <a:off x="3272590" y="2803466"/>
            <a:ext cx="346363" cy="230579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25D6C47-8DDF-0F0B-3849-6520B57CD235}"/>
              </a:ext>
            </a:extLst>
          </p:cNvPr>
          <p:cNvSpPr/>
          <p:nvPr/>
        </p:nvSpPr>
        <p:spPr>
          <a:xfrm>
            <a:off x="7475159" y="1468875"/>
            <a:ext cx="727016" cy="4156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591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7647-6A3D-D9D7-E269-1BF11DBD9696}"/>
              </a:ext>
            </a:extLst>
          </p:cNvPr>
          <p:cNvSpPr>
            <a:spLocks noGrp="1"/>
          </p:cNvSpPr>
          <p:nvPr>
            <p:ph type="title"/>
          </p:nvPr>
        </p:nvSpPr>
        <p:spPr>
          <a:xfrm>
            <a:off x="-10885" y="-4989"/>
            <a:ext cx="12202885" cy="1325563"/>
          </a:xfrm>
        </p:spPr>
        <p:txBody>
          <a:bodyPr lIns="91440" tIns="45720" rIns="91440" bIns="45720" anchor="t"/>
          <a:lstStyle/>
          <a:p>
            <a:pPr algn="ctr"/>
            <a:r>
              <a:rPr lang="en-GB" sz="3600" b="1">
                <a:cs typeface="Arial"/>
              </a:rPr>
              <a:t>Confident vaccine conversations - Behavioural Science Motivational Interviewing approach </a:t>
            </a:r>
            <a:br>
              <a:rPr lang="en-GB" sz="3600" b="1">
                <a:cs typeface="Arial"/>
              </a:rPr>
            </a:br>
            <a:r>
              <a:rPr lang="en-GB" sz="3600" b="1">
                <a:cs typeface="Arial"/>
              </a:rPr>
              <a:t>  eLearning module</a:t>
            </a:r>
          </a:p>
        </p:txBody>
      </p:sp>
      <p:pic>
        <p:nvPicPr>
          <p:cNvPr id="6" name="Content Placeholder 5" descr="A person sitting on the floor&#10;&#10;AI-generated content may be incorrect.">
            <a:extLst>
              <a:ext uri="{FF2B5EF4-FFF2-40B4-BE49-F238E27FC236}">
                <a16:creationId xmlns:a16="http://schemas.microsoft.com/office/drawing/2014/main" id="{83DD513E-B6B6-E1A9-A5ED-4D4CDB053F39}"/>
              </a:ext>
            </a:extLst>
          </p:cNvPr>
          <p:cNvPicPr>
            <a:picLocks noGrp="1" noChangeAspect="1"/>
          </p:cNvPicPr>
          <p:nvPr>
            <p:ph idx="1"/>
          </p:nvPr>
        </p:nvPicPr>
        <p:blipFill>
          <a:blip r:embed="rId3"/>
          <a:srcRect t="201" r="602" b="40845"/>
          <a:stretch>
            <a:fillRect/>
          </a:stretch>
        </p:blipFill>
        <p:spPr>
          <a:xfrm>
            <a:off x="946395" y="1554108"/>
            <a:ext cx="10132757" cy="2565279"/>
          </a:xfrm>
          <a:prstGeom prst="rect">
            <a:avLst/>
          </a:prstGeom>
          <a:ln>
            <a:solidFill>
              <a:schemeClr val="tx1"/>
            </a:solidFill>
          </a:ln>
        </p:spPr>
      </p:pic>
      <p:sp>
        <p:nvSpPr>
          <p:cNvPr id="5" name="Slide Number Placeholder 4">
            <a:extLst>
              <a:ext uri="{FF2B5EF4-FFF2-40B4-BE49-F238E27FC236}">
                <a16:creationId xmlns:a16="http://schemas.microsoft.com/office/drawing/2014/main" id="{6379F9F1-E48D-F444-B68F-45AA637F2E1A}"/>
              </a:ext>
            </a:extLst>
          </p:cNvPr>
          <p:cNvSpPr>
            <a:spLocks noGrp="1"/>
          </p:cNvSpPr>
          <p:nvPr>
            <p:ph type="sldNum" sz="quarter" idx="12"/>
          </p:nvPr>
        </p:nvSpPr>
        <p:spPr/>
        <p:txBody>
          <a:bodyPr/>
          <a:lstStyle/>
          <a:p>
            <a:fld id="{561D0CCE-8DCC-44DC-A653-AE62B1D84A52}" type="slidenum">
              <a:rPr lang="en-GB" smtClean="0"/>
              <a:pPr/>
              <a:t>57</a:t>
            </a:fld>
            <a:endParaRPr lang="en-GB"/>
          </a:p>
        </p:txBody>
      </p:sp>
      <p:sp>
        <p:nvSpPr>
          <p:cNvPr id="3" name="TextBox 2">
            <a:extLst>
              <a:ext uri="{FF2B5EF4-FFF2-40B4-BE49-F238E27FC236}">
                <a16:creationId xmlns:a16="http://schemas.microsoft.com/office/drawing/2014/main" id="{7B5890BB-40C1-5A74-7B48-E48BBEF840F6}"/>
              </a:ext>
            </a:extLst>
          </p:cNvPr>
          <p:cNvSpPr txBox="1"/>
          <p:nvPr/>
        </p:nvSpPr>
        <p:spPr>
          <a:xfrm>
            <a:off x="472966" y="4190999"/>
            <a:ext cx="11246068" cy="23391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en-US">
                <a:latin typeface="Arial"/>
                <a:ea typeface="Calibri"/>
                <a:cs typeface="Arial"/>
              </a:rPr>
              <a:t>This eLearning module has been developed as a collaborative project between:​</a:t>
            </a:r>
          </a:p>
          <a:p>
            <a:endParaRPr lang="en-US">
              <a:latin typeface="Arial"/>
              <a:ea typeface="Calibri"/>
              <a:cs typeface="Arial"/>
            </a:endParaRPr>
          </a:p>
          <a:p>
            <a:pPr marL="342900" indent="-342900">
              <a:buFont typeface="Arial"/>
              <a:buChar char="•"/>
            </a:pPr>
            <a:r>
              <a:rPr lang="en-US">
                <a:latin typeface="Arial"/>
                <a:ea typeface="Calibri"/>
                <a:cs typeface="Arial"/>
              </a:rPr>
              <a:t>Public health Wales - Health Protection Division -Training Guidance and Behavioral Science Team ​</a:t>
            </a:r>
          </a:p>
          <a:p>
            <a:pPr marL="342900" indent="-342900">
              <a:buFont typeface="Arial"/>
              <a:buChar char="•"/>
            </a:pPr>
            <a:r>
              <a:rPr lang="en-US">
                <a:latin typeface="Arial"/>
                <a:ea typeface="Calibri"/>
                <a:cs typeface="Arial"/>
              </a:rPr>
              <a:t>Public health Wales - Behavioral Science Unit​</a:t>
            </a:r>
          </a:p>
          <a:p>
            <a:pPr marL="342900" indent="-342900">
              <a:buFont typeface="Arial"/>
              <a:buChar char="•"/>
            </a:pPr>
            <a:r>
              <a:rPr lang="en-US">
                <a:latin typeface="Arial"/>
                <a:ea typeface="Calibri"/>
                <a:cs typeface="Arial"/>
              </a:rPr>
              <a:t>Public health Wales - Health Protection Division - Vaccine Preventable Disease </a:t>
            </a:r>
            <a:r>
              <a:rPr lang="en-US" err="1">
                <a:latin typeface="Arial"/>
                <a:ea typeface="Calibri"/>
                <a:cs typeface="Arial"/>
              </a:rPr>
              <a:t>Programme</a:t>
            </a:r>
            <a:r>
              <a:rPr lang="en-US">
                <a:latin typeface="Arial"/>
                <a:ea typeface="Calibri"/>
                <a:cs typeface="Arial"/>
              </a:rPr>
              <a:t> </a:t>
            </a:r>
          </a:p>
          <a:p>
            <a:pPr marL="342900" indent="-342900">
              <a:buFont typeface="Arial"/>
              <a:buChar char="•"/>
            </a:pPr>
            <a:endParaRPr lang="en-US">
              <a:ea typeface="Calibri"/>
              <a:cs typeface="Arial"/>
            </a:endParaRPr>
          </a:p>
          <a:p>
            <a:r>
              <a:rPr lang="en-US">
                <a:ea typeface="Calibri"/>
                <a:cs typeface="Arial"/>
              </a:rPr>
              <a:t>The module will be available to view here shortly: </a:t>
            </a:r>
            <a:r>
              <a:rPr lang="en-US" err="1">
                <a:ea typeface="+mn-lt"/>
                <a:cs typeface="+mn-lt"/>
                <a:hlinkClick r:id="rId4"/>
              </a:rPr>
              <a:t>Immunisation</a:t>
            </a:r>
            <a:r>
              <a:rPr lang="en-US">
                <a:ea typeface="+mn-lt"/>
                <a:cs typeface="+mn-lt"/>
                <a:hlinkClick r:id="rId4"/>
              </a:rPr>
              <a:t> eLearning - Public Health Wales</a:t>
            </a:r>
            <a:endParaRPr lang="en-US">
              <a:ea typeface="Calibri"/>
              <a:cs typeface="Arial"/>
            </a:endParaRPr>
          </a:p>
          <a:p>
            <a:pPr algn="ctr"/>
            <a:endParaRPr lang="en-US" sz="2000">
              <a:cs typeface="Arial"/>
            </a:endParaRPr>
          </a:p>
        </p:txBody>
      </p:sp>
    </p:spTree>
    <p:extLst>
      <p:ext uri="{BB962C8B-B14F-4D97-AF65-F5344CB8AC3E}">
        <p14:creationId xmlns:p14="http://schemas.microsoft.com/office/powerpoint/2010/main" val="1297439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59" y="163421"/>
            <a:ext cx="10515600" cy="747091"/>
          </a:xfrm>
        </p:spPr>
        <p:txBody>
          <a:bodyPr/>
          <a:lstStyle/>
          <a:p>
            <a:r>
              <a:rPr lang="en-GB" sz="4000" b="1">
                <a:solidFill>
                  <a:srgbClr val="002060"/>
                </a:solidFill>
              </a:rPr>
              <a:t>Further information</a:t>
            </a:r>
          </a:p>
        </p:txBody>
      </p:sp>
      <p:sp>
        <p:nvSpPr>
          <p:cNvPr id="3" name="Content Placeholder 2"/>
          <p:cNvSpPr>
            <a:spLocks noGrp="1"/>
          </p:cNvSpPr>
          <p:nvPr>
            <p:ph idx="1"/>
          </p:nvPr>
        </p:nvSpPr>
        <p:spPr>
          <a:xfrm>
            <a:off x="383059" y="716692"/>
            <a:ext cx="11380573" cy="5437954"/>
          </a:xfrm>
        </p:spPr>
        <p:txBody>
          <a:bodyPr lIns="91440" tIns="45720" rIns="91440" bIns="45720" anchor="t"/>
          <a:lstStyle/>
          <a:p>
            <a:r>
              <a:rPr lang="en-GB" altLang="en-US" sz="1600"/>
              <a:t>Immunisation against infectious disease </a:t>
            </a:r>
            <a:r>
              <a:rPr lang="en-GB" altLang="en-US" sz="1600">
                <a:hlinkClick r:id="rId3"/>
              </a:rPr>
              <a:t>"Green Book"</a:t>
            </a:r>
            <a:r>
              <a:rPr lang="en-GB" altLang="en-US" sz="1600"/>
              <a:t> </a:t>
            </a:r>
            <a:endParaRPr lang="en-GB" altLang="en-US" sz="1600">
              <a:cs typeface="Arial"/>
            </a:endParaRPr>
          </a:p>
          <a:p>
            <a:pPr>
              <a:lnSpc>
                <a:spcPct val="100000"/>
              </a:lnSpc>
              <a:spcBef>
                <a:spcPts val="0"/>
              </a:spcBef>
            </a:pPr>
            <a:r>
              <a:rPr lang="en-GB" sz="1600">
                <a:cs typeface="Arial"/>
                <a:hlinkClick r:id="rId4"/>
              </a:rPr>
              <a:t>JCVI statement on COVID-19 vaccination in 2025 and spring 2026 - GOV.UK</a:t>
            </a:r>
            <a:endParaRPr lang="en-GB" altLang="en-US" sz="1600">
              <a:cs typeface="Arial"/>
            </a:endParaRPr>
          </a:p>
          <a:p>
            <a:r>
              <a:rPr lang="en-GB" sz="1600">
                <a:hlinkClick r:id="rId5"/>
              </a:rPr>
              <a:t>COVID-19 spring vaccination programme 2026 (WHC/2025/052) [HTML] | GOV.WALES</a:t>
            </a:r>
            <a:endParaRPr lang="en-GB" altLang="en-US" sz="1600"/>
          </a:p>
          <a:p>
            <a:pPr marL="0" indent="0">
              <a:buNone/>
            </a:pPr>
            <a:r>
              <a:rPr lang="en-GB" sz="1600" b="1">
                <a:solidFill>
                  <a:srgbClr val="212A73"/>
                </a:solidFill>
              </a:rPr>
              <a:t>PHW professional information resources: </a:t>
            </a:r>
          </a:p>
          <a:p>
            <a:r>
              <a:rPr lang="en-GB" sz="1600">
                <a:hlinkClick r:id="rId6"/>
              </a:rPr>
              <a:t>COVID-19 resources for health and social care professionals - Public Health Wales (</a:t>
            </a:r>
            <a:r>
              <a:rPr lang="en-GB" sz="1600" err="1">
                <a:hlinkClick r:id="rId6"/>
              </a:rPr>
              <a:t>nhs.wales</a:t>
            </a:r>
            <a:r>
              <a:rPr lang="en-GB" sz="1600">
                <a:hlinkClick r:id="rId6"/>
              </a:rPr>
              <a:t>)</a:t>
            </a:r>
            <a:endParaRPr lang="en-GB" sz="1600">
              <a:solidFill>
                <a:srgbClr val="FF0000"/>
              </a:solidFill>
            </a:endParaRPr>
          </a:p>
          <a:p>
            <a:r>
              <a:rPr lang="en-GB" sz="1600">
                <a:hlinkClick r:id="rId7"/>
              </a:rPr>
              <a:t>Vaccine resources for health and social care professionals - Public Health Wales (</a:t>
            </a:r>
            <a:r>
              <a:rPr lang="en-GB" sz="1600" err="1">
                <a:hlinkClick r:id="rId7"/>
              </a:rPr>
              <a:t>nhs.wales</a:t>
            </a:r>
            <a:r>
              <a:rPr lang="en-GB" sz="1600">
                <a:hlinkClick r:id="rId7"/>
              </a:rPr>
              <a:t>)</a:t>
            </a:r>
            <a:endParaRPr lang="en-GB" sz="1600"/>
          </a:p>
          <a:p>
            <a:pPr marL="0" indent="0">
              <a:buNone/>
            </a:pPr>
            <a:r>
              <a:rPr lang="en-GB" sz="1600" b="1">
                <a:solidFill>
                  <a:srgbClr val="212A73"/>
                </a:solidFill>
              </a:rPr>
              <a:t>PHW training: </a:t>
            </a:r>
          </a:p>
          <a:p>
            <a:r>
              <a:rPr lang="en-GB" sz="1600">
                <a:hlinkClick r:id="rId8"/>
              </a:rPr>
              <a:t>Immunisation training resources and events - Public Health Wales (</a:t>
            </a:r>
            <a:r>
              <a:rPr lang="en-GB" sz="1600" err="1">
                <a:hlinkClick r:id="rId8"/>
              </a:rPr>
              <a:t>nhs.wales</a:t>
            </a:r>
            <a:r>
              <a:rPr lang="en-GB" sz="1600">
                <a:hlinkClick r:id="rId8"/>
              </a:rPr>
              <a:t>)</a:t>
            </a:r>
            <a:endParaRPr lang="en-GB" sz="1600"/>
          </a:p>
          <a:p>
            <a:r>
              <a:rPr lang="en-GB" sz="1600">
                <a:hlinkClick r:id="rId9"/>
              </a:rPr>
              <a:t>Immunisation eLearning - Public Health Wales (</a:t>
            </a:r>
            <a:r>
              <a:rPr lang="en-GB" sz="1600" err="1">
                <a:hlinkClick r:id="rId9"/>
              </a:rPr>
              <a:t>nhs.wales</a:t>
            </a:r>
            <a:r>
              <a:rPr lang="en-GB" sz="1600">
                <a:hlinkClick r:id="rId9"/>
              </a:rPr>
              <a:t>)</a:t>
            </a:r>
            <a:endParaRPr lang="en-GB" sz="1600"/>
          </a:p>
          <a:p>
            <a:pPr marL="0" indent="0">
              <a:buNone/>
            </a:pPr>
            <a:r>
              <a:rPr lang="en-GB" sz="1600" b="1"/>
              <a:t>UKHSA COVID-19 vaccination resources: </a:t>
            </a:r>
          </a:p>
          <a:p>
            <a:r>
              <a:rPr lang="en-GB" sz="1600">
                <a:hlinkClick r:id="rId10"/>
              </a:rPr>
              <a:t>COVID-19 vaccination programme - GOV.UK (www.gov.uk)</a:t>
            </a:r>
            <a:endParaRPr lang="en-GB" sz="1600"/>
          </a:p>
          <a:p>
            <a:r>
              <a:rPr lang="en-GB" altLang="en-US" sz="1600" u="sng">
                <a:hlinkClick r:id="rId11"/>
              </a:rPr>
              <a:t>UKHSA COVID-19 Immunisation programme Information for healthcare practitioners </a:t>
            </a:r>
            <a:r>
              <a:rPr lang="en-GB" altLang="en-US" sz="1600">
                <a:hlinkClick r:id="rId11"/>
              </a:rPr>
              <a:t> </a:t>
            </a:r>
            <a:endParaRPr lang="en-GB" altLang="en-US" sz="1600"/>
          </a:p>
          <a:p>
            <a:pPr marL="0" indent="0">
              <a:lnSpc>
                <a:spcPct val="100000"/>
              </a:lnSpc>
              <a:spcBef>
                <a:spcPts val="0"/>
              </a:spcBef>
              <a:buNone/>
            </a:pPr>
            <a:r>
              <a:rPr lang="en-GB" altLang="en-US" sz="1600"/>
              <a:t>This document provides additional information, answers to frequently asked questions and actions to take in the event of inadvertent errors. </a:t>
            </a:r>
          </a:p>
          <a:p>
            <a:pPr marL="0" indent="0">
              <a:lnSpc>
                <a:spcPct val="100000"/>
              </a:lnSpc>
              <a:spcBef>
                <a:spcPts val="0"/>
              </a:spcBef>
              <a:buNone/>
            </a:pPr>
            <a:endParaRPr lang="en-GB" altLang="en-US" sz="1600"/>
          </a:p>
          <a:p>
            <a:pPr marL="0" lvl="0" indent="0">
              <a:lnSpc>
                <a:spcPct val="100000"/>
              </a:lnSpc>
              <a:spcBef>
                <a:spcPts val="0"/>
              </a:spcBef>
              <a:buNone/>
            </a:pPr>
            <a:r>
              <a:rPr lang="en-GB" sz="1600" b="1"/>
              <a:t>Oxford Knowledge Project: </a:t>
            </a:r>
            <a:r>
              <a:rPr lang="en-GB" sz="1600">
                <a:solidFill>
                  <a:srgbClr val="00B050"/>
                </a:solidFill>
                <a:hlinkClick r:id="rId12"/>
              </a:rPr>
              <a:t>COVID-19 vaccines</a:t>
            </a:r>
            <a:endParaRPr lang="en-GB" sz="1600">
              <a:solidFill>
                <a:srgbClr val="00B050"/>
              </a:solidFill>
            </a:endParaRPr>
          </a:p>
          <a:p>
            <a:pPr marL="0" lvl="0" indent="0">
              <a:lnSpc>
                <a:spcPct val="100000"/>
              </a:lnSpc>
              <a:spcBef>
                <a:spcPts val="0"/>
              </a:spcBef>
              <a:buNone/>
            </a:pPr>
            <a:r>
              <a:rPr lang="en-GB" sz="1600" b="1">
                <a:solidFill>
                  <a:srgbClr val="212A73"/>
                </a:solidFill>
              </a:rPr>
              <a:t>MHRA: </a:t>
            </a:r>
            <a:r>
              <a:rPr lang="en-GB" sz="1600">
                <a:solidFill>
                  <a:srgbClr val="00B050"/>
                </a:solidFill>
                <a:hlinkClick r:id="rId13"/>
              </a:rPr>
              <a:t>Guidance on coronavirus (COVID-19)</a:t>
            </a:r>
            <a:r>
              <a:rPr lang="en-GB" sz="1600">
                <a:solidFill>
                  <a:srgbClr val="00B050"/>
                </a:solidFill>
              </a:rPr>
              <a:t> </a:t>
            </a:r>
          </a:p>
          <a:p>
            <a:pPr marL="0" indent="0">
              <a:lnSpc>
                <a:spcPct val="100000"/>
              </a:lnSpc>
              <a:spcBef>
                <a:spcPts val="0"/>
              </a:spcBef>
              <a:buNone/>
            </a:pPr>
            <a:endParaRPr lang="en-GB" altLang="en-US" sz="2000">
              <a:cs typeface="Arial"/>
            </a:endParaRPr>
          </a:p>
          <a:p>
            <a:pPr marL="0" indent="0">
              <a:lnSpc>
                <a:spcPct val="100000"/>
              </a:lnSpc>
              <a:spcBef>
                <a:spcPts val="0"/>
              </a:spcBef>
              <a:buNone/>
            </a:pPr>
            <a:endParaRPr lang="en-GB" altLang="en-US" sz="2000"/>
          </a:p>
          <a:p>
            <a:pPr marL="0" indent="0">
              <a:buNone/>
            </a:pPr>
            <a:endParaRPr lang="en-GB"/>
          </a:p>
        </p:txBody>
      </p:sp>
      <p:sp>
        <p:nvSpPr>
          <p:cNvPr id="5" name="Slide Number Placeholder 4"/>
          <p:cNvSpPr>
            <a:spLocks noGrp="1"/>
          </p:cNvSpPr>
          <p:nvPr>
            <p:ph type="sldNum" sz="quarter" idx="12"/>
          </p:nvPr>
        </p:nvSpPr>
        <p:spPr/>
        <p:txBody>
          <a:bodyPr/>
          <a:lstStyle/>
          <a:p>
            <a:fld id="{561D0CCE-8DCC-44DC-A653-AE62B1D84A52}" type="slidenum">
              <a:rPr lang="en-GB" smtClean="0"/>
              <a:pPr/>
              <a:t>58</a:t>
            </a:fld>
            <a:endParaRPr lang="en-GB"/>
          </a:p>
        </p:txBody>
      </p:sp>
    </p:spTree>
    <p:extLst>
      <p:ext uri="{BB962C8B-B14F-4D97-AF65-F5344CB8AC3E}">
        <p14:creationId xmlns:p14="http://schemas.microsoft.com/office/powerpoint/2010/main" val="26755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25FC-0BD5-2FB3-9F85-595C6EA91A95}"/>
              </a:ext>
            </a:extLst>
          </p:cNvPr>
          <p:cNvSpPr>
            <a:spLocks noGrp="1"/>
          </p:cNvSpPr>
          <p:nvPr>
            <p:ph type="title"/>
          </p:nvPr>
        </p:nvSpPr>
        <p:spPr>
          <a:xfrm>
            <a:off x="838200" y="143277"/>
            <a:ext cx="10515600" cy="694923"/>
          </a:xfrm>
        </p:spPr>
        <p:txBody>
          <a:bodyPr lIns="91440" tIns="45720" rIns="91440" bIns="45720" anchor="t"/>
          <a:lstStyle/>
          <a:p>
            <a:pPr algn="ctr"/>
            <a:r>
              <a:rPr lang="en-US" sz="4000" b="1">
                <a:cs typeface="Arial"/>
              </a:rPr>
              <a:t>Notes to users </a:t>
            </a:r>
            <a:endParaRPr lang="en-US" sz="4000" b="1"/>
          </a:p>
        </p:txBody>
      </p:sp>
      <p:sp>
        <p:nvSpPr>
          <p:cNvPr id="3" name="Content Placeholder 2">
            <a:extLst>
              <a:ext uri="{FF2B5EF4-FFF2-40B4-BE49-F238E27FC236}">
                <a16:creationId xmlns:a16="http://schemas.microsoft.com/office/drawing/2014/main" id="{2E22B0B6-9F8A-15E6-BE73-52CE093A3A87}"/>
              </a:ext>
            </a:extLst>
          </p:cNvPr>
          <p:cNvSpPr>
            <a:spLocks noGrp="1"/>
          </p:cNvSpPr>
          <p:nvPr>
            <p:ph idx="1"/>
          </p:nvPr>
        </p:nvSpPr>
        <p:spPr>
          <a:xfrm>
            <a:off x="838200" y="1094928"/>
            <a:ext cx="10515600" cy="4930887"/>
          </a:xfrm>
        </p:spPr>
        <p:txBody>
          <a:bodyPr lIns="91440" tIns="45720" rIns="91440" bIns="45720" anchor="t"/>
          <a:lstStyle/>
          <a:p>
            <a:r>
              <a:rPr lang="en-US" sz="2000">
                <a:solidFill>
                  <a:srgbClr val="002060"/>
                </a:solidFill>
                <a:cs typeface="Arial"/>
              </a:rPr>
              <a:t>This slide set contains a collection of core slides for both individual use and for use or adaptation during the delivery of COVID-19 vaccination training</a:t>
            </a:r>
          </a:p>
          <a:p>
            <a:r>
              <a:rPr lang="en-US" sz="2000">
                <a:solidFill>
                  <a:srgbClr val="002060"/>
                </a:solidFill>
                <a:cs typeface="Arial"/>
              </a:rPr>
              <a:t>Trainers should select the slides required depending on the background and experience of the healthcare practitioners they are training and according to the role they will have in delivering the COVID-19 vaccine programme</a:t>
            </a:r>
          </a:p>
          <a:p>
            <a:r>
              <a:rPr lang="en-US" sz="2000">
                <a:solidFill>
                  <a:srgbClr val="002060"/>
                </a:solidFill>
                <a:cs typeface="Arial"/>
              </a:rPr>
              <a:t>Updates to the slide set may be required in the future, for example in response to changing epidemiology or vaccination recommendations - please check online to ensure you are using the latest version of these slides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002060"/>
                </a:solidFill>
                <a:effectLst/>
                <a:uLnTx/>
                <a:uFillTx/>
                <a:latin typeface="Arial"/>
                <a:ea typeface="Source Sans Pro"/>
                <a:cs typeface="Calibri"/>
              </a:rPr>
              <a:t>It is important that </a:t>
            </a:r>
            <a:r>
              <a:rPr kumimoji="0" lang="en-GB" sz="2000" b="0" i="0" u="none" strike="noStrike" kern="1200" cap="none" spc="0" normalizeH="0" baseline="0" noProof="0">
                <a:ln>
                  <a:noFill/>
                </a:ln>
                <a:solidFill>
                  <a:srgbClr val="212A73"/>
                </a:solidFill>
                <a:effectLst/>
                <a:uLnTx/>
                <a:uFillTx/>
                <a:latin typeface="Arial"/>
                <a:ea typeface="+mn-ea"/>
                <a:cs typeface="+mn-cs"/>
              </a:rPr>
              <a:t>COVID-19 immunisers and/or those who are providing COVID-19 immunisation advice, </a:t>
            </a:r>
            <a:r>
              <a:rPr kumimoji="0" lang="en-GB" sz="2000" b="0" i="0" u="none" strike="noStrike" kern="1200" cap="none" spc="0" normalizeH="0" baseline="0" noProof="0">
                <a:ln>
                  <a:noFill/>
                </a:ln>
                <a:solidFill>
                  <a:srgbClr val="002060"/>
                </a:solidFill>
                <a:effectLst/>
                <a:uLnTx/>
                <a:uFillTx/>
                <a:latin typeface="Arial"/>
                <a:ea typeface="Source Sans Pro"/>
                <a:cs typeface="+mn-cs"/>
              </a:rPr>
              <a:t>ensure they are accessing the most up to date information and refer to the </a:t>
            </a:r>
            <a:r>
              <a:rPr kumimoji="0" lang="en-GB" sz="2000" b="0" i="0" u="sng" strike="noStrike" kern="1200" cap="none" spc="0" normalizeH="0" baseline="0" noProof="0">
                <a:ln>
                  <a:noFill/>
                </a:ln>
                <a:solidFill>
                  <a:srgbClr val="212A73"/>
                </a:solidFill>
                <a:effectLst/>
                <a:uLnTx/>
                <a:uFillTx/>
                <a:latin typeface="Arial"/>
                <a:ea typeface="+mn-ea"/>
                <a:cs typeface="+mn-cs"/>
                <a:hlinkClick r:id="rId2"/>
              </a:rPr>
              <a:t>Green Book COVID-19 chapter </a:t>
            </a:r>
            <a:r>
              <a:rPr kumimoji="0" lang="en-GB" sz="2000" b="0" i="0" u="none" strike="noStrike" kern="1200" cap="none" spc="0" normalizeH="0" baseline="0" noProof="0">
                <a:ln>
                  <a:noFill/>
                </a:ln>
                <a:solidFill>
                  <a:srgbClr val="002060"/>
                </a:solidFill>
                <a:effectLst/>
                <a:uLnTx/>
                <a:uFillTx/>
                <a:latin typeface="Arial"/>
                <a:ea typeface="Source Sans Pro"/>
                <a:cs typeface="+mn-cs"/>
              </a:rPr>
              <a:t>and other authoritative sources when administering vaccines.</a:t>
            </a:r>
            <a:endParaRPr lang="en-GB" sz="2000" b="0" i="0" u="none" strike="noStrike" kern="1200" cap="none" spc="0" normalizeH="0" baseline="0" noProof="0">
              <a:ln>
                <a:noFill/>
              </a:ln>
              <a:solidFill>
                <a:srgbClr val="002060"/>
              </a:solidFill>
              <a:effectLst/>
              <a:uLnTx/>
              <a:uFillTx/>
              <a:latin typeface="Arial"/>
              <a:ea typeface="Source Sans Pro"/>
              <a:cs typeface="Arial"/>
            </a:endParaRPr>
          </a:p>
          <a:p>
            <a:pPr>
              <a:defRPr/>
            </a:pPr>
            <a:r>
              <a:rPr lang="en-GB" sz="2000">
                <a:solidFill>
                  <a:srgbClr val="002060"/>
                </a:solidFill>
                <a:ea typeface="Source Sans Pro"/>
                <a:cs typeface="Calibri"/>
              </a:rPr>
              <a:t>The information contained in these slides is accurate at the time of publication (11March 2026) These slides are version controlled and subject to revision; this is version 1.</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1800" b="0" i="0" u="none" strike="noStrike" kern="1200" cap="none" spc="0" normalizeH="0" baseline="0" noProof="0">
              <a:ln>
                <a:noFill/>
              </a:ln>
              <a:solidFill>
                <a:srgbClr val="002060"/>
              </a:solidFill>
              <a:effectLst/>
              <a:uLnTx/>
              <a:uFillTx/>
              <a:latin typeface="Arial"/>
              <a:ea typeface="Source Sans Pro"/>
              <a:cs typeface="Arial"/>
            </a:endParaRPr>
          </a:p>
          <a:p>
            <a:endParaRPr lang="en-US">
              <a:solidFill>
                <a:srgbClr val="002060"/>
              </a:solidFill>
              <a:cs typeface="Arial"/>
            </a:endParaRPr>
          </a:p>
          <a:p>
            <a:endParaRPr lang="en-US" sz="1800">
              <a:solidFill>
                <a:srgbClr val="002060"/>
              </a:solidFill>
              <a:cs typeface="Arial"/>
            </a:endParaRPr>
          </a:p>
          <a:p>
            <a:endParaRPr lang="en-US">
              <a:solidFill>
                <a:srgbClr val="002060"/>
              </a:solidFill>
              <a:cs typeface="Arial"/>
            </a:endParaRPr>
          </a:p>
        </p:txBody>
      </p:sp>
      <p:sp>
        <p:nvSpPr>
          <p:cNvPr id="5" name="Slide Number Placeholder 4">
            <a:extLst>
              <a:ext uri="{FF2B5EF4-FFF2-40B4-BE49-F238E27FC236}">
                <a16:creationId xmlns:a16="http://schemas.microsoft.com/office/drawing/2014/main" id="{843069F3-1F18-6E88-6FAB-56D455B6D8BD}"/>
              </a:ext>
            </a:extLst>
          </p:cNvPr>
          <p:cNvSpPr>
            <a:spLocks noGrp="1"/>
          </p:cNvSpPr>
          <p:nvPr>
            <p:ph type="sldNum" sz="quarter" idx="12"/>
          </p:nvPr>
        </p:nvSpPr>
        <p:spPr/>
        <p:txBody>
          <a:bodyPr/>
          <a:lstStyle/>
          <a:p>
            <a:fld id="{561D0CCE-8DCC-44DC-A653-AE62B1D84A52}" type="slidenum">
              <a:rPr lang="en-GB" smtClean="0"/>
              <a:pPr/>
              <a:t>6</a:t>
            </a:fld>
            <a:endParaRPr lang="en-GB"/>
          </a:p>
        </p:txBody>
      </p:sp>
    </p:spTree>
    <p:extLst>
      <p:ext uri="{BB962C8B-B14F-4D97-AF65-F5344CB8AC3E}">
        <p14:creationId xmlns:p14="http://schemas.microsoft.com/office/powerpoint/2010/main" val="385021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58863" y="59469"/>
            <a:ext cx="12311865" cy="683172"/>
          </a:xfrm>
        </p:spPr>
        <p:txBody>
          <a:bodyPr lIns="91440" tIns="45720" rIns="91440" bIns="45720" anchor="t">
            <a:noAutofit/>
          </a:bodyPr>
          <a:lstStyle/>
          <a:p>
            <a:r>
              <a:rPr lang="en-GB" sz="4000" b="1">
                <a:solidFill>
                  <a:srgbClr val="002060"/>
                </a:solidFill>
              </a:rPr>
              <a:t>Pre-requisites to administering COVID-19  vaccine</a:t>
            </a:r>
            <a:br>
              <a:rPr lang="en-GB" b="1">
                <a:solidFill>
                  <a:srgbClr val="002060"/>
                </a:solidFill>
              </a:rPr>
            </a:br>
            <a:endParaRPr lang="en-GB" b="1">
              <a:solidFill>
                <a:srgbClr val="002060"/>
              </a:solidFill>
            </a:endParaRPr>
          </a:p>
        </p:txBody>
      </p:sp>
      <p:sp>
        <p:nvSpPr>
          <p:cNvPr id="7" name="Rectangle 6"/>
          <p:cNvSpPr/>
          <p:nvPr/>
        </p:nvSpPr>
        <p:spPr>
          <a:xfrm>
            <a:off x="683548" y="830912"/>
            <a:ext cx="10823508" cy="5212389"/>
          </a:xfrm>
          <a:prstGeom prst="rect">
            <a:avLst/>
          </a:prstGeom>
        </p:spPr>
        <p:txBody>
          <a:bodyPr wrap="square" lIns="91440" tIns="45720" rIns="91440" bIns="45720" anchor="t">
            <a:spAutoFit/>
          </a:bodyPr>
          <a:lstStyle/>
          <a:p>
            <a:pPr algn="just">
              <a:spcAft>
                <a:spcPts val="600"/>
              </a:spcAft>
            </a:pPr>
            <a:r>
              <a:rPr lang="en-GB" sz="1400">
                <a:solidFill>
                  <a:srgbClr val="002060"/>
                </a:solidFill>
              </a:rPr>
              <a:t>Before administering COVID-19  vaccine, it is recommended that: </a:t>
            </a:r>
          </a:p>
          <a:p>
            <a:pPr marL="285750" indent="-285750" algn="just">
              <a:lnSpc>
                <a:spcPct val="150000"/>
              </a:lnSpc>
              <a:spcAft>
                <a:spcPts val="600"/>
              </a:spcAft>
              <a:buFont typeface="Arial" panose="020B0604020202020204" pitchFamily="34" charset="0"/>
              <a:buChar char="•"/>
            </a:pPr>
            <a:r>
              <a:rPr lang="en-GB" sz="1200">
                <a:effectLst/>
              </a:rPr>
              <a:t>Those new to immunisation should receive comprehensive foundation immunisation training. Both knowledge and clinical competence should be assessed before new immunisers start to give and/or advise the</a:t>
            </a:r>
            <a:r>
              <a:rPr lang="en-GB" sz="1200"/>
              <a:t> COVID-19</a:t>
            </a:r>
            <a:r>
              <a:rPr lang="en-GB" sz="1200">
                <a:effectLst/>
              </a:rPr>
              <a:t> vaccine </a:t>
            </a:r>
            <a:r>
              <a:rPr lang="en-GB" sz="1200" b="0" i="0" u="sng">
                <a:solidFill>
                  <a:srgbClr val="024DBC"/>
                </a:solidFill>
                <a:effectLst/>
                <a:hlinkClick r:id="rId3"/>
              </a:rPr>
              <a:t>Immunisation training standards for healthcare practitioner UK Health Security Agency - UKHSA) </a:t>
            </a:r>
            <a:endParaRPr lang="en-GB" sz="1200" u="sng">
              <a:solidFill>
                <a:srgbClr val="024DBC"/>
              </a:solidFill>
              <a:cs typeface="Arial"/>
            </a:endParaRPr>
          </a:p>
          <a:p>
            <a:pPr marL="285750" indent="-285750">
              <a:lnSpc>
                <a:spcPct val="90000"/>
              </a:lnSpc>
              <a:spcBef>
                <a:spcPts val="1000"/>
              </a:spcBef>
              <a:spcAft>
                <a:spcPts val="600"/>
              </a:spcAft>
              <a:buFont typeface="Arial,Sans-Serif" panose="020B0604020202020204" pitchFamily="34" charset="0"/>
              <a:buChar char="•"/>
            </a:pPr>
            <a:r>
              <a:rPr lang="en-GB" sz="1200">
                <a:solidFill>
                  <a:srgbClr val="212A73"/>
                </a:solidFill>
                <a:cs typeface="Arial"/>
              </a:rPr>
              <a:t>Received COVID-19 vaccine training through attending a taught session and/or eLearning. COVID-19 core eLearning module and vaccine specific modules are available to access here: </a:t>
            </a:r>
            <a:r>
              <a:rPr lang="en-GB" sz="1200">
                <a:solidFill>
                  <a:srgbClr val="212A73"/>
                </a:solidFill>
                <a:cs typeface="Arial"/>
                <a:hlinkClick r:id="rId4"/>
              </a:rPr>
              <a:t>Immunisation eLearning - Public Health Wales (</a:t>
            </a:r>
            <a:r>
              <a:rPr lang="en-GB" sz="1200" err="1">
                <a:solidFill>
                  <a:srgbClr val="212A73"/>
                </a:solidFill>
                <a:cs typeface="Arial"/>
                <a:hlinkClick r:id="rId4"/>
              </a:rPr>
              <a:t>nhs.wales</a:t>
            </a:r>
            <a:r>
              <a:rPr lang="en-GB" sz="1200">
                <a:solidFill>
                  <a:srgbClr val="212A73"/>
                </a:solidFill>
                <a:cs typeface="Arial"/>
                <a:hlinkClick r:id="rId4"/>
              </a:rPr>
              <a:t>)</a:t>
            </a:r>
            <a:endParaRPr lang="en-GB" sz="1200">
              <a:solidFill>
                <a:srgbClr val="212A73"/>
              </a:solidFill>
              <a:cs typeface="Arial"/>
            </a:endParaRPr>
          </a:p>
          <a:p>
            <a:pPr marL="285750" indent="-285750" algn="just">
              <a:lnSpc>
                <a:spcPct val="150000"/>
              </a:lnSpc>
              <a:spcAft>
                <a:spcPts val="600"/>
              </a:spcAft>
              <a:buFont typeface="Arial" panose="020B0604020202020204" pitchFamily="34" charset="0"/>
              <a:buChar char="•"/>
            </a:pPr>
            <a:r>
              <a:rPr lang="en-GB" sz="1200">
                <a:solidFill>
                  <a:srgbClr val="212A73"/>
                </a:solidFill>
                <a:cs typeface="Arial"/>
              </a:rPr>
              <a:t>Received practical training in COVID-19 vaccine preparation and administration</a:t>
            </a:r>
            <a:endParaRPr lang="en-GB" sz="1200" u="sng">
              <a:solidFill>
                <a:srgbClr val="024DBC"/>
              </a:solidFill>
              <a:cs typeface="Arial"/>
            </a:endParaRPr>
          </a:p>
          <a:p>
            <a:pPr marL="285750" indent="-285750" algn="just">
              <a:lnSpc>
                <a:spcPct val="150000"/>
              </a:lnSpc>
              <a:buFont typeface="Arial" panose="020B0604020202020204" pitchFamily="34" charset="0"/>
              <a:buChar char="•"/>
            </a:pPr>
            <a:r>
              <a:rPr lang="en-GB" sz="1200">
                <a:solidFill>
                  <a:srgbClr val="002060"/>
                </a:solidFill>
              </a:rPr>
              <a:t>Training in the management of anaphylaxis and Basic Life Support is undertaken, as specified by policy for your local area and are familiar with </a:t>
            </a:r>
            <a:r>
              <a:rPr lang="en-GB" sz="1200">
                <a:hlinkClick r:id="rId5"/>
              </a:rPr>
              <a:t>Resuscitation Council UK (RCUK) guidance on Management of Anaphylaxis in the Vaccination Setting</a:t>
            </a:r>
            <a:endParaRPr lang="en-GB" sz="1200">
              <a:cs typeface="Arial"/>
            </a:endParaRPr>
          </a:p>
          <a:p>
            <a:pPr marL="285750" indent="-285750" algn="just">
              <a:lnSpc>
                <a:spcPct val="150000"/>
              </a:lnSpc>
              <a:buFont typeface="Arial" panose="020B0604020202020204" pitchFamily="34" charset="0"/>
              <a:buChar char="•"/>
            </a:pPr>
            <a:r>
              <a:rPr lang="en-GB" sz="1200">
                <a:effectLst/>
              </a:rPr>
              <a:t>Any additional statutory and mandatory training as required by your employer is completed </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t>An appropriate legal framework to supply and administer COVID-19 vaccine is in place e.g. patient specific prescription, Patient Specific Direction (PSD), Patient Group Direction (PGD) Vaccine Specific Direction (VGD). Visit </a:t>
            </a:r>
            <a:r>
              <a:rPr lang="en-GB" sz="1200">
                <a:hlinkClick r:id="rId6"/>
              </a:rPr>
              <a:t>here</a:t>
            </a:r>
            <a:r>
              <a:rPr lang="en-GB" sz="1200"/>
              <a:t> for Wales PGD and VGD template</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effectLst/>
              </a:rPr>
              <a:t>Those involved in immunisation and vaccination understand the process of consent and how this applies when giving vaccines. Information on consent can be viewed here: </a:t>
            </a:r>
            <a:r>
              <a:rPr lang="en-GB" sz="1200">
                <a:solidFill>
                  <a:srgbClr val="00A7A7"/>
                </a:solidFill>
                <a:hlinkClick r:id="rId7">
                  <a:extLst>
                    <a:ext uri="{A12FA001-AC4F-418D-AE19-62706E023703}">
                      <ahyp:hlinkClr xmlns:ahyp="http://schemas.microsoft.com/office/drawing/2018/hyperlinkcolor" val="tx"/>
                    </a:ext>
                  </a:extLst>
                </a:hlinkClick>
              </a:rPr>
              <a:t>Consent: the green book, chapter 2 - GOV.UK</a:t>
            </a:r>
            <a:endParaRPr lang="en-GB" sz="1200" strike="sngStrike">
              <a:solidFill>
                <a:srgbClr val="00A7A7"/>
              </a:solidFill>
              <a:cs typeface="Arial"/>
            </a:endParaRPr>
          </a:p>
          <a:p>
            <a:pPr marL="285750" indent="-285750" algn="just">
              <a:lnSpc>
                <a:spcPct val="150000"/>
              </a:lnSpc>
              <a:spcAft>
                <a:spcPts val="600"/>
              </a:spcAft>
              <a:buFont typeface="Arial" panose="020B0604020202020204" pitchFamily="34" charset="0"/>
              <a:buChar char="•"/>
            </a:pPr>
            <a:r>
              <a:rPr lang="en-GB" sz="1200">
                <a:solidFill>
                  <a:srgbClr val="002060"/>
                </a:solidFill>
              </a:rPr>
              <a:t>Immunisers and those giving immunisation advice access and familiarise themselves with the following key documents: </a:t>
            </a:r>
            <a:r>
              <a:rPr lang="en-GB" sz="1200">
                <a:solidFill>
                  <a:srgbClr val="002060"/>
                </a:solidFill>
                <a:hlinkClick r:id="rId8"/>
              </a:rPr>
              <a:t>COVID-19: the green book chapter</a:t>
            </a:r>
            <a:r>
              <a:rPr lang="en-GB" sz="1200"/>
              <a:t>, </a:t>
            </a:r>
            <a:r>
              <a:rPr lang="en-GB" sz="1200">
                <a:hlinkClick r:id="rId9"/>
              </a:rPr>
              <a:t>COVID-19 vaccination: information for healthcare practitioners - GOV.UK</a:t>
            </a:r>
            <a:r>
              <a:rPr lang="en-GB" sz="1200"/>
              <a:t>. T</a:t>
            </a:r>
            <a:r>
              <a:rPr lang="en-GB" sz="1200">
                <a:latin typeface="Arial"/>
                <a:cs typeface="Arial"/>
              </a:rPr>
              <a:t>he vaccine product information in the Summary of Product Characteristics (</a:t>
            </a:r>
            <a:r>
              <a:rPr lang="en-GB" sz="1200" u="sng">
                <a:solidFill>
                  <a:schemeClr val="accent1">
                    <a:lumMod val="75000"/>
                  </a:schemeClr>
                </a:solidFill>
                <a:latin typeface="Arial"/>
                <a:cs typeface="Arial"/>
                <a:hlinkClick r:id="rId10">
                  <a:extLst>
                    <a:ext uri="{A12FA001-AC4F-418D-AE19-62706E023703}">
                      <ahyp:hlinkClr xmlns:ahyp="http://schemas.microsoft.com/office/drawing/2018/hyperlinkcolor" val="tx"/>
                    </a:ext>
                  </a:extLst>
                </a:hlinkClick>
              </a:rPr>
              <a:t>Electronic Medicines Compendium</a:t>
            </a:r>
            <a:r>
              <a:rPr lang="en-GB" sz="1200">
                <a:latin typeface="Arial"/>
                <a:cs typeface="Arial"/>
                <a:hlinkClick r:id="rId10">
                  <a:extLst>
                    <a:ext uri="{A12FA001-AC4F-418D-AE19-62706E023703}">
                      <ahyp:hlinkClr xmlns:ahyp="http://schemas.microsoft.com/office/drawing/2018/hyperlinkcolor" val="tx"/>
                    </a:ext>
                  </a:extLst>
                </a:hlinkClick>
              </a:rPr>
              <a:t> </a:t>
            </a:r>
            <a:r>
              <a:rPr lang="en-GB" sz="1200">
                <a:latin typeface="Arial"/>
                <a:cs typeface="Arial"/>
              </a:rPr>
              <a:t>website) </a:t>
            </a:r>
            <a:endParaRPr lang="en-GB" sz="1200">
              <a:solidFill>
                <a:srgbClr val="002060"/>
              </a:solidFill>
              <a:highlight>
                <a:srgbClr val="FFFF00"/>
              </a:highlight>
              <a:cs typeface="Arial"/>
            </a:endParaRPr>
          </a:p>
        </p:txBody>
      </p:sp>
      <p:sp>
        <p:nvSpPr>
          <p:cNvPr id="3" name="Slide Number Placeholder 4">
            <a:extLst>
              <a:ext uri="{FF2B5EF4-FFF2-40B4-BE49-F238E27FC236}">
                <a16:creationId xmlns:a16="http://schemas.microsoft.com/office/drawing/2014/main" id="{87BA1213-6E98-7E4F-93CD-67539DDC14D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a:t>
            </a:fld>
            <a:endParaRPr lang="en-GB"/>
          </a:p>
        </p:txBody>
      </p:sp>
    </p:spTree>
    <p:extLst>
      <p:ext uri="{BB962C8B-B14F-4D97-AF65-F5344CB8AC3E}">
        <p14:creationId xmlns:p14="http://schemas.microsoft.com/office/powerpoint/2010/main" val="321653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63545-EA2E-394C-4FAB-52A237E3A88C}"/>
              </a:ext>
            </a:extLst>
          </p:cNvPr>
          <p:cNvSpPr>
            <a:spLocks noGrp="1"/>
          </p:cNvSpPr>
          <p:nvPr>
            <p:ph type="title"/>
          </p:nvPr>
        </p:nvSpPr>
        <p:spPr>
          <a:xfrm>
            <a:off x="197069" y="0"/>
            <a:ext cx="11674366" cy="1014337"/>
          </a:xfrm>
        </p:spPr>
        <p:txBody>
          <a:bodyPr lIns="91440" tIns="45720" rIns="91440" bIns="45720" anchor="t"/>
          <a:lstStyle/>
          <a:p>
            <a:pPr algn="ctr"/>
            <a:r>
              <a:rPr kumimoji="0" lang="en-GB" sz="3200" b="1" i="0" u="none" strike="noStrike" kern="1200" cap="none" spc="0" normalizeH="0" baseline="0" noProof="0">
                <a:ln>
                  <a:noFill/>
                </a:ln>
                <a:solidFill>
                  <a:srgbClr val="212A73"/>
                </a:solidFill>
                <a:effectLst/>
                <a:uLnTx/>
                <a:uFillTx/>
                <a:latin typeface="Arial"/>
                <a:ea typeface="+mj-ea"/>
                <a:cs typeface="+mj-cs"/>
              </a:rPr>
              <a:t>JCVI statement on the COVID-19 vaccination in 2025 and Spring 2026  </a:t>
            </a:r>
            <a:r>
              <a:rPr lang="en-GB" sz="3200" b="1">
                <a:solidFill>
                  <a:srgbClr val="212A73"/>
                </a:solidFill>
                <a:latin typeface="Arial"/>
              </a:rPr>
              <a:t>[published 13</a:t>
            </a:r>
            <a:r>
              <a:rPr kumimoji="0" lang="en-GB" sz="3200" b="1" i="0" u="none" strike="noStrike" kern="1200" cap="none" spc="0" normalizeH="0" baseline="0" noProof="0">
                <a:ln>
                  <a:noFill/>
                </a:ln>
                <a:solidFill>
                  <a:srgbClr val="212A73"/>
                </a:solidFill>
                <a:effectLst/>
                <a:uLnTx/>
                <a:uFillTx/>
                <a:latin typeface="Arial"/>
                <a:ea typeface="+mj-ea"/>
                <a:cs typeface="+mj-cs"/>
              </a:rPr>
              <a:t> November 2024] </a:t>
            </a:r>
            <a:r>
              <a:rPr kumimoji="0" lang="en-GB" sz="2800" b="0" i="0" u="none" strike="noStrike" kern="1200" cap="none" spc="0" normalizeH="0" baseline="0" noProof="0">
                <a:ln>
                  <a:noFill/>
                </a:ln>
                <a:solidFill>
                  <a:srgbClr val="212A73"/>
                </a:solidFill>
                <a:effectLst/>
                <a:uLnTx/>
                <a:uFillTx/>
                <a:latin typeface="Arial"/>
                <a:ea typeface="+mj-ea"/>
                <a:cs typeface="+mj-cs"/>
              </a:rPr>
              <a:t> </a:t>
            </a:r>
            <a:r>
              <a:rPr lang="en-GB" sz="3200" b="1" i="0">
                <a:effectLst/>
              </a:rPr>
              <a:t>(1)</a:t>
            </a:r>
            <a:endParaRPr lang="en-GB" sz="2800" b="1">
              <a:cs typeface="Arial"/>
            </a:endParaRPr>
          </a:p>
        </p:txBody>
      </p:sp>
      <p:sp>
        <p:nvSpPr>
          <p:cNvPr id="3" name="Content Placeholder 2">
            <a:extLst>
              <a:ext uri="{FF2B5EF4-FFF2-40B4-BE49-F238E27FC236}">
                <a16:creationId xmlns:a16="http://schemas.microsoft.com/office/drawing/2014/main" id="{478445FB-E7F9-75A0-0AD4-FBDE0B623837}"/>
              </a:ext>
            </a:extLst>
          </p:cNvPr>
          <p:cNvSpPr>
            <a:spLocks noGrp="1"/>
          </p:cNvSpPr>
          <p:nvPr>
            <p:ph idx="1"/>
          </p:nvPr>
        </p:nvSpPr>
        <p:spPr>
          <a:xfrm>
            <a:off x="150896" y="1014337"/>
            <a:ext cx="11890205" cy="5060807"/>
          </a:xfrm>
        </p:spPr>
        <p:txBody>
          <a:bodyPr/>
          <a:lstStyle/>
          <a:p>
            <a:pPr marL="0" indent="0">
              <a:buNone/>
            </a:pPr>
            <a:r>
              <a:rPr kumimoji="0" lang="en-GB" altLang="en-US" sz="2000" b="1" i="0" u="none" strike="noStrike" cap="none" normalizeH="0" baseline="0">
                <a:ln>
                  <a:noFill/>
                </a:ln>
                <a:solidFill>
                  <a:srgbClr val="002060"/>
                </a:solidFill>
                <a:effectLst/>
              </a:rPr>
              <a:t>In </a:t>
            </a:r>
            <a:r>
              <a:rPr lang="en-GB" altLang="en-US" sz="2000" b="1">
                <a:solidFill>
                  <a:srgbClr val="002060"/>
                </a:solidFill>
              </a:rPr>
              <a:t>S</a:t>
            </a:r>
            <a:r>
              <a:rPr kumimoji="0" lang="en-GB" altLang="en-US" sz="2000" b="1" i="0" u="none" strike="noStrike" cap="none" normalizeH="0" baseline="0">
                <a:ln>
                  <a:noFill/>
                </a:ln>
                <a:solidFill>
                  <a:srgbClr val="002060"/>
                </a:solidFill>
                <a:effectLst/>
              </a:rPr>
              <a:t>pring 2026, </a:t>
            </a:r>
            <a:r>
              <a:rPr kumimoji="0" lang="en-GB" altLang="en-US" sz="2000" b="1" i="0" u="none" strike="noStrike" cap="none" normalizeH="0" baseline="0">
                <a:ln>
                  <a:noFill/>
                </a:ln>
                <a:solidFill>
                  <a:srgbClr val="002060"/>
                </a:solidFill>
                <a:effectLst/>
                <a:hlinkClick r:id="rId3"/>
              </a:rPr>
              <a:t>JCVI</a:t>
            </a:r>
            <a:r>
              <a:rPr kumimoji="0" lang="en-GB" altLang="en-US" sz="2000" b="1" i="0" u="none" strike="noStrike" cap="none" normalizeH="0" baseline="0">
                <a:ln>
                  <a:noFill/>
                </a:ln>
                <a:solidFill>
                  <a:srgbClr val="002060"/>
                </a:solidFill>
                <a:effectLst/>
              </a:rPr>
              <a:t> advises that a COVID-19 vaccine should be offered to</a:t>
            </a:r>
            <a:r>
              <a:rPr kumimoji="0" lang="en-US" altLang="en-US" sz="2000" b="1" i="0" u="none" strike="noStrike" cap="none" normalizeH="0" baseline="0">
                <a:ln>
                  <a:noFill/>
                </a:ln>
                <a:solidFill>
                  <a:srgbClr val="002060"/>
                </a:solidFill>
                <a:effectLst/>
              </a:rPr>
              <a:t>:</a:t>
            </a:r>
          </a:p>
          <a:p>
            <a:pPr algn="l">
              <a:buFont typeface="Arial" panose="020B0604020202020204" pitchFamily="34" charset="0"/>
              <a:buChar char="•"/>
            </a:pPr>
            <a:r>
              <a:rPr lang="en-GB" sz="2000"/>
              <a:t>residents in a care home for older adults</a:t>
            </a:r>
          </a:p>
          <a:p>
            <a:r>
              <a:rPr lang="en-GB" sz="2000"/>
              <a:t>adults aged 75 years and over</a:t>
            </a:r>
          </a:p>
          <a:p>
            <a:pPr algn="l">
              <a:buFont typeface="Arial" panose="020B0604020202020204" pitchFamily="34" charset="0"/>
              <a:buChar char="•"/>
            </a:pPr>
            <a:r>
              <a:rPr lang="en-GB" sz="2000"/>
              <a:t>individuals aged </a:t>
            </a:r>
            <a:r>
              <a:rPr lang="en-GB" sz="2000" b="1"/>
              <a:t>6 months and over who are immunosuppressed</a:t>
            </a:r>
            <a:r>
              <a:rPr lang="en-GB" sz="2000"/>
              <a:t> (as defined in ‘immunosuppression’ sections of tables 3 &amp; 4 of the </a:t>
            </a:r>
            <a:r>
              <a:rPr lang="en-GB" sz="2000">
                <a:hlinkClick r:id="rId4"/>
              </a:rPr>
              <a:t>COVID-19 chapter of the Green Book</a:t>
            </a:r>
            <a:r>
              <a:rPr lang="en-GB" sz="2000"/>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000" b="0" i="0" u="none" strike="noStrike" cap="none" normalizeH="0" baseline="0">
              <a:ln>
                <a:noFill/>
              </a:ln>
              <a:solidFill>
                <a:srgbClr val="002060"/>
              </a:solidFill>
              <a:effectLst/>
              <a:highlight>
                <a:srgbClr val="FFFF00"/>
              </a:highlight>
              <a:latin typeface="+mn-lt"/>
            </a:endParaRPr>
          </a:p>
          <a:p>
            <a:pPr marL="0" marR="0" lvl="0" indent="0" algn="l" defTabSz="914400" rtl="0" eaLnBrk="0" fontAlgn="base" latinLnBrk="0" hangingPunct="0">
              <a:lnSpc>
                <a:spcPct val="100000"/>
              </a:lnSpc>
              <a:spcBef>
                <a:spcPct val="0"/>
              </a:spcBef>
              <a:spcAft>
                <a:spcPct val="0"/>
              </a:spcAft>
              <a:buClrTx/>
              <a:buSzTx/>
              <a:buNone/>
              <a:tabLst/>
            </a:pPr>
            <a:endParaRPr lang="en-US" altLang="en-US" sz="2000"/>
          </a:p>
          <a:p>
            <a:pPr marL="0" marR="0" lvl="0" indent="0" algn="l" defTabSz="914400" rtl="0" eaLnBrk="0" fontAlgn="base" latinLnBrk="0" hangingPunct="0">
              <a:lnSpc>
                <a:spcPct val="100000"/>
              </a:lnSpc>
              <a:spcBef>
                <a:spcPct val="0"/>
              </a:spcBef>
              <a:spcAft>
                <a:spcPct val="0"/>
              </a:spcAft>
              <a:buClrTx/>
              <a:buSzTx/>
              <a:buNone/>
              <a:tabLst/>
            </a:pPr>
            <a:r>
              <a:rPr kumimoji="0" lang="en-GB" altLang="en-US" sz="2000" b="1" i="0" u="none" strike="noStrike" cap="none" normalizeH="0" baseline="0">
                <a:ln>
                  <a:noFill/>
                </a:ln>
                <a:effectLst/>
              </a:rPr>
              <a:t>Timing of vaccination</a:t>
            </a:r>
          </a:p>
          <a:p>
            <a:pPr marL="0" marR="0" lvl="0" indent="0" algn="l" defTabSz="914400" rtl="0" eaLnBrk="0" fontAlgn="base" latinLnBrk="0" hangingPunct="0">
              <a:lnSpc>
                <a:spcPct val="100000"/>
              </a:lnSpc>
              <a:spcBef>
                <a:spcPct val="0"/>
              </a:spcBef>
              <a:spcAft>
                <a:spcPct val="0"/>
              </a:spcAft>
              <a:buClrTx/>
              <a:buSzTx/>
              <a:buNone/>
              <a:tabLst/>
            </a:pPr>
            <a:endParaRPr kumimoji="0" lang="en-GB" altLang="en-US" sz="2000" b="1" i="0" u="none" strike="noStrike" cap="none" normalizeH="0" baseline="0">
              <a:ln>
                <a:noFill/>
              </a:ln>
              <a:effectLst/>
            </a:endParaRPr>
          </a:p>
          <a:p>
            <a:pPr marR="0" lvl="0" algn="l" defTabSz="914400" rtl="0" eaLnBrk="0" fontAlgn="base" latinLnBrk="0" hangingPunct="0">
              <a:lnSpc>
                <a:spcPct val="100000"/>
              </a:lnSpc>
              <a:spcBef>
                <a:spcPct val="0"/>
              </a:spcBef>
              <a:spcAft>
                <a:spcPct val="0"/>
              </a:spcAft>
              <a:buClrTx/>
              <a:buSzTx/>
              <a:tabLst/>
            </a:pPr>
            <a:r>
              <a:rPr kumimoji="0" lang="en-GB" altLang="en-US" sz="2000" b="0" i="0" u="none" strike="noStrike" cap="none" normalizeH="0" baseline="0">
                <a:ln>
                  <a:noFill/>
                </a:ln>
                <a:effectLst/>
              </a:rPr>
              <a:t>The vaccine should usually be offered no earlier than around 6 months after the last vaccine dose, although operational flexibility around the timing of vaccination in relation to the last vaccine dose is considered appropriate (with a minimum interval of 3 months between doses). More information on operational flexibility will be provided in the COVID-19 chapter of the Green Book.</a:t>
            </a:r>
            <a:endParaRPr kumimoji="0" lang="en-US" altLang="en-US" sz="2000" b="0" i="0" u="none" strike="noStrike" cap="none" normalizeH="0" baseline="0">
              <a:ln>
                <a:noFill/>
              </a:ln>
              <a:effectLst/>
            </a:endParaRPr>
          </a:p>
          <a:p>
            <a:pPr marL="0" marR="0" lvl="0" indent="0" algn="l" defTabSz="914400" rtl="0" eaLnBrk="0" fontAlgn="base" latinLnBrk="0" hangingPunct="0">
              <a:lnSpc>
                <a:spcPct val="100000"/>
              </a:lnSpc>
              <a:spcBef>
                <a:spcPct val="0"/>
              </a:spcBef>
              <a:spcAft>
                <a:spcPct val="0"/>
              </a:spcAft>
              <a:buClrTx/>
              <a:buSzTx/>
              <a:buNone/>
              <a:tabLst/>
            </a:pPr>
            <a:r>
              <a:rPr lang="en-GB" sz="1600">
                <a:effectLst/>
                <a:latin typeface="Arial" panose="020B0604020202020204" pitchFamily="34" charset="0"/>
                <a:ea typeface="Times New Roman" panose="02020603050405020304" pitchFamily="18" charset="0"/>
              </a:rPr>
              <a:t> </a:t>
            </a:r>
            <a:endParaRPr kumimoji="0" lang="en-US" altLang="en-US" sz="1600" b="0" i="0" u="none" strike="noStrike" cap="none" normalizeH="0" baseline="0">
              <a:ln>
                <a:noFill/>
              </a:ln>
              <a:solidFill>
                <a:srgbClr val="1D70B8"/>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rgbClr val="0B0C0C"/>
              </a:solidFill>
              <a:effectLst/>
              <a:latin typeface="GDS Transport"/>
            </a:endParaRPr>
          </a:p>
          <a:p>
            <a:pPr marR="0" lvl="0" algn="l" defTabSz="914400" rtl="0" eaLnBrk="0" fontAlgn="base" latinLnBrk="0" hangingPunct="0">
              <a:lnSpc>
                <a:spcPct val="100000"/>
              </a:lnSpc>
              <a:spcBef>
                <a:spcPct val="0"/>
              </a:spcBef>
              <a:spcAft>
                <a:spcPct val="0"/>
              </a:spcAft>
              <a:buClrTx/>
              <a:buSzTx/>
              <a:tabLst/>
            </a:pPr>
            <a:endParaRPr kumimoji="0" lang="en-US" altLang="en-US" sz="2800" b="0" i="0" u="none" strike="noStrike" cap="none" normalizeH="0" baseline="0">
              <a:ln>
                <a:noFill/>
              </a:ln>
              <a:solidFill>
                <a:srgbClr val="0B0C0C"/>
              </a:solidFill>
              <a:effectLst/>
              <a:latin typeface="GDS Transpor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a:ln>
                <a:noFill/>
              </a:ln>
              <a:solidFill>
                <a:srgbClr val="0B0C0C"/>
              </a:solidFill>
              <a:effectLst/>
              <a:latin typeface="GDS Transport"/>
            </a:endParaRPr>
          </a:p>
          <a:p>
            <a:endParaRPr kumimoji="0" lang="en-US" altLang="en-US" sz="2800" b="0" i="0" u="none" strike="noStrike" cap="none" normalizeH="0" baseline="0">
              <a:ln>
                <a:noFill/>
              </a:ln>
              <a:solidFill>
                <a:srgbClr val="0B0C0C"/>
              </a:solidFill>
              <a:effectLst/>
              <a:latin typeface="GDS Transport"/>
            </a:endParaRPr>
          </a:p>
          <a:p>
            <a:endParaRPr lang="en-GB"/>
          </a:p>
        </p:txBody>
      </p:sp>
      <p:sp>
        <p:nvSpPr>
          <p:cNvPr id="5" name="Slide Number Placeholder 4">
            <a:extLst>
              <a:ext uri="{FF2B5EF4-FFF2-40B4-BE49-F238E27FC236}">
                <a16:creationId xmlns:a16="http://schemas.microsoft.com/office/drawing/2014/main" id="{9C02F0C6-9A99-5951-4C90-7047A763B222}"/>
              </a:ext>
            </a:extLst>
          </p:cNvPr>
          <p:cNvSpPr>
            <a:spLocks noGrp="1"/>
          </p:cNvSpPr>
          <p:nvPr>
            <p:ph type="sldNum" sz="quarter" idx="12"/>
          </p:nvPr>
        </p:nvSpPr>
        <p:spPr/>
        <p:txBody>
          <a:bodyPr/>
          <a:lstStyle/>
          <a:p>
            <a:fld id="{561D0CCE-8DCC-44DC-A653-AE62B1D84A52}" type="slidenum">
              <a:rPr lang="en-GB" smtClean="0"/>
              <a:pPr/>
              <a:t>8</a:t>
            </a:fld>
            <a:endParaRPr lang="en-GB"/>
          </a:p>
        </p:txBody>
      </p:sp>
      <p:sp>
        <p:nvSpPr>
          <p:cNvPr id="6" name="TextBox 5">
            <a:extLst>
              <a:ext uri="{FF2B5EF4-FFF2-40B4-BE49-F238E27FC236}">
                <a16:creationId xmlns:a16="http://schemas.microsoft.com/office/drawing/2014/main" id="{28EA28FE-AA8D-065C-4BED-A88738E84AC5}"/>
              </a:ext>
            </a:extLst>
          </p:cNvPr>
          <p:cNvSpPr txBox="1"/>
          <p:nvPr/>
        </p:nvSpPr>
        <p:spPr>
          <a:xfrm>
            <a:off x="386599" y="5474331"/>
            <a:ext cx="11295305" cy="369332"/>
          </a:xfrm>
          <a:prstGeom prst="rect">
            <a:avLst/>
          </a:prstGeom>
          <a:noFill/>
        </p:spPr>
        <p:txBody>
          <a:bodyPr wrap="square">
            <a:spAutoFit/>
          </a:bodyPr>
          <a:lstStyle/>
          <a:p>
            <a:pPr algn="ctr"/>
            <a:r>
              <a:rPr lang="en-GB">
                <a:hlinkClick r:id="rId5"/>
              </a:rPr>
              <a:t>JCVI statement on COVID-19 vaccination in 2025 and spring 2026 - GOV.UK</a:t>
            </a:r>
            <a:endParaRPr lang="en-GB"/>
          </a:p>
        </p:txBody>
      </p:sp>
    </p:spTree>
    <p:extLst>
      <p:ext uri="{BB962C8B-B14F-4D97-AF65-F5344CB8AC3E}">
        <p14:creationId xmlns:p14="http://schemas.microsoft.com/office/powerpoint/2010/main" val="111522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DDF4-D92E-65AD-1B14-71D80322F4B8}"/>
              </a:ext>
            </a:extLst>
          </p:cNvPr>
          <p:cNvSpPr>
            <a:spLocks noGrp="1"/>
          </p:cNvSpPr>
          <p:nvPr>
            <p:ph type="title"/>
          </p:nvPr>
        </p:nvSpPr>
        <p:spPr>
          <a:xfrm>
            <a:off x="124810" y="74555"/>
            <a:ext cx="11942379" cy="845110"/>
          </a:xfrm>
        </p:spPr>
        <p:txBody>
          <a:bodyPr lIns="91440" tIns="45720" rIns="91440" bIns="45720" anchor="t"/>
          <a:lstStyle/>
          <a:p>
            <a:pPr algn="ctr"/>
            <a:r>
              <a:rPr kumimoji="0" lang="en-GB" sz="3200" b="1" i="0" u="none" strike="noStrike" kern="1200" cap="none" spc="0" normalizeH="0" baseline="0" noProof="0">
                <a:ln>
                  <a:noFill/>
                </a:ln>
                <a:solidFill>
                  <a:srgbClr val="212A73"/>
                </a:solidFill>
                <a:effectLst/>
                <a:uLnTx/>
                <a:uFillTx/>
                <a:latin typeface="Arial"/>
                <a:ea typeface="+mj-ea"/>
                <a:cs typeface="+mj-cs"/>
              </a:rPr>
              <a:t>JCVI statement on the COVID-19 vaccination in 2025 and Spring 2026  [published 13 November 2024] </a:t>
            </a:r>
            <a:r>
              <a:rPr kumimoji="0" lang="en-GB" sz="2800" b="0" i="0" u="none" strike="noStrike" kern="1200" cap="none" spc="0" normalizeH="0" baseline="0" noProof="0">
                <a:ln>
                  <a:noFill/>
                </a:ln>
                <a:solidFill>
                  <a:srgbClr val="212A73"/>
                </a:solidFill>
                <a:effectLst/>
                <a:uLnTx/>
                <a:uFillTx/>
                <a:latin typeface="Arial"/>
                <a:ea typeface="+mj-ea"/>
                <a:cs typeface="+mj-cs"/>
              </a:rPr>
              <a:t> </a:t>
            </a:r>
            <a:r>
              <a:rPr kumimoji="0" lang="en-GB" sz="3200" b="1" i="0" u="none" strike="noStrike" kern="1200" cap="none" spc="0" normalizeH="0" baseline="0" noProof="0">
                <a:ln>
                  <a:noFill/>
                </a:ln>
                <a:solidFill>
                  <a:srgbClr val="212A73"/>
                </a:solidFill>
                <a:effectLst/>
                <a:uLnTx/>
                <a:uFillTx/>
                <a:latin typeface="Arial"/>
                <a:ea typeface="+mj-ea"/>
                <a:cs typeface="+mj-cs"/>
              </a:rPr>
              <a:t>(2)</a:t>
            </a:r>
            <a:endParaRPr lang="en-GB" sz="2400" b="1">
              <a:highlight>
                <a:srgbClr val="FFFF00"/>
              </a:highlight>
              <a:cs typeface="Arial"/>
            </a:endParaRPr>
          </a:p>
        </p:txBody>
      </p:sp>
      <p:sp>
        <p:nvSpPr>
          <p:cNvPr id="5" name="Slide Number Placeholder 4">
            <a:extLst>
              <a:ext uri="{FF2B5EF4-FFF2-40B4-BE49-F238E27FC236}">
                <a16:creationId xmlns:a16="http://schemas.microsoft.com/office/drawing/2014/main" id="{E2270CC6-9A89-38BF-341B-A268556DFA5E}"/>
              </a:ext>
            </a:extLst>
          </p:cNvPr>
          <p:cNvSpPr>
            <a:spLocks noGrp="1"/>
          </p:cNvSpPr>
          <p:nvPr>
            <p:ph type="sldNum" sz="quarter" idx="12"/>
          </p:nvPr>
        </p:nvSpPr>
        <p:spPr/>
        <p:txBody>
          <a:bodyPr/>
          <a:lstStyle/>
          <a:p>
            <a:fld id="{561D0CCE-8DCC-44DC-A653-AE62B1D84A52}" type="slidenum">
              <a:rPr lang="en-GB" smtClean="0"/>
              <a:pPr/>
              <a:t>9</a:t>
            </a:fld>
            <a:endParaRPr lang="en-GB"/>
          </a:p>
        </p:txBody>
      </p:sp>
      <p:sp>
        <p:nvSpPr>
          <p:cNvPr id="17" name="TextBox 16">
            <a:extLst>
              <a:ext uri="{FF2B5EF4-FFF2-40B4-BE49-F238E27FC236}">
                <a16:creationId xmlns:a16="http://schemas.microsoft.com/office/drawing/2014/main" id="{F93A6F5D-5FFF-C752-3446-48C519FC0189}"/>
              </a:ext>
            </a:extLst>
          </p:cNvPr>
          <p:cNvSpPr txBox="1"/>
          <p:nvPr/>
        </p:nvSpPr>
        <p:spPr>
          <a:xfrm>
            <a:off x="519545" y="6352143"/>
            <a:ext cx="1019348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12A73"/>
                </a:solidFill>
                <a:effectLst/>
                <a:uLnTx/>
                <a:uFillTx/>
                <a:latin typeface="Arial"/>
                <a:ea typeface="+mn-ea"/>
                <a:cs typeface="+mn-cs"/>
                <a:hlinkClick r:id="rId2"/>
              </a:rPr>
              <a:t>JCVI statement on COVID-19 vaccination in 2025 and spring 2026 - GOV.UK</a:t>
            </a:r>
            <a:endParaRPr kumimoji="0" lang="en-GB" sz="1800" b="0" i="0" u="none" strike="noStrike" kern="1200" cap="none" spc="0" normalizeH="0" baseline="0" noProof="0">
              <a:ln>
                <a:noFill/>
              </a:ln>
              <a:solidFill>
                <a:srgbClr val="212A73"/>
              </a:solidFill>
              <a:effectLst/>
              <a:uLnTx/>
              <a:uFillTx/>
              <a:latin typeface="Arial"/>
              <a:ea typeface="+mn-ea"/>
              <a:cs typeface="+mn-cs"/>
            </a:endParaRPr>
          </a:p>
        </p:txBody>
      </p:sp>
      <p:sp>
        <p:nvSpPr>
          <p:cNvPr id="19" name="TextBox 18">
            <a:extLst>
              <a:ext uri="{FF2B5EF4-FFF2-40B4-BE49-F238E27FC236}">
                <a16:creationId xmlns:a16="http://schemas.microsoft.com/office/drawing/2014/main" id="{486FFAE5-9667-39BF-2447-AF57EED6B11B}"/>
              </a:ext>
            </a:extLst>
          </p:cNvPr>
          <p:cNvSpPr txBox="1"/>
          <p:nvPr/>
        </p:nvSpPr>
        <p:spPr>
          <a:xfrm>
            <a:off x="594013" y="1402773"/>
            <a:ext cx="11003973" cy="4401205"/>
          </a:xfrm>
          <a:prstGeom prst="rect">
            <a:avLst/>
          </a:prstGeom>
          <a:noFill/>
        </p:spPr>
        <p:txBody>
          <a:bodyPr wrap="square" lIns="91440" tIns="45720" rIns="91440" bIns="45720" rtlCol="0" anchor="t">
            <a:spAutoFit/>
          </a:bodyPr>
          <a:lstStyle/>
          <a:p>
            <a:pPr marL="0" indent="0">
              <a:buNone/>
            </a:pPr>
            <a:r>
              <a:rPr lang="en-GB" sz="2000" i="0">
                <a:solidFill>
                  <a:srgbClr val="002060"/>
                </a:solidFill>
                <a:effectLst/>
              </a:rPr>
              <a:t>This </a:t>
            </a:r>
            <a:r>
              <a:rPr lang="en-GB" sz="2000" i="0">
                <a:solidFill>
                  <a:srgbClr val="002060"/>
                </a:solidFill>
                <a:effectLst/>
                <a:hlinkClick r:id="rId3"/>
              </a:rPr>
              <a:t>JCVI</a:t>
            </a:r>
            <a:r>
              <a:rPr lang="en-GB" sz="2000" i="0">
                <a:solidFill>
                  <a:srgbClr val="002060"/>
                </a:solidFill>
                <a:effectLst/>
              </a:rPr>
              <a:t> statement outlines the vaccine products for use during 2025 to Spring 2026:</a:t>
            </a:r>
            <a:endParaRPr lang="en-GB" sz="2000" i="0">
              <a:solidFill>
                <a:srgbClr val="002060"/>
              </a:solidFill>
              <a:effectLst/>
              <a:cs typeface="Arial"/>
            </a:endParaRPr>
          </a:p>
          <a:p>
            <a:pPr marL="0" indent="0">
              <a:buNone/>
            </a:pPr>
            <a:endParaRPr lang="en-GB" sz="2000">
              <a:solidFill>
                <a:srgbClr val="002060"/>
              </a:solidFill>
              <a:cs typeface="Arial"/>
            </a:endParaRPr>
          </a:p>
          <a:p>
            <a:pPr marL="0" indent="0">
              <a:buNone/>
            </a:pPr>
            <a:r>
              <a:rPr lang="en-GB" sz="2000" b="1" i="0">
                <a:solidFill>
                  <a:srgbClr val="002060"/>
                </a:solidFill>
                <a:effectLst/>
              </a:rPr>
              <a:t>Adults</a:t>
            </a:r>
            <a:r>
              <a:rPr lang="en-GB" sz="2000" i="0">
                <a:solidFill>
                  <a:srgbClr val="002060"/>
                </a:solidFill>
                <a:effectLst/>
              </a:rPr>
              <a:t>:</a:t>
            </a:r>
            <a:endParaRPr lang="en-GB" sz="2000" i="0">
              <a:solidFill>
                <a:srgbClr val="002060"/>
              </a:solidFill>
              <a:effectLst/>
              <a:cs typeface="Arial"/>
            </a:endParaRPr>
          </a:p>
          <a:p>
            <a:pPr marL="285750" indent="-285750">
              <a:buFont typeface="Arial" panose="020B0604020202020204" pitchFamily="34" charset="0"/>
              <a:buChar char="•"/>
            </a:pPr>
            <a:r>
              <a:rPr lang="en-GB" sz="2000" i="0">
                <a:solidFill>
                  <a:srgbClr val="002060"/>
                </a:solidFill>
                <a:effectLst/>
              </a:rPr>
              <a:t>JCVI does not have a preference for a specific COVID-19 vaccine product in the adult population. However, JCVI advises a preference for having vaccine products based on more than one vaccine platform in the programme, such as mRNA and protein-based vaccines.</a:t>
            </a:r>
            <a:endParaRPr lang="en-GB" sz="2000" i="0">
              <a:solidFill>
                <a:srgbClr val="002060"/>
              </a:solidFill>
              <a:effectLst/>
              <a:cs typeface="Arial"/>
            </a:endParaRPr>
          </a:p>
          <a:p>
            <a:pPr marL="0" indent="0">
              <a:buNone/>
            </a:pPr>
            <a:endParaRPr lang="en-GB" sz="2000">
              <a:solidFill>
                <a:srgbClr val="002060"/>
              </a:solidFill>
              <a:cs typeface="Arial"/>
            </a:endParaRPr>
          </a:p>
          <a:p>
            <a:pPr marL="0" indent="0">
              <a:buNone/>
            </a:pPr>
            <a:r>
              <a:rPr lang="en-GB" sz="2000" b="1">
                <a:solidFill>
                  <a:srgbClr val="002060"/>
                </a:solidFill>
              </a:rPr>
              <a:t>Children and young people</a:t>
            </a:r>
            <a:r>
              <a:rPr lang="en-GB" sz="2000">
                <a:solidFill>
                  <a:srgbClr val="002060"/>
                </a:solidFill>
              </a:rPr>
              <a:t>:</a:t>
            </a:r>
            <a:endParaRPr lang="en-GB" sz="2000" i="0">
              <a:solidFill>
                <a:srgbClr val="002060"/>
              </a:solidFill>
              <a:effectLst/>
              <a:cs typeface="Arial"/>
            </a:endParaRPr>
          </a:p>
          <a:p>
            <a:pPr marL="285750" indent="-285750">
              <a:buFont typeface="Arial" panose="020B0604020202020204" pitchFamily="34" charset="0"/>
              <a:buChar char="•"/>
            </a:pPr>
            <a:r>
              <a:rPr lang="en-GB" sz="2000" i="0">
                <a:solidFill>
                  <a:srgbClr val="002060"/>
                </a:solidFill>
                <a:effectLst/>
              </a:rPr>
              <a:t>For children and young people who are immunosuppressed, </a:t>
            </a:r>
            <a:r>
              <a:rPr lang="en-GB" sz="2000" i="0">
                <a:solidFill>
                  <a:srgbClr val="002060"/>
                </a:solidFill>
                <a:effectLst/>
                <a:hlinkClick r:id="rId3"/>
              </a:rPr>
              <a:t>JCVI</a:t>
            </a:r>
            <a:r>
              <a:rPr lang="en-GB" sz="2000" i="0">
                <a:solidFill>
                  <a:srgbClr val="002060"/>
                </a:solidFill>
                <a:effectLst/>
              </a:rPr>
              <a:t> continues to advise the use of the Pfizer-BioNTech COVID-19 mRNA (Comirnaty) vaccine, with the vaccine dose appropriate to the child’s age:</a:t>
            </a:r>
            <a:endParaRPr lang="en-GB" sz="2000" i="0">
              <a:solidFill>
                <a:srgbClr val="002060"/>
              </a:solidFill>
              <a:effectLst/>
              <a:cs typeface="Arial"/>
            </a:endParaRPr>
          </a:p>
          <a:p>
            <a:pPr marL="742950" lvl="1" indent="-285750">
              <a:buFont typeface="Arial" panose="020B0604020202020204" pitchFamily="34" charset="0"/>
              <a:buChar char="•"/>
            </a:pPr>
            <a:r>
              <a:rPr lang="en-GB" sz="2000" i="0">
                <a:solidFill>
                  <a:srgbClr val="002060"/>
                </a:solidFill>
                <a:effectLst/>
              </a:rPr>
              <a:t>12 to 17 years: 30 micrograms</a:t>
            </a:r>
            <a:endParaRPr lang="en-GB" sz="2000" i="0">
              <a:solidFill>
                <a:srgbClr val="002060"/>
              </a:solidFill>
              <a:effectLst/>
              <a:cs typeface="Arial"/>
            </a:endParaRPr>
          </a:p>
          <a:p>
            <a:pPr marL="742950" lvl="1" indent="-285750">
              <a:buFont typeface="Arial" panose="020B0604020202020204" pitchFamily="34" charset="0"/>
              <a:buChar char="•"/>
            </a:pPr>
            <a:r>
              <a:rPr lang="en-GB" sz="2000" i="0">
                <a:solidFill>
                  <a:srgbClr val="002060"/>
                </a:solidFill>
                <a:effectLst/>
              </a:rPr>
              <a:t>5 to 11 years: 10 micrograms</a:t>
            </a:r>
            <a:endParaRPr lang="en-GB" sz="2000" i="0">
              <a:solidFill>
                <a:srgbClr val="002060"/>
              </a:solidFill>
              <a:effectLst/>
              <a:cs typeface="Arial"/>
            </a:endParaRPr>
          </a:p>
          <a:p>
            <a:pPr marL="742950" lvl="1" indent="-285750">
              <a:buFont typeface="Arial" panose="020B0604020202020204" pitchFamily="34" charset="0"/>
              <a:buChar char="•"/>
            </a:pPr>
            <a:r>
              <a:rPr lang="en-GB" sz="2000" i="0">
                <a:solidFill>
                  <a:srgbClr val="002060"/>
                </a:solidFill>
                <a:effectLst/>
              </a:rPr>
              <a:t>6 months to 4 years: 3 micrograms</a:t>
            </a:r>
            <a:endParaRPr lang="en-GB" sz="2000" i="0">
              <a:solidFill>
                <a:srgbClr val="002060"/>
              </a:solidFill>
              <a:effectLst/>
              <a:cs typeface="Arial"/>
            </a:endParaRPr>
          </a:p>
        </p:txBody>
      </p:sp>
    </p:spTree>
    <p:extLst>
      <p:ext uri="{BB962C8B-B14F-4D97-AF65-F5344CB8AC3E}">
        <p14:creationId xmlns:p14="http://schemas.microsoft.com/office/powerpoint/2010/main" val="3227653023"/>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1_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700a9315c9e794949f4b3ffc057dbf3a">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70f9e4f1db2d6d9d332f1f72747bd6c9"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rchive xmlns="2c9bf0ee-e2fa-4332-ade7-023316494af1">false</Archive>
    <TypeofFAQ xmlns="2c9bf0ee-e2fa-4332-ade7-023316494af1">
      <Value>Covid19</Value>
    </TypeofFAQ>
    <VersionNumbers xmlns="2c9bf0ee-e2fa-4332-ade7-023316494af1">1</VersionNumbers>
    <TypeofDocument xmlns="2c9bf0ee-e2fa-4332-ade7-023316494af1">Training</TypeofDocument>
    <LifeCourse xmlns="2c9bf0ee-e2fa-4332-ade7-023316494af1">
      <Value>Generic Life Course</Value>
    </LifeCourse>
    <TypeofDocument0 xmlns="2c9bf0ee-e2fa-4332-ade7-023316494af1">Training Slides</TypeofDocument0>
    <test xmlns="2c9bf0ee-e2fa-4332-ade7-023316494af1" xsi:nil="true"/>
    <VersionHistory xmlns="2c9bf0ee-e2fa-4332-ade7-023316494af1">Version 1</VersionHistory>
    <TaxCatchAll xmlns="fdfaf355-f7ae-47f3-8f93-739a60756710" xsi:nil="true"/>
    <lcf76f155ced4ddcb4097134ff3c332f xmlns="2c9bf0ee-e2fa-4332-ade7-023316494af1">
      <Terms xmlns="http://schemas.microsoft.com/office/infopath/2007/PartnerControls"/>
    </lcf76f155ced4ddcb4097134ff3c332f>
    <RetentionDate xmlns="2c9bf0ee-e2fa-4332-ade7-023316494af1" xsi:nil="true"/>
  </documentManagement>
</p:properties>
</file>

<file path=customXml/itemProps1.xml><?xml version="1.0" encoding="utf-8"?>
<ds:datastoreItem xmlns:ds="http://schemas.openxmlformats.org/officeDocument/2006/customXml" ds:itemID="{A92C54BB-4204-4866-9CF7-9D3912A5EF2E}">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3.xml><?xml version="1.0" encoding="utf-8"?>
<ds:datastoreItem xmlns:ds="http://schemas.openxmlformats.org/officeDocument/2006/customXml" ds:itemID="{79F3318E-419E-4691-9552-64B6766ACA4A}">
  <ds:schemaRefs>
    <ds:schemaRef ds:uri="2c9bf0ee-e2fa-4332-ade7-023316494af1"/>
    <ds:schemaRef ds:uri="fdfaf355-f7ae-47f3-8f93-739a60756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Application>Microsoft Office PowerPoint</Application>
  <PresentationFormat>Widescreen</PresentationFormat>
  <Slides>58</Slides>
  <Notes>30</Notes>
  <HiddenSlides>0</HiddenSlide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 Theme</vt:lpstr>
      <vt:lpstr>1_Office Theme</vt:lpstr>
      <vt:lpstr>PowerPoint Presentation</vt:lpstr>
      <vt:lpstr>Acknowledgements</vt:lpstr>
      <vt:lpstr>Contents</vt:lpstr>
      <vt:lpstr>PowerPoint Presentation</vt:lpstr>
      <vt:lpstr>PowerPoint Presentation</vt:lpstr>
      <vt:lpstr>Notes to users </vt:lpstr>
      <vt:lpstr>Pre-requisites to administering COVID-19  vaccine </vt:lpstr>
      <vt:lpstr>JCVI statement on the COVID-19 vaccination in 2025 and Spring 2026  [published 13 November 2024]  (1)</vt:lpstr>
      <vt:lpstr>JCVI statement on the COVID-19 vaccination in 2025 and Spring 2026  [published 13 November 2024]  (2)</vt:lpstr>
      <vt:lpstr>COVID-19 Spring Vaccination Programme 2026,  Welsh Health Circular (WHC/2025/052)  published 15 January 2026 (1)</vt:lpstr>
      <vt:lpstr>COVID-19 Spring Vaccination Programme 2026,  Welsh Health Circular (WHC/2025/052)  published 15 January 2026 (1)</vt:lpstr>
      <vt:lpstr>PowerPoint Presentation</vt:lpstr>
      <vt:lpstr>Individuals who are severely  immunosuppressed </vt:lpstr>
      <vt:lpstr>Vaccine dose intervals for individuals who become or have recently become immunosuppressed</vt:lpstr>
      <vt:lpstr>Additional Doses</vt:lpstr>
      <vt:lpstr>Timing of additional doses</vt:lpstr>
      <vt:lpstr>Individuals who receive bone marrow transplant and CAR-T therapy</vt:lpstr>
      <vt:lpstr>PowerPoint Presentation</vt:lpstr>
      <vt:lpstr>PowerPoint Presentation</vt:lpstr>
      <vt:lpstr>Presentation: Moderna Spikevax LP.8.1 0.1mg/mL dispersion for injection </vt:lpstr>
      <vt:lpstr> Instructions once thawed </vt:lpstr>
      <vt:lpstr>List of excipients</vt:lpstr>
      <vt:lpstr>Polyethylene glycol (PEG) </vt:lpstr>
      <vt:lpstr>Consumables for use with Moderna Spikevax® LP.8.1 0.1mg/mL dispersion for injection   </vt:lpstr>
      <vt:lpstr>GBUK Healthcare Safety Combined Needle and Syringe 1ml 25G x 25mm with needle cover</vt:lpstr>
      <vt:lpstr>PowerPoint Presentation</vt:lpstr>
      <vt:lpstr>Sanofi Nuvaxovid ® JN.1 5 microgrammes/dose pre-filled syringe  Nuvaxovid ® JN.1 5 microgrammes/dose </vt:lpstr>
      <vt:lpstr>Sanofi Nuvaxovid ® JN.1 5 microgrammes/dose pre-filled syringe</vt:lpstr>
      <vt:lpstr>Presentation: Sanofi Nuvaxovid ® JN.1 5 microgrammes/dose pre-filled syringe </vt:lpstr>
      <vt:lpstr>Hypodermic Sol-Care Safety Needle 23G X 1mm for use with Novaxovid pre-filled syringe</vt:lpstr>
      <vt:lpstr>List of excipients</vt:lpstr>
      <vt:lpstr>PowerPoint Presentation</vt:lpstr>
      <vt:lpstr>Additional slides outlining key principles for Moderna Spikevax® LP.8.1 &amp; Sanofi Nuvaxovid ® JN.1 COVID-19 vaccines </vt:lpstr>
      <vt:lpstr>Patient Group Direction (PGD) and Vaccine Group Direction (VGD)</vt:lpstr>
      <vt:lpstr>Prior to giving COVID-19 vaccines</vt:lpstr>
      <vt:lpstr>Contraindications: Moderna Spikevax® LP.8.1. and Sanofi Nuvaxovid®  JN.1 COVID-19 Vaccines</vt:lpstr>
      <vt:lpstr>Pregnancy</vt:lpstr>
      <vt:lpstr>Breastfeeding</vt:lpstr>
      <vt:lpstr>Vaccinating Individuals with bleeding disorders</vt:lpstr>
      <vt:lpstr>Vaccination site</vt:lpstr>
      <vt:lpstr>Disposal:  COVID-19 Vaccines</vt:lpstr>
      <vt:lpstr>Adverse reactions </vt:lpstr>
      <vt:lpstr>Myocarditis and pericarditis</vt:lpstr>
      <vt:lpstr>Guillain-Barré syndrome (GBS)</vt:lpstr>
      <vt:lpstr>Individuals with a history of immune thrombocytopenia </vt:lpstr>
      <vt:lpstr>Erythema multiforme</vt:lpstr>
      <vt:lpstr>Capillary Leak Syndrome</vt:lpstr>
      <vt:lpstr>Individuals with history of COVID-19 infection</vt:lpstr>
      <vt:lpstr>Co-administration with other vaccines</vt:lpstr>
      <vt:lpstr>Post vaccination waiting times</vt:lpstr>
      <vt:lpstr>Informed consent</vt:lpstr>
      <vt:lpstr>Reporting Adverse Events </vt:lpstr>
      <vt:lpstr>PowerPoint Presentation</vt:lpstr>
      <vt:lpstr>Key messages</vt:lpstr>
      <vt:lpstr>Public resources </vt:lpstr>
      <vt:lpstr>Further information to support the COVID-19 Vaccination Programme</vt:lpstr>
      <vt:lpstr>Confident vaccine conversations - Behavioural Science Motivational Interviewing approach    eLearning module</vt:lpstr>
      <vt:lpstr>Further information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revision>2</cp:revision>
  <dcterms:created xsi:type="dcterms:W3CDTF">2020-12-14T08:16:43Z</dcterms:created>
  <dcterms:modified xsi:type="dcterms:W3CDTF">2026-03-25T11:10:57Z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