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
  </p:notesMasterIdLst>
  <p:sldIdLst>
    <p:sldId id="256" r:id="rId5"/>
    <p:sldId id="257" r:id="rId6"/>
    <p:sldId id="258" r:id="rId7"/>
    <p:sldId id="259" r:id="rId8"/>
  </p:sldIdLst>
  <p:sldSz cx="12192000" cy="6858000"/>
  <p:notesSz cx="6858000" cy="9144000"/>
  <p:defaultTextStyle>
    <a:defPPr marR="0" lvl="0" algn="l" rtl="0">
      <a:lnSpc>
        <a:spcPct val="100000"/>
      </a:lnSpc>
      <a:spcBef>
        <a:spcPts val="0"/>
      </a:spcBef>
      <a:spcAft>
        <a:spcPts val="0"/>
      </a:spcAft>
      <a:defRPr lang="cy-GB"/>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r:id="rId12" roundtripDataSignature="AMtx7mjkieRbzSb0iB3zuhLJ/MdAN8PE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customschemas.google.com/relationships/presentationmetadata" Target="metadata"/><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5" Type="http://schemas.openxmlformats.org/officeDocument/2006/relationships/slide" Target="slides/slide1.xml"/><Relationship Id="rId1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rtl="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rtl="0"/>
            <a:br>
              <a:rPr lang="en-GB" sz="1100" b="0" i="0" u="none" strike="noStrike" cap="none">
                <a:solidFill>
                  <a:srgbClr val="000000"/>
                </a:solidFill>
                <a:effectLst/>
                <a:latin typeface="Arial"/>
                <a:ea typeface="Arial"/>
                <a:cs typeface="Arial"/>
                <a:sym typeface="Arial"/>
              </a:rPr>
            </a:br>
            <a:endParaRPr/>
          </a:p>
        </p:txBody>
      </p:sp>
      <p:sp>
        <p:nvSpPr>
          <p:cNvPr id="103" name="Google Shape;1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rtlCol="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rtlCol="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rtl="0"/>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pPr rtl="0"/>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35" name="Google Shape;3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36" name="Google Shape;36;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rtlCol="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rtl="0"/>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rtlCol="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rtl="0"/>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rtlCol="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rtl="0"/>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rtl="0"/>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rtl="0"/>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rtlCol="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rtl="0"/>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rtl="0"/>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rtl="0"/>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primarycareone.nhs.wales/topics/greener-primary-car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image" Target="../media/image2.png"/><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9547" b="1"/>
          <a:stretch/>
        </p:blipFill>
        <p:spPr>
          <a:xfrm>
            <a:off x="-4483" y="6346480"/>
            <a:ext cx="12209632" cy="502355"/>
          </a:xfrm>
          <a:prstGeom prst="rect">
            <a:avLst/>
          </a:prstGeom>
          <a:solidFill>
            <a:srgbClr val="016268"/>
          </a:solidFill>
          <a:ln>
            <a:noFill/>
          </a:ln>
        </p:spPr>
      </p:pic>
      <p:pic>
        <p:nvPicPr>
          <p:cNvPr id="85" name="Google Shape;85;p1"/>
          <p:cNvPicPr preferRelativeResize="0"/>
          <p:nvPr/>
        </p:nvPicPr>
        <p:blipFill rotWithShape="1">
          <a:blip r:embed="rId4">
            <a:alphaModFix/>
          </a:blip>
          <a:srcRect l="734" t="-586" r="181" b="93690"/>
          <a:stretch/>
        </p:blipFill>
        <p:spPr>
          <a:xfrm>
            <a:off x="-3660" y="-55044"/>
            <a:ext cx="12213590" cy="783089"/>
          </a:xfrm>
          <a:prstGeom prst="rect">
            <a:avLst/>
          </a:prstGeom>
          <a:noFill/>
          <a:ln>
            <a:noFill/>
          </a:ln>
        </p:spPr>
      </p:pic>
      <p:sp>
        <p:nvSpPr>
          <p:cNvPr id="86" name="Google Shape;86;p1"/>
          <p:cNvSpPr txBox="1"/>
          <p:nvPr/>
        </p:nvSpPr>
        <p:spPr>
          <a:xfrm>
            <a:off x="125506" y="391543"/>
            <a:ext cx="11985812" cy="30773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cy" sz="1400" b="0" i="0" u="none" strike="noStrike" cap="none" dirty="0">
                <a:solidFill>
                  <a:srgbClr val="016268"/>
                </a:solidFill>
                <a:latin typeface="Calibri"/>
                <a:ea typeface="Calibri"/>
                <a:cs typeface="Calibri"/>
                <a:sym typeface="Calibri"/>
              </a:rPr>
              <a:t>Gofal Sylfaenol Gwyrddach Cymru</a:t>
            </a:r>
            <a:r>
              <a:rPr lang="cy" sz="1400" b="0" i="0" u="none" strike="noStrike" cap="none" dirty="0">
                <a:solidFill>
                  <a:srgbClr val="FF0000"/>
                </a:solidFill>
                <a:latin typeface="Calibri"/>
                <a:ea typeface="Calibri"/>
                <a:cs typeface="Calibri"/>
                <a:sym typeface="Calibri"/>
              </a:rPr>
              <a:t>                                                                                                                                                                </a:t>
            </a:r>
            <a:r>
              <a:rPr lang="cy" sz="1400" b="1" i="0" u="none" strike="noStrike" cap="none" dirty="0">
                <a:solidFill>
                  <a:srgbClr val="016268"/>
                </a:solidFill>
                <a:latin typeface="Calibri"/>
                <a:ea typeface="Calibri"/>
                <a:cs typeface="Calibri"/>
                <a:sym typeface="Calibri"/>
              </a:rPr>
              <a:t>Astudiaeth Achos: </a:t>
            </a:r>
            <a:r>
              <a:rPr lang="cy" sz="1400" b="0" i="0" u="none" strike="noStrike" cap="none" dirty="0">
                <a:solidFill>
                  <a:srgbClr val="016268"/>
                </a:solidFill>
                <a:latin typeface="Calibri"/>
                <a:ea typeface="Calibri"/>
                <a:cs typeface="Calibri"/>
                <a:sym typeface="Calibri"/>
              </a:rPr>
              <a:t>PRACTIS DEINTYDDOL        </a:t>
            </a:r>
            <a:endParaRPr sz="1400" dirty="0">
              <a:solidFill>
                <a:schemeClr val="dk1"/>
              </a:solidFill>
              <a:latin typeface="Calibri"/>
              <a:ea typeface="Calibri"/>
              <a:cs typeface="Calibri"/>
              <a:sym typeface="Calibri"/>
            </a:endParaRPr>
          </a:p>
        </p:txBody>
      </p:sp>
      <p:cxnSp>
        <p:nvCxnSpPr>
          <p:cNvPr id="87" name="Google Shape;87;p1"/>
          <p:cNvCxnSpPr/>
          <p:nvPr/>
        </p:nvCxnSpPr>
        <p:spPr>
          <a:xfrm>
            <a:off x="-4483" y="731204"/>
            <a:ext cx="12209930" cy="0"/>
          </a:xfrm>
          <a:prstGeom prst="straightConnector1">
            <a:avLst/>
          </a:prstGeom>
          <a:noFill/>
          <a:ln w="19050" cap="flat" cmpd="sng">
            <a:solidFill>
              <a:schemeClr val="accent1"/>
            </a:solidFill>
            <a:prstDash val="solid"/>
            <a:miter lim="800000"/>
            <a:headEnd type="none" w="sm" len="sm"/>
            <a:tailEnd type="none" w="sm" len="sm"/>
          </a:ln>
        </p:spPr>
      </p:cxnSp>
      <p:cxnSp>
        <p:nvCxnSpPr>
          <p:cNvPr id="88" name="Google Shape;88;p1"/>
          <p:cNvCxnSpPr/>
          <p:nvPr/>
        </p:nvCxnSpPr>
        <p:spPr>
          <a:xfrm>
            <a:off x="0" y="1205865"/>
            <a:ext cx="12209930" cy="0"/>
          </a:xfrm>
          <a:prstGeom prst="straightConnector1">
            <a:avLst/>
          </a:prstGeom>
          <a:noFill/>
          <a:ln w="19050" cap="flat" cmpd="sng">
            <a:solidFill>
              <a:schemeClr val="accent1"/>
            </a:solidFill>
            <a:prstDash val="solid"/>
            <a:miter lim="800000"/>
            <a:headEnd type="none" w="sm" len="sm"/>
            <a:tailEnd type="none" w="sm" len="sm"/>
          </a:ln>
        </p:spPr>
      </p:cxnSp>
      <p:sp>
        <p:nvSpPr>
          <p:cNvPr id="89" name="Google Shape;89;p1"/>
          <p:cNvSpPr txBox="1"/>
          <p:nvPr/>
        </p:nvSpPr>
        <p:spPr>
          <a:xfrm>
            <a:off x="125506" y="805755"/>
            <a:ext cx="9418544" cy="400110"/>
          </a:xfrm>
          <a:prstGeom prst="rect">
            <a:avLst/>
          </a:prstGeom>
          <a:noFill/>
          <a:ln>
            <a:noFill/>
          </a:ln>
        </p:spPr>
        <p:txBody>
          <a:bodyPr spcFirstLastPara="1" wrap="square" lIns="91425" tIns="45700" rIns="91425" bIns="45700" rtlCol="0" anchor="t" anchorCtr="0">
            <a:spAutoFit/>
          </a:bodyPr>
          <a:lstStyle/>
          <a:p>
            <a:pPr marL="0" marR="0" lvl="0" indent="0" algn="l" rtl="0">
              <a:lnSpc>
                <a:spcPct val="100000"/>
              </a:lnSpc>
              <a:spcBef>
                <a:spcPts val="0"/>
              </a:spcBef>
              <a:spcAft>
                <a:spcPts val="0"/>
              </a:spcAft>
              <a:buClr>
                <a:srgbClr val="016268"/>
              </a:buClr>
              <a:buSzPts val="2000"/>
              <a:buFont typeface="Calibri"/>
              <a:buNone/>
            </a:pPr>
            <a:r>
              <a:rPr lang="cy" sz="2000" dirty="0">
                <a:solidFill>
                  <a:srgbClr val="016268"/>
                </a:solidFill>
                <a:latin typeface="Calibri"/>
                <a:ea typeface="Calibri"/>
                <a:cs typeface="Calibri"/>
                <a:sym typeface="Calibri"/>
              </a:rPr>
              <a:t>Deintyddfa Gwaun Cae Gurwen, Bwrdd Iechyd Prifysgol Bae Abertawe</a:t>
            </a:r>
            <a:r>
              <a:rPr lang="cy" sz="2000" b="0" i="0" u="none" strike="noStrike" cap="none" dirty="0">
                <a:solidFill>
                  <a:srgbClr val="016268"/>
                </a:solidFill>
                <a:latin typeface="Arial"/>
                <a:ea typeface="Arial"/>
                <a:cs typeface="Arial"/>
                <a:sym typeface="Arial"/>
              </a:rPr>
              <a:t> </a:t>
            </a:r>
            <a:endParaRPr sz="2000" b="0" i="0" u="none" strike="noStrike" cap="none" dirty="0">
              <a:solidFill>
                <a:srgbClr val="016268"/>
              </a:solidFill>
              <a:latin typeface="Arial"/>
              <a:ea typeface="Arial"/>
              <a:cs typeface="Arial"/>
              <a:sym typeface="Arial"/>
            </a:endParaRPr>
          </a:p>
        </p:txBody>
      </p:sp>
      <p:pic>
        <p:nvPicPr>
          <p:cNvPr id="90" name="Google Shape;90;p1"/>
          <p:cNvPicPr preferRelativeResize="0"/>
          <p:nvPr/>
        </p:nvPicPr>
        <p:blipFill rotWithShape="1">
          <a:blip r:embed="rId5">
            <a:alphaModFix/>
          </a:blip>
          <a:srcRect/>
          <a:stretch/>
        </p:blipFill>
        <p:spPr>
          <a:xfrm>
            <a:off x="55745" y="6410885"/>
            <a:ext cx="1000125" cy="381000"/>
          </a:xfrm>
          <a:prstGeom prst="rect">
            <a:avLst/>
          </a:prstGeom>
          <a:solidFill>
            <a:schemeClr val="lt1"/>
          </a:solidFill>
          <a:ln>
            <a:noFill/>
          </a:ln>
        </p:spPr>
      </p:pic>
      <p:pic>
        <p:nvPicPr>
          <p:cNvPr id="91" name="Google Shape;91;p1" descr="Public Health Wales - The National Joint Registry"/>
          <p:cNvPicPr preferRelativeResize="0"/>
          <p:nvPr/>
        </p:nvPicPr>
        <p:blipFill rotWithShape="1">
          <a:blip r:embed="rId6">
            <a:alphaModFix/>
          </a:blip>
          <a:srcRect l="11155" t="21132" r="16632" b="18287"/>
          <a:stretch/>
        </p:blipFill>
        <p:spPr>
          <a:xfrm>
            <a:off x="10953190" y="6393033"/>
            <a:ext cx="1171575" cy="409575"/>
          </a:xfrm>
          <a:prstGeom prst="rect">
            <a:avLst/>
          </a:prstGeom>
          <a:noFill/>
          <a:ln>
            <a:noFill/>
          </a:ln>
        </p:spPr>
      </p:pic>
      <p:sp>
        <p:nvSpPr>
          <p:cNvPr id="92" name="Google Shape;92;p1"/>
          <p:cNvSpPr/>
          <p:nvPr/>
        </p:nvSpPr>
        <p:spPr>
          <a:xfrm>
            <a:off x="9290499" y="1237749"/>
            <a:ext cx="2914650" cy="5108727"/>
          </a:xfrm>
          <a:custGeom>
            <a:avLst/>
            <a:gdLst/>
            <a:ahLst/>
            <a:cxnLst/>
            <a:rect l="l" t="t" r="r" b="b"/>
            <a:pathLst>
              <a:path w="3856354" h="9290050" extrusionOk="0">
                <a:moveTo>
                  <a:pt x="3856190" y="0"/>
                </a:moveTo>
                <a:lnTo>
                  <a:pt x="0" y="0"/>
                </a:lnTo>
                <a:lnTo>
                  <a:pt x="0" y="9289592"/>
                </a:lnTo>
                <a:lnTo>
                  <a:pt x="3856190" y="9289592"/>
                </a:lnTo>
                <a:lnTo>
                  <a:pt x="3856190" y="0"/>
                </a:lnTo>
                <a:close/>
              </a:path>
            </a:pathLst>
          </a:custGeom>
          <a:solidFill>
            <a:srgbClr val="E9F8E4"/>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 name="Google Shape;93;p1"/>
          <p:cNvSpPr txBox="1"/>
          <p:nvPr/>
        </p:nvSpPr>
        <p:spPr>
          <a:xfrm>
            <a:off x="132768" y="1280415"/>
            <a:ext cx="4382600" cy="496464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b="1" i="0" u="none" strike="noStrike" cap="none" dirty="0">
                <a:solidFill>
                  <a:srgbClr val="016268"/>
                </a:solidFill>
                <a:latin typeface="Calibri"/>
                <a:ea typeface="Calibri"/>
                <a:cs typeface="Calibri"/>
                <a:sym typeface="Calibri"/>
              </a:rPr>
              <a:t>YR HYN A WNAETHOM</a:t>
            </a:r>
            <a:endParaRPr dirty="0"/>
          </a:p>
          <a:p>
            <a:pPr algn="just" rtl="0">
              <a:buClr>
                <a:srgbClr val="016268"/>
              </a:buClr>
              <a:buSzPts val="1200"/>
            </a:pPr>
            <a:r>
              <a:rPr lang="cy" sz="1150" i="0" u="none" strike="noStrike" cap="none" dirty="0">
                <a:solidFill>
                  <a:srgbClr val="016268"/>
                </a:solidFill>
                <a:latin typeface="Calibri"/>
                <a:ea typeface="Calibri"/>
                <a:cs typeface="Calibri"/>
                <a:sym typeface="Calibri"/>
              </a:rPr>
              <a:t>Fel </a:t>
            </a:r>
            <a:r>
              <a:rPr lang="cy" sz="1150" dirty="0">
                <a:solidFill>
                  <a:srgbClr val="016268"/>
                </a:solidFill>
                <a:latin typeface="Calibri"/>
                <a:ea typeface="Calibri"/>
                <a:cs typeface="Calibri"/>
                <a:sym typeface="Calibri"/>
              </a:rPr>
              <a:t>tîm</a:t>
            </a:r>
            <a:r>
              <a:rPr lang="cy" sz="1150" i="0" u="none" strike="noStrike" cap="none" dirty="0">
                <a:solidFill>
                  <a:srgbClr val="016268"/>
                </a:solidFill>
                <a:latin typeface="Calibri"/>
                <a:ea typeface="Calibri"/>
                <a:cs typeface="Calibri"/>
                <a:sym typeface="Calibri"/>
              </a:rPr>
              <a:t> </a:t>
            </a:r>
            <a:r>
              <a:rPr lang="cy" sz="1150" dirty="0">
                <a:solidFill>
                  <a:srgbClr val="026369"/>
                </a:solidFill>
                <a:latin typeface="Calibri"/>
                <a:ea typeface="Calibri"/>
                <a:cs typeface="Calibri"/>
                <a:sym typeface="Calibri"/>
              </a:rPr>
              <a:t>deintyddol</a:t>
            </a:r>
            <a:r>
              <a:rPr lang="cy" sz="1150" i="0" u="none" strike="noStrike" cap="none" dirty="0">
                <a:solidFill>
                  <a:srgbClr val="016268"/>
                </a:solidFill>
                <a:latin typeface="Calibri"/>
                <a:ea typeface="Calibri"/>
                <a:cs typeface="Calibri"/>
                <a:sym typeface="Calibri"/>
              </a:rPr>
              <a:t>, fe wnaethom gydnabod yr angen am ddull mwy cynaliadwy o ddarparu gwasanaethau gofal sylfaenol. Penderfynon ni gychwyn prosiect gwella ansawdd sy'n canolbwyntio ar </a:t>
            </a:r>
            <a:r>
              <a:rPr lang="cy" sz="1150" dirty="0">
                <a:solidFill>
                  <a:srgbClr val="016268"/>
                </a:solidFill>
                <a:latin typeface="Calibri"/>
                <a:ea typeface="Calibri"/>
                <a:cs typeface="Calibri"/>
                <a:sym typeface="Calibri"/>
              </a:rPr>
              <a:t>gynaliadwyedd amgylcheddol</a:t>
            </a:r>
            <a:r>
              <a:rPr lang="cy" sz="1150" i="0" u="none" strike="noStrike" cap="none" dirty="0">
                <a:solidFill>
                  <a:srgbClr val="016268"/>
                </a:solidFill>
                <a:latin typeface="Calibri"/>
                <a:ea typeface="Calibri"/>
                <a:cs typeface="Calibri"/>
                <a:sym typeface="Calibri"/>
              </a:rPr>
              <a:t>. </a:t>
            </a:r>
            <a:endParaRPr lang="en-GB" sz="1150" dirty="0"/>
          </a:p>
          <a:p>
            <a:pPr marL="0" marR="0" lvl="0" indent="0" algn="just" rtl="0">
              <a:lnSpc>
                <a:spcPct val="100000"/>
              </a:lnSpc>
              <a:spcBef>
                <a:spcPts val="0"/>
              </a:spcBef>
              <a:spcAft>
                <a:spcPts val="0"/>
              </a:spcAft>
              <a:buClr>
                <a:schemeClr val="dk1"/>
              </a:buClr>
              <a:buSzPts val="1200"/>
              <a:buFont typeface="Arial"/>
              <a:buNone/>
            </a:pPr>
            <a:endParaRPr sz="1150" dirty="0">
              <a:solidFill>
                <a:srgbClr val="016268"/>
              </a:solidFill>
              <a:latin typeface="Calibri"/>
              <a:ea typeface="Calibri"/>
              <a:cs typeface="Calibri"/>
              <a:sym typeface="Calibri"/>
            </a:endParaRPr>
          </a:p>
          <a:p>
            <a:pPr marL="0" marR="0" lvl="0" indent="0" algn="just" rtl="0">
              <a:lnSpc>
                <a:spcPct val="100000"/>
              </a:lnSpc>
              <a:spcBef>
                <a:spcPts val="0"/>
              </a:spcBef>
              <a:spcAft>
                <a:spcPts val="0"/>
              </a:spcAft>
              <a:buClr>
                <a:srgbClr val="016268"/>
              </a:buClr>
              <a:buSzPts val="1200"/>
              <a:buFont typeface="Calibri"/>
              <a:buNone/>
            </a:pPr>
            <a:r>
              <a:rPr lang="cy" sz="1150" i="0" u="none" strike="noStrike" cap="none" dirty="0">
                <a:solidFill>
                  <a:srgbClr val="016268"/>
                </a:solidFill>
                <a:latin typeface="Calibri"/>
                <a:ea typeface="Calibri"/>
                <a:cs typeface="Calibri"/>
                <a:sym typeface="Calibri"/>
              </a:rPr>
              <a:t>I ddechrau, fe wnaethon ni ystyried sawl llwybr i ymchwilio iddynt gan gynnwys teithio a defnydd ynni. Fodd bynnag, penderfynon ni ganolbwyntio ein prosiect ar wastraff. Mae gwastraff yn rhywbeth y mae'r tîm deintyddol cyfan yn cyfrannu ato y tu mewn a thu allan i ystafell driniaeth. Felly gwnaeth ganiatáu dull tîm o ymdrin â'r prosiect. Mae hefyd yn hawdd ei fesur sy'n ein galluogi i fonitro canlyniadau. </a:t>
            </a:r>
            <a:endParaRPr sz="1150" dirty="0"/>
          </a:p>
          <a:p>
            <a:pPr marL="0" marR="0" lvl="0" indent="0" algn="just" rtl="0">
              <a:lnSpc>
                <a:spcPct val="100000"/>
              </a:lnSpc>
              <a:spcBef>
                <a:spcPts val="0"/>
              </a:spcBef>
              <a:spcAft>
                <a:spcPts val="0"/>
              </a:spcAft>
              <a:buClr>
                <a:schemeClr val="dk1"/>
              </a:buClr>
              <a:buSzPts val="1200"/>
              <a:buFont typeface="Arial"/>
              <a:buNone/>
            </a:pPr>
            <a:endParaRPr sz="1150" dirty="0">
              <a:solidFill>
                <a:srgbClr val="016268"/>
              </a:solidFill>
              <a:latin typeface="Calibri"/>
              <a:ea typeface="Calibri"/>
              <a:cs typeface="Calibri"/>
              <a:sym typeface="Calibri"/>
            </a:endParaRPr>
          </a:p>
          <a:p>
            <a:pPr marL="0" marR="0" lvl="0" indent="0" algn="just" rtl="0">
              <a:spcBef>
                <a:spcPts val="0"/>
              </a:spcBef>
              <a:spcAft>
                <a:spcPts val="0"/>
              </a:spcAft>
              <a:buNone/>
            </a:pPr>
            <a:r>
              <a:rPr lang="cy" sz="1150" dirty="0">
                <a:solidFill>
                  <a:srgbClr val="016268"/>
                </a:solidFill>
                <a:latin typeface="Calibri"/>
                <a:ea typeface="Calibri"/>
                <a:cs typeface="Calibri"/>
                <a:sym typeface="Calibri"/>
              </a:rPr>
              <a:t>Fe wnaethon ni gynnal ymarfer cwmpasu cychwynnol i benderfynu ar y gwahanol fathau o wastraff yr oeddem yn ei gynhyrchu; fe sylweddolon ni’n fuan mai gwastraff clinigol oedd ein hallbwn mwyaf o bell ffordd ac felly penderfynon ni ganolbwyntio’r prosiect yn y maes hwn. Fe wnaethon ni gynnal ymarfer casglu data dros 10 wythnos i bennu ein gwaelodlin. Fel practis deintyddol sydd â 5 ystafell driniaeth, roedden ni'n cynhyrchu tua 20kg neu 5 bag o wastraff clinigol yr wythnos. Cytunwyd mai nifer y bagiau gwastraff clinigol fyddai mesur proses y prosiect, a phwysau'r bagiau clinigol fyddai mesur y canlyniad. Ar raddfa fwy, gellid ystyried hyn hefyd yn ôl allyriadau </a:t>
            </a:r>
            <a:r>
              <a:rPr lang="cy" sz="1150" baseline="-25000" dirty="0">
                <a:solidFill>
                  <a:srgbClr val="016268"/>
                </a:solidFill>
                <a:latin typeface="Calibri"/>
                <a:ea typeface="Calibri"/>
                <a:cs typeface="Calibri"/>
                <a:sym typeface="Calibri"/>
              </a:rPr>
              <a:t>CO2</a:t>
            </a:r>
            <a:r>
              <a:rPr lang="cy" sz="1150" dirty="0">
                <a:solidFill>
                  <a:srgbClr val="016268"/>
                </a:solidFill>
                <a:latin typeface="Calibri"/>
                <a:ea typeface="Calibri"/>
                <a:cs typeface="Calibri"/>
                <a:sym typeface="Calibri"/>
              </a:rPr>
              <a:t> .</a:t>
            </a:r>
            <a:endParaRPr lang="en-GB" sz="1150" dirty="0"/>
          </a:p>
          <a:p>
            <a:pPr marL="0" marR="0" lvl="0" indent="0" algn="just" rtl="0">
              <a:spcBef>
                <a:spcPts val="0"/>
              </a:spcBef>
              <a:spcAft>
                <a:spcPts val="0"/>
              </a:spcAft>
              <a:buNone/>
            </a:pPr>
            <a:endParaRPr lang="en-GB" sz="1150" dirty="0">
              <a:solidFill>
                <a:srgbClr val="016268"/>
              </a:solidFill>
              <a:latin typeface="Calibri"/>
              <a:ea typeface="Calibri"/>
              <a:cs typeface="Calibri"/>
              <a:sym typeface="Calibri"/>
            </a:endParaRPr>
          </a:p>
          <a:p>
            <a:pPr marL="0" marR="0" lvl="0" indent="0" algn="just" rtl="0">
              <a:spcBef>
                <a:spcPts val="0"/>
              </a:spcBef>
              <a:spcAft>
                <a:spcPts val="0"/>
              </a:spcAft>
              <a:buNone/>
            </a:pPr>
            <a:r>
              <a:rPr lang="cy" sz="1150" dirty="0">
                <a:solidFill>
                  <a:srgbClr val="016268"/>
                </a:solidFill>
                <a:latin typeface="Calibri"/>
                <a:ea typeface="Calibri"/>
                <a:cs typeface="Calibri"/>
                <a:sym typeface="Calibri"/>
              </a:rPr>
              <a:t>Wedi hynny, cwblhawyd pedwar cylch PDSA (Cynllunio, Gwneud, Astudio, Gweithredu) cychwynnol a nodir ar y dudalen nesaf.</a:t>
            </a:r>
            <a:endParaRPr sz="1150" dirty="0"/>
          </a:p>
        </p:txBody>
      </p:sp>
      <p:sp>
        <p:nvSpPr>
          <p:cNvPr id="94" name="Google Shape;94;p1"/>
          <p:cNvSpPr txBox="1"/>
          <p:nvPr/>
        </p:nvSpPr>
        <p:spPr>
          <a:xfrm>
            <a:off x="9290500" y="5668265"/>
            <a:ext cx="2888350" cy="646331"/>
          </a:xfrm>
          <a:prstGeom prst="rect">
            <a:avLst/>
          </a:prstGeom>
          <a:noFill/>
          <a:ln>
            <a:noFill/>
          </a:ln>
        </p:spPr>
        <p:txBody>
          <a:bodyPr spcFirstLastPara="1" wrap="square" lIns="91425" tIns="45700" rIns="91425" bIns="45700" rtlCol="0" anchor="t" anchorCtr="0">
            <a:spAutoFit/>
          </a:bodyPr>
          <a:lstStyle/>
          <a:p>
            <a:pPr marL="0" marR="0" lvl="0" indent="0" algn="l" rtl="0">
              <a:lnSpc>
                <a:spcPct val="100000"/>
              </a:lnSpc>
              <a:spcBef>
                <a:spcPts val="0"/>
              </a:spcBef>
              <a:spcAft>
                <a:spcPts val="0"/>
              </a:spcAft>
              <a:buClr>
                <a:srgbClr val="016268"/>
              </a:buClr>
              <a:buSzPts val="1200"/>
              <a:buFont typeface="Calibri"/>
              <a:buNone/>
            </a:pPr>
            <a:r>
              <a:rPr lang="cy" sz="1200" b="1" i="0" u="none" strike="noStrike" cap="none">
                <a:solidFill>
                  <a:srgbClr val="016268"/>
                </a:solidFill>
                <a:latin typeface="Calibri"/>
                <a:ea typeface="Calibri"/>
                <a:cs typeface="Calibri"/>
                <a:sym typeface="Calibri"/>
              </a:rPr>
              <a:t>I GAEL RHAGOR O WYBODAETH, EWCH I:</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16268"/>
              </a:buClr>
              <a:buSzPts val="1200"/>
              <a:buFont typeface="Calibri"/>
              <a:buNone/>
            </a:pPr>
            <a:r>
              <a:rPr lang="cy" sz="1200" b="0" i="0" u="none" strike="noStrike" cap="none">
                <a:solidFill>
                  <a:srgbClr val="016268"/>
                </a:solidFill>
                <a:latin typeface="Calibri"/>
                <a:ea typeface="Calibri"/>
                <a:cs typeface="Calibri"/>
                <a:sym typeface="Calibri"/>
              </a:rPr>
              <a:t>https://gcgdentist.com/</a:t>
            </a:r>
            <a:endParaRPr/>
          </a:p>
        </p:txBody>
      </p:sp>
      <p:sp>
        <p:nvSpPr>
          <p:cNvPr id="95" name="Google Shape;95;p1"/>
          <p:cNvSpPr txBox="1"/>
          <p:nvPr/>
        </p:nvSpPr>
        <p:spPr>
          <a:xfrm>
            <a:off x="4515368" y="1280414"/>
            <a:ext cx="4681300" cy="26926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sz="1400" b="1" i="0" u="none" strike="noStrike" cap="none" dirty="0">
                <a:solidFill>
                  <a:srgbClr val="016268"/>
                </a:solidFill>
                <a:latin typeface="Calibri"/>
                <a:ea typeface="Calibri"/>
                <a:cs typeface="Calibri"/>
                <a:sym typeface="Calibri"/>
              </a:rPr>
              <a:t>YR HYN YR YDYM FWYAF BALCH OHONO</a:t>
            </a:r>
            <a:endParaRPr sz="1400" b="1" dirty="0">
              <a:solidFill>
                <a:srgbClr val="016268"/>
              </a:solidFill>
              <a:latin typeface="Arial"/>
              <a:ea typeface="Arial"/>
              <a:cs typeface="Arial"/>
              <a:sym typeface="Arial"/>
            </a:endParaRPr>
          </a:p>
          <a:p>
            <a:pPr marL="0" marR="0" lvl="0" indent="0" algn="l" rtl="0">
              <a:lnSpc>
                <a:spcPct val="100000"/>
              </a:lnSpc>
              <a:spcBef>
                <a:spcPts val="0"/>
              </a:spcBef>
              <a:spcAft>
                <a:spcPts val="0"/>
              </a:spcAft>
              <a:buClr>
                <a:srgbClr val="016268"/>
              </a:buClr>
              <a:buSzPts val="1200"/>
              <a:buFont typeface="Calibri"/>
              <a:buNone/>
            </a:pPr>
            <a:r>
              <a:rPr lang="cy" sz="1150" b="0" i="0" u="none" strike="noStrike" cap="none" dirty="0">
                <a:solidFill>
                  <a:srgbClr val="016268"/>
                </a:solidFill>
                <a:latin typeface="Calibri"/>
                <a:ea typeface="Calibri"/>
                <a:cs typeface="Calibri"/>
                <a:sym typeface="Calibri"/>
              </a:rPr>
              <a:t>Ni yw enillwyr balch iawn Gwobr Gofal Sylfaenol Gwyrddach gyntaf Gwobrau Cynaliadwyedd GIG Cymru</a:t>
            </a:r>
            <a:r>
              <a:rPr lang="cy" sz="1150" dirty="0">
                <a:solidFill>
                  <a:srgbClr val="016268"/>
                </a:solidFill>
                <a:latin typeface="Calibri"/>
                <a:ea typeface="Calibri"/>
                <a:cs typeface="Calibri"/>
                <a:sym typeface="Calibri"/>
              </a:rPr>
              <a:t> 2025. Mae ennill y wobr hon yn golygu cymaint i'r tîm sydd wedi gweithio'n galed dros y blynyddoedd diwethaf i ddod yn fwy cynaliadwy.  </a:t>
            </a:r>
            <a:endParaRPr sz="1150" dirty="0">
              <a:solidFill>
                <a:srgbClr val="016268"/>
              </a:solidFill>
              <a:latin typeface="Calibri"/>
              <a:ea typeface="Calibri"/>
              <a:cs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rgbClr val="016268"/>
              </a:solidFill>
              <a:latin typeface="Calibri"/>
              <a:ea typeface="Calibri"/>
              <a:cs typeface="Calibri"/>
              <a:sym typeface="Calibri"/>
            </a:endParaRPr>
          </a:p>
          <a:p>
            <a:pPr marL="0" marR="0" lvl="0" indent="0" algn="just" rtl="0">
              <a:spcBef>
                <a:spcPts val="1200"/>
              </a:spcBef>
              <a:spcAft>
                <a:spcPts val="0"/>
              </a:spcAft>
              <a:buNone/>
            </a:pPr>
            <a:r>
              <a:rPr lang="cy" sz="1150" dirty="0">
                <a:solidFill>
                  <a:srgbClr val="016268"/>
                </a:solidFill>
                <a:latin typeface="Calibri"/>
                <a:ea typeface="Calibri"/>
                <a:cs typeface="Calibri"/>
                <a:sym typeface="Calibri"/>
              </a:rPr>
              <a:t>Mae'r newid yn agwedd a dull y tîm o ran cynaliadwyedd yn un o'r llwyddiannau mwyaf; mae'r tîm cyfan wedi ymgysylltu ac wedi myfyrio'n wirioneddol ar eu heffaith amgylcheddol eu hunain gan hyrwyddo newid parhaol yn y gwaith a gartref. </a:t>
            </a:r>
            <a:endParaRPr sz="1150" dirty="0"/>
          </a:p>
          <a:p>
            <a:pPr marL="0" marR="0" lvl="0" indent="0" algn="just" rtl="0">
              <a:spcBef>
                <a:spcPts val="1200"/>
              </a:spcBef>
              <a:spcAft>
                <a:spcPts val="0"/>
              </a:spcAft>
              <a:buNone/>
            </a:pPr>
            <a:r>
              <a:rPr lang="cy" sz="1150" dirty="0">
                <a:solidFill>
                  <a:srgbClr val="016268"/>
                </a:solidFill>
                <a:latin typeface="Calibri"/>
                <a:ea typeface="Calibri"/>
                <a:cs typeface="Calibri"/>
                <a:sym typeface="Calibri"/>
              </a:rPr>
              <a:t>Rydym hefyd wedi cymryd rhan yn </a:t>
            </a:r>
            <a:r>
              <a:rPr lang="cy" sz="1150" dirty="0">
                <a:solidFill>
                  <a:srgbClr val="016268"/>
                </a:solidFill>
                <a:latin typeface="Calibri"/>
                <a:ea typeface="Calibri"/>
                <a:cs typeface="Calibri"/>
                <a:sym typeface="Calibri"/>
                <a:hlinkClick r:id="rId7"/>
              </a:rPr>
              <a:t>Gofal Sylfaenol Gwyrddach Cymru</a:t>
            </a:r>
            <a:r>
              <a:rPr lang="cy" sz="1150" dirty="0">
                <a:solidFill>
                  <a:srgbClr val="016268"/>
                </a:solidFill>
                <a:latin typeface="Calibri"/>
                <a:ea typeface="Calibri"/>
                <a:cs typeface="Calibri"/>
                <a:sym typeface="Calibri"/>
              </a:rPr>
              <a:t>, gan ennill gwobr aur yn 2024, drwy gwblhau 47 o gamau gweithredu eang eu cwmpas. Fe wnaethon ni benodi Arweinydd Cynaliadwyedd Amgylcheddol sydd wedi ysgrifennu Polisi Cynaliadwyedd ar gyfer y practis ac sydd wedi cwblhau dros 12 awr o Ddatblygiad Proffesiynol Parhaus ym maes cynaliadwyedd.</a:t>
            </a:r>
            <a:endParaRPr sz="1150" b="0" i="0" u="none" strike="noStrike" cap="none" dirty="0">
              <a:solidFill>
                <a:srgbClr val="016268"/>
              </a:solidFill>
              <a:latin typeface="Calibri"/>
              <a:ea typeface="Calibri"/>
              <a:cs typeface="Calibri"/>
              <a:sym typeface="Calibri"/>
            </a:endParaRPr>
          </a:p>
        </p:txBody>
      </p:sp>
      <p:sp>
        <p:nvSpPr>
          <p:cNvPr id="96" name="Google Shape;96;p1"/>
          <p:cNvSpPr txBox="1"/>
          <p:nvPr/>
        </p:nvSpPr>
        <p:spPr>
          <a:xfrm>
            <a:off x="9379602" y="2574365"/>
            <a:ext cx="2754007" cy="1236410"/>
          </a:xfrm>
          <a:prstGeom prst="rect">
            <a:avLst/>
          </a:prstGeom>
          <a:solidFill>
            <a:srgbClr val="016268"/>
          </a:solidFill>
          <a:ln>
            <a:noFill/>
          </a:ln>
        </p:spPr>
        <p:txBody>
          <a:bodyPr spcFirstLastPara="1" wrap="square" lIns="0" tIns="0" rIns="0" bIns="0" rtlCol="0" anchor="t" anchorCtr="0">
            <a:noAutofit/>
          </a:bodyPr>
          <a:lstStyle/>
          <a:p>
            <a:pPr marL="0" marR="0" lvl="0" indent="0" algn="ctr" rtl="0">
              <a:lnSpc>
                <a:spcPct val="107000"/>
              </a:lnSpc>
              <a:spcBef>
                <a:spcPts val="0"/>
              </a:spcBef>
              <a:spcAft>
                <a:spcPts val="0"/>
              </a:spcAft>
              <a:buNone/>
            </a:pPr>
            <a:r>
              <a:rPr lang="cy" sz="1500" b="1" dirty="0">
                <a:solidFill>
                  <a:schemeClr val="lt1"/>
                </a:solidFill>
                <a:latin typeface="Calibri"/>
                <a:ea typeface="Calibri"/>
                <a:cs typeface="Calibri"/>
                <a:sym typeface="Calibri"/>
              </a:rPr>
              <a:t>DERBYNIODD PRACTIS DEINTYDDOL GWAUN CAE GURWEN WOBR AUR                                  GOFAL SYLFAENOL GWYRDDACH CYMRU YN 2024</a:t>
            </a:r>
            <a:r>
              <a:rPr lang="cy" sz="1500" b="1" dirty="0">
                <a:solidFill>
                  <a:srgbClr val="FF0000"/>
                </a:solidFill>
                <a:latin typeface="Calibri"/>
                <a:ea typeface="Calibri"/>
                <a:cs typeface="Calibri"/>
                <a:sym typeface="Calibri"/>
              </a:rPr>
              <a:t> </a:t>
            </a:r>
            <a:endParaRPr sz="1100" b="1" dirty="0">
              <a:solidFill>
                <a:srgbClr val="FF0000"/>
              </a:solidFill>
              <a:latin typeface="Arial"/>
              <a:ea typeface="Arial"/>
              <a:cs typeface="Arial"/>
              <a:sym typeface="Arial"/>
            </a:endParaRPr>
          </a:p>
        </p:txBody>
      </p:sp>
      <p:pic>
        <p:nvPicPr>
          <p:cNvPr id="98" name="Google Shape;98;p1"/>
          <p:cNvPicPr preferRelativeResize="0"/>
          <p:nvPr/>
        </p:nvPicPr>
        <p:blipFill rotWithShape="1">
          <a:blip r:embed="rId8"/>
          <a:srcRect t="13278" b="6914"/>
          <a:stretch/>
        </p:blipFill>
        <p:spPr>
          <a:xfrm>
            <a:off x="5287033" y="2340498"/>
            <a:ext cx="3137970" cy="1858176"/>
          </a:xfrm>
          <a:prstGeom prst="rect">
            <a:avLst/>
          </a:prstGeom>
          <a:ln>
            <a:solidFill>
              <a:schemeClr val="tx1"/>
            </a:solidFill>
          </a:ln>
        </p:spPr>
      </p:pic>
      <p:pic>
        <p:nvPicPr>
          <p:cNvPr id="100" name="Google Shape;100;p1"/>
          <p:cNvPicPr preferRelativeResize="0"/>
          <p:nvPr/>
        </p:nvPicPr>
        <p:blipFill rotWithShape="1">
          <a:blip r:embed="rId9">
            <a:alphaModFix/>
          </a:blip>
          <a:srcRect/>
          <a:stretch/>
        </p:blipFill>
        <p:spPr>
          <a:xfrm>
            <a:off x="10194979" y="1318365"/>
            <a:ext cx="1079392" cy="1130792"/>
          </a:xfrm>
          <a:prstGeom prst="rect">
            <a:avLst/>
          </a:prstGeom>
          <a:noFill/>
          <a:ln w="9525" cap="flat" cmpd="sng">
            <a:solidFill>
              <a:schemeClr val="accent1"/>
            </a:solidFill>
            <a:prstDash val="solid"/>
            <a:round/>
            <a:headEnd type="none" w="sm" len="sm"/>
            <a:tailEnd type="none" w="sm" len="sm"/>
          </a:ln>
        </p:spPr>
      </p:pic>
      <p:pic>
        <p:nvPicPr>
          <p:cNvPr id="138" name="Google Shape;138;p3" title="IMG_6967.jpg"/>
          <p:cNvPicPr preferRelativeResize="0"/>
          <p:nvPr/>
        </p:nvPicPr>
        <p:blipFill>
          <a:blip r:embed="rId10">
            <a:alphaModFix/>
          </a:blip>
          <a:stretch>
            <a:fillRect/>
          </a:stretch>
        </p:blipFill>
        <p:spPr>
          <a:xfrm>
            <a:off x="10155223" y="3912193"/>
            <a:ext cx="1158904" cy="1649490"/>
          </a:xfrm>
          <a:prstGeom prst="rect">
            <a:avLst/>
          </a:prstGeom>
          <a:noFill/>
          <a:ln>
            <a:solidFill>
              <a:schemeClr val="tx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
          <p:cNvPicPr preferRelativeResize="0"/>
          <p:nvPr/>
        </p:nvPicPr>
        <p:blipFill rotWithShape="1">
          <a:blip r:embed="rId3">
            <a:alphaModFix/>
          </a:blip>
          <a:srcRect t="9547" b="1"/>
          <a:stretch/>
        </p:blipFill>
        <p:spPr>
          <a:xfrm>
            <a:off x="-4483" y="6346481"/>
            <a:ext cx="12192000" cy="501630"/>
          </a:xfrm>
          <a:prstGeom prst="rect">
            <a:avLst/>
          </a:prstGeom>
          <a:solidFill>
            <a:srgbClr val="016268"/>
          </a:solidFill>
          <a:ln>
            <a:noFill/>
          </a:ln>
        </p:spPr>
      </p:pic>
      <p:pic>
        <p:nvPicPr>
          <p:cNvPr id="106" name="Google Shape;106;p2"/>
          <p:cNvPicPr preferRelativeResize="0"/>
          <p:nvPr/>
        </p:nvPicPr>
        <p:blipFill rotWithShape="1">
          <a:blip r:embed="rId4">
            <a:alphaModFix/>
          </a:blip>
          <a:srcRect l="734" t="-586" r="181" b="93690"/>
          <a:stretch/>
        </p:blipFill>
        <p:spPr>
          <a:xfrm>
            <a:off x="-37659" y="-61067"/>
            <a:ext cx="12213590" cy="783089"/>
          </a:xfrm>
          <a:prstGeom prst="rect">
            <a:avLst/>
          </a:prstGeom>
          <a:noFill/>
          <a:ln>
            <a:noFill/>
          </a:ln>
        </p:spPr>
      </p:pic>
      <p:sp>
        <p:nvSpPr>
          <p:cNvPr id="107" name="Google Shape;107;p2"/>
          <p:cNvSpPr txBox="1"/>
          <p:nvPr/>
        </p:nvSpPr>
        <p:spPr>
          <a:xfrm>
            <a:off x="125506" y="391543"/>
            <a:ext cx="11985812" cy="30773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cy" sz="1400" b="0" i="0" u="none" strike="noStrike" cap="none" dirty="0">
                <a:solidFill>
                  <a:srgbClr val="016268"/>
                </a:solidFill>
                <a:latin typeface="Calibri"/>
                <a:ea typeface="Calibri"/>
                <a:cs typeface="Calibri"/>
                <a:sym typeface="Calibri"/>
              </a:rPr>
              <a:t>Gofal Sylfaenol Gwyrddach Cymru</a:t>
            </a:r>
            <a:r>
              <a:rPr lang="cy" sz="1400" dirty="0">
                <a:solidFill>
                  <a:srgbClr val="FF0000"/>
                </a:solidFill>
                <a:latin typeface="Calibri"/>
                <a:ea typeface="Calibri"/>
                <a:cs typeface="Calibri"/>
                <a:sym typeface="Calibri"/>
              </a:rPr>
              <a:t>                                                                                                                                                                </a:t>
            </a:r>
            <a:r>
              <a:rPr lang="cy" sz="1400" b="1" i="0" u="none" strike="noStrike" cap="none" dirty="0">
                <a:solidFill>
                  <a:srgbClr val="016268"/>
                </a:solidFill>
                <a:latin typeface="Calibri"/>
                <a:ea typeface="Calibri"/>
                <a:cs typeface="Calibri"/>
                <a:sym typeface="Calibri"/>
              </a:rPr>
              <a:t>Astudiaeth Achos</a:t>
            </a:r>
            <a:r>
              <a:rPr lang="cy" sz="1400" dirty="0">
                <a:solidFill>
                  <a:srgbClr val="016268"/>
                </a:solidFill>
                <a:latin typeface="Calibri"/>
                <a:ea typeface="Calibri"/>
                <a:cs typeface="Calibri"/>
                <a:sym typeface="Calibri"/>
              </a:rPr>
              <a:t>: PRACTIS </a:t>
            </a:r>
            <a:r>
              <a:rPr lang="cy" sz="1400" b="0" i="0" u="none" strike="noStrike" cap="none" dirty="0">
                <a:solidFill>
                  <a:srgbClr val="016268"/>
                </a:solidFill>
                <a:latin typeface="Calibri"/>
                <a:ea typeface="Calibri"/>
                <a:cs typeface="Calibri"/>
                <a:sym typeface="Calibri"/>
              </a:rPr>
              <a:t>DEINTYDDOL        </a:t>
            </a:r>
            <a:endParaRPr sz="1400" dirty="0">
              <a:solidFill>
                <a:schemeClr val="dk1"/>
              </a:solidFill>
              <a:latin typeface="Calibri"/>
              <a:ea typeface="Calibri"/>
              <a:cs typeface="Calibri"/>
              <a:sym typeface="Calibri"/>
            </a:endParaRPr>
          </a:p>
        </p:txBody>
      </p:sp>
      <p:cxnSp>
        <p:nvCxnSpPr>
          <p:cNvPr id="108" name="Google Shape;108;p2"/>
          <p:cNvCxnSpPr/>
          <p:nvPr/>
        </p:nvCxnSpPr>
        <p:spPr>
          <a:xfrm>
            <a:off x="-17930" y="722022"/>
            <a:ext cx="12209930" cy="0"/>
          </a:xfrm>
          <a:prstGeom prst="straightConnector1">
            <a:avLst/>
          </a:prstGeom>
          <a:noFill/>
          <a:ln w="19050" cap="flat" cmpd="sng">
            <a:solidFill>
              <a:schemeClr val="accent1"/>
            </a:solidFill>
            <a:prstDash val="solid"/>
            <a:miter lim="800000"/>
            <a:headEnd type="none" w="sm" len="sm"/>
            <a:tailEnd type="none" w="sm" len="sm"/>
          </a:ln>
        </p:spPr>
      </p:cxnSp>
      <p:cxnSp>
        <p:nvCxnSpPr>
          <p:cNvPr id="109" name="Google Shape;109;p2"/>
          <p:cNvCxnSpPr/>
          <p:nvPr/>
        </p:nvCxnSpPr>
        <p:spPr>
          <a:xfrm>
            <a:off x="16069" y="1233011"/>
            <a:ext cx="12209930" cy="0"/>
          </a:xfrm>
          <a:prstGeom prst="straightConnector1">
            <a:avLst/>
          </a:prstGeom>
          <a:noFill/>
          <a:ln w="19050" cap="flat" cmpd="sng">
            <a:solidFill>
              <a:schemeClr val="accent1"/>
            </a:solidFill>
            <a:prstDash val="solid"/>
            <a:miter lim="800000"/>
            <a:headEnd type="none" w="sm" len="sm"/>
            <a:tailEnd type="none" w="sm" len="sm"/>
          </a:ln>
        </p:spPr>
      </p:cxnSp>
      <p:sp>
        <p:nvSpPr>
          <p:cNvPr id="110" name="Google Shape;110;p2"/>
          <p:cNvSpPr txBox="1"/>
          <p:nvPr/>
        </p:nvSpPr>
        <p:spPr>
          <a:xfrm>
            <a:off x="125506" y="798442"/>
            <a:ext cx="8782948" cy="400110"/>
          </a:xfrm>
          <a:prstGeom prst="rect">
            <a:avLst/>
          </a:prstGeom>
          <a:noFill/>
          <a:ln>
            <a:noFill/>
          </a:ln>
        </p:spPr>
        <p:txBody>
          <a:bodyPr spcFirstLastPara="1" wrap="square" lIns="91425" tIns="45700" rIns="91425" bIns="45700" rtlCol="0" anchor="t" anchorCtr="0">
            <a:spAutoFit/>
          </a:bodyPr>
          <a:lstStyle/>
          <a:p>
            <a:pPr marL="0" marR="0" lvl="0" indent="0" algn="l" rtl="0">
              <a:lnSpc>
                <a:spcPct val="100000"/>
              </a:lnSpc>
              <a:spcBef>
                <a:spcPts val="0"/>
              </a:spcBef>
              <a:spcAft>
                <a:spcPts val="0"/>
              </a:spcAft>
              <a:buClr>
                <a:srgbClr val="016268"/>
              </a:buClr>
              <a:buSzPts val="2000"/>
              <a:buFont typeface="Calibri"/>
              <a:buNone/>
            </a:pPr>
            <a:r>
              <a:rPr lang="cy" sz="2000" b="0" i="0" u="none" strike="noStrike" cap="none">
                <a:solidFill>
                  <a:srgbClr val="016268"/>
                </a:solidFill>
                <a:latin typeface="Calibri"/>
                <a:ea typeface="Calibri"/>
                <a:cs typeface="Calibri"/>
                <a:sym typeface="Calibri"/>
              </a:rPr>
              <a:t>Deintyddfa Gwaun Cae Gurwen, Bwrdd Iechyd Prifysgol Bae Abertawe</a:t>
            </a:r>
            <a:r>
              <a:rPr lang="cy" sz="2000" b="0" i="0" u="none" strike="noStrike" cap="none">
                <a:solidFill>
                  <a:srgbClr val="016268"/>
                </a:solidFill>
                <a:latin typeface="Arial"/>
                <a:ea typeface="Arial"/>
                <a:cs typeface="Arial"/>
                <a:sym typeface="Arial"/>
              </a:rPr>
              <a:t> </a:t>
            </a:r>
            <a:endParaRPr sz="2000" b="0" i="0" u="none" strike="noStrike" cap="none">
              <a:solidFill>
                <a:srgbClr val="016268"/>
              </a:solidFill>
              <a:latin typeface="Arial"/>
              <a:ea typeface="Arial"/>
              <a:cs typeface="Arial"/>
              <a:sym typeface="Arial"/>
            </a:endParaRPr>
          </a:p>
        </p:txBody>
      </p:sp>
      <p:sp>
        <p:nvSpPr>
          <p:cNvPr id="111" name="Google Shape;111;p2"/>
          <p:cNvSpPr/>
          <p:nvPr/>
        </p:nvSpPr>
        <p:spPr>
          <a:xfrm>
            <a:off x="9261281" y="1250989"/>
            <a:ext cx="2914650" cy="5072745"/>
          </a:xfrm>
          <a:custGeom>
            <a:avLst/>
            <a:gdLst/>
            <a:ahLst/>
            <a:cxnLst/>
            <a:rect l="l" t="t" r="r" b="b"/>
            <a:pathLst>
              <a:path w="3856354" h="9290050" extrusionOk="0">
                <a:moveTo>
                  <a:pt x="3856190" y="0"/>
                </a:moveTo>
                <a:lnTo>
                  <a:pt x="0" y="0"/>
                </a:lnTo>
                <a:lnTo>
                  <a:pt x="0" y="9289592"/>
                </a:lnTo>
                <a:lnTo>
                  <a:pt x="3856190" y="9289592"/>
                </a:lnTo>
                <a:lnTo>
                  <a:pt x="3856190" y="0"/>
                </a:lnTo>
                <a:close/>
              </a:path>
            </a:pathLst>
          </a:custGeom>
          <a:solidFill>
            <a:srgbClr val="E9F8E4"/>
          </a:solid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16268"/>
              </a:solidFill>
              <a:latin typeface="Calibri"/>
              <a:ea typeface="Calibri"/>
              <a:cs typeface="Calibri"/>
              <a:sym typeface="Calibri"/>
            </a:endParaRPr>
          </a:p>
          <a:p>
            <a:pPr marL="179388" marR="0" lvl="0" indent="0" algn="l" rtl="0">
              <a:lnSpc>
                <a:spcPct val="100000"/>
              </a:lnSpc>
              <a:spcBef>
                <a:spcPts val="0"/>
              </a:spcBef>
              <a:spcAft>
                <a:spcPts val="0"/>
              </a:spcAft>
              <a:buClr>
                <a:schemeClr val="dk1"/>
              </a:buClr>
              <a:buSzPts val="1200"/>
              <a:buFont typeface="Arial"/>
              <a:buNone/>
            </a:pPr>
            <a:endParaRPr sz="1200" b="1"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16268"/>
              </a:solidFill>
              <a:latin typeface="Calibri"/>
              <a:ea typeface="Calibri"/>
              <a:cs typeface="Calibri"/>
              <a:sym typeface="Calibri"/>
            </a:endParaRPr>
          </a:p>
          <a:p>
            <a:pPr marL="179388" marR="0" lvl="0" indent="0" algn="l" rtl="0">
              <a:lnSpc>
                <a:spcPct val="100000"/>
              </a:lnSpc>
              <a:spcBef>
                <a:spcPts val="0"/>
              </a:spcBef>
              <a:spcAft>
                <a:spcPts val="0"/>
              </a:spcAft>
              <a:buClr>
                <a:srgbClr val="016268"/>
              </a:buClr>
              <a:buSzPts val="1200"/>
              <a:buFont typeface="Calibri"/>
              <a:buNone/>
            </a:pPr>
            <a:r>
              <a:rPr lang="cy" sz="1200" b="1" i="0" u="none" strike="noStrike" cap="none" dirty="0">
                <a:solidFill>
                  <a:srgbClr val="016268"/>
                </a:solidFill>
                <a:latin typeface="Calibri"/>
                <a:ea typeface="Calibri"/>
                <a:cs typeface="Calibri"/>
                <a:sym typeface="Calibri"/>
              </a:rPr>
              <a:t>MANYLION CYSWLLT</a:t>
            </a:r>
            <a:endParaRPr sz="1200" b="0" i="0" u="none" strike="noStrike" cap="none" dirty="0">
              <a:solidFill>
                <a:srgbClr val="016268"/>
              </a:solidFill>
              <a:latin typeface="Arial"/>
              <a:ea typeface="Arial"/>
              <a:cs typeface="Arial"/>
              <a:sym typeface="Arial"/>
            </a:endParaRPr>
          </a:p>
          <a:p>
            <a:pPr marL="179388" marR="0" lvl="0" indent="0" algn="l" rtl="0">
              <a:lnSpc>
                <a:spcPct val="100000"/>
              </a:lnSpc>
              <a:spcBef>
                <a:spcPts val="0"/>
              </a:spcBef>
              <a:spcAft>
                <a:spcPts val="0"/>
              </a:spcAft>
              <a:buClr>
                <a:srgbClr val="016268"/>
              </a:buClr>
              <a:buSzPts val="1200"/>
              <a:buFont typeface="Calibri"/>
              <a:buNone/>
            </a:pPr>
            <a:r>
              <a:rPr lang="cy" sz="1200" b="0" i="0" u="none" strike="noStrike" cap="none" dirty="0">
                <a:solidFill>
                  <a:srgbClr val="016268"/>
                </a:solidFill>
                <a:latin typeface="Calibri"/>
                <a:ea typeface="Calibri"/>
                <a:cs typeface="Calibri"/>
                <a:sym typeface="Calibri"/>
              </a:rPr>
              <a:t>Yvie Powe</a:t>
            </a:r>
            <a:endParaRPr sz="1200" b="0" i="0" u="none" strike="noStrike" cap="none" dirty="0">
              <a:solidFill>
                <a:srgbClr val="016268"/>
              </a:solidFill>
              <a:latin typeface="Arial"/>
              <a:ea typeface="Arial"/>
              <a:cs typeface="Arial"/>
              <a:sym typeface="Arial"/>
            </a:endParaRPr>
          </a:p>
          <a:p>
            <a:pPr marL="179388" marR="0" lvl="0" indent="0" algn="l" rtl="0">
              <a:lnSpc>
                <a:spcPct val="100000"/>
              </a:lnSpc>
              <a:spcBef>
                <a:spcPts val="60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9388" marR="0" lvl="0" indent="0" algn="l" rtl="0">
              <a:lnSpc>
                <a:spcPct val="100000"/>
              </a:lnSpc>
              <a:spcBef>
                <a:spcPts val="60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9388" marR="0" lvl="0" indent="0" algn="l" rtl="0">
              <a:lnSpc>
                <a:spcPct val="100000"/>
              </a:lnSpc>
              <a:spcBef>
                <a:spcPts val="60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9388" marR="0" lvl="0" indent="0" algn="l" rtl="0">
              <a:lnSpc>
                <a:spcPct val="100000"/>
              </a:lnSpc>
              <a:spcBef>
                <a:spcPts val="60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9388" marR="0" lvl="0" indent="0" algn="l" rtl="0">
              <a:lnSpc>
                <a:spcPct val="100000"/>
              </a:lnSpc>
              <a:spcBef>
                <a:spcPts val="60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9388" marR="0" lvl="0" indent="0" algn="l" rtl="0">
              <a:lnSpc>
                <a:spcPct val="100000"/>
              </a:lnSpc>
              <a:spcBef>
                <a:spcPts val="60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9388" marR="0" lvl="0" indent="0" algn="ctr" rtl="0">
              <a:spcBef>
                <a:spcPts val="600"/>
              </a:spcBef>
              <a:spcAft>
                <a:spcPts val="0"/>
              </a:spcAft>
              <a:buNone/>
            </a:pPr>
            <a:r>
              <a:rPr lang="cy" sz="1200" dirty="0">
                <a:solidFill>
                  <a:srgbClr val="016268"/>
                </a:solidFill>
                <a:latin typeface="Calibri"/>
                <a:ea typeface="Calibri"/>
                <a:cs typeface="Calibri"/>
                <a:sym typeface="Calibri"/>
              </a:rPr>
              <a:t>yvettepowe@outlook.com</a:t>
            </a:r>
            <a:endParaRPr lang="en-GB" sz="1200" dirty="0">
              <a:solidFill>
                <a:srgbClr val="016268"/>
              </a:solidFill>
              <a:latin typeface="Calibri"/>
              <a:ea typeface="Calibri"/>
              <a:cs typeface="Calibri"/>
              <a:sym typeface="Calibri"/>
            </a:endParaRPr>
          </a:p>
          <a:p>
            <a:pPr marL="179388" marR="0" lvl="0" indent="0" algn="ctr" rtl="0">
              <a:lnSpc>
                <a:spcPct val="100000"/>
              </a:lnSpc>
              <a:spcBef>
                <a:spcPts val="0"/>
              </a:spcBef>
              <a:spcAft>
                <a:spcPts val="0"/>
              </a:spcAft>
              <a:buClr>
                <a:srgbClr val="016268"/>
              </a:buClr>
              <a:buSzPts val="1200"/>
              <a:buFont typeface="Calibri"/>
              <a:buNone/>
            </a:pPr>
            <a:r>
              <a:rPr lang="cy" sz="1200" dirty="0">
                <a:solidFill>
                  <a:srgbClr val="016268"/>
                </a:solidFill>
                <a:latin typeface="Calibri"/>
                <a:ea typeface="Calibri"/>
                <a:cs typeface="Calibri"/>
                <a:sym typeface="Calibri"/>
              </a:rPr>
              <a:t>(Ymarferydd Deintyddol Cyffredinol)</a:t>
            </a:r>
            <a:endParaRPr lang="en-GB" sz="1200" b="0" i="0" u="none" strike="noStrike" cap="none" dirty="0">
              <a:solidFill>
                <a:srgbClr val="016268"/>
              </a:solidFill>
              <a:latin typeface="Calibri"/>
              <a:ea typeface="Calibri"/>
              <a:cs typeface="Calibri"/>
              <a:sym typeface="Calibri"/>
            </a:endParaRPr>
          </a:p>
          <a:p>
            <a:pPr marL="179388" marR="0" lvl="0" indent="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000"/>
              <a:buFont typeface="Arial"/>
              <a:buNone/>
            </a:pPr>
            <a:endParaRPr sz="1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Calibri"/>
              <a:ea typeface="Calibri"/>
              <a:cs typeface="Calibri"/>
              <a:sym typeface="Calibri"/>
            </a:endParaRPr>
          </a:p>
        </p:txBody>
      </p:sp>
      <p:sp>
        <p:nvSpPr>
          <p:cNvPr id="112" name="Google Shape;112;p2"/>
          <p:cNvSpPr txBox="1"/>
          <p:nvPr/>
        </p:nvSpPr>
        <p:spPr>
          <a:xfrm>
            <a:off x="80682" y="1233011"/>
            <a:ext cx="5831291" cy="4715669"/>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sz="1400" b="1" i="0" u="none" strike="noStrike" cap="none" dirty="0">
                <a:solidFill>
                  <a:srgbClr val="016268"/>
                </a:solidFill>
                <a:latin typeface="Calibri"/>
                <a:ea typeface="Calibri"/>
                <a:cs typeface="Calibri"/>
                <a:sym typeface="Calibri"/>
              </a:rPr>
              <a:t>PA WAHANIAETH WNAETH HWN? </a:t>
            </a:r>
            <a:endParaRPr sz="1400" b="1" i="0" u="none" strike="noStrike" cap="none" dirty="0">
              <a:solidFill>
                <a:srgbClr val="016268"/>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200"/>
              <a:buFont typeface="Calibri"/>
              <a:buNone/>
            </a:pPr>
            <a:r>
              <a:rPr lang="cy" sz="1200" b="1" i="0" u="none" strike="noStrike" cap="none" dirty="0">
                <a:solidFill>
                  <a:schemeClr val="dk1"/>
                </a:solidFill>
                <a:latin typeface="Calibri"/>
                <a:ea typeface="Calibri"/>
                <a:cs typeface="Calibri"/>
                <a:sym typeface="Calibri"/>
              </a:rPr>
              <a:t>Amgylcheddol</a:t>
            </a:r>
            <a:endParaRPr sz="1200" b="1"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cy" sz="1200" dirty="0">
                <a:solidFill>
                  <a:srgbClr val="016268"/>
                </a:solidFill>
                <a:latin typeface="Calibri"/>
                <a:ea typeface="Calibri"/>
                <a:cs typeface="Calibri"/>
                <a:sym typeface="Calibri"/>
              </a:rPr>
              <a:t>O ystyried yr hierarchaeth rheoli gwastraff, rydym wedi canolbwyntio ar leihau ein nwyddau traul a chaffael eitemau, yn enwedig plastig untro. Yn ail, rydym wedi newid ein prosesau i gynnwys ailgylchu eitemau yn hytrach na'u gwaredu. Dim ond 2 fag o wastraff clinigol yr wythnos yr ydym yn ei gynhyrchu nawr (tua 13kg) o'i gymharu â 5 bag (tua 20kg) ar ddechrau'r prosiect, gan gyflawni </a:t>
            </a:r>
            <a:r>
              <a:rPr lang="cy" sz="1200" b="1" dirty="0">
                <a:solidFill>
                  <a:srgbClr val="016268"/>
                </a:solidFill>
                <a:latin typeface="Calibri"/>
                <a:ea typeface="Calibri"/>
                <a:cs typeface="Calibri"/>
                <a:sym typeface="Calibri"/>
              </a:rPr>
              <a:t>gostyngiad o 40%</a:t>
            </a:r>
            <a:r>
              <a:rPr lang="cy" sz="1200" dirty="0">
                <a:solidFill>
                  <a:srgbClr val="016268"/>
                </a:solidFill>
                <a:latin typeface="Calibri"/>
                <a:ea typeface="Calibri"/>
                <a:cs typeface="Calibri"/>
                <a:sym typeface="Calibri"/>
              </a:rPr>
              <a:t>. Rydym yn amcangyfrif bod y gostyngiad hwn wedi arbed </a:t>
            </a:r>
            <a:r>
              <a:rPr lang="cy" sz="1200" b="1" dirty="0">
                <a:solidFill>
                  <a:srgbClr val="016268"/>
                </a:solidFill>
                <a:latin typeface="Calibri"/>
                <a:ea typeface="Calibri"/>
                <a:cs typeface="Calibri"/>
                <a:sym typeface="Calibri"/>
              </a:rPr>
              <a:t>356kg</a:t>
            </a:r>
            <a:r>
              <a:rPr lang="cy" sz="1200" dirty="0">
                <a:solidFill>
                  <a:srgbClr val="016268"/>
                </a:solidFill>
                <a:latin typeface="Calibri"/>
                <a:ea typeface="Calibri"/>
                <a:cs typeface="Calibri"/>
                <a:sym typeface="Calibri"/>
              </a:rPr>
              <a:t> o </a:t>
            </a:r>
            <a:r>
              <a:rPr lang="cy" sz="1200" b="1" baseline="-25000" dirty="0">
                <a:solidFill>
                  <a:srgbClr val="016268"/>
                </a:solidFill>
                <a:latin typeface="Calibri"/>
                <a:ea typeface="Calibri"/>
                <a:cs typeface="Calibri"/>
                <a:sym typeface="Calibri"/>
              </a:rPr>
              <a:t>CO2e</a:t>
            </a:r>
            <a:r>
              <a:rPr lang="cy" sz="1200" b="1" dirty="0">
                <a:solidFill>
                  <a:srgbClr val="016268"/>
                </a:solidFill>
                <a:latin typeface="Calibri"/>
                <a:ea typeface="Calibri"/>
                <a:cs typeface="Calibri"/>
                <a:sym typeface="Calibri"/>
              </a:rPr>
              <a:t>.</a:t>
            </a:r>
            <a:endParaRPr sz="1200" i="0" u="none" strike="noStrike" cap="none" dirty="0">
              <a:solidFill>
                <a:srgbClr val="016268"/>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200"/>
              <a:buFont typeface="Calibri"/>
              <a:buNone/>
            </a:pPr>
            <a:r>
              <a:rPr lang="cy" sz="1200" b="1" i="0" u="none" strike="noStrike" cap="none" dirty="0">
                <a:solidFill>
                  <a:schemeClr val="dk1"/>
                </a:solidFill>
                <a:latin typeface="Calibri"/>
                <a:ea typeface="Calibri"/>
                <a:cs typeface="Calibri"/>
                <a:sym typeface="Calibri"/>
              </a:rPr>
              <a:t>Ariannol </a:t>
            </a:r>
            <a:endParaRPr sz="1200" b="1" dirty="0">
              <a:solidFill>
                <a:schemeClr val="dk1"/>
              </a:solidFill>
              <a:latin typeface="Calibri"/>
              <a:ea typeface="Calibri"/>
              <a:cs typeface="Calibri"/>
              <a:sym typeface="Calibri"/>
            </a:endParaRPr>
          </a:p>
          <a:p>
            <a:pPr marL="0" marR="0" lvl="0" indent="0" algn="just" rtl="0">
              <a:spcBef>
                <a:spcPts val="0"/>
              </a:spcBef>
              <a:spcAft>
                <a:spcPts val="0"/>
              </a:spcAft>
              <a:buNone/>
            </a:pPr>
            <a:r>
              <a:rPr lang="cy" sz="1200" dirty="0">
                <a:solidFill>
                  <a:srgbClr val="016268"/>
                </a:solidFill>
                <a:latin typeface="Calibri"/>
                <a:ea typeface="Calibri"/>
                <a:cs typeface="Calibri"/>
                <a:sym typeface="Calibri"/>
              </a:rPr>
              <a:t>Rydym wedi lleihau ein contract gwaredu gwastraff clinigol sydd wedi arwain at </a:t>
            </a:r>
            <a:r>
              <a:rPr lang="cy" sz="1200" b="1" dirty="0">
                <a:solidFill>
                  <a:srgbClr val="016268"/>
                </a:solidFill>
                <a:latin typeface="Calibri"/>
                <a:ea typeface="Calibri"/>
                <a:cs typeface="Calibri"/>
                <a:sym typeface="Calibri"/>
              </a:rPr>
              <a:t>arbediad blynyddol o £800</a:t>
            </a:r>
            <a:r>
              <a:rPr lang="cy" sz="1200" dirty="0">
                <a:solidFill>
                  <a:srgbClr val="016268"/>
                </a:solidFill>
                <a:latin typeface="Calibri"/>
                <a:ea typeface="Calibri"/>
                <a:cs typeface="Calibri"/>
                <a:sym typeface="Calibri"/>
              </a:rPr>
              <a:t>. Rydym hefyd wedi lleihau ein costau caffael ar gyfer eitemau tafladwy (e.e. cwpanau plastig, pennau sugno plastig, cydau sterileiddio) sy'n cyfateb i </a:t>
            </a:r>
            <a:r>
              <a:rPr lang="cy" sz="1200" b="1" dirty="0">
                <a:solidFill>
                  <a:srgbClr val="016268"/>
                </a:solidFill>
                <a:latin typeface="Calibri"/>
                <a:ea typeface="Calibri"/>
                <a:cs typeface="Calibri"/>
                <a:sym typeface="Calibri"/>
              </a:rPr>
              <a:t>arbediad blynyddol o dros £4000</a:t>
            </a:r>
            <a:r>
              <a:rPr lang="cy" sz="1200" dirty="0">
                <a:solidFill>
                  <a:srgbClr val="016268"/>
                </a:solidFill>
                <a:latin typeface="Calibri"/>
                <a:ea typeface="Calibri"/>
                <a:cs typeface="Calibri"/>
                <a:sym typeface="Calibri"/>
              </a:rPr>
              <a:t>.</a:t>
            </a:r>
            <a:endParaRPr sz="1200" dirty="0">
              <a:solidFill>
                <a:srgbClr val="016268"/>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200"/>
              <a:buFont typeface="Calibri"/>
              <a:buNone/>
            </a:pPr>
            <a:r>
              <a:rPr lang="cy" sz="1200" b="1" i="0" u="none" strike="noStrike" cap="none" dirty="0">
                <a:solidFill>
                  <a:schemeClr val="dk1"/>
                </a:solidFill>
                <a:latin typeface="Calibri"/>
                <a:ea typeface="Calibri"/>
                <a:cs typeface="Calibri"/>
                <a:sym typeface="Calibri"/>
              </a:rPr>
              <a:t>Clinigol </a:t>
            </a:r>
            <a:endParaRPr sz="1200" b="1"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cy" sz="1200" dirty="0">
                <a:solidFill>
                  <a:srgbClr val="016268"/>
                </a:solidFill>
                <a:latin typeface="Calibri"/>
                <a:ea typeface="Calibri"/>
                <a:cs typeface="Calibri"/>
                <a:sym typeface="Calibri"/>
              </a:rPr>
              <a:t>Rydym bob amser wedi ymrwymo i safonau gofal rhagorol parhaus i'n cleifion ac rydym yn ffocysu ar gynaliadwyedd erbyn hyn. Mae caffael offer awtoclafadwy newydd yn caniatáu triniaeth fwy cynaliadwy, a dull mwy cynaliadwy o gynllunio triniaeth.</a:t>
            </a:r>
            <a:endParaRPr sz="1200" b="0" i="0" u="none" strike="noStrike" cap="none" dirty="0">
              <a:solidFill>
                <a:srgbClr val="016268"/>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200"/>
              <a:buFont typeface="Calibri"/>
              <a:buNone/>
            </a:pPr>
            <a:r>
              <a:rPr lang="cy" sz="1200" b="1" i="0" u="none" strike="noStrike" cap="none" dirty="0">
                <a:solidFill>
                  <a:schemeClr val="dk1"/>
                </a:solidFill>
                <a:latin typeface="Calibri"/>
                <a:ea typeface="Calibri"/>
                <a:cs typeface="Calibri"/>
                <a:sym typeface="Calibri"/>
              </a:rPr>
              <a:t>Cymdeithasol</a:t>
            </a:r>
            <a:r>
              <a:rPr lang="cy"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cy" sz="1200" dirty="0">
                <a:solidFill>
                  <a:srgbClr val="016268"/>
                </a:solidFill>
                <a:latin typeface="Calibri"/>
                <a:ea typeface="Calibri"/>
                <a:cs typeface="Calibri"/>
                <a:sym typeface="Calibri"/>
              </a:rPr>
              <a:t>Mae hwn wedi bod yn ymarfer adeiladu tîm rhagorol. Mae'r tîm wedi datblygu sgiliau gwella ansawdd ac wedi codi eu hymwybyddiaeth o gynaliadwyedd amgylcheddol. Mae'r prosiect wedi denu ymgysylltiad sylweddol gan gleifion, yn enwedig yn dilyn cyflwyno cwpanau metel awtoclafadwy. Mae cleifion yn ymwybodol o'n hymrwymiad, ac mae hyn wedi arwain at sgyrsiau parhaus ynghylch cynaliadwyedd ym maes deintyddiaeth ac yn gyffredinol.</a:t>
            </a:r>
            <a:endParaRPr dirty="0"/>
          </a:p>
          <a:p>
            <a:pPr marL="0" marR="0" lvl="0" indent="0" algn="just" rtl="0">
              <a:lnSpc>
                <a:spcPct val="100000"/>
              </a:lnSpc>
              <a:spcBef>
                <a:spcPts val="0"/>
              </a:spcBef>
              <a:spcAft>
                <a:spcPts val="0"/>
              </a:spcAft>
              <a:buClr>
                <a:schemeClr val="dk1"/>
              </a:buClr>
              <a:buSzPts val="1200"/>
              <a:buFont typeface="Arial"/>
              <a:buNone/>
            </a:pPr>
            <a:endParaRPr sz="1200" b="0" i="0" u="none" strike="noStrike" cap="none" dirty="0">
              <a:solidFill>
                <a:srgbClr val="FF0000"/>
              </a:solidFill>
              <a:latin typeface="Calibri"/>
              <a:ea typeface="Calibri"/>
              <a:cs typeface="Calibri"/>
              <a:sym typeface="Calibri"/>
            </a:endParaRPr>
          </a:p>
        </p:txBody>
      </p:sp>
      <p:sp>
        <p:nvSpPr>
          <p:cNvPr id="113" name="Google Shape;113;p2"/>
          <p:cNvSpPr txBox="1"/>
          <p:nvPr/>
        </p:nvSpPr>
        <p:spPr>
          <a:xfrm>
            <a:off x="6069136" y="1221299"/>
            <a:ext cx="2989500" cy="393296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sz="1400" b="1" i="0" u="none" strike="noStrike" cap="none" dirty="0">
                <a:solidFill>
                  <a:srgbClr val="016268"/>
                </a:solidFill>
                <a:latin typeface="Calibri"/>
                <a:ea typeface="Calibri"/>
                <a:cs typeface="Calibri"/>
                <a:sym typeface="Calibri"/>
              </a:rPr>
              <a:t>BETH</a:t>
            </a:r>
            <a:r>
              <a:rPr lang="cy" sz="1400" b="1" dirty="0">
                <a:solidFill>
                  <a:srgbClr val="016268"/>
                </a:solidFill>
                <a:latin typeface="Calibri"/>
                <a:ea typeface="Calibri"/>
                <a:cs typeface="Calibri"/>
                <a:sym typeface="Calibri"/>
              </a:rPr>
              <a:t>  NESAF?</a:t>
            </a:r>
            <a:endParaRPr b="1" dirty="0">
              <a:solidFill>
                <a:srgbClr val="016268"/>
              </a:solidFill>
            </a:endParaRPr>
          </a:p>
          <a:p>
            <a:pPr marL="0" marR="0" lvl="0" indent="0" algn="l" rtl="0">
              <a:lnSpc>
                <a:spcPct val="100000"/>
              </a:lnSpc>
              <a:spcBef>
                <a:spcPts val="0"/>
              </a:spcBef>
              <a:spcAft>
                <a:spcPts val="0"/>
              </a:spcAft>
              <a:buClr>
                <a:srgbClr val="016268"/>
              </a:buClr>
              <a:buSzPts val="1400"/>
              <a:buFont typeface="Calibri"/>
              <a:buNone/>
            </a:pPr>
            <a:r>
              <a:rPr lang="cy" sz="1200" dirty="0">
                <a:solidFill>
                  <a:srgbClr val="016268"/>
                </a:solidFill>
                <a:latin typeface="Calibri"/>
                <a:ea typeface="Calibri"/>
                <a:cs typeface="Calibri"/>
                <a:sym typeface="Calibri"/>
              </a:rPr>
              <a:t>Rydym wedi bod yn cynnal y prosiect gwella ansawdd hydredol hwn ers y 2.5 mlynedd diwethaf. Ein cam nesaf yw lledaenu ac ehangu! Rydym wedi ymrwymo i godi ymwybyddiaeth o'r argyfwng hinsawdd a rhannu syniadau gyda chydweithwyr.</a:t>
            </a:r>
            <a:endParaRPr dirty="0"/>
          </a:p>
          <a:p>
            <a:pPr marL="0" marR="0" lvl="0" indent="0" algn="just" rtl="0">
              <a:spcBef>
                <a:spcPts val="1200"/>
              </a:spcBef>
              <a:spcAft>
                <a:spcPts val="0"/>
              </a:spcAft>
              <a:buNone/>
            </a:pPr>
            <a:r>
              <a:rPr lang="cy" sz="1200" dirty="0">
                <a:solidFill>
                  <a:srgbClr val="016268"/>
                </a:solidFill>
                <a:latin typeface="Calibri"/>
                <a:ea typeface="Calibri"/>
                <a:cs typeface="Calibri"/>
                <a:sym typeface="Calibri"/>
              </a:rPr>
              <a:t>Gellid mabwysiadu ein prosiect yn hawdd ar draws practisiau deintyddol, gyda’r gost leiaf posibl. Yn ogystal â hyn, rydym yn teimlo bod potensial enfawr i fabwysiadu'r newidiadau hyn ar draws pob darparwr gofal sylfaenol gan gynnwys practisiau meddygon teulu, fferyllfeydd ac optometryddion. Mae hyn yn rhywbeth rydyn ni wedi'i drafod gyda'r Grŵp Cydweithredol Deintyddol lleol ac rydym yn gobeithio ei drafod gyda'r tîm clwstwr lleol i gael eu mewnbwn.</a:t>
            </a:r>
          </a:p>
          <a:p>
            <a:pPr marL="0" marR="0" lvl="0" indent="0" algn="just" rtl="0">
              <a:spcBef>
                <a:spcPts val="1200"/>
              </a:spcBef>
              <a:spcAft>
                <a:spcPts val="0"/>
              </a:spcAft>
              <a:buNone/>
            </a:pPr>
            <a:r>
              <a:rPr lang="cy" sz="1200" b="0" i="0" u="none" strike="noStrike" cap="none" dirty="0">
                <a:solidFill>
                  <a:srgbClr val="016268"/>
                </a:solidFill>
                <a:latin typeface="Calibri"/>
                <a:ea typeface="Calibri"/>
                <a:cs typeface="Calibri"/>
                <a:sym typeface="Calibri"/>
              </a:rPr>
              <a:t>Rydym hefyd yn awyddus i symud i gasglu gwastraff mewn bagiau teigr melyn yn lle ei gasglu fel gwastraff clinigol yn y practis deintyddol. Byddai hyn yn lleihau allyriadau carbon ymhellach gan nad yw'n cael ei losgi fel gwastraff clinigol.</a:t>
            </a:r>
            <a:endParaRPr sz="1200" b="0" i="0" u="none" strike="noStrike" cap="none" dirty="0">
              <a:solidFill>
                <a:srgbClr val="016268"/>
              </a:solidFill>
              <a:latin typeface="Calibri"/>
              <a:ea typeface="Calibri"/>
              <a:cs typeface="Calibri"/>
              <a:sym typeface="Calibri"/>
            </a:endParaRPr>
          </a:p>
        </p:txBody>
      </p:sp>
      <p:sp>
        <p:nvSpPr>
          <p:cNvPr id="114" name="Google Shape;114;p2"/>
          <p:cNvSpPr txBox="1"/>
          <p:nvPr/>
        </p:nvSpPr>
        <p:spPr>
          <a:xfrm>
            <a:off x="9352198" y="1410947"/>
            <a:ext cx="2759120" cy="2392257"/>
          </a:xfrm>
          <a:prstGeom prst="rect">
            <a:avLst/>
          </a:prstGeom>
          <a:solidFill>
            <a:srgbClr val="016268"/>
          </a:solidFill>
          <a:ln>
            <a:noFill/>
          </a:ln>
        </p:spPr>
        <p:txBody>
          <a:bodyPr spcFirstLastPara="1" wrap="square" lIns="0" tIns="0" rIns="0" bIns="0" rtlCol="0" anchor="t" anchorCtr="0">
            <a:noAutofit/>
          </a:bodyPr>
          <a:lstStyle/>
          <a:p>
            <a:pPr marL="109220" marR="0" lvl="0" indent="0" algn="l" rtl="0">
              <a:lnSpc>
                <a:spcPct val="107000"/>
              </a:lnSpc>
              <a:spcBef>
                <a:spcPts val="0"/>
              </a:spcBef>
              <a:spcAft>
                <a:spcPts val="0"/>
              </a:spcAft>
              <a:buNone/>
            </a:pPr>
            <a:r>
              <a:rPr lang="cy" dirty="0">
                <a:solidFill>
                  <a:schemeClr val="bg1"/>
                </a:solidFill>
                <a:latin typeface="Calibri"/>
                <a:ea typeface="Calibri"/>
                <a:cs typeface="Calibri"/>
                <a:sym typeface="Calibri"/>
              </a:rPr>
              <a:t>AWGRYMIADAU GWYCH</a:t>
            </a:r>
            <a:endParaRPr lang="en-GB" sz="1200" dirty="0">
              <a:solidFill>
                <a:schemeClr val="bg1"/>
              </a:solidFill>
              <a:ea typeface="Calibri"/>
            </a:endParaRPr>
          </a:p>
          <a:p>
            <a:pPr marL="280670" marR="0" lvl="0" indent="-171450" algn="l" rtl="0">
              <a:lnSpc>
                <a:spcPct val="107000"/>
              </a:lnSpc>
              <a:spcBef>
                <a:spcPts val="0"/>
              </a:spcBef>
              <a:spcAft>
                <a:spcPts val="0"/>
              </a:spcAft>
              <a:buClr>
                <a:schemeClr val="bg1"/>
              </a:buClr>
              <a:buFont typeface="Arial" panose="020B0604020202020204" pitchFamily="34" charset="0"/>
              <a:buChar char="•"/>
            </a:pPr>
            <a:r>
              <a:rPr lang="cy" sz="1050" dirty="0">
                <a:solidFill>
                  <a:schemeClr val="bg1"/>
                </a:solidFill>
                <a:latin typeface="Calibri"/>
                <a:ea typeface="Calibri"/>
                <a:cs typeface="Calibri"/>
                <a:sym typeface="Calibri"/>
              </a:rPr>
              <a:t>Ymunwch â Chynllun Gofal Sylfaenol Gwyrddach Cymru! Mae hwn yn fframwaith gwych i ddechrau gwneud newidiadau cynaliadwy ym maes gofal sylfaenol. </a:t>
            </a:r>
            <a:endParaRPr sz="1050" dirty="0">
              <a:solidFill>
                <a:schemeClr val="bg1"/>
              </a:solidFill>
              <a:latin typeface="Calibri"/>
              <a:ea typeface="Calibri"/>
              <a:cs typeface="Calibri"/>
              <a:sym typeface="Calibri"/>
            </a:endParaRPr>
          </a:p>
          <a:p>
            <a:pPr marL="293370" marR="0" lvl="0" indent="-171450" algn="l" rtl="0">
              <a:lnSpc>
                <a:spcPct val="107000"/>
              </a:lnSpc>
              <a:spcBef>
                <a:spcPts val="1280"/>
              </a:spcBef>
              <a:spcAft>
                <a:spcPts val="0"/>
              </a:spcAft>
              <a:buClr>
                <a:schemeClr val="bg1"/>
              </a:buClr>
              <a:buSzPts val="1000"/>
              <a:buFont typeface="Arial" panose="020B0604020202020204" pitchFamily="34" charset="0"/>
              <a:buChar char="•"/>
            </a:pPr>
            <a:r>
              <a:rPr lang="cy" sz="1050" dirty="0">
                <a:solidFill>
                  <a:schemeClr val="bg1"/>
                </a:solidFill>
                <a:latin typeface="Calibri"/>
                <a:ea typeface="Calibri"/>
                <a:cs typeface="Calibri"/>
                <a:sym typeface="Calibri"/>
              </a:rPr>
              <a:t>Defnyddiwch ddulliau gwella ansawdd i gynllunio eich prosiect. Mae hwn wedi bod yn gyfle dysgu gwych i'r tîm cyfan. </a:t>
            </a:r>
            <a:endParaRPr sz="1050" dirty="0">
              <a:solidFill>
                <a:schemeClr val="bg1"/>
              </a:solidFill>
              <a:latin typeface="Calibri"/>
              <a:ea typeface="Calibri"/>
              <a:cs typeface="Calibri"/>
              <a:sym typeface="Calibri"/>
            </a:endParaRPr>
          </a:p>
          <a:p>
            <a:pPr marL="293370" marR="0" lvl="0" indent="-171450" algn="l" rtl="0">
              <a:lnSpc>
                <a:spcPct val="107000"/>
              </a:lnSpc>
              <a:spcBef>
                <a:spcPts val="1280"/>
              </a:spcBef>
              <a:spcAft>
                <a:spcPts val="0"/>
              </a:spcAft>
              <a:buClr>
                <a:schemeClr val="bg1"/>
              </a:buClr>
              <a:buSzPts val="1000"/>
              <a:buFont typeface="Arial" panose="020B0604020202020204" pitchFamily="34" charset="0"/>
              <a:buChar char="•"/>
            </a:pPr>
            <a:r>
              <a:rPr lang="cy" sz="1050" dirty="0">
                <a:solidFill>
                  <a:schemeClr val="bg1"/>
                </a:solidFill>
                <a:latin typeface="Calibri"/>
                <a:ea typeface="Calibri"/>
                <a:cs typeface="Calibri"/>
                <a:sym typeface="Calibri"/>
              </a:rPr>
              <a:t>Cofiwch y gall newidiadau bach gael effaith fawr, yn amgylcheddol, yn gymdeithasol ac yn ariannol!</a:t>
            </a:r>
            <a:endParaRPr sz="1050" dirty="0">
              <a:solidFill>
                <a:schemeClr val="bg1"/>
              </a:solidFill>
              <a:latin typeface="Calibri"/>
              <a:ea typeface="Calibri"/>
              <a:cs typeface="Calibri"/>
              <a:sym typeface="Calibri"/>
            </a:endParaRPr>
          </a:p>
        </p:txBody>
      </p:sp>
      <p:pic>
        <p:nvPicPr>
          <p:cNvPr id="116" name="Google Shape;116;p2"/>
          <p:cNvPicPr preferRelativeResize="0"/>
          <p:nvPr/>
        </p:nvPicPr>
        <p:blipFill rotWithShape="1">
          <a:blip r:embed="rId5">
            <a:alphaModFix/>
          </a:blip>
          <a:srcRect/>
          <a:stretch/>
        </p:blipFill>
        <p:spPr>
          <a:xfrm>
            <a:off x="55745" y="6410885"/>
            <a:ext cx="1000125" cy="381000"/>
          </a:xfrm>
          <a:prstGeom prst="rect">
            <a:avLst/>
          </a:prstGeom>
          <a:solidFill>
            <a:schemeClr val="lt1"/>
          </a:solidFill>
          <a:ln>
            <a:noFill/>
          </a:ln>
        </p:spPr>
      </p:pic>
      <p:pic>
        <p:nvPicPr>
          <p:cNvPr id="117" name="Google Shape;117;p2" descr="Public Health Wales - The National Joint Registry"/>
          <p:cNvPicPr preferRelativeResize="0"/>
          <p:nvPr/>
        </p:nvPicPr>
        <p:blipFill rotWithShape="1">
          <a:blip r:embed="rId6">
            <a:alphaModFix/>
          </a:blip>
          <a:srcRect l="11155" t="21132" r="16632" b="18287"/>
          <a:stretch/>
        </p:blipFill>
        <p:spPr>
          <a:xfrm>
            <a:off x="10953190" y="6393033"/>
            <a:ext cx="1171575" cy="409575"/>
          </a:xfrm>
          <a:prstGeom prst="rect">
            <a:avLst/>
          </a:prstGeom>
          <a:noFill/>
          <a:ln>
            <a:noFill/>
          </a:ln>
        </p:spPr>
      </p:pic>
      <p:pic>
        <p:nvPicPr>
          <p:cNvPr id="121" name="Google Shape;121;p2" title="YVIE.jpg"/>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39000"/>
                    </a14:imgEffect>
                  </a14:imgLayer>
                </a14:imgProps>
              </a:ext>
            </a:extLst>
          </a:blip>
          <a:srcRect t="10586" b="2206"/>
          <a:stretch/>
        </p:blipFill>
        <p:spPr>
          <a:xfrm>
            <a:off x="10229013" y="4224248"/>
            <a:ext cx="1173739" cy="1564691"/>
          </a:xfrm>
          <a:prstGeom prst="rect">
            <a:avLst/>
          </a:prstGeom>
          <a:noFill/>
          <a:ln>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3"/>
          <p:cNvPicPr preferRelativeResize="0"/>
          <p:nvPr/>
        </p:nvPicPr>
        <p:blipFill rotWithShape="1">
          <a:blip r:embed="rId3">
            <a:alphaModFix/>
          </a:blip>
          <a:srcRect t="9547" b="1"/>
          <a:stretch/>
        </p:blipFill>
        <p:spPr>
          <a:xfrm>
            <a:off x="-4483" y="6346481"/>
            <a:ext cx="12192000" cy="501630"/>
          </a:xfrm>
          <a:prstGeom prst="rect">
            <a:avLst/>
          </a:prstGeom>
          <a:solidFill>
            <a:srgbClr val="016268"/>
          </a:solidFill>
          <a:ln>
            <a:noFill/>
          </a:ln>
        </p:spPr>
      </p:pic>
      <p:pic>
        <p:nvPicPr>
          <p:cNvPr id="127" name="Google Shape;127;p3"/>
          <p:cNvPicPr preferRelativeResize="0"/>
          <p:nvPr/>
        </p:nvPicPr>
        <p:blipFill rotWithShape="1">
          <a:blip r:embed="rId4">
            <a:alphaModFix/>
          </a:blip>
          <a:srcRect l="734" t="-586" r="181" b="93690"/>
          <a:stretch/>
        </p:blipFill>
        <p:spPr>
          <a:xfrm>
            <a:off x="-37659" y="-61067"/>
            <a:ext cx="12213590" cy="783089"/>
          </a:xfrm>
          <a:prstGeom prst="rect">
            <a:avLst/>
          </a:prstGeom>
          <a:noFill/>
          <a:ln>
            <a:noFill/>
          </a:ln>
        </p:spPr>
      </p:pic>
      <p:sp>
        <p:nvSpPr>
          <p:cNvPr id="128" name="Google Shape;128;p3"/>
          <p:cNvSpPr txBox="1"/>
          <p:nvPr/>
        </p:nvSpPr>
        <p:spPr>
          <a:xfrm>
            <a:off x="125506" y="391543"/>
            <a:ext cx="11985812" cy="30773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cy" sz="1400" b="0" i="0" u="none" strike="noStrike" cap="none" dirty="0">
                <a:solidFill>
                  <a:srgbClr val="016268"/>
                </a:solidFill>
                <a:latin typeface="Calibri"/>
                <a:ea typeface="Calibri"/>
                <a:cs typeface="Calibri"/>
                <a:sym typeface="Calibri"/>
              </a:rPr>
              <a:t>Gofal Sylfaenol Gwyrddach Cymru</a:t>
            </a:r>
            <a:r>
              <a:rPr lang="cy" sz="1400" dirty="0">
                <a:solidFill>
                  <a:srgbClr val="FF0000"/>
                </a:solidFill>
                <a:latin typeface="Calibri"/>
                <a:ea typeface="Calibri"/>
                <a:cs typeface="Calibri"/>
                <a:sym typeface="Calibri"/>
              </a:rPr>
              <a:t>                                                                                                                                                                </a:t>
            </a:r>
            <a:r>
              <a:rPr lang="cy" sz="1400" b="1" i="0" u="none" strike="noStrike" cap="none" dirty="0">
                <a:solidFill>
                  <a:srgbClr val="016268"/>
                </a:solidFill>
                <a:latin typeface="Calibri"/>
                <a:ea typeface="Calibri"/>
                <a:cs typeface="Calibri"/>
                <a:sym typeface="Calibri"/>
              </a:rPr>
              <a:t>Astudiaeth Achos</a:t>
            </a:r>
            <a:r>
              <a:rPr lang="cy" sz="1400" dirty="0">
                <a:solidFill>
                  <a:srgbClr val="016268"/>
                </a:solidFill>
                <a:latin typeface="Calibri"/>
                <a:ea typeface="Calibri"/>
                <a:cs typeface="Calibri"/>
                <a:sym typeface="Calibri"/>
              </a:rPr>
              <a:t>: PRACTIS </a:t>
            </a:r>
            <a:r>
              <a:rPr lang="cy" sz="1400" b="0" i="0" u="none" strike="noStrike" cap="none" dirty="0">
                <a:solidFill>
                  <a:srgbClr val="016268"/>
                </a:solidFill>
                <a:latin typeface="Calibri"/>
                <a:ea typeface="Calibri"/>
                <a:cs typeface="Calibri"/>
                <a:sym typeface="Calibri"/>
              </a:rPr>
              <a:t>DEINTYDDOL        </a:t>
            </a:r>
            <a:endParaRPr sz="1400" dirty="0">
              <a:solidFill>
                <a:schemeClr val="dk1"/>
              </a:solidFill>
              <a:latin typeface="Calibri"/>
              <a:ea typeface="Calibri"/>
              <a:cs typeface="Calibri"/>
              <a:sym typeface="Calibri"/>
            </a:endParaRPr>
          </a:p>
        </p:txBody>
      </p:sp>
      <p:cxnSp>
        <p:nvCxnSpPr>
          <p:cNvPr id="129" name="Google Shape;129;p3"/>
          <p:cNvCxnSpPr/>
          <p:nvPr/>
        </p:nvCxnSpPr>
        <p:spPr>
          <a:xfrm>
            <a:off x="-17930" y="722022"/>
            <a:ext cx="12209930" cy="0"/>
          </a:xfrm>
          <a:prstGeom prst="straightConnector1">
            <a:avLst/>
          </a:prstGeom>
          <a:noFill/>
          <a:ln w="19050" cap="flat" cmpd="sng">
            <a:solidFill>
              <a:schemeClr val="accent1"/>
            </a:solidFill>
            <a:prstDash val="solid"/>
            <a:miter lim="800000"/>
            <a:headEnd type="none" w="sm" len="sm"/>
            <a:tailEnd type="none" w="sm" len="sm"/>
          </a:ln>
        </p:spPr>
      </p:cxnSp>
      <p:cxnSp>
        <p:nvCxnSpPr>
          <p:cNvPr id="130" name="Google Shape;130;p3"/>
          <p:cNvCxnSpPr/>
          <p:nvPr/>
        </p:nvCxnSpPr>
        <p:spPr>
          <a:xfrm rot="10800000" flipH="1">
            <a:off x="16069" y="1198552"/>
            <a:ext cx="11744671" cy="34459"/>
          </a:xfrm>
          <a:prstGeom prst="straightConnector1">
            <a:avLst/>
          </a:prstGeom>
          <a:noFill/>
          <a:ln w="19050" cap="flat" cmpd="sng">
            <a:solidFill>
              <a:schemeClr val="accent1"/>
            </a:solidFill>
            <a:prstDash val="solid"/>
            <a:miter lim="800000"/>
            <a:headEnd type="none" w="sm" len="sm"/>
            <a:tailEnd type="none" w="sm" len="sm"/>
          </a:ln>
        </p:spPr>
      </p:cxnSp>
      <p:sp>
        <p:nvSpPr>
          <p:cNvPr id="131" name="Google Shape;131;p3"/>
          <p:cNvSpPr txBox="1"/>
          <p:nvPr/>
        </p:nvSpPr>
        <p:spPr>
          <a:xfrm>
            <a:off x="125506" y="798442"/>
            <a:ext cx="8782948" cy="400110"/>
          </a:xfrm>
          <a:prstGeom prst="rect">
            <a:avLst/>
          </a:prstGeom>
          <a:noFill/>
          <a:ln>
            <a:noFill/>
          </a:ln>
        </p:spPr>
        <p:txBody>
          <a:bodyPr spcFirstLastPara="1" wrap="square" lIns="91425" tIns="45700" rIns="91425" bIns="45700" rtlCol="0" anchor="t" anchorCtr="0">
            <a:spAutoFit/>
          </a:bodyPr>
          <a:lstStyle/>
          <a:p>
            <a:pPr marL="0" marR="0" lvl="0" indent="0" algn="l" rtl="0">
              <a:lnSpc>
                <a:spcPct val="100000"/>
              </a:lnSpc>
              <a:spcBef>
                <a:spcPts val="0"/>
              </a:spcBef>
              <a:spcAft>
                <a:spcPts val="0"/>
              </a:spcAft>
              <a:buClr>
                <a:srgbClr val="016268"/>
              </a:buClr>
              <a:buSzPts val="2000"/>
              <a:buFont typeface="Calibri"/>
              <a:buNone/>
            </a:pPr>
            <a:r>
              <a:rPr lang="cy" sz="2000" b="0" i="0" u="none" strike="noStrike" cap="none">
                <a:solidFill>
                  <a:srgbClr val="016268"/>
                </a:solidFill>
                <a:latin typeface="Calibri"/>
                <a:ea typeface="Calibri"/>
                <a:cs typeface="Calibri"/>
                <a:sym typeface="Calibri"/>
              </a:rPr>
              <a:t>Deintyddfa Gwaun Cae Gurwen, Bwrdd Iechyd Prifysgol Bae Abertawe</a:t>
            </a:r>
            <a:r>
              <a:rPr lang="cy" sz="2000" b="0" i="0" u="none" strike="noStrike" cap="none">
                <a:solidFill>
                  <a:srgbClr val="016268"/>
                </a:solidFill>
                <a:latin typeface="Arial"/>
                <a:ea typeface="Arial"/>
                <a:cs typeface="Arial"/>
                <a:sym typeface="Arial"/>
              </a:rPr>
              <a:t> </a:t>
            </a:r>
            <a:endParaRPr sz="2000" b="0" i="0" u="none" strike="noStrike" cap="none">
              <a:solidFill>
                <a:srgbClr val="016268"/>
              </a:solidFill>
              <a:latin typeface="Arial"/>
              <a:ea typeface="Arial"/>
              <a:cs typeface="Arial"/>
              <a:sym typeface="Arial"/>
            </a:endParaRPr>
          </a:p>
        </p:txBody>
      </p:sp>
      <p:pic>
        <p:nvPicPr>
          <p:cNvPr id="132" name="Google Shape;132;p3"/>
          <p:cNvPicPr preferRelativeResize="0"/>
          <p:nvPr/>
        </p:nvPicPr>
        <p:blipFill rotWithShape="1">
          <a:blip r:embed="rId5">
            <a:alphaModFix/>
          </a:blip>
          <a:srcRect/>
          <a:stretch/>
        </p:blipFill>
        <p:spPr>
          <a:xfrm>
            <a:off x="55745" y="6410885"/>
            <a:ext cx="1000125" cy="381000"/>
          </a:xfrm>
          <a:prstGeom prst="rect">
            <a:avLst/>
          </a:prstGeom>
          <a:solidFill>
            <a:schemeClr val="lt1"/>
          </a:solidFill>
          <a:ln>
            <a:noFill/>
          </a:ln>
        </p:spPr>
      </p:pic>
      <p:pic>
        <p:nvPicPr>
          <p:cNvPr id="133" name="Google Shape;133;p3" descr="Public Health Wales - The National Joint Registry"/>
          <p:cNvPicPr preferRelativeResize="0"/>
          <p:nvPr/>
        </p:nvPicPr>
        <p:blipFill rotWithShape="1">
          <a:blip r:embed="rId6">
            <a:alphaModFix/>
          </a:blip>
          <a:srcRect l="11155" t="21132" r="16632" b="18287"/>
          <a:stretch/>
        </p:blipFill>
        <p:spPr>
          <a:xfrm>
            <a:off x="10953190" y="6393033"/>
            <a:ext cx="1171575" cy="409575"/>
          </a:xfrm>
          <a:prstGeom prst="rect">
            <a:avLst/>
          </a:prstGeom>
          <a:noFill/>
          <a:ln>
            <a:noFill/>
          </a:ln>
        </p:spPr>
      </p:pic>
      <p:pic>
        <p:nvPicPr>
          <p:cNvPr id="134" name="Google Shape;134;p3"/>
          <p:cNvPicPr preferRelativeResize="0"/>
          <p:nvPr/>
        </p:nvPicPr>
        <p:blipFill rotWithShape="1">
          <a:blip r:embed="rId7">
            <a:alphaModFix/>
          </a:blip>
          <a:srcRect/>
          <a:stretch/>
        </p:blipFill>
        <p:spPr>
          <a:xfrm>
            <a:off x="8244741" y="707778"/>
            <a:ext cx="3924000" cy="5616000"/>
          </a:xfrm>
          <a:prstGeom prst="rect">
            <a:avLst/>
          </a:prstGeom>
          <a:ln>
            <a:noFill/>
          </a:ln>
          <a:effectLst>
            <a:outerShdw blurRad="292100" dist="139700" dir="2700000" algn="tl" rotWithShape="0">
              <a:srgbClr val="333333">
                <a:alpha val="65000"/>
              </a:srgbClr>
            </a:outerShdw>
          </a:effectLst>
        </p:spPr>
      </p:pic>
      <p:sp>
        <p:nvSpPr>
          <p:cNvPr id="135" name="Google Shape;135;p3"/>
          <p:cNvSpPr txBox="1"/>
          <p:nvPr/>
        </p:nvSpPr>
        <p:spPr>
          <a:xfrm>
            <a:off x="125506" y="1370789"/>
            <a:ext cx="7909541" cy="2963086"/>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sz="1200" b="1" dirty="0">
                <a:solidFill>
                  <a:srgbClr val="016268"/>
                </a:solidFill>
                <a:latin typeface="Calibri"/>
                <a:ea typeface="Calibri"/>
                <a:cs typeface="Calibri"/>
                <a:sym typeface="Calibri"/>
              </a:rPr>
              <a:t>PDSA 1</a:t>
            </a:r>
            <a:r>
              <a:rPr lang="cy" sz="1100" dirty="0">
                <a:solidFill>
                  <a:srgbClr val="016268"/>
                </a:solidFill>
                <a:latin typeface="Calibri"/>
                <a:ea typeface="Calibri"/>
                <a:cs typeface="Calibri"/>
                <a:sym typeface="Calibri"/>
              </a:rPr>
              <a:t> </a:t>
            </a:r>
            <a:r>
              <a:rPr lang="cy" sz="1200" b="1" dirty="0">
                <a:solidFill>
                  <a:srgbClr val="016268"/>
                </a:solidFill>
                <a:latin typeface="Calibri"/>
                <a:ea typeface="Calibri"/>
                <a:cs typeface="Calibri"/>
                <a:sym typeface="Calibri"/>
              </a:rPr>
              <a:t>Cyflwyno blychau storio plastig</a:t>
            </a:r>
            <a:endParaRPr sz="1200" dirty="0"/>
          </a:p>
          <a:p>
            <a:pPr marL="0" marR="0" lvl="0" indent="0" algn="l" rtl="0">
              <a:lnSpc>
                <a:spcPct val="100000"/>
              </a:lnSpc>
              <a:spcBef>
                <a:spcPts val="0"/>
              </a:spcBef>
              <a:spcAft>
                <a:spcPts val="0"/>
              </a:spcAft>
              <a:buClr>
                <a:schemeClr val="dk1"/>
              </a:buClr>
              <a:buSzPts val="1400"/>
              <a:buFont typeface="Arial"/>
              <a:buNone/>
            </a:pPr>
            <a:endParaRPr sz="1200" b="1" dirty="0">
              <a:solidFill>
                <a:srgbClr val="016268"/>
              </a:solidFill>
              <a:latin typeface="Calibri"/>
              <a:ea typeface="Calibri"/>
              <a:cs typeface="Calibri"/>
              <a:sym typeface="Calibri"/>
            </a:endParaRPr>
          </a:p>
          <a:p>
            <a:pPr marL="0" marR="0" lvl="0" indent="0" algn="just" rtl="0">
              <a:spcBef>
                <a:spcPts val="0"/>
              </a:spcBef>
              <a:spcAft>
                <a:spcPts val="0"/>
              </a:spcAft>
              <a:buNone/>
            </a:pPr>
            <a:r>
              <a:rPr lang="cy" sz="1100" b="1" u="sng" dirty="0">
                <a:solidFill>
                  <a:srgbClr val="016268"/>
                </a:solidFill>
                <a:latin typeface="Calibri"/>
                <a:ea typeface="Calibri"/>
                <a:cs typeface="Calibri"/>
                <a:sym typeface="Calibri"/>
              </a:rPr>
              <a:t>Cynllunio</a:t>
            </a:r>
            <a:r>
              <a:rPr lang="cy" sz="1100" dirty="0">
                <a:solidFill>
                  <a:srgbClr val="016268"/>
                </a:solidFill>
                <a:latin typeface="Calibri"/>
                <a:ea typeface="Calibri"/>
                <a:cs typeface="Calibri"/>
                <a:sym typeface="Calibri"/>
              </a:rPr>
              <a:t>: Sylwom ar nifer sylweddol o gydau sterileiddio yn cael eu gwaredu yn ein bagiau gwastraff clinigol - dros 400 yr wythnos. Drychau a chwiliedyddion yw'r offer  a ddefnyddir fwyaf yn ein practis deintyddol, ac fe'u pecynnwyd a'u sterileiddio'n unigol. Unwaith mewn ystafell driniaeth, byddai'r rhain yn aml yn cael eu hagor a'u gwaredu ar unwaith, gan greu gwastraff diangen. Fe wnaethon ni gynnal astudiaeth beilot mewn un ystafell driniaeth i asesu hyfywedd y syniad newid hwn a chawsom adborth da gan staff. </a:t>
            </a:r>
            <a:endParaRPr sz="1200" dirty="0"/>
          </a:p>
          <a:p>
            <a:pPr marL="0" marR="0" lvl="0" indent="0" algn="just" rtl="0">
              <a:spcBef>
                <a:spcPts val="0"/>
              </a:spcBef>
              <a:spcAft>
                <a:spcPts val="0"/>
              </a:spcAft>
              <a:buNone/>
            </a:pPr>
            <a:endParaRPr sz="1100" dirty="0">
              <a:solidFill>
                <a:srgbClr val="016268"/>
              </a:solidFill>
              <a:latin typeface="Calibri"/>
              <a:ea typeface="Calibri"/>
              <a:cs typeface="Calibri"/>
              <a:sym typeface="Calibri"/>
            </a:endParaRPr>
          </a:p>
          <a:p>
            <a:pPr marL="0" marR="0" lvl="0" indent="0" algn="just" rtl="0">
              <a:spcBef>
                <a:spcPts val="0"/>
              </a:spcBef>
              <a:spcAft>
                <a:spcPts val="0"/>
              </a:spcAft>
              <a:buNone/>
            </a:pPr>
            <a:r>
              <a:rPr lang="cy" sz="1100" b="1" u="sng" dirty="0">
                <a:solidFill>
                  <a:srgbClr val="016268"/>
                </a:solidFill>
                <a:latin typeface="Calibri"/>
                <a:ea typeface="Calibri"/>
                <a:cs typeface="Calibri"/>
                <a:sym typeface="Calibri"/>
              </a:rPr>
              <a:t>Gwneud</a:t>
            </a:r>
            <a:r>
              <a:rPr lang="cy" sz="1100" b="1" dirty="0">
                <a:solidFill>
                  <a:srgbClr val="016268"/>
                </a:solidFill>
                <a:latin typeface="Calibri"/>
                <a:ea typeface="Calibri"/>
                <a:cs typeface="Calibri"/>
                <a:sym typeface="Calibri"/>
              </a:rPr>
              <a:t>: </a:t>
            </a:r>
            <a:r>
              <a:rPr lang="cy" sz="1100" dirty="0">
                <a:solidFill>
                  <a:srgbClr val="016268"/>
                </a:solidFill>
                <a:latin typeface="Calibri"/>
                <a:ea typeface="Calibri"/>
                <a:cs typeface="Calibri"/>
                <a:sym typeface="Calibri"/>
              </a:rPr>
              <a:t>Fe wnaethon ni gyflwyno cynwysyddion storio ar gyfer drychau a chwiliedyddion ym mhob un o'r 5 ystafell driniaeth. Newidiwyd y blwch bob dydd, gan ganiatáu lleihau nifer y cydau sterileiddio a ddefnyddiwyd a'u gwaredwyd, a pharhau i lynu at brotocolau WHTM01-05. </a:t>
            </a:r>
            <a:endParaRPr sz="1200" dirty="0"/>
          </a:p>
          <a:p>
            <a:pPr marL="0" marR="0" lvl="0" indent="0" algn="just" rtl="0">
              <a:spcBef>
                <a:spcPts val="0"/>
              </a:spcBef>
              <a:spcAft>
                <a:spcPts val="0"/>
              </a:spcAft>
              <a:buNone/>
            </a:pPr>
            <a:endParaRPr sz="1100" dirty="0">
              <a:solidFill>
                <a:srgbClr val="016268"/>
              </a:solidFill>
              <a:latin typeface="Calibri"/>
              <a:ea typeface="Calibri"/>
              <a:cs typeface="Calibri"/>
              <a:sym typeface="Calibri"/>
            </a:endParaRPr>
          </a:p>
          <a:p>
            <a:pPr marL="0" marR="0" lvl="0" indent="0" algn="just" rtl="0">
              <a:spcBef>
                <a:spcPts val="0"/>
              </a:spcBef>
              <a:spcAft>
                <a:spcPts val="0"/>
              </a:spcAft>
              <a:buNone/>
            </a:pPr>
            <a:r>
              <a:rPr lang="cy" sz="1100" b="1" u="sng" dirty="0">
                <a:solidFill>
                  <a:srgbClr val="016268"/>
                </a:solidFill>
                <a:latin typeface="Calibri"/>
                <a:ea typeface="Calibri"/>
                <a:cs typeface="Calibri"/>
                <a:sym typeface="Calibri"/>
              </a:rPr>
              <a:t>Astudio</a:t>
            </a:r>
            <a:r>
              <a:rPr lang="cy" sz="1100" b="1" dirty="0">
                <a:solidFill>
                  <a:srgbClr val="016268"/>
                </a:solidFill>
                <a:latin typeface="Calibri"/>
                <a:ea typeface="Calibri"/>
                <a:cs typeface="Calibri"/>
                <a:sym typeface="Calibri"/>
              </a:rPr>
              <a:t>: </a:t>
            </a:r>
            <a:r>
              <a:rPr lang="cy" sz="1100" dirty="0">
                <a:solidFill>
                  <a:srgbClr val="016268"/>
                </a:solidFill>
                <a:latin typeface="Calibri"/>
                <a:ea typeface="Calibri"/>
                <a:cs typeface="Calibri"/>
                <a:sym typeface="Calibri"/>
              </a:rPr>
              <a:t>Mabwysiadwyd y newid hwn yn dda ar draws yr ystafelloedd triniaeth; fodd bynnag, cododd anawsterau gyda newidiadau i brotocolau dihalogi. Cynhaliwyd hyfforddiant staff i sicrhau bod y drychau a'r chwiliedyddion yn cael eu hail-sterileiddio ar ddiwedd pob dydd a'u rhoi mewn un cwdyn mawr dros nos. Dangosodd y data newid yn nifer y bagiau gwastraff clinigol a gynhyrchwyd. </a:t>
            </a:r>
            <a:endParaRPr sz="1200" dirty="0"/>
          </a:p>
          <a:p>
            <a:pPr marL="0" marR="0" lvl="0" indent="0" algn="just" rtl="0">
              <a:spcBef>
                <a:spcPts val="0"/>
              </a:spcBef>
              <a:spcAft>
                <a:spcPts val="0"/>
              </a:spcAft>
              <a:buNone/>
            </a:pPr>
            <a:endParaRPr sz="1100" dirty="0">
              <a:solidFill>
                <a:srgbClr val="016268"/>
              </a:solidFill>
              <a:latin typeface="Calibri"/>
              <a:ea typeface="Calibri"/>
              <a:cs typeface="Calibri"/>
              <a:sym typeface="Calibri"/>
            </a:endParaRPr>
          </a:p>
          <a:p>
            <a:pPr marL="0" marR="0" lvl="0" indent="0" algn="just" rtl="0">
              <a:spcBef>
                <a:spcPts val="0"/>
              </a:spcBef>
              <a:spcAft>
                <a:spcPts val="0"/>
              </a:spcAft>
              <a:buNone/>
            </a:pPr>
            <a:r>
              <a:rPr lang="cy" sz="1100" b="1" u="sng" dirty="0">
                <a:solidFill>
                  <a:srgbClr val="016268"/>
                </a:solidFill>
                <a:latin typeface="Calibri"/>
                <a:ea typeface="Calibri"/>
                <a:cs typeface="Calibri"/>
                <a:sym typeface="Calibri"/>
              </a:rPr>
              <a:t>Gweithredu</a:t>
            </a:r>
            <a:r>
              <a:rPr lang="cy" sz="1100" b="1" dirty="0">
                <a:solidFill>
                  <a:srgbClr val="016268"/>
                </a:solidFill>
                <a:latin typeface="Calibri"/>
                <a:ea typeface="Calibri"/>
                <a:cs typeface="Calibri"/>
                <a:sym typeface="Calibri"/>
              </a:rPr>
              <a:t>: </a:t>
            </a:r>
            <a:r>
              <a:rPr lang="cy" sz="1100" dirty="0">
                <a:solidFill>
                  <a:srgbClr val="016268"/>
                </a:solidFill>
                <a:latin typeface="Calibri"/>
                <a:ea typeface="Calibri"/>
                <a:cs typeface="Calibri"/>
                <a:sym typeface="Calibri"/>
              </a:rPr>
              <a:t>Mabwysiadwyd y newid hwn ar draws ein pum ystafell driniaeth.</a:t>
            </a:r>
            <a:endParaRPr sz="1200" dirty="0"/>
          </a:p>
        </p:txBody>
      </p:sp>
      <p:sp>
        <p:nvSpPr>
          <p:cNvPr id="136" name="Google Shape;136;p3"/>
          <p:cNvSpPr txBox="1"/>
          <p:nvPr/>
        </p:nvSpPr>
        <p:spPr>
          <a:xfrm>
            <a:off x="4980562" y="4394311"/>
            <a:ext cx="3054485" cy="1884037"/>
          </a:xfrm>
          <a:prstGeom prst="rect">
            <a:avLst/>
          </a:prstGeom>
          <a:solidFill>
            <a:srgbClr val="D8F2CF"/>
          </a:solidFill>
          <a:ln>
            <a:solidFill>
              <a:schemeClr val="tx1"/>
            </a:solid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sz="1200" b="1" dirty="0">
                <a:solidFill>
                  <a:srgbClr val="016268"/>
                </a:solidFill>
                <a:latin typeface="Calibri"/>
                <a:ea typeface="Calibri"/>
                <a:cs typeface="Calibri"/>
                <a:sym typeface="Calibri"/>
              </a:rPr>
              <a:t>Profwyd tri chylch PDSA pellach: </a:t>
            </a:r>
            <a:endParaRPr sz="1200" dirty="0"/>
          </a:p>
          <a:p>
            <a:pPr marL="0" marR="0" lvl="0" indent="0" algn="l" rtl="0">
              <a:lnSpc>
                <a:spcPct val="100000"/>
              </a:lnSpc>
              <a:spcBef>
                <a:spcPts val="0"/>
              </a:spcBef>
              <a:spcAft>
                <a:spcPts val="0"/>
              </a:spcAft>
              <a:buClr>
                <a:schemeClr val="dk1"/>
              </a:buClr>
              <a:buSzPts val="1400"/>
              <a:buFont typeface="Arial"/>
              <a:buNone/>
            </a:pPr>
            <a:endParaRPr sz="1200" b="1" dirty="0">
              <a:solidFill>
                <a:srgbClr val="016268"/>
              </a:solidFill>
              <a:latin typeface="Calibri"/>
              <a:ea typeface="Calibri"/>
              <a:cs typeface="Calibri"/>
              <a:sym typeface="Calibri"/>
            </a:endParaRPr>
          </a:p>
          <a:p>
            <a:pPr marL="285750" marR="0" lvl="0" indent="-285750" algn="l" rtl="0">
              <a:lnSpc>
                <a:spcPct val="100000"/>
              </a:lnSpc>
              <a:spcBef>
                <a:spcPts val="0"/>
              </a:spcBef>
              <a:spcAft>
                <a:spcPts val="0"/>
              </a:spcAft>
              <a:buClr>
                <a:srgbClr val="016268"/>
              </a:buClr>
              <a:buSzPts val="1400"/>
              <a:buFont typeface="Noto Sans Symbols"/>
              <a:buChar char="▪"/>
            </a:pPr>
            <a:r>
              <a:rPr lang="cy" sz="1200" b="1" dirty="0">
                <a:solidFill>
                  <a:srgbClr val="016268"/>
                </a:solidFill>
                <a:latin typeface="Calibri"/>
                <a:ea typeface="Calibri"/>
                <a:cs typeface="Calibri"/>
                <a:sym typeface="Calibri"/>
              </a:rPr>
              <a:t>PDSA 2 Gwahanu gwastraff mewn ystafell driniaeth</a:t>
            </a:r>
            <a:endParaRPr sz="1200" dirty="0"/>
          </a:p>
          <a:p>
            <a:pPr marL="285750" marR="0" lvl="0" indent="-196850" algn="l" rtl="0">
              <a:lnSpc>
                <a:spcPct val="100000"/>
              </a:lnSpc>
              <a:spcBef>
                <a:spcPts val="0"/>
              </a:spcBef>
              <a:spcAft>
                <a:spcPts val="0"/>
              </a:spcAft>
              <a:buClr>
                <a:schemeClr val="dk1"/>
              </a:buClr>
              <a:buSzPts val="1400"/>
              <a:buFont typeface="Noto Sans Symbols"/>
              <a:buNone/>
            </a:pPr>
            <a:endParaRPr sz="1200" b="1" dirty="0">
              <a:solidFill>
                <a:srgbClr val="016268"/>
              </a:solidFill>
              <a:latin typeface="Calibri"/>
              <a:ea typeface="Calibri"/>
              <a:cs typeface="Calibri"/>
              <a:sym typeface="Calibri"/>
            </a:endParaRPr>
          </a:p>
          <a:p>
            <a:pPr marL="285750" marR="0" lvl="0" indent="-285750" algn="l" rtl="0">
              <a:spcBef>
                <a:spcPts val="0"/>
              </a:spcBef>
              <a:spcAft>
                <a:spcPts val="0"/>
              </a:spcAft>
              <a:buClr>
                <a:srgbClr val="016268"/>
              </a:buClr>
              <a:buSzPts val="1400"/>
              <a:buFont typeface="Noto Sans Symbols"/>
              <a:buChar char="▪"/>
            </a:pPr>
            <a:r>
              <a:rPr lang="cy" sz="1200" b="1" dirty="0">
                <a:solidFill>
                  <a:srgbClr val="016268"/>
                </a:solidFill>
                <a:latin typeface="Calibri"/>
                <a:ea typeface="Calibri"/>
                <a:cs typeface="Calibri"/>
                <a:sym typeface="Calibri"/>
              </a:rPr>
              <a:t>PDSA 3 Cwpanau cleifion ailddefnyddiadwy</a:t>
            </a:r>
            <a:endParaRPr sz="1200" dirty="0"/>
          </a:p>
          <a:p>
            <a:pPr marL="285750" marR="0" lvl="0" indent="-196850" algn="l" rtl="0">
              <a:spcBef>
                <a:spcPts val="0"/>
              </a:spcBef>
              <a:spcAft>
                <a:spcPts val="0"/>
              </a:spcAft>
              <a:buClr>
                <a:schemeClr val="dk1"/>
              </a:buClr>
              <a:buSzPts val="1400"/>
              <a:buFont typeface="Noto Sans Symbols"/>
              <a:buNone/>
            </a:pPr>
            <a:endParaRPr sz="1200" b="1" i="1" dirty="0">
              <a:solidFill>
                <a:srgbClr val="016268"/>
              </a:solidFill>
              <a:latin typeface="Calibri"/>
              <a:ea typeface="Calibri"/>
              <a:cs typeface="Calibri"/>
              <a:sym typeface="Calibri"/>
            </a:endParaRPr>
          </a:p>
          <a:p>
            <a:pPr marL="285750" marR="0" lvl="0" indent="-285750" algn="l" rtl="0">
              <a:spcBef>
                <a:spcPts val="0"/>
              </a:spcBef>
              <a:spcAft>
                <a:spcPts val="0"/>
              </a:spcAft>
              <a:buClr>
                <a:srgbClr val="016268"/>
              </a:buClr>
              <a:buSzPts val="1400"/>
              <a:buFont typeface="Noto Sans Symbols"/>
              <a:buChar char="▪"/>
            </a:pPr>
            <a:r>
              <a:rPr lang="cy" sz="1200" b="1" dirty="0">
                <a:solidFill>
                  <a:srgbClr val="016268"/>
                </a:solidFill>
                <a:latin typeface="Calibri"/>
                <a:ea typeface="Calibri"/>
                <a:cs typeface="Calibri"/>
                <a:sym typeface="Calibri"/>
              </a:rPr>
              <a:t>PDSA 4 Ailgylchu mewn ystafell driniaeth</a:t>
            </a:r>
            <a:endParaRPr sz="1200" dirty="0"/>
          </a:p>
          <a:p>
            <a:pPr marL="285750" marR="0" lvl="0" indent="-196850" algn="l" rtl="0">
              <a:spcBef>
                <a:spcPts val="0"/>
              </a:spcBef>
              <a:spcAft>
                <a:spcPts val="0"/>
              </a:spcAft>
              <a:buClr>
                <a:schemeClr val="dk1"/>
              </a:buClr>
              <a:buSzPts val="1400"/>
              <a:buFont typeface="Noto Sans Symbols"/>
              <a:buNone/>
            </a:pPr>
            <a:endParaRPr sz="1400" b="1"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endParaRPr sz="1400" b="1" dirty="0">
              <a:solidFill>
                <a:srgbClr val="016268"/>
              </a:solidFill>
              <a:latin typeface="Calibri"/>
              <a:ea typeface="Calibri"/>
              <a:cs typeface="Calibri"/>
              <a:sym typeface="Calibri"/>
            </a:endParaRPr>
          </a:p>
        </p:txBody>
      </p:sp>
      <p:pic>
        <p:nvPicPr>
          <p:cNvPr id="118" name="Google Shape;118;p2" descr="IMG_4593.HEIC"/>
          <p:cNvPicPr preferRelativeResize="0"/>
          <p:nvPr/>
        </p:nvPicPr>
        <p:blipFill rotWithShape="1">
          <a:blip r:embed="rId8">
            <a:alphaModFix/>
          </a:blip>
          <a:srcRect/>
          <a:stretch/>
        </p:blipFill>
        <p:spPr>
          <a:xfrm>
            <a:off x="564787" y="4668031"/>
            <a:ext cx="982166" cy="1314166"/>
          </a:xfrm>
          <a:prstGeom prst="rect">
            <a:avLst/>
          </a:prstGeom>
          <a:noFill/>
          <a:ln w="9525" cap="flat" cmpd="sng">
            <a:solidFill>
              <a:srgbClr val="016268"/>
            </a:solidFill>
            <a:prstDash val="solid"/>
            <a:round/>
            <a:headEnd type="none" w="sm" len="sm"/>
            <a:tailEnd type="none" w="sm" len="sm"/>
          </a:ln>
        </p:spPr>
      </p:pic>
      <p:pic>
        <p:nvPicPr>
          <p:cNvPr id="119" name="Google Shape;119;p2" descr="A picture containing plastic&#10;&#10;Description automatically generated"/>
          <p:cNvPicPr preferRelativeResize="0"/>
          <p:nvPr/>
        </p:nvPicPr>
        <p:blipFill rotWithShape="1">
          <a:blip r:embed="rId9">
            <a:alphaModFix/>
          </a:blip>
          <a:srcRect/>
          <a:stretch/>
        </p:blipFill>
        <p:spPr>
          <a:xfrm>
            <a:off x="2715290" y="4776640"/>
            <a:ext cx="1801690" cy="1101033"/>
          </a:xfrm>
          <a:prstGeom prst="rect">
            <a:avLst/>
          </a:prstGeom>
          <a:noFill/>
          <a:ln w="9525" cap="flat" cmpd="sng">
            <a:solidFill>
              <a:srgbClr val="016268"/>
            </a:solidFill>
            <a:prstDash val="solid"/>
            <a:round/>
            <a:headEnd type="none" w="sm" len="sm"/>
            <a:tailEnd type="none" w="sm" len="sm"/>
          </a:ln>
        </p:spPr>
      </p:pic>
      <p:sp>
        <p:nvSpPr>
          <p:cNvPr id="2" name="Arrow: Right 1">
            <a:extLst>
              <a:ext uri="{FF2B5EF4-FFF2-40B4-BE49-F238E27FC236}">
                <a16:creationId xmlns:a16="http://schemas.microsoft.com/office/drawing/2014/main" id="{F84373B1-48D8-BFA2-F0A0-D89E5215E04A}"/>
              </a:ext>
            </a:extLst>
          </p:cNvPr>
          <p:cNvSpPr/>
          <p:nvPr/>
        </p:nvSpPr>
        <p:spPr>
          <a:xfrm>
            <a:off x="1685925" y="5114925"/>
            <a:ext cx="950982" cy="372286"/>
          </a:xfrm>
          <a:prstGeom prst="rightArrow">
            <a:avLst/>
          </a:prstGeom>
          <a:solidFill>
            <a:srgbClr val="026369"/>
          </a:solidFill>
          <a:ln>
            <a:solidFill>
              <a:srgbClr val="0263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 name="Picture 2">
            <a:extLst>
              <a:ext uri="{FF2B5EF4-FFF2-40B4-BE49-F238E27FC236}">
                <a16:creationId xmlns:a16="http://schemas.microsoft.com/office/drawing/2014/main" id="{27CDC2F9-26BC-4238-CAE0-015976882B1A}"/>
              </a:ext>
            </a:extLst>
          </p:cNvPr>
          <p:cNvPicPr>
            <a:picLocks noChangeAspect="1"/>
          </p:cNvPicPr>
          <p:nvPr/>
        </p:nvPicPr>
        <p:blipFill>
          <a:blip r:embed="rId10"/>
          <a:stretch>
            <a:fillRect/>
          </a:stretch>
        </p:blipFill>
        <p:spPr>
          <a:xfrm>
            <a:off x="7038975" y="5064081"/>
            <a:ext cx="816364" cy="8342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4"/>
          <p:cNvPicPr preferRelativeResize="0"/>
          <p:nvPr/>
        </p:nvPicPr>
        <p:blipFill rotWithShape="1">
          <a:blip r:embed="rId3">
            <a:alphaModFix/>
          </a:blip>
          <a:srcRect t="9547" b="1"/>
          <a:stretch/>
        </p:blipFill>
        <p:spPr>
          <a:xfrm>
            <a:off x="-4483" y="6346481"/>
            <a:ext cx="12192000" cy="501630"/>
          </a:xfrm>
          <a:prstGeom prst="rect">
            <a:avLst/>
          </a:prstGeom>
          <a:solidFill>
            <a:srgbClr val="016268"/>
          </a:solidFill>
          <a:ln>
            <a:noFill/>
          </a:ln>
        </p:spPr>
      </p:pic>
      <p:pic>
        <p:nvPicPr>
          <p:cNvPr id="144" name="Google Shape;144;p4"/>
          <p:cNvPicPr preferRelativeResize="0"/>
          <p:nvPr/>
        </p:nvPicPr>
        <p:blipFill rotWithShape="1">
          <a:blip r:embed="rId4">
            <a:alphaModFix/>
          </a:blip>
          <a:srcRect/>
          <a:stretch/>
        </p:blipFill>
        <p:spPr>
          <a:xfrm>
            <a:off x="55745" y="6410885"/>
            <a:ext cx="1000125" cy="381000"/>
          </a:xfrm>
          <a:prstGeom prst="rect">
            <a:avLst/>
          </a:prstGeom>
          <a:solidFill>
            <a:schemeClr val="lt1"/>
          </a:solidFill>
          <a:ln>
            <a:noFill/>
          </a:ln>
        </p:spPr>
      </p:pic>
      <p:pic>
        <p:nvPicPr>
          <p:cNvPr id="145" name="Google Shape;145;p4" descr="Public Health Wales - The National Joint Registry"/>
          <p:cNvPicPr preferRelativeResize="0"/>
          <p:nvPr/>
        </p:nvPicPr>
        <p:blipFill rotWithShape="1">
          <a:blip r:embed="rId5">
            <a:alphaModFix/>
          </a:blip>
          <a:srcRect l="11155" t="21132" r="16632" b="18287"/>
          <a:stretch/>
        </p:blipFill>
        <p:spPr>
          <a:xfrm>
            <a:off x="10953190" y="6393033"/>
            <a:ext cx="1171575" cy="409575"/>
          </a:xfrm>
          <a:prstGeom prst="rect">
            <a:avLst/>
          </a:prstGeom>
          <a:noFill/>
          <a:ln>
            <a:noFill/>
          </a:ln>
        </p:spPr>
      </p:pic>
      <p:sp>
        <p:nvSpPr>
          <p:cNvPr id="147" name="Google Shape;147;p4"/>
          <p:cNvSpPr txBox="1"/>
          <p:nvPr/>
        </p:nvSpPr>
        <p:spPr>
          <a:xfrm>
            <a:off x="125506" y="129498"/>
            <a:ext cx="3755830" cy="6160758"/>
          </a:xfrm>
          <a:prstGeom prst="rect">
            <a:avLst/>
          </a:prstGeom>
          <a:noFill/>
          <a:ln w="9525" cap="flat" cmpd="sng">
            <a:solidFill>
              <a:srgbClr val="016268"/>
            </a:solidFill>
            <a:prstDash val="solid"/>
            <a:miter lim="800000"/>
            <a:headEnd type="none" w="sm" len="sm"/>
            <a:tailEnd type="none" w="sm" len="sm"/>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sz="12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PDSA 2 Gwahanu gwastraff mewn ystafell driniaeth</a:t>
            </a:r>
            <a:endParaRPr lang="en-GB" sz="12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lnSpc>
                <a:spcPct val="100000"/>
              </a:lnSpc>
              <a:spcBef>
                <a:spcPts val="0"/>
              </a:spcBef>
              <a:spcAft>
                <a:spcPts val="0"/>
              </a:spcAft>
              <a:buClr>
                <a:srgbClr val="016268"/>
              </a:buClr>
              <a:buSzPts val="1400"/>
              <a:buFont typeface="Calibri"/>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cy" sz="1200" b="1" u="sng"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Cynllunio</a:t>
            </a:r>
            <a:r>
              <a:rPr lang="cy" sz="12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a:t>
            </a:r>
            <a:r>
              <a:rPr lang="cy" sz="12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Fe wnaethon ni adolygu cynnwys y bagiau gwastraff clinigol eto ac fe wnaethon ni sylwi ar nifer gormodol o gydau sterileiddio o hyd. </a:t>
            </a:r>
            <a:endParaRPr lang="en-GB" sz="12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just" rtl="0">
              <a:spcBef>
                <a:spcPts val="0"/>
              </a:spcBef>
              <a:spcAft>
                <a:spcPts val="0"/>
              </a:spcAft>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cy" sz="1200" b="1" u="sng"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Gwneud</a:t>
            </a:r>
            <a:r>
              <a:rPr lang="cy" sz="12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a:t>
            </a:r>
            <a:r>
              <a:rPr lang="cy" sz="12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Fe wnaethon ni gyflwyno bagiau gwastraff 'anglinigol' i ystafelloedd triniaeth, gan ganiatáu ar gyfer gwahanu gwastraff yn unol â HTM0701. Fe wnaethon ni gynnal hyfforddiant staff ac atgyfnerthu gwaredu gwastraff yn gywir, gan sicrhau bod yr holl staff yn ymwybodol o'r diffiniad o wastraff clinigol. Defnyddiwyd y bagiau anghlinigol i gael gwared ar fagiau storio offer, tywelion papur a phecynnu deunyddiau nad oeddent wedi bod mewn cysylltiad â'r claf. </a:t>
            </a:r>
            <a:endParaRPr lang="en-GB" sz="12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just" rtl="0">
              <a:spcBef>
                <a:spcPts val="0"/>
              </a:spcBef>
              <a:spcAft>
                <a:spcPts val="0"/>
              </a:spcAft>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cy" sz="1200" b="1" u="sng"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Astudio</a:t>
            </a:r>
            <a:r>
              <a:rPr lang="cy" sz="12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a:t>
            </a:r>
            <a:r>
              <a:rPr lang="cy" sz="12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Roedd anawsterau o ran rhoi bagiau ar waith yn ergonomegol ym mhob ystafell driniaeth, yn enwedig mewn unedau llaw chwith/dde newidiol. Cynhaliwyd asesiadau tîm o bob ystafell driniaeth i bennu lleoedd priodol ar gyfer bagiau anghlinigol. I ddechrau, nid oedd y tîm yn siŵr ynghylch gwaredu gwastraff yn briodol, felly argraffwyd posteri ar gyfer pob ystafell. Fel mesur cydbwyso, arweiniodd y newid hwn at gynnydd sylweddol yn ein gwastraff cyffredinol. Roedd hyn yn gofyn am gysylltu â glanhawr y practis i sicrhau bod ei llwyth gwaith yn cael ei reoli. </a:t>
            </a:r>
            <a:endParaRPr lang="en-GB" sz="12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just" rtl="0">
              <a:spcBef>
                <a:spcPts val="0"/>
              </a:spcBef>
              <a:spcAft>
                <a:spcPts val="0"/>
              </a:spcAft>
              <a:buNone/>
            </a:pPr>
            <a:endParaRPr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cy" sz="1200" b="1" u="sng"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Gweithredu</a:t>
            </a:r>
            <a:r>
              <a:rPr lang="cy" sz="12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a:t>
            </a:r>
            <a:r>
              <a:rPr lang="cy" sz="12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Addaswyd y newid hwn ar ôl cyflwyno arwyddion. </a:t>
            </a:r>
            <a:endParaRPr sz="1200" dirty="0">
              <a:latin typeface="Calibri" panose="020F0502020204030204" pitchFamily="34" charset="0"/>
              <a:ea typeface="Calibri" panose="020F0502020204030204" pitchFamily="34" charset="0"/>
              <a:cs typeface="Calibri" panose="020F0502020204030204" pitchFamily="34" charset="0"/>
            </a:endParaRPr>
          </a:p>
        </p:txBody>
      </p:sp>
      <p:sp>
        <p:nvSpPr>
          <p:cNvPr id="148" name="Google Shape;148;p4"/>
          <p:cNvSpPr txBox="1"/>
          <p:nvPr/>
        </p:nvSpPr>
        <p:spPr>
          <a:xfrm>
            <a:off x="8310664" y="129497"/>
            <a:ext cx="3750657" cy="6160758"/>
          </a:xfrm>
          <a:prstGeom prst="rect">
            <a:avLst/>
          </a:prstGeom>
          <a:noFill/>
          <a:ln w="9525" cap="flat" cmpd="sng">
            <a:solidFill>
              <a:srgbClr val="016268"/>
            </a:solidFill>
            <a:prstDash val="solid"/>
            <a:miter lim="800000"/>
            <a:headEnd type="none" w="sm" len="sm"/>
            <a:tailEnd type="none" w="sm" len="sm"/>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sz="12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PDSA 4 Ailgylchu mewn ystafell driniaeth</a:t>
            </a:r>
          </a:p>
          <a:p>
            <a:pPr marL="0" marR="0" lvl="0" indent="0" algn="l" rtl="0">
              <a:lnSpc>
                <a:spcPct val="100000"/>
              </a:lnSpc>
              <a:spcBef>
                <a:spcPts val="0"/>
              </a:spcBef>
              <a:spcAft>
                <a:spcPts val="0"/>
              </a:spcAft>
              <a:buClr>
                <a:srgbClr val="016268"/>
              </a:buClr>
              <a:buSzPts val="1400"/>
              <a:buFont typeface="Calibri"/>
              <a:buNone/>
            </a:pPr>
            <a:endParaRPr lang="en-GB" sz="11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Clr>
                <a:srgbClr val="016268"/>
              </a:buClr>
              <a:buSzPts val="1200"/>
              <a:buFont typeface="Calibri"/>
              <a:buNone/>
            </a:pPr>
            <a:r>
              <a:rPr lang="cy" sz="1100" b="1" u="sng"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Cynllunio</a:t>
            </a:r>
            <a:r>
              <a:rPr lang="cy" sz="11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a:t>
            </a:r>
            <a:r>
              <a:rPr lang="cy" sz="11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Fe wnaethon ni ystyried y cynnydd yn ein gwastraff domestig a chysylltu â gwneuthurwr y cydau sterileiddio a gynghorodd y gellid ailgylchu'r cydau os cânt eu gwahanu. Yna gellid ailgylchu'r cwdyn sterileiddio cyfan gyda gwastraff papur a </a:t>
            </a:r>
            <a:r>
              <a:rPr lang="cy" sz="1100" dirty="0">
                <a:solidFill>
                  <a:srgbClr val="026369"/>
                </a:solidFill>
                <a:latin typeface="Calibri" panose="020F0502020204030204" pitchFamily="34" charset="0"/>
                <a:ea typeface="Calibri" panose="020F0502020204030204" pitchFamily="34" charset="0"/>
                <a:cs typeface="Calibri" panose="020F0502020204030204" pitchFamily="34" charset="0"/>
                <a:sym typeface="Calibri"/>
              </a:rPr>
              <a:t>Terracycle, </a:t>
            </a:r>
            <a:r>
              <a:rPr lang="cy" sz="11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yn lle ei waredu gyda gwastraff cyffredinol. </a:t>
            </a:r>
          </a:p>
          <a:p>
            <a:pPr marL="0" marR="0" lvl="0" indent="0" algn="just" rtl="0">
              <a:lnSpc>
                <a:spcPct val="100000"/>
              </a:lnSpc>
              <a:spcBef>
                <a:spcPts val="0"/>
              </a:spcBef>
              <a:spcAft>
                <a:spcPts val="0"/>
              </a:spcAft>
              <a:buClr>
                <a:srgbClr val="016268"/>
              </a:buClr>
              <a:buSzPts val="1200"/>
              <a:buFont typeface="Calibri"/>
              <a:buNone/>
            </a:pPr>
            <a:endParaRPr lang="en-GB" sz="11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Clr>
                <a:srgbClr val="016268"/>
              </a:buClr>
              <a:buSzPts val="1200"/>
              <a:buFont typeface="Calibri"/>
              <a:buNone/>
            </a:pPr>
            <a:r>
              <a:rPr lang="cy" sz="1100" b="1" u="sng"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Gwneud</a:t>
            </a:r>
            <a:r>
              <a:rPr lang="cy" sz="11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a:t>
            </a:r>
            <a:r>
              <a:rPr lang="cy" sz="11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Cyflwynwyd bagiau gwastraff papur a </a:t>
            </a:r>
            <a:r>
              <a:rPr lang="cy" sz="1100" dirty="0">
                <a:solidFill>
                  <a:srgbClr val="026369"/>
                </a:solidFill>
                <a:latin typeface="Calibri" panose="020F0502020204030204" pitchFamily="34" charset="0"/>
                <a:ea typeface="Calibri" panose="020F0502020204030204" pitchFamily="34" charset="0"/>
                <a:cs typeface="Calibri" panose="020F0502020204030204" pitchFamily="34" charset="0"/>
                <a:sym typeface="Calibri"/>
              </a:rPr>
              <a:t>therracycle</a:t>
            </a:r>
            <a:r>
              <a:rPr lang="cy" sz="11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i'r ystafelloedd triniaeth. Cafodd y newid hwn ei beilota mewn un ystafell driniaeth, i brofi hyfywedd yn ogystal â darparu hyfforddiant i'r holl staff ar sut i wahanu'r cydau yn gywir. </a:t>
            </a:r>
          </a:p>
          <a:p>
            <a:pPr marL="0" marR="0" lvl="0" indent="0" algn="just" rtl="0">
              <a:lnSpc>
                <a:spcPct val="100000"/>
              </a:lnSpc>
              <a:spcBef>
                <a:spcPts val="0"/>
              </a:spcBef>
              <a:spcAft>
                <a:spcPts val="0"/>
              </a:spcAft>
              <a:buClr>
                <a:srgbClr val="016268"/>
              </a:buClr>
              <a:buSzPts val="1200"/>
              <a:buFont typeface="Calibri"/>
              <a:buNone/>
            </a:pPr>
            <a:endParaRPr lang="en-GB" sz="11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Clr>
                <a:srgbClr val="016268"/>
              </a:buClr>
              <a:buSzPts val="1200"/>
              <a:buFont typeface="Calibri"/>
              <a:buNone/>
            </a:pPr>
            <a:r>
              <a:rPr lang="cy" sz="1100" b="1" u="sng"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Astudio</a:t>
            </a:r>
            <a:r>
              <a:rPr lang="cy" sz="1100" b="1"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a:t>
            </a:r>
            <a:r>
              <a:rPr lang="cy" sz="11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Roedd anawsterau cychwynnol wrth gyflwyno pedwar bag bin i bob ystafell driniaeth. Roedd pryderon hefyd ynghylch y cynnydd yn y llwyth gwaith oherwydd gwahanu ffisegol y cydau sterileiddio. Gall rhai triniaethau mewn lleoliad deintyddol gynhyrchu dros 30 o gydau, gan ychwanegu amser sylweddol at apwyntiad er mwyn eu gwahanu. Cynhaliwyd hyfforddiant staff i sicrhau bod pawb yn ymwybodol o'r newid, a bod menig glân yn cael eu defnyddio wrth agor y bagiau i sicrhau y gellid eu hailgylchu. Cododd anawsterau hefyd gyda gwaredu'r </a:t>
            </a:r>
            <a:r>
              <a:rPr lang="cy" sz="1100"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T</a:t>
            </a:r>
            <a:r>
              <a:rPr lang="cy" sz="11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erracycle, gan ei fod yn blastig meddal nad yw'n cael ei ailgylchu gan ein cyngor lleol eto. Roedd gwaredu'r gwastraff hwn yn golygu bod rhaid i aelodau staff fynd i ganolfannau ailgylchu lleol. Gwelsom hefyd gynnydd mewn ailgylchu papur fel mesur cydbwyso’r newid hwn, ac roedd yn rhaid i ni gynllunio ar gyfer hyn yn unol â hynny gyda gwasanaethau casglu’r cyngor, a chysylltu unwaith eto â glanhawr y practis. </a:t>
            </a:r>
          </a:p>
          <a:p>
            <a:pPr marL="0" marR="0" lvl="0" indent="0" algn="just" rtl="0">
              <a:lnSpc>
                <a:spcPct val="100000"/>
              </a:lnSpc>
              <a:spcBef>
                <a:spcPts val="0"/>
              </a:spcBef>
              <a:spcAft>
                <a:spcPts val="0"/>
              </a:spcAft>
              <a:buClr>
                <a:srgbClr val="016268"/>
              </a:buClr>
              <a:buSzPts val="1200"/>
              <a:buFont typeface="Calibri"/>
              <a:buNone/>
            </a:pPr>
            <a:endParaRPr lang="en-GB" sz="11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16268"/>
              </a:buClr>
              <a:buSzPts val="1200"/>
              <a:buFont typeface="Calibri"/>
              <a:buNone/>
            </a:pPr>
            <a:r>
              <a:rPr lang="cy" sz="1100" b="1" u="sng"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Gweithredu: </a:t>
            </a:r>
            <a:r>
              <a:rPr lang="cy" sz="11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Mabwysiadwyd defnyddio bagiau ailgylchu                           papur </a:t>
            </a:r>
            <a:r>
              <a:rPr lang="cy" sz="1100" dirty="0">
                <a:solidFill>
                  <a:srgbClr val="026369"/>
                </a:solidFill>
                <a:latin typeface="Calibri" panose="020F0502020204030204" pitchFamily="34" charset="0"/>
                <a:ea typeface="Calibri" panose="020F0502020204030204" pitchFamily="34" charset="0"/>
                <a:cs typeface="Calibri" panose="020F0502020204030204" pitchFamily="34" charset="0"/>
                <a:sym typeface="Calibri"/>
              </a:rPr>
              <a:t>a Terracycle </a:t>
            </a:r>
            <a:r>
              <a:rPr lang="cy" sz="1100" dirty="0">
                <a:solidFill>
                  <a:srgbClr val="016268"/>
                </a:solidFill>
                <a:latin typeface="Calibri" panose="020F0502020204030204" pitchFamily="34" charset="0"/>
                <a:ea typeface="Calibri" panose="020F0502020204030204" pitchFamily="34" charset="0"/>
                <a:cs typeface="Calibri" panose="020F0502020204030204" pitchFamily="34" charset="0"/>
                <a:sym typeface="Calibri"/>
              </a:rPr>
              <a:t> ym mhob ystafell driniaeth. </a:t>
            </a:r>
            <a:endParaRPr lang="en-GB" sz="1100" dirty="0">
              <a:latin typeface="Calibri" panose="020F0502020204030204" pitchFamily="34" charset="0"/>
              <a:ea typeface="Calibri" panose="020F0502020204030204" pitchFamily="34" charset="0"/>
              <a:cs typeface="Calibri" panose="020F0502020204030204" pitchFamily="34" charset="0"/>
            </a:endParaRPr>
          </a:p>
        </p:txBody>
      </p:sp>
      <p:sp>
        <p:nvSpPr>
          <p:cNvPr id="149" name="Google Shape;149;p4"/>
          <p:cNvSpPr txBox="1"/>
          <p:nvPr/>
        </p:nvSpPr>
        <p:spPr>
          <a:xfrm>
            <a:off x="4216188" y="142206"/>
            <a:ext cx="3750657" cy="6148050"/>
          </a:xfrm>
          <a:prstGeom prst="rect">
            <a:avLst/>
          </a:prstGeom>
          <a:noFill/>
          <a:ln w="9525" cap="flat" cmpd="sng">
            <a:solidFill>
              <a:srgbClr val="016268"/>
            </a:solidFill>
            <a:prstDash val="solid"/>
            <a:miter lim="800000"/>
            <a:headEnd type="none" w="sm" len="sm"/>
            <a:tailEnd type="none" w="sm" len="sm"/>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16268"/>
              </a:buClr>
              <a:buSzPts val="1400"/>
              <a:buFont typeface="Calibri"/>
              <a:buNone/>
            </a:pPr>
            <a:r>
              <a:rPr lang="cy" sz="1200" b="1" dirty="0">
                <a:solidFill>
                  <a:srgbClr val="016268"/>
                </a:solidFill>
                <a:latin typeface="Calibri"/>
                <a:ea typeface="Calibri"/>
                <a:cs typeface="Calibri"/>
                <a:sym typeface="Calibri"/>
              </a:rPr>
              <a:t>PDSA 3 Cwpanau cleifion ailddefnyddiadwy</a:t>
            </a:r>
            <a:endParaRPr lang="en-GB" sz="1200" b="1" dirty="0">
              <a:solidFill>
                <a:srgbClr val="016268"/>
              </a:solidFill>
              <a:latin typeface="Calibri"/>
              <a:ea typeface="Calibri"/>
              <a:cs typeface="Calibri"/>
              <a:sym typeface="Calibri"/>
            </a:endParaRPr>
          </a:p>
          <a:p>
            <a:pPr marL="0" marR="0" lvl="0" indent="0" algn="l" rtl="0">
              <a:lnSpc>
                <a:spcPct val="100000"/>
              </a:lnSpc>
              <a:spcBef>
                <a:spcPts val="0"/>
              </a:spcBef>
              <a:spcAft>
                <a:spcPts val="0"/>
              </a:spcAft>
              <a:buClr>
                <a:srgbClr val="016268"/>
              </a:buClr>
              <a:buSzPts val="1400"/>
              <a:buFont typeface="Calibri"/>
              <a:buNone/>
            </a:pPr>
            <a:endParaRPr lang="en-GB" sz="1000" dirty="0"/>
          </a:p>
          <a:p>
            <a:pPr marL="0" marR="0" lvl="0" indent="0" algn="just" rtl="0">
              <a:lnSpc>
                <a:spcPct val="100000"/>
              </a:lnSpc>
              <a:spcBef>
                <a:spcPts val="0"/>
              </a:spcBef>
              <a:spcAft>
                <a:spcPts val="0"/>
              </a:spcAft>
              <a:buClr>
                <a:srgbClr val="016268"/>
              </a:buClr>
              <a:buSzPts val="1200"/>
              <a:buFont typeface="Calibri"/>
              <a:buNone/>
            </a:pPr>
            <a:r>
              <a:rPr lang="cy" sz="1200" b="1" u="sng" dirty="0">
                <a:solidFill>
                  <a:srgbClr val="016268"/>
                </a:solidFill>
                <a:latin typeface="Calibri"/>
                <a:ea typeface="Calibri"/>
                <a:cs typeface="Calibri"/>
                <a:sym typeface="Calibri"/>
              </a:rPr>
              <a:t>Cynllunio</a:t>
            </a:r>
            <a:r>
              <a:rPr lang="cy" sz="1200" b="1" dirty="0">
                <a:solidFill>
                  <a:srgbClr val="016268"/>
                </a:solidFill>
                <a:latin typeface="Calibri"/>
                <a:ea typeface="Calibri"/>
                <a:cs typeface="Calibri"/>
                <a:sym typeface="Calibri"/>
              </a:rPr>
              <a:t>: </a:t>
            </a:r>
            <a:r>
              <a:rPr lang="cy" sz="1200" dirty="0">
                <a:solidFill>
                  <a:srgbClr val="016268"/>
                </a:solidFill>
                <a:latin typeface="Calibri"/>
                <a:ea typeface="Calibri"/>
                <a:cs typeface="Calibri"/>
                <a:sym typeface="Calibri"/>
              </a:rPr>
              <a:t>Cynhaliwyd astudiaeth beilot mewn un ystafell driniaeth a chanfu fod dros 50 o gwpanau plastig wedi'u defnyddio a'u gwaredu mewn un wythnos. Gallai hyn gyfateb i dros 250 o gwpanau plastig yn cael eu gwaredu mewn un wythnos ar draws y practis cyfan. </a:t>
            </a:r>
            <a:endParaRPr lang="en-GB" sz="1200" dirty="0">
              <a:solidFill>
                <a:srgbClr val="016268"/>
              </a:solidFill>
              <a:latin typeface="Calibri"/>
              <a:ea typeface="Calibri"/>
              <a:cs typeface="Calibri"/>
              <a:sym typeface="Calibri"/>
            </a:endParaRPr>
          </a:p>
          <a:p>
            <a:pPr marL="0" marR="0" lvl="0" indent="0" algn="just" rtl="0">
              <a:lnSpc>
                <a:spcPct val="100000"/>
              </a:lnSpc>
              <a:spcBef>
                <a:spcPts val="0"/>
              </a:spcBef>
              <a:spcAft>
                <a:spcPts val="0"/>
              </a:spcAft>
              <a:buClr>
                <a:srgbClr val="016268"/>
              </a:buClr>
              <a:buSzPts val="1200"/>
              <a:buFont typeface="Calibri"/>
              <a:buNone/>
            </a:pPr>
            <a:endParaRPr lang="en-GB" dirty="0"/>
          </a:p>
          <a:p>
            <a:pPr marL="0" marR="0" lvl="0" indent="0" algn="just" rtl="0">
              <a:lnSpc>
                <a:spcPct val="100000"/>
              </a:lnSpc>
              <a:spcBef>
                <a:spcPts val="0"/>
              </a:spcBef>
              <a:spcAft>
                <a:spcPts val="0"/>
              </a:spcAft>
              <a:buClr>
                <a:srgbClr val="016268"/>
              </a:buClr>
              <a:buSzPts val="1200"/>
              <a:buFont typeface="Calibri"/>
              <a:buNone/>
            </a:pPr>
            <a:r>
              <a:rPr lang="cy" sz="1200" b="1" u="sng" dirty="0">
                <a:solidFill>
                  <a:srgbClr val="016268"/>
                </a:solidFill>
                <a:latin typeface="Calibri"/>
                <a:ea typeface="Calibri"/>
                <a:cs typeface="Calibri"/>
                <a:sym typeface="Calibri"/>
              </a:rPr>
              <a:t>Gwneud</a:t>
            </a:r>
            <a:r>
              <a:rPr lang="cy" sz="1200" b="1" dirty="0">
                <a:solidFill>
                  <a:srgbClr val="016268"/>
                </a:solidFill>
                <a:latin typeface="Calibri"/>
                <a:ea typeface="Calibri"/>
                <a:cs typeface="Calibri"/>
                <a:sym typeface="Calibri"/>
              </a:rPr>
              <a:t>: </a:t>
            </a:r>
            <a:r>
              <a:rPr lang="cy" sz="1200" dirty="0">
                <a:solidFill>
                  <a:srgbClr val="016268"/>
                </a:solidFill>
                <a:latin typeface="Calibri"/>
                <a:ea typeface="Calibri"/>
                <a:cs typeface="Calibri"/>
                <a:sym typeface="Calibri"/>
              </a:rPr>
              <a:t>Fe wnaethon ni gyflwyno cwpanau dur di-staen y gellir eu sterileiddio. Byddai cyflwyno cwpanau y gellir eu hailddefnyddio yn lleihau'r defnydd o blastig untro mewn ystafell driniaeth ac yn newid gweladwy i gleifion i hyrwyddo cynaliadwyedd.</a:t>
            </a:r>
            <a:endParaRPr lang="en-GB" sz="1200" dirty="0">
              <a:solidFill>
                <a:srgbClr val="016268"/>
              </a:solidFill>
              <a:latin typeface="Calibri"/>
              <a:ea typeface="Calibri"/>
              <a:cs typeface="Calibri"/>
              <a:sym typeface="Calibri"/>
            </a:endParaRPr>
          </a:p>
          <a:p>
            <a:pPr marL="0" marR="0" lvl="0" indent="0" algn="just" rtl="0">
              <a:lnSpc>
                <a:spcPct val="100000"/>
              </a:lnSpc>
              <a:spcBef>
                <a:spcPts val="0"/>
              </a:spcBef>
              <a:spcAft>
                <a:spcPts val="0"/>
              </a:spcAft>
              <a:buClr>
                <a:srgbClr val="016268"/>
              </a:buClr>
              <a:buSzPts val="1200"/>
              <a:buFont typeface="Calibri"/>
              <a:buNone/>
            </a:pPr>
            <a:endParaRPr lang="en-GB" dirty="0"/>
          </a:p>
          <a:p>
            <a:pPr marL="0" marR="0" lvl="0" indent="0" algn="just" rtl="0">
              <a:lnSpc>
                <a:spcPct val="100000"/>
              </a:lnSpc>
              <a:spcBef>
                <a:spcPts val="0"/>
              </a:spcBef>
              <a:spcAft>
                <a:spcPts val="0"/>
              </a:spcAft>
              <a:buClr>
                <a:srgbClr val="016268"/>
              </a:buClr>
              <a:buSzPts val="1200"/>
              <a:buFont typeface="Calibri"/>
              <a:buNone/>
            </a:pPr>
            <a:r>
              <a:rPr lang="cy" sz="1200" b="1" u="sng" dirty="0">
                <a:solidFill>
                  <a:srgbClr val="016268"/>
                </a:solidFill>
                <a:latin typeface="Calibri"/>
                <a:ea typeface="Calibri"/>
                <a:cs typeface="Calibri"/>
                <a:sym typeface="Calibri"/>
              </a:rPr>
              <a:t>Astudio</a:t>
            </a:r>
            <a:r>
              <a:rPr lang="cy" sz="1200" b="1" dirty="0">
                <a:solidFill>
                  <a:srgbClr val="016268"/>
                </a:solidFill>
                <a:latin typeface="Calibri"/>
                <a:ea typeface="Calibri"/>
                <a:cs typeface="Calibri"/>
                <a:sym typeface="Calibri"/>
              </a:rPr>
              <a:t>: </a:t>
            </a:r>
            <a:r>
              <a:rPr lang="cy" sz="1200" dirty="0">
                <a:solidFill>
                  <a:srgbClr val="016268"/>
                </a:solidFill>
                <a:latin typeface="Calibri"/>
                <a:ea typeface="Calibri"/>
                <a:cs typeface="Calibri"/>
                <a:sym typeface="Calibri"/>
              </a:rPr>
              <a:t>Roedd anawsterau cychwynnol gyda dihalogi’r cwpanau gan fod y cwpanau'n rhy dal i ffitio yn yr awtoclaf. Fel tîm, fe wnaethon ni fyfyrio ar hyn ac aildrefnu silffoedd yr awtoclaf. Roedd rhaid ail-addasu pob poerlestr i ganiatáu i'r dŵr gael ei ddosbarthu'n gywir. Roedd hwn yn newid llwyddiannus iawn a gafodd lawer o adborth cadarnhaol gan gleifion. Roedd gan y newid hwn hefyd y potensial i arbed costau yn y tymor hir drwy ostwng caffael cwpanau plastig, gostwng nifer y danfoniadau a chaffael pecynnu.  </a:t>
            </a:r>
            <a:endParaRPr lang="en-GB" sz="1200" dirty="0">
              <a:solidFill>
                <a:srgbClr val="016268"/>
              </a:solidFill>
              <a:latin typeface="Calibri"/>
              <a:ea typeface="Calibri"/>
              <a:cs typeface="Calibri"/>
              <a:sym typeface="Calibri"/>
            </a:endParaRPr>
          </a:p>
          <a:p>
            <a:pPr marL="0" marR="0" lvl="0" indent="0" algn="just" rtl="0">
              <a:lnSpc>
                <a:spcPct val="100000"/>
              </a:lnSpc>
              <a:spcBef>
                <a:spcPts val="0"/>
              </a:spcBef>
              <a:spcAft>
                <a:spcPts val="0"/>
              </a:spcAft>
              <a:buClr>
                <a:srgbClr val="016268"/>
              </a:buClr>
              <a:buSzPts val="1200"/>
              <a:buFont typeface="Calibri"/>
              <a:buNone/>
            </a:pPr>
            <a:endParaRPr dirty="0"/>
          </a:p>
          <a:p>
            <a:pPr marL="0" marR="0" lvl="0" indent="0" algn="just" rtl="0">
              <a:lnSpc>
                <a:spcPct val="100000"/>
              </a:lnSpc>
              <a:spcBef>
                <a:spcPts val="0"/>
              </a:spcBef>
              <a:spcAft>
                <a:spcPts val="0"/>
              </a:spcAft>
              <a:buClr>
                <a:srgbClr val="016268"/>
              </a:buClr>
              <a:buSzPts val="1200"/>
              <a:buFont typeface="Calibri"/>
              <a:buNone/>
            </a:pPr>
            <a:r>
              <a:rPr lang="cy" sz="1200" b="1" u="sng" dirty="0">
                <a:solidFill>
                  <a:srgbClr val="016268"/>
                </a:solidFill>
                <a:latin typeface="Calibri"/>
                <a:ea typeface="Calibri"/>
                <a:cs typeface="Calibri"/>
                <a:sym typeface="Calibri"/>
              </a:rPr>
              <a:t>Gweithredu</a:t>
            </a:r>
            <a:r>
              <a:rPr lang="cy" sz="1200" b="1" dirty="0">
                <a:solidFill>
                  <a:srgbClr val="016268"/>
                </a:solidFill>
                <a:latin typeface="Calibri"/>
                <a:ea typeface="Calibri"/>
                <a:cs typeface="Calibri"/>
                <a:sym typeface="Calibri"/>
              </a:rPr>
              <a:t>: </a:t>
            </a:r>
            <a:r>
              <a:rPr lang="cy" sz="1200" dirty="0">
                <a:solidFill>
                  <a:srgbClr val="016268"/>
                </a:solidFill>
                <a:latin typeface="Calibri"/>
                <a:ea typeface="Calibri"/>
                <a:cs typeface="Calibri"/>
                <a:sym typeface="Calibri"/>
              </a:rPr>
              <a:t>Addaswyd a gweithredwyd y newid hwn ar draws y practis. </a:t>
            </a:r>
            <a:endParaRPr dirty="0"/>
          </a:p>
        </p:txBody>
      </p:sp>
      <p:pic>
        <p:nvPicPr>
          <p:cNvPr id="150" name="Google Shape;150;p4" descr="A logo for a company&#10;&#10;AI-generated content may be incorrect."/>
          <p:cNvPicPr preferRelativeResize="0"/>
          <p:nvPr/>
        </p:nvPicPr>
        <p:blipFill rotWithShape="1">
          <a:blip r:embed="rId6">
            <a:alphaModFix/>
          </a:blip>
          <a:srcRect l="11729" t="21340" r="60742" b="22454"/>
          <a:stretch/>
        </p:blipFill>
        <p:spPr>
          <a:xfrm>
            <a:off x="3048663" y="5474455"/>
            <a:ext cx="832673" cy="852981"/>
          </a:xfrm>
          <a:prstGeom prst="rect">
            <a:avLst/>
          </a:prstGeom>
          <a:noFill/>
          <a:ln>
            <a:noFill/>
          </a:ln>
        </p:spPr>
      </p:pic>
      <p:pic>
        <p:nvPicPr>
          <p:cNvPr id="152" name="Google Shape;152;p4" descr="A logo for a company&#10;&#10;AI-generated content may be incorrect."/>
          <p:cNvPicPr preferRelativeResize="0"/>
          <p:nvPr/>
        </p:nvPicPr>
        <p:blipFill rotWithShape="1">
          <a:blip r:embed="rId6">
            <a:alphaModFix/>
          </a:blip>
          <a:srcRect l="11729" t="21340" r="60742" b="22454"/>
          <a:stretch/>
        </p:blipFill>
        <p:spPr>
          <a:xfrm>
            <a:off x="7141645" y="5480881"/>
            <a:ext cx="832673" cy="852981"/>
          </a:xfrm>
          <a:prstGeom prst="rect">
            <a:avLst/>
          </a:prstGeom>
          <a:noFill/>
          <a:ln>
            <a:noFill/>
          </a:ln>
        </p:spPr>
      </p:pic>
      <p:pic>
        <p:nvPicPr>
          <p:cNvPr id="153" name="Google Shape;153;p4" descr="A logo for a company&#10;&#10;AI-generated content may be incorrect."/>
          <p:cNvPicPr preferRelativeResize="0"/>
          <p:nvPr/>
        </p:nvPicPr>
        <p:blipFill rotWithShape="1">
          <a:blip r:embed="rId6">
            <a:alphaModFix/>
          </a:blip>
          <a:srcRect l="11729" t="21340" r="60742" b="22454"/>
          <a:stretch/>
        </p:blipFill>
        <p:spPr>
          <a:xfrm>
            <a:off x="11228648" y="5482559"/>
            <a:ext cx="832673" cy="85298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EF0D0A79E04A4CA437FAEBBC5C41B3" ma:contentTypeVersion="27" ma:contentTypeDescription="Create a new document." ma:contentTypeScope="" ma:versionID="6846d3f66d8c76013fbe49ee2665ac35">
  <xsd:schema xmlns:xsd="http://www.w3.org/2001/XMLSchema" xmlns:xs="http://www.w3.org/2001/XMLSchema" xmlns:p="http://schemas.microsoft.com/office/2006/metadata/properties" xmlns:ns1="http://schemas.microsoft.com/sharepoint/v3" xmlns:ns2="2e920aae-e81d-44c3-9bf1-a4827f32e6ee" xmlns:ns3="4167e674-6a9f-4892-8806-05d2e97a6b2a" targetNamespace="http://schemas.microsoft.com/office/2006/metadata/properties" ma:root="true" ma:fieldsID="9369550adfb471d916254d70bab99540" ns1:_="" ns2:_="" ns3:_="">
    <xsd:import namespace="http://schemas.microsoft.com/sharepoint/v3"/>
    <xsd:import namespace="2e920aae-e81d-44c3-9bf1-a4827f32e6ee"/>
    <xsd:import namespace="4167e674-6a9f-4892-8806-05d2e97a6b2a"/>
    <xsd:element name="properties">
      <xsd:complexType>
        <xsd:sequence>
          <xsd:element name="documentManagement">
            <xsd:complexType>
              <xsd:all>
                <xsd:element ref="ns2:Workstream" minOccurs="0"/>
                <xsd:element ref="ns2:Programmesandprojects" minOccurs="0"/>
                <xsd:element ref="ns2:Groupormeeting" minOccurs="0"/>
                <xsd:element ref="ns2:DocumentType" minOccurs="0"/>
                <xsd:element ref="ns2:Year" minOccurs="0"/>
                <xsd:element ref="ns2:Month" minOccurs="0"/>
                <xsd:element ref="ns2:DataAnalysis" minOccurs="0"/>
                <xsd:element ref="ns2:BusinessFunction" minOccurs="0"/>
                <xsd:element ref="ns2:Meetingtype" minOccurs="0"/>
                <xsd:element ref="ns2:Archive"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HealthBoard" minOccurs="0"/>
                <xsd:element ref="ns2:Project"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920aae-e81d-44c3-9bf1-a4827f32e6ee" elementFormDefault="qualified">
    <xsd:import namespace="http://schemas.microsoft.com/office/2006/documentManagement/types"/>
    <xsd:import namespace="http://schemas.microsoft.com/office/infopath/2007/PartnerControls"/>
    <xsd:element name="Workstream" ma:index="8" nillable="true" ma:displayName="Workstream" ma:format="Dropdown" ma:internalName="Workstream">
      <xsd:simpleType>
        <xsd:restriction base="dms:Choice">
          <xsd:enumeration value="Dental Public Health"/>
          <xsd:enumeration value="Business Support"/>
          <xsd:enumeration value="Environmentally Sustainable Health and Care"/>
          <xsd:enumeration value="Healthcare Public Health"/>
          <xsd:enumeration value="Inequalities and Inequity"/>
          <xsd:enumeration value="Prevention in Health and Care"/>
          <xsd:enumeration value="Transformation of Primary Care"/>
          <xsd:enumeration value="QI"/>
          <xsd:enumeration value="Research &amp; Evaluation"/>
        </xsd:restriction>
      </xsd:simpleType>
    </xsd:element>
    <xsd:element name="Programmesandprojects" ma:index="9" nillable="true" ma:displayName="Programmes and projects" ma:format="Dropdown" ma:internalName="Programmesandprojects">
      <xsd:complexType>
        <xsd:complexContent>
          <xsd:extension base="dms:MultiChoice">
            <xsd:sequence>
              <xsd:element name="Value" maxOccurs="unbounded" minOccurs="0" nillable="true">
                <xsd:simpleType>
                  <xsd:restriction base="dms:Choice">
                    <xsd:enumeration value="Cardio Vascular Disease"/>
                    <xsd:enumeration value="Diabetes"/>
                    <xsd:enumeration value="MSK"/>
                    <xsd:enumeration value="Prevention-Based Health and Care"/>
                    <xsd:enumeration value="Social Prescribing"/>
                    <xsd:enumeration value="Supporting Healthy Behaviours"/>
                    <xsd:enumeration value="Women's Health"/>
                    <xsd:enumeration value="Designed to Smile"/>
                    <xsd:enumeration value="Antimicrobial prescribing"/>
                    <xsd:enumeration value="Child General Anaesthesia"/>
                    <xsd:enumeration value="Dental Epidemiology Programme"/>
                    <xsd:enumeration value="Dental Quality &amp; safety"/>
                    <xsd:enumeration value="Dental Services Innovation and Quality"/>
                    <xsd:enumeration value="Gwen am Byth"/>
                    <xsd:enumeration value="Oral Cancer"/>
                    <xsd:enumeration value="Oral Health Improvement"/>
                    <xsd:enumeration value="Oral Health Intelligence: Other"/>
                    <xsd:enumeration value="Other Dental"/>
                    <xsd:enumeration value="Population Indicators"/>
                    <xsd:enumeration value="QAS"/>
                    <xsd:enumeration value="SAIL analysis"/>
                    <xsd:enumeration value="Website Development"/>
                    <xsd:enumeration value="Health Equity"/>
                    <xsd:enumeration value="Health Inequalities"/>
                    <xsd:enumeration value="Inclusion Health"/>
                    <xsd:enumeration value="Community by Design"/>
                    <xsd:enumeration value="Public Health approach to Primary Care 2035"/>
                    <xsd:enumeration value="Population Health Management"/>
                    <xsd:enumeration value="Population Healthcare based planning"/>
                    <xsd:enumeration value="Value Based Healthcare"/>
                    <xsd:enumeration value="Population Health Enablers"/>
                    <xsd:enumeration value="Clusters"/>
                    <xsd:enumeration value="GMS QI"/>
                    <xsd:enumeration value="PCMW"/>
                    <xsd:enumeration value="Primary Care Workforce"/>
                    <xsd:enumeration value="Primary Care One"/>
                    <xsd:enumeration value="Research"/>
                    <xsd:enumeration value="Evaluation"/>
                    <xsd:enumeration value="Greener Primary Care Wales"/>
                    <xsd:enumeration value="Inhalers"/>
                    <xsd:enumeration value="Climate Change Other"/>
                    <xsd:enumeration value="IMTP"/>
                    <xsd:enumeration value="Delivering Integrated Services"/>
                  </xsd:restriction>
                </xsd:simpleType>
              </xsd:element>
            </xsd:sequence>
          </xsd:extension>
        </xsd:complexContent>
      </xsd:complexType>
    </xsd:element>
    <xsd:element name="Groupormeeting" ma:index="10" nillable="true" ma:displayName="Group or meeting" ma:format="Dropdown" ma:internalName="Groupormeeting">
      <xsd:complexType>
        <xsd:complexContent>
          <xsd:extension base="dms:MultiChoice">
            <xsd:sequence>
              <xsd:element name="Value" maxOccurs="unbounded" minOccurs="0" nillable="true">
                <xsd:simpleType>
                  <xsd:restriction base="dms:Choice">
                    <xsd:enumeration value="BET"/>
                    <xsd:enumeration value="CDSON"/>
                    <xsd:enumeration value="D2S National Steering Commite"/>
                    <xsd:enumeration value="D2S Op Managers' Meeting"/>
                    <xsd:enumeration value="Dental T&amp;F Groups"/>
                    <xsd:enumeration value="DPH consultant"/>
                    <xsd:enumeration value="DPH-CDO"/>
                    <xsd:enumeration value="DSOG"/>
                    <xsd:enumeration value="Other Dental"/>
                    <xsd:enumeration value="WS1"/>
                    <xsd:enumeration value="WS2"/>
                    <xsd:enumeration value="WS3"/>
                    <xsd:enumeration value="WS4"/>
                    <xsd:enumeration value="GAB National Advisory Group"/>
                    <xsd:enumeration value="DsPH Peer Group"/>
                    <xsd:enumeration value="HOPC"/>
                    <xsd:enumeration value="HWB DLT"/>
                    <xsd:enumeration value="HWB EDLT"/>
                    <xsd:enumeration value="National Primary Care Board"/>
                    <xsd:enumeration value="OMD CPH meeting"/>
                    <xsd:enumeration value="PCD Divisional Meetings"/>
                    <xsd:enumeration value="PCG"/>
                    <xsd:enumeration value="PHW Duty of Quality"/>
                    <xsd:enumeration value="PHW IG forum"/>
                    <xsd:enumeration value="PHW Leadership Forum"/>
                    <xsd:enumeration value="PHW R&amp;E Group"/>
                    <xsd:enumeration value="Primary Care Interests Group"/>
                    <xsd:enumeration value="Practitioner Peer Group"/>
                    <xsd:enumeration value="SPPC"/>
                    <xsd:enumeration value="KRIC"/>
                    <xsd:enumeration value="QSIC"/>
                  </xsd:restriction>
                </xsd:simpleType>
              </xsd:element>
            </xsd:sequence>
          </xsd:extension>
        </xsd:complexContent>
      </xsd:complexType>
    </xsd:element>
    <xsd:element name="DocumentType" ma:index="11" nillable="true" ma:displayName="Document Type" ma:format="Dropdown" ma:internalName="DocumentType">
      <xsd:complexType>
        <xsd:complexContent>
          <xsd:extension base="dms:MultiChoice">
            <xsd:sequence>
              <xsd:element name="Value" maxOccurs="unbounded" minOccurs="0" nillable="true">
                <xsd:simpleType>
                  <xsd:restriction base="dms:Choice">
                    <xsd:enumeration value="Action List"/>
                    <xsd:enumeration value="Agenda"/>
                    <xsd:enumeration value="Background Paper / Evidence"/>
                    <xsd:enumeration value="Education"/>
                    <xsd:enumeration value="email"/>
                    <xsd:enumeration value="Form / Sway / Video / Image"/>
                    <xsd:enumeration value="Framework"/>
                    <xsd:enumeration value="Funding / Business case"/>
                    <xsd:enumeration value="Gantt Chart / Timeline"/>
                    <xsd:enumeration value="Informal Notes"/>
                    <xsd:enumeration value="Job Description"/>
                    <xsd:enumeration value="Letter"/>
                    <xsd:enumeration value="Logic model"/>
                    <xsd:enumeration value="Minutes/notes"/>
                    <xsd:enumeration value="PCD external paper"/>
                    <xsd:enumeration value="Policy / Protocol"/>
                    <xsd:enumeration value="Presentation"/>
                    <xsd:enumeration value="Procedure document"/>
                    <xsd:enumeration value="Programme Comms"/>
                    <xsd:enumeration value="Project Plan"/>
                    <xsd:enumeration value="Published Papers"/>
                    <xsd:enumeration value="RAID / Risk log"/>
                    <xsd:enumeration value="Report"/>
                    <xsd:enumeration value="Strategy"/>
                    <xsd:enumeration value="Template"/>
                    <xsd:enumeration value="Terms of Reference"/>
                    <xsd:enumeration value="Toolkit"/>
                    <xsd:enumeration value="Training document"/>
                    <xsd:enumeration value="Welsh version"/>
                    <xsd:enumeration value="Also in Welsh"/>
                    <xsd:enumeration value="Poster"/>
                    <xsd:enumeration value="Case Studies"/>
                    <xsd:enumeration value="Evidence review"/>
                    <xsd:enumeration value="Research proposal"/>
                    <xsd:enumeration value="Questionnaire"/>
                    <xsd:enumeration value="Evaluation plan"/>
                    <xsd:enumeration value="Evaluation report"/>
                    <xsd:enumeration value="Infographic"/>
                    <xsd:enumeration value="Impact Assessment"/>
                    <xsd:enumeration value="Tender/Spec"/>
                    <xsd:enumeration value="Contract/Agreement"/>
                    <xsd:enumeration value="Project Governance"/>
                  </xsd:restriction>
                </xsd:simpleType>
              </xsd:element>
            </xsd:sequence>
          </xsd:extension>
        </xsd:complexContent>
      </xsd:complexType>
    </xsd:element>
    <xsd:element name="Year" ma:index="12" nillable="true" ma:displayName="Year" ma:description="Financial/planning year" ma:format="Dropdown" ma:internalName="Year">
      <xsd:simpleType>
        <xsd:restriction base="dms:Choice">
          <xsd:enumeration value="2023/24"/>
          <xsd:enumeration value="2024/25"/>
          <xsd:enumeration value="2025/26"/>
          <xsd:enumeration value="2026/27"/>
          <xsd:enumeration value="2027/28"/>
          <xsd:enumeration value="Pre 2023/24"/>
        </xsd:restriction>
      </xsd:simpleType>
    </xsd:element>
    <xsd:element name="Month" ma:index="13" nillable="true" ma:displayName="Month" ma:format="Dropdown" ma:internalName="Month">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DataAnalysis" ma:index="14" nillable="true" ma:displayName="Data Analysis" ma:format="Dropdown" ma:internalName="DataAnalysis">
      <xsd:simpleType>
        <xsd:restriction base="dms:Choice">
          <xsd:enumeration value="Analysis Plan"/>
          <xsd:enumeration value="Data - Cleaned"/>
          <xsd:enumeration value="Data - Other"/>
          <xsd:enumeration value="Data - Raw"/>
          <xsd:enumeration value="Data dictionary"/>
          <xsd:enumeration value="Draft Analysis"/>
          <xsd:enumeration value="Output - Chart"/>
          <xsd:enumeration value="Output - Dashboard"/>
          <xsd:enumeration value="Output - Infographic"/>
          <xsd:enumeration value="Output - Map"/>
          <xsd:enumeration value="Output - Other"/>
          <xsd:enumeration value="Output - Table"/>
          <xsd:enumeration value="Script"/>
        </xsd:restriction>
      </xsd:simpleType>
    </xsd:element>
    <xsd:element name="BusinessFunction" ma:index="15" nillable="true" ma:displayName="Business Function" ma:format="Dropdown" ma:internalName="BusinessFunction">
      <xsd:simpleType>
        <xsd:restriction base="dms:Choice">
          <xsd:enumeration value="Operating Procedures"/>
          <xsd:enumeration value="Communications"/>
          <xsd:enumeration value="Resources"/>
          <xsd:enumeration value="Emergency Planning"/>
          <xsd:enumeration value="Finance &amp; Procurement"/>
          <xsd:enumeration value="Planning and performance"/>
          <xsd:enumeration value="PH30"/>
          <xsd:enumeration value="PH31"/>
          <xsd:enumeration value="PH32"/>
          <xsd:enumeration value="PH35"/>
          <xsd:enumeration value="PH53"/>
          <xsd:enumeration value="Invoice"/>
          <xsd:enumeration value="Quote"/>
          <xsd:enumeration value="STA"/>
          <xsd:enumeration value="Grants"/>
          <xsd:enumeration value="People"/>
          <xsd:enumeration value="SharePoint"/>
        </xsd:restriction>
      </xsd:simpleType>
    </xsd:element>
    <xsd:element name="Meetingtype" ma:index="16" nillable="true" ma:displayName="Meeting type" ma:format="Dropdown" ma:internalName="Meetingtype">
      <xsd:complexType>
        <xsd:complexContent>
          <xsd:extension base="dms:MultiChoice">
            <xsd:sequence>
              <xsd:element name="Value" maxOccurs="unbounded" minOccurs="0" nillable="true">
                <xsd:simpleType>
                  <xsd:restriction base="dms:Choice">
                    <xsd:enumeration value="Confrences and other events"/>
                    <xsd:enumeration value="Co-ordinating Group"/>
                    <xsd:enumeration value="Implementation Group"/>
                    <xsd:enumeration value="Insight Group"/>
                    <xsd:enumeration value="Leadership Group"/>
                    <xsd:enumeration value="Networks"/>
                    <xsd:enumeration value="Programme Board"/>
                    <xsd:enumeration value="Reference Group"/>
                    <xsd:enumeration value="Stakeholder Group"/>
                    <xsd:enumeration value="Steering Group"/>
                    <xsd:enumeration value="Strategy Group"/>
                    <xsd:enumeration value="T and F Group"/>
                    <xsd:enumeration value="Team Meeting"/>
                    <xsd:enumeration value="Communications / Engagement"/>
                  </xsd:restriction>
                </xsd:simpleType>
              </xsd:element>
            </xsd:sequence>
          </xsd:extension>
        </xsd:complexContent>
      </xsd:complexType>
    </xsd:element>
    <xsd:element name="Archive" ma:index="17" nillable="true" ma:displayName="Archive" ma:default="0" ma:description="To mark a file for archiving please select yes" ma:format="Dropdown" ma:internalName="Archive">
      <xsd:simpleType>
        <xsd:restriction base="dms:Boolea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25" nillable="true" ma:displayName="MediaServiceDateTaken" ma:hidden="true" ma:indexed="true" ma:internalName="MediaServiceDateTaken"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element name="HealthBoard" ma:index="30" nillable="true" ma:displayName="Health Board" ma:format="Dropdown" ma:internalName="HealthBoard">
      <xsd:simpleType>
        <xsd:restriction base="dms:Choice">
          <xsd:enumeration value="ABUHB"/>
          <xsd:enumeration value="BCUHB"/>
          <xsd:enumeration value="C&amp;V UHB"/>
          <xsd:enumeration value="CTMUHB"/>
          <xsd:enumeration value="HDUHN"/>
          <xsd:enumeration value="PTB"/>
          <xsd:enumeration value="SBUHB"/>
          <xsd:enumeration value="Choice 8"/>
        </xsd:restriction>
      </xsd:simpleType>
    </xsd:element>
    <xsd:element name="Project" ma:index="31" nillable="true" ma:displayName="Project" ma:format="Dropdown" ma:internalName="Project">
      <xsd:simpleType>
        <xsd:restriction base="dms:Choice">
          <xsd:enumeration value="WH Health &amp; Wellbeing After Pregnancy"/>
          <xsd:enumeration value="WH Contraception After Pregnancy"/>
          <xsd:enumeration value="WH Weight Management After Pregnancy"/>
          <xsd:enumeration value="SP Core Data Set"/>
          <xsd:enumeration value="SP Competence Framework"/>
          <xsd:enumeration value="SP Quality Standards for Community Assets"/>
          <xsd:enumeration value="SP Outcomes Framework"/>
          <xsd:enumeration value="SP Financial WB Scoping Review"/>
          <xsd:enumeration value="SP Warm Wales Evaluation"/>
          <xsd:enumeration value="SP CAMHS"/>
          <xsd:enumeration value="SP NFfSP"/>
          <xsd:enumeration value="SP Financial Wellbeing"/>
          <xsd:enumeration value="SP CYP"/>
          <xsd:enumeration value="HI Health Inequalities Action Plan"/>
          <xsd:enumeration value="CVD Prevention Strategic Plan"/>
          <xsd:enumeration value="CVD QI Project - Hypertension"/>
          <xsd:enumeration value="CVD Commissioned Research"/>
          <xsd:enumeration value="CVD Prevention Implementation"/>
          <xsd:enumeration value="IH Safer Surgeries"/>
          <xsd:enumeration value="IH Criminal Justice"/>
          <xsd:enumeration value="IH Homelessness"/>
          <xsd:enumeration value="IH Refugees &amp; Asylum Seekers"/>
          <xsd:enumeration value="IH Gypsy and traveller"/>
          <xsd:enumeration value="PCMW Self Reflection"/>
          <xsd:enumeration value="PCMW Peer Review"/>
          <xsd:enumeration value="PCMW Key Indicators"/>
          <xsd:enumeration value="PCMW System Working"/>
        </xsd:restriction>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67e674-6a9f-4892-8806-05d2e97a6b2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8e8a41ad-8522-457e-916e-ff2a16022778}" ma:internalName="TaxCatchAll" ma:showField="CatchAllData" ma:web="4167e674-6a9f-4892-8806-05d2e97a6b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920aae-e81d-44c3-9bf1-a4827f32e6ee">
      <Terms xmlns="http://schemas.microsoft.com/office/infopath/2007/PartnerControls"/>
    </lcf76f155ced4ddcb4097134ff3c332f>
    <TaxCatchAll xmlns="4167e674-6a9f-4892-8806-05d2e97a6b2a" xsi:nil="true"/>
    <Meetingtype xmlns="2e920aae-e81d-44c3-9bf1-a4827f32e6ee" xsi:nil="true"/>
    <BusinessFunction xmlns="2e920aae-e81d-44c3-9bf1-a4827f32e6ee" xsi:nil="true"/>
    <DataAnalysis xmlns="2e920aae-e81d-44c3-9bf1-a4827f32e6ee" xsi:nil="true"/>
    <Year xmlns="2e920aae-e81d-44c3-9bf1-a4827f32e6ee" xsi:nil="true"/>
    <Groupormeeting xmlns="2e920aae-e81d-44c3-9bf1-a4827f32e6ee" xsi:nil="true"/>
    <HealthBoard xmlns="2e920aae-e81d-44c3-9bf1-a4827f32e6ee" xsi:nil="true"/>
    <Workstream xmlns="2e920aae-e81d-44c3-9bf1-a4827f32e6ee">Environmentally Sustainable Health and Care</Workstream>
    <Project xmlns="2e920aae-e81d-44c3-9bf1-a4827f32e6ee" xsi:nil="true"/>
    <Archive xmlns="2e920aae-e81d-44c3-9bf1-a4827f32e6ee">false</Archive>
    <Month xmlns="2e920aae-e81d-44c3-9bf1-a4827f32e6ee" xsi:nil="true"/>
    <Programmesandprojects xmlns="2e920aae-e81d-44c3-9bf1-a4827f32e6ee">
      <Value>Greener Primary Care Wales</Value>
    </Programmesandprojects>
    <DocumentType xmlns="2e920aae-e81d-44c3-9bf1-a4827f32e6ee">
      <Value>Case Studies</Value>
      <Value>Welsh version</Value>
    </DocumentTyp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E806A81-1E8A-4244-9516-DDD64CDBCEBE}">
  <ds:schemaRefs>
    <ds:schemaRef ds:uri="http://schemas.microsoft.com/sharepoint/v3/contenttype/forms"/>
  </ds:schemaRefs>
</ds:datastoreItem>
</file>

<file path=customXml/itemProps2.xml><?xml version="1.0" encoding="utf-8"?>
<ds:datastoreItem xmlns:ds="http://schemas.openxmlformats.org/officeDocument/2006/customXml" ds:itemID="{34BCD87B-08D0-4051-B23A-31F4827237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e920aae-e81d-44c3-9bf1-a4827f32e6ee"/>
    <ds:schemaRef ds:uri="4167e674-6a9f-4892-8806-05d2e97a6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FF28FE-6D9E-4580-BE21-5846D7B71606}">
  <ds:schemaRef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terms/"/>
    <ds:schemaRef ds:uri="http://purl.org/dc/elements/1.1/"/>
    <ds:schemaRef ds:uri="http://purl.org/dc/dcmitype/"/>
    <ds:schemaRef ds:uri="http://schemas.openxmlformats.org/package/2006/metadata/core-properties"/>
    <ds:schemaRef ds:uri="4167e674-6a9f-4892-8806-05d2e97a6b2a"/>
    <ds:schemaRef ds:uri="2e920aae-e81d-44c3-9bf1-a4827f32e6e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28</TotalTime>
  <Words>1937</Words>
  <Application>Microsoft Office PowerPoint</Application>
  <PresentationFormat>Widescreen</PresentationFormat>
  <Paragraphs>123</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Sian Evans (Public Health Wales - No. 2 Capital Quarter)</dc:creator>
  <cp:lastModifiedBy>Rebecca Williams Howells (Public Health Wales - No. 2 Capital Quarter)</cp:lastModifiedBy>
  <cp:revision>5</cp:revision>
  <dcterms:created xsi:type="dcterms:W3CDTF">2025-05-28T09:18:40Z</dcterms:created>
  <dcterms:modified xsi:type="dcterms:W3CDTF">2025-12-17T14:37:26Z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0x0101003AEF0D0A79E04A4CA437FAEBBC5C41B3</vt:lpwstr>
  </property>
  <property fmtid="{D5CDD505-2E9C-101B-9397-08002B2CF9AE}" pid="3" name="MediaServiceImageTags">
    <vt:lpwstr/>
  </property>
</Properties>
</file>