
<file path=[Content_Types].xml><?xml version="1.0" encoding="utf-8"?>
<Types xmlns="http://schemas.openxmlformats.org/package/2006/content-types">
  <Default Extension="png" ContentType="image/png"/>
  <Default Extension="svg" ContentType="image/sv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94673"/>
  </p:normalViewPr>
  <p:slideViewPr>
    <p:cSldViewPr snapToGrid="0">
      <p:cViewPr varScale="1">
        <p:scale>
          <a:sx n="55" d="100"/>
          <a:sy n="55" d="100"/>
        </p:scale>
        <p:origin x="732" y="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61120-F995-41A5-85A7-85A9C0EDBA09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C88597-3F59-407C-99A5-7EE1AC5FCC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51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88597-3F59-407C-99A5-7EE1AC5FCCA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185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C95DC-E206-4786-B5F2-0A75F0D81AB1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7F69-AE1F-49B0-BE0F-F653F8BDB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18933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C95DC-E206-4786-B5F2-0A75F0D81AB1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7F69-AE1F-49B0-BE0F-F653F8BDB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86528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C95DC-E206-4786-B5F2-0A75F0D81AB1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7F69-AE1F-49B0-BE0F-F653F8BDB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97449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C95DC-E206-4786-B5F2-0A75F0D81AB1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7F69-AE1F-49B0-BE0F-F653F8BDB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86893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C95DC-E206-4786-B5F2-0A75F0D81AB1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7F69-AE1F-49B0-BE0F-F653F8BDB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14816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C95DC-E206-4786-B5F2-0A75F0D81AB1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7F69-AE1F-49B0-BE0F-F653F8BDB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04430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C95DC-E206-4786-B5F2-0A75F0D81AB1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7F69-AE1F-49B0-BE0F-F653F8BDB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90067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C95DC-E206-4786-B5F2-0A75F0D81AB1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7F69-AE1F-49B0-BE0F-F653F8BDB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41972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C95DC-E206-4786-B5F2-0A75F0D81AB1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7F69-AE1F-49B0-BE0F-F653F8BDB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32612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C95DC-E206-4786-B5F2-0A75F0D81AB1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7F69-AE1F-49B0-BE0F-F653F8BDB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13605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C95DC-E206-4786-B5F2-0A75F0D81AB1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37F69-AE1F-49B0-BE0F-F653F8BDB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69823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C95DC-E206-4786-B5F2-0A75F0D81AB1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37F69-AE1F-49B0-BE0F-F653F8BDB1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30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6.png"/><Relationship Id="rId18" Type="http://schemas.openxmlformats.org/officeDocument/2006/relationships/image" Target="../media/image16.svg"/><Relationship Id="rId26" Type="http://schemas.openxmlformats.org/officeDocument/2006/relationships/image" Target="../media/image13.png"/><Relationship Id="rId3" Type="http://schemas.openxmlformats.org/officeDocument/2006/relationships/image" Target="../media/image1.png"/><Relationship Id="rId21" Type="http://schemas.openxmlformats.org/officeDocument/2006/relationships/image" Target="../media/image10.png"/><Relationship Id="rId7" Type="http://schemas.openxmlformats.org/officeDocument/2006/relationships/image" Target="../media/image3.png"/><Relationship Id="rId12" Type="http://schemas.openxmlformats.org/officeDocument/2006/relationships/image" Target="../media/image10.svg"/><Relationship Id="rId17" Type="http://schemas.openxmlformats.org/officeDocument/2006/relationships/image" Target="../media/image8.png"/><Relationship Id="rId25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5.png"/><Relationship Id="rId24" Type="http://schemas.openxmlformats.org/officeDocument/2006/relationships/image" Target="../media/image22.sv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image" Target="../media/image15.png"/><Relationship Id="rId10" Type="http://schemas.openxmlformats.org/officeDocument/2006/relationships/image" Target="../media/image8.svg"/><Relationship Id="rId19" Type="http://schemas.openxmlformats.org/officeDocument/2006/relationships/image" Target="../media/image9.png"/><Relationship Id="rId4" Type="http://schemas.openxmlformats.org/officeDocument/2006/relationships/image" Target="../media/image2.svg"/><Relationship Id="rId9" Type="http://schemas.openxmlformats.org/officeDocument/2006/relationships/image" Target="../media/image4.png"/><Relationship Id="rId14" Type="http://schemas.openxmlformats.org/officeDocument/2006/relationships/image" Target="../media/image12.svg"/><Relationship Id="rId22" Type="http://schemas.openxmlformats.org/officeDocument/2006/relationships/image" Target="../media/image20.svg"/><Relationship Id="rId27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1189" y="47180"/>
            <a:ext cx="2339546" cy="67455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2483708" y="47180"/>
            <a:ext cx="2339546" cy="674550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4926227" y="47179"/>
            <a:ext cx="2339546" cy="674550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7368746" y="12009"/>
            <a:ext cx="2339546" cy="674550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9805087" y="47178"/>
            <a:ext cx="2339546" cy="547596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Graphic 11" descr="Mining tools outline">
            <a:extLst>
              <a:ext uri="{FF2B5EF4-FFF2-40B4-BE49-F238E27FC236}">
                <a16:creationId xmlns:a16="http://schemas.microsoft.com/office/drawing/2014/main" id="{2E4E9524-E6FF-3143-8D92-7C6FE55E24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53762" y="3441356"/>
            <a:ext cx="914400" cy="914400"/>
          </a:xfrm>
          <a:prstGeom prst="rect">
            <a:avLst/>
          </a:prstGeom>
        </p:spPr>
      </p:pic>
      <p:pic>
        <p:nvPicPr>
          <p:cNvPr id="14" name="Graphic 13" descr="Document outline">
            <a:extLst>
              <a:ext uri="{FF2B5EF4-FFF2-40B4-BE49-F238E27FC236}">
                <a16:creationId xmlns:a16="http://schemas.microsoft.com/office/drawing/2014/main" id="{F027D835-BAFC-5B42-AC3F-1B593EC973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53762" y="1073494"/>
            <a:ext cx="914400" cy="914400"/>
          </a:xfrm>
          <a:prstGeom prst="rect">
            <a:avLst/>
          </a:prstGeom>
        </p:spPr>
      </p:pic>
      <p:pic>
        <p:nvPicPr>
          <p:cNvPr id="16" name="Graphic 15" descr="Thumbs up sign outline">
            <a:extLst>
              <a:ext uri="{FF2B5EF4-FFF2-40B4-BE49-F238E27FC236}">
                <a16:creationId xmlns:a16="http://schemas.microsoft.com/office/drawing/2014/main" id="{5E734131-EE8F-1E43-8E22-26538E801EC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3189699" y="770658"/>
            <a:ext cx="914400" cy="914400"/>
          </a:xfrm>
          <a:prstGeom prst="rect">
            <a:avLst/>
          </a:prstGeom>
        </p:spPr>
      </p:pic>
      <p:pic>
        <p:nvPicPr>
          <p:cNvPr id="18" name="Graphic 17" descr="Classroom outline">
            <a:extLst>
              <a:ext uri="{FF2B5EF4-FFF2-40B4-BE49-F238E27FC236}">
                <a16:creationId xmlns:a16="http://schemas.microsoft.com/office/drawing/2014/main" id="{E23A67DB-9100-4E46-B21E-F095C6BB913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3188308" y="2753856"/>
            <a:ext cx="914400" cy="914400"/>
          </a:xfrm>
          <a:prstGeom prst="rect">
            <a:avLst/>
          </a:prstGeom>
        </p:spPr>
      </p:pic>
      <p:pic>
        <p:nvPicPr>
          <p:cNvPr id="20" name="Graphic 19" descr="Zipper outline">
            <a:extLst>
              <a:ext uri="{FF2B5EF4-FFF2-40B4-BE49-F238E27FC236}">
                <a16:creationId xmlns:a16="http://schemas.microsoft.com/office/drawing/2014/main" id="{AB0382A8-3E3D-E14A-A329-ED681AA22C3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3196281" y="4608742"/>
            <a:ext cx="914400" cy="914400"/>
          </a:xfrm>
          <a:prstGeom prst="rect">
            <a:avLst/>
          </a:prstGeom>
        </p:spPr>
      </p:pic>
      <p:pic>
        <p:nvPicPr>
          <p:cNvPr id="22" name="Graphic 21" descr="Table outline">
            <a:extLst>
              <a:ext uri="{FF2B5EF4-FFF2-40B4-BE49-F238E27FC236}">
                <a16:creationId xmlns:a16="http://schemas.microsoft.com/office/drawing/2014/main" id="{E711070A-263C-3C49-B3B1-E88467271B6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5661717" y="639184"/>
            <a:ext cx="914400" cy="914400"/>
          </a:xfrm>
          <a:prstGeom prst="rect">
            <a:avLst/>
          </a:prstGeom>
        </p:spPr>
      </p:pic>
      <p:pic>
        <p:nvPicPr>
          <p:cNvPr id="24" name="Graphic 23" descr="Compass outline">
            <a:extLst>
              <a:ext uri="{FF2B5EF4-FFF2-40B4-BE49-F238E27FC236}">
                <a16:creationId xmlns:a16="http://schemas.microsoft.com/office/drawing/2014/main" id="{DC4CCD14-5DAB-A141-BD12-3C6723AAFA4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5642801" y="2283738"/>
            <a:ext cx="914400" cy="914400"/>
          </a:xfrm>
          <a:prstGeom prst="rect">
            <a:avLst/>
          </a:prstGeom>
        </p:spPr>
      </p:pic>
      <p:pic>
        <p:nvPicPr>
          <p:cNvPr id="26" name="Graphic 25" descr="Reflection outline">
            <a:extLst>
              <a:ext uri="{FF2B5EF4-FFF2-40B4-BE49-F238E27FC236}">
                <a16:creationId xmlns:a16="http://schemas.microsoft.com/office/drawing/2014/main" id="{C6B69B6D-1E0C-D244-B120-5981761B8468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5658628" y="3769055"/>
            <a:ext cx="914400" cy="914400"/>
          </a:xfrm>
          <a:prstGeom prst="rect">
            <a:avLst/>
          </a:prstGeom>
        </p:spPr>
      </p:pic>
      <p:pic>
        <p:nvPicPr>
          <p:cNvPr id="28" name="Graphic 27" descr="Gauge outline">
            <a:extLst>
              <a:ext uri="{FF2B5EF4-FFF2-40B4-BE49-F238E27FC236}">
                <a16:creationId xmlns:a16="http://schemas.microsoft.com/office/drawing/2014/main" id="{5386E329-83C1-DF40-BA49-4132B70A6655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5651361" y="5110724"/>
            <a:ext cx="914400" cy="914400"/>
          </a:xfrm>
          <a:prstGeom prst="rect">
            <a:avLst/>
          </a:prstGeom>
        </p:spPr>
      </p:pic>
      <p:pic>
        <p:nvPicPr>
          <p:cNvPr id="30" name="Graphic 29" descr="User outline">
            <a:extLst>
              <a:ext uri="{FF2B5EF4-FFF2-40B4-BE49-F238E27FC236}">
                <a16:creationId xmlns:a16="http://schemas.microsoft.com/office/drawing/2014/main" id="{6641899F-50AD-9446-ACAA-8AB66FB0DFF8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2"/>
              </a:ext>
            </a:extLst>
          </a:blip>
          <a:stretch>
            <a:fillRect/>
          </a:stretch>
        </p:blipFill>
        <p:spPr>
          <a:xfrm>
            <a:off x="7663099" y="5119494"/>
            <a:ext cx="914400" cy="914400"/>
          </a:xfrm>
          <a:prstGeom prst="rect">
            <a:avLst/>
          </a:prstGeom>
        </p:spPr>
      </p:pic>
      <p:pic>
        <p:nvPicPr>
          <p:cNvPr id="32" name="Graphic 31" descr="Users outline">
            <a:extLst>
              <a:ext uri="{FF2B5EF4-FFF2-40B4-BE49-F238E27FC236}">
                <a16:creationId xmlns:a16="http://schemas.microsoft.com/office/drawing/2014/main" id="{D22622C8-A6C1-0549-87A2-69B67C0BB63C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7643577" y="1038831"/>
            <a:ext cx="914400" cy="91440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3C3133E7-8D32-7B49-BC79-ECC8C90791FB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783298" y="5907232"/>
            <a:ext cx="1324231" cy="293985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991E8E1E-A4A0-3B46-B975-CE68A1EA5316}"/>
              </a:ext>
            </a:extLst>
          </p:cNvPr>
          <p:cNvSpPr txBox="1"/>
          <p:nvPr/>
        </p:nvSpPr>
        <p:spPr>
          <a:xfrm>
            <a:off x="9805088" y="6521433"/>
            <a:ext cx="240669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y-GB" sz="12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SPPC WS6 | 2 Tach 2021 f1</a:t>
            </a:r>
            <a:endParaRPr lang="en-GB" sz="1200" dirty="0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4FEA0CA0-30E6-0C4E-BC91-86EA8C3B479D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2819" y="5587016"/>
            <a:ext cx="961739" cy="934417"/>
          </a:xfrm>
          <a:prstGeom prst="rect">
            <a:avLst/>
          </a:prstGeom>
        </p:spPr>
      </p:pic>
      <p:sp>
        <p:nvSpPr>
          <p:cNvPr id="41" name="Rectangular Callout 40">
            <a:extLst>
              <a:ext uri="{FF2B5EF4-FFF2-40B4-BE49-F238E27FC236}">
                <a16:creationId xmlns:a16="http://schemas.microsoft.com/office/drawing/2014/main" id="{EF7ECFA5-2C7B-084D-A145-4A722913155E}"/>
              </a:ext>
            </a:extLst>
          </p:cNvPr>
          <p:cNvSpPr/>
          <p:nvPr/>
        </p:nvSpPr>
        <p:spPr>
          <a:xfrm>
            <a:off x="8578977" y="1216417"/>
            <a:ext cx="932308" cy="559228"/>
          </a:xfrm>
          <a:prstGeom prst="wedgeRectCallout">
            <a:avLst>
              <a:gd name="adj1" fmla="val -47922"/>
              <a:gd name="adj2" fmla="val 7184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50800" dir="6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83796" y="47177"/>
            <a:ext cx="1454332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Beth? 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yw pwrpas hyn</a:t>
            </a:r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796" y="2283738"/>
            <a:ext cx="1454332" cy="853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Adrodd</a:t>
            </a:r>
            <a:r>
              <a:rPr lang="cy-GB" sz="18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a</a:t>
            </a:r>
          </a:p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Chefnogi</a:t>
            </a:r>
            <a:endParaRPr lang="en-GB" b="1"/>
          </a:p>
        </p:txBody>
      </p:sp>
      <p:sp>
        <p:nvSpPr>
          <p:cNvPr id="29" name="TextBox 28"/>
          <p:cNvSpPr txBox="1"/>
          <p:nvPr/>
        </p:nvSpPr>
        <p:spPr>
          <a:xfrm>
            <a:off x="200768" y="4651601"/>
            <a:ext cx="2020389" cy="1615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Gweithredu</a:t>
            </a:r>
          </a:p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Model Gofal Sylfaenol i Gymru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a</a:t>
            </a:r>
            <a:endParaRPr lang="en-GB" sz="1400">
              <a:solidFill>
                <a:schemeClr val="bg1"/>
              </a:solidFill>
            </a:endParaRPr>
          </a:p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Datblygu Clwstwr Carlam </a:t>
            </a:r>
            <a:endParaRPr lang="en-GB" b="1"/>
          </a:p>
        </p:txBody>
      </p:sp>
      <p:sp>
        <p:nvSpPr>
          <p:cNvPr id="31" name="TextBox 30"/>
          <p:cNvSpPr txBox="1"/>
          <p:nvPr/>
        </p:nvSpPr>
        <p:spPr>
          <a:xfrm>
            <a:off x="2923226" y="47177"/>
            <a:ext cx="1454332" cy="792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Pam?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rydym yn ei wneud</a:t>
            </a:r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48180" y="1599402"/>
            <a:ext cx="2011738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Sicrwydd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o gynnydd gweithredu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647612" y="3672053"/>
            <a:ext cx="2011738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Dysgu a rennir</a:t>
            </a:r>
          </a:p>
          <a:p>
            <a:pPr algn="ctr"/>
            <a:r>
              <a:rPr lang="cy-GB" sz="1400" b="0" i="0" strike="noStrike" cap="none" spc="0" baseline="0" dirty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o brofiad lleol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651422" y="5607831"/>
            <a:ext cx="2011738" cy="792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Cydgysylltu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cynlluniau lleol a rhanbarthol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388663" y="49021"/>
            <a:ext cx="1454332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Sut?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bydd yn gweithio</a:t>
            </a:r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09959" y="1344864"/>
            <a:ext cx="2011738" cy="1005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Fframwaith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diffinio safonau, lefelau aeddfedrwydd, tystiolaeth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109959" y="5803801"/>
            <a:ext cx="2011738" cy="792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Dangosyddion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o gynnydd tuag at ganlyniadau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102692" y="3113371"/>
            <a:ext cx="2011738" cy="792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Clwstwr 360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proses adolygu gan gymheiriaid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109959" y="4573906"/>
            <a:ext cx="2011738" cy="579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Hunanfyfyrio 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ar brofiadau clwstwr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38827" y="47177"/>
            <a:ext cx="1988821" cy="1005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Pwy?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fydd yn cymryd rhan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(a beth yw’r fantais iddynt)</a:t>
            </a:r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527368" y="1889560"/>
            <a:ext cx="2011738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4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Clystyrau gofal sylfaenol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78977" y="1228692"/>
            <a:ext cx="932308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0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Yn arwain datblygu CTCI</a:t>
            </a:r>
            <a:endParaRPr lang="en-GB" sz="1000"/>
          </a:p>
        </p:txBody>
      </p:sp>
      <p:pic>
        <p:nvPicPr>
          <p:cNvPr id="53" name="Graphic 31" descr="Users outline">
            <a:extLst>
              <a:ext uri="{FF2B5EF4-FFF2-40B4-BE49-F238E27FC236}">
                <a16:creationId xmlns:a16="http://schemas.microsoft.com/office/drawing/2014/main" id="{D22622C8-A6C1-0549-87A2-69B67C0BB63C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7659941" y="2329366"/>
            <a:ext cx="914400" cy="914400"/>
          </a:xfrm>
          <a:prstGeom prst="rect">
            <a:avLst/>
          </a:prstGeom>
        </p:spPr>
      </p:pic>
      <p:sp>
        <p:nvSpPr>
          <p:cNvPr id="54" name="Rectangular Callout 53">
            <a:extLst>
              <a:ext uri="{FF2B5EF4-FFF2-40B4-BE49-F238E27FC236}">
                <a16:creationId xmlns:a16="http://schemas.microsoft.com/office/drawing/2014/main" id="{EF7ECFA5-2C7B-084D-A145-4A722913155E}"/>
              </a:ext>
            </a:extLst>
          </p:cNvPr>
          <p:cNvSpPr/>
          <p:nvPr/>
        </p:nvSpPr>
        <p:spPr>
          <a:xfrm>
            <a:off x="8595341" y="2506952"/>
            <a:ext cx="932308" cy="559228"/>
          </a:xfrm>
          <a:prstGeom prst="wedgeRectCallout">
            <a:avLst>
              <a:gd name="adj1" fmla="val -47922"/>
              <a:gd name="adj2" fmla="val 7184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50800" dir="6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>
            <a:off x="7543734" y="3188804"/>
            <a:ext cx="2011738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4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Bwrdd iechyd lleol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595341" y="2519227"/>
            <a:ext cx="932308" cy="548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0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yn arwain ailgyfeirio adnoddau</a:t>
            </a:r>
            <a:endParaRPr lang="en-GB" sz="1000"/>
          </a:p>
        </p:txBody>
      </p:sp>
      <p:pic>
        <p:nvPicPr>
          <p:cNvPr id="57" name="Graphic 31" descr="Users outline">
            <a:extLst>
              <a:ext uri="{FF2B5EF4-FFF2-40B4-BE49-F238E27FC236}">
                <a16:creationId xmlns:a16="http://schemas.microsoft.com/office/drawing/2014/main" id="{D22622C8-A6C1-0549-87A2-69B67C0BB63C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7659941" y="3626531"/>
            <a:ext cx="914400" cy="914400"/>
          </a:xfrm>
          <a:prstGeom prst="rect">
            <a:avLst/>
          </a:prstGeom>
        </p:spPr>
      </p:pic>
      <p:sp>
        <p:nvSpPr>
          <p:cNvPr id="58" name="Rectangular Callout 57">
            <a:extLst>
              <a:ext uri="{FF2B5EF4-FFF2-40B4-BE49-F238E27FC236}">
                <a16:creationId xmlns:a16="http://schemas.microsoft.com/office/drawing/2014/main" id="{EF7ECFA5-2C7B-084D-A145-4A722913155E}"/>
              </a:ext>
            </a:extLst>
          </p:cNvPr>
          <p:cNvSpPr/>
          <p:nvPr/>
        </p:nvSpPr>
        <p:spPr>
          <a:xfrm>
            <a:off x="8595341" y="3804117"/>
            <a:ext cx="932308" cy="559228"/>
          </a:xfrm>
          <a:prstGeom prst="wedgeRectCallout">
            <a:avLst>
              <a:gd name="adj1" fmla="val -47922"/>
              <a:gd name="adj2" fmla="val 7184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50800" dir="6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7543734" y="4477260"/>
            <a:ext cx="2011738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400" b="1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Byrddau partneriaeth rhanbarthol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626135" y="3738678"/>
            <a:ext cx="870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0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Cynlluniau di-dor sy'n seiliedig ar leoedd</a:t>
            </a:r>
            <a:endParaRPr lang="en-GB" sz="1000" dirty="0"/>
          </a:p>
        </p:txBody>
      </p:sp>
      <p:sp>
        <p:nvSpPr>
          <p:cNvPr id="62" name="Rectangular Callout 61">
            <a:extLst>
              <a:ext uri="{FF2B5EF4-FFF2-40B4-BE49-F238E27FC236}">
                <a16:creationId xmlns:a16="http://schemas.microsoft.com/office/drawing/2014/main" id="{EF7ECFA5-2C7B-084D-A145-4A722913155E}"/>
              </a:ext>
            </a:extLst>
          </p:cNvPr>
          <p:cNvSpPr/>
          <p:nvPr/>
        </p:nvSpPr>
        <p:spPr>
          <a:xfrm>
            <a:off x="8578977" y="5297080"/>
            <a:ext cx="932308" cy="559228"/>
          </a:xfrm>
          <a:prstGeom prst="wedgeRectCallout">
            <a:avLst>
              <a:gd name="adj1" fmla="val -47922"/>
              <a:gd name="adj2" fmla="val 7184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50800" dir="6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/>
          <p:cNvSpPr txBox="1"/>
          <p:nvPr/>
        </p:nvSpPr>
        <p:spPr>
          <a:xfrm>
            <a:off x="7527368" y="5961514"/>
            <a:ext cx="2011738" cy="731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4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Gweinidog dros Iechyd a Gwasanaethau Cymdeithasol</a:t>
            </a:r>
            <a:endParaRPr lang="en-GB" sz="1400" b="1"/>
          </a:p>
        </p:txBody>
      </p:sp>
      <p:sp>
        <p:nvSpPr>
          <p:cNvPr id="64" name="TextBox 63"/>
          <p:cNvSpPr txBox="1"/>
          <p:nvPr/>
        </p:nvSpPr>
        <p:spPr>
          <a:xfrm>
            <a:off x="8578977" y="5256654"/>
            <a:ext cx="932308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9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Gwelededd trawsnewid yn gyflym a graddfa</a:t>
            </a:r>
            <a:endParaRPr lang="en-GB" sz="900" dirty="0"/>
          </a:p>
        </p:txBody>
      </p:sp>
      <p:sp>
        <p:nvSpPr>
          <p:cNvPr id="65" name="TextBox 64"/>
          <p:cNvSpPr txBox="1"/>
          <p:nvPr/>
        </p:nvSpPr>
        <p:spPr>
          <a:xfrm>
            <a:off x="9981347" y="52982"/>
            <a:ext cx="1988821" cy="792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Pryd?</a:t>
            </a:r>
          </a:p>
          <a:p>
            <a:pPr algn="ctr"/>
            <a:r>
              <a:rPr lang="cy-GB" sz="1400" b="0" i="0" strike="noStrike" cap="none" spc="0" baseline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mae’r amseriadau allweddol</a:t>
            </a:r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970619" y="1581687"/>
            <a:ext cx="20117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400" b="0" i="0" strike="noStrike" cap="none" spc="0" baseline="0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Dangosfwrdd</a:t>
            </a:r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dangosyddion allweddol</a:t>
            </a:r>
          </a:p>
          <a:p>
            <a:pPr algn="ctr"/>
            <a:r>
              <a:rPr lang="cy-GB" sz="1400" b="1" i="0" strike="noStrike" cap="none" spc="0" baseline="0" dirty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bob amser</a:t>
            </a:r>
            <a:r>
              <a:rPr lang="cy-GB" sz="1400" b="0" i="0" strike="noStrike" cap="none" spc="0" baseline="0" dirty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 ar gael drwy</a:t>
            </a:r>
            <a:r>
              <a:rPr lang="cy-GB" sz="1400" b="0" i="0" strike="noStrike" cap="none" spc="0" dirty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 PCIP</a:t>
            </a:r>
            <a:endParaRPr lang="cy-GB" sz="1400" dirty="0">
              <a:solidFill>
                <a:srgbClr val="FFFFFF"/>
              </a:solidFill>
              <a:highlight>
                <a:srgbClr val="FFFF00"/>
              </a:highlight>
              <a:latin typeface="Calibri"/>
              <a:ea typeface="Calibri"/>
              <a:cs typeface="Calibri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9970619" y="3027045"/>
            <a:ext cx="2011738" cy="731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Offeryn </a:t>
            </a:r>
            <a:r>
              <a:rPr lang="cy-GB" sz="1400" b="0" i="0" strike="noStrike" cap="none" spc="0" baseline="0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hunanfyfyrio</a:t>
            </a:r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</a:t>
            </a:r>
          </a:p>
          <a:p>
            <a:pPr algn="ctr"/>
            <a:r>
              <a:rPr lang="cy-GB" sz="1400" b="0" i="0" strike="noStrike" cap="none" spc="0" baseline="0" dirty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wedi’i lenwi ar-lein </a:t>
            </a:r>
            <a:r>
              <a:rPr lang="cy-GB" sz="1400" b="1" i="0" strike="noStrike" cap="none" spc="0" baseline="0" dirty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yn flynyddol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983973" y="4463704"/>
            <a:ext cx="2011738" cy="94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Adolygiad Cymheiriaid Clwstwr 360</a:t>
            </a:r>
          </a:p>
          <a:p>
            <a:pPr algn="ctr"/>
            <a:r>
              <a:rPr lang="cy-GB" sz="1400" b="0" i="0" strike="noStrike" cap="none" spc="0" baseline="0" dirty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unwaith pob cylch cynllunio </a:t>
            </a:r>
            <a:r>
              <a:rPr lang="cy-GB" sz="1400" b="1" i="0" strike="noStrike" cap="none" spc="0" baseline="0" dirty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tair blynedd </a:t>
            </a:r>
          </a:p>
        </p:txBody>
      </p:sp>
      <p:sp>
        <p:nvSpPr>
          <p:cNvPr id="9" name="Rectangle 8"/>
          <p:cNvSpPr/>
          <p:nvPr/>
        </p:nvSpPr>
        <p:spPr>
          <a:xfrm>
            <a:off x="10561158" y="1084849"/>
            <a:ext cx="827405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y-GB" sz="1800" b="1" i="0" strike="noStrike" cap="none" spc="0" baseline="0" dirty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Yn fyw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0638692" y="2666873"/>
            <a:ext cx="6682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@1f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0673057" y="3981560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@3b</a:t>
            </a:r>
          </a:p>
        </p:txBody>
      </p:sp>
      <p:pic>
        <p:nvPicPr>
          <p:cNvPr id="61" name="Graphic 4" descr="Flip calendar outline">
            <a:extLst>
              <a:ext uri="{FF2B5EF4-FFF2-40B4-BE49-F238E27FC236}">
                <a16:creationId xmlns:a16="http://schemas.microsoft.com/office/drawing/2014/main" id="{3E77CC30-2B70-994B-B5E5-5E0BFCCD72CE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517660" y="732625"/>
            <a:ext cx="914400" cy="914400"/>
          </a:xfrm>
          <a:prstGeom prst="rect">
            <a:avLst/>
          </a:prstGeom>
        </p:spPr>
      </p:pic>
      <p:pic>
        <p:nvPicPr>
          <p:cNvPr id="74" name="Graphic 4" descr="Flip calendar outline">
            <a:extLst>
              <a:ext uri="{FF2B5EF4-FFF2-40B4-BE49-F238E27FC236}">
                <a16:creationId xmlns:a16="http://schemas.microsoft.com/office/drawing/2014/main" id="{3E77CC30-2B70-994B-B5E5-5E0BFCCD72CE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531014" y="2316152"/>
            <a:ext cx="914400" cy="914400"/>
          </a:xfrm>
          <a:prstGeom prst="rect">
            <a:avLst/>
          </a:prstGeom>
        </p:spPr>
      </p:pic>
      <p:pic>
        <p:nvPicPr>
          <p:cNvPr id="75" name="Graphic 4" descr="Flip calendar outline">
            <a:extLst>
              <a:ext uri="{FF2B5EF4-FFF2-40B4-BE49-F238E27FC236}">
                <a16:creationId xmlns:a16="http://schemas.microsoft.com/office/drawing/2014/main" id="{3E77CC30-2B70-994B-B5E5-5E0BFCCD72CE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551233" y="3611144"/>
            <a:ext cx="914400" cy="91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9805088" y="5628702"/>
            <a:ext cx="895170" cy="902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07639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1.02.28"/>
  <p:tag name="AS_TITLE" val="Aspose.Slides for Java"/>
  <p:tag name="AS_VERSION" val="21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161</Words>
  <Application>Microsoft Office PowerPoint</Application>
  <PresentationFormat>Widescreen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Public Health Wales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McKenzie (Public Health Wales)</dc:creator>
  <cp:lastModifiedBy>Holly McAnoy (Public Health Wales - No. 2 Capital Quarter)</cp:lastModifiedBy>
  <cp:revision>22</cp:revision>
  <dcterms:created xsi:type="dcterms:W3CDTF">2021-09-29T07:41:25Z</dcterms:created>
  <dcterms:modified xsi:type="dcterms:W3CDTF">2022-06-21T14:43:20Z</dcterms:modified>
</cp:coreProperties>
</file>