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302" r:id="rId5"/>
    <p:sldId id="487" r:id="rId6"/>
    <p:sldId id="796" r:id="rId7"/>
    <p:sldId id="504" r:id="rId8"/>
    <p:sldId id="795" r:id="rId9"/>
    <p:sldId id="505" r:id="rId10"/>
    <p:sldId id="506" r:id="rId11"/>
    <p:sldId id="507" r:id="rId12"/>
    <p:sldId id="508" r:id="rId13"/>
    <p:sldId id="509" r:id="rId14"/>
    <p:sldId id="510" r:id="rId15"/>
    <p:sldId id="288" r:id="rId16"/>
    <p:sldId id="293" r:id="rId17"/>
    <p:sldId id="485" r:id="rId18"/>
    <p:sldId id="364" r:id="rId19"/>
    <p:sldId id="300" r:id="rId20"/>
    <p:sldId id="672" r:id="rId21"/>
  </p:sldIdLst>
  <p:sldSz cx="12192000" cy="6858000"/>
  <p:notesSz cx="6858000" cy="9144000"/>
  <p:defaultTextStyle>
    <a:defPPr rtl="0">
      <a:defRPr lang="cy-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8" d="100"/>
          <a:sy n="118" d="100"/>
        </p:scale>
        <p:origin x="3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97E239B-9D65-4052-8A12-B99F1ED01E80}" type="datetimeFigureOut">
              <a:rPr lang="en-GB" smtClean="0"/>
              <a:t>18/03/2025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FC2ECCE-A591-4979-8834-2592B77AC61E}" type="slidenum">
              <a:rPr lang="en-GB" smtClean="0"/>
              <a:t>‹#›</a:t>
            </a:fld>
            <a:endParaRPr lang="en-GB"/>
          </a:p>
        </p:txBody>
      </p:sp>
    </p:spTree>
    <p:extLst>
      <p:ext uri="{BB962C8B-B14F-4D97-AF65-F5344CB8AC3E}">
        <p14:creationId xmlns:p14="http://schemas.microsoft.com/office/powerpoint/2010/main" val="3732343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rtlCol="0" anchor="t" anchorCtr="0" compatLnSpc="1">
            <a:prstTxWarp prst="textNoShape">
              <a:avLst/>
            </a:prstTxWarp>
          </a:bodyPr>
          <a:lstStyle/>
          <a:p>
            <a:pPr rtl="0"/>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5"/>
          </p:nvPr>
        </p:nvSpPr>
        <p:spPr/>
        <p:txBody>
          <a:bodyPr rtlCol="0"/>
          <a:lstStyle/>
          <a:p>
            <a:pPr rtl="0">
              <a:defRPr/>
            </a:pPr>
            <a:fld id="{5C80157A-8249-4924-9DA5-E15E5CA29EA4}" type="slidenum">
              <a:rPr lang="en-GB" smtClean="0"/>
              <a:pPr>
                <a:defRPr/>
              </a:pPr>
              <a:t>3</a:t>
            </a:fld>
            <a:endParaRPr lang="en-GB"/>
          </a:p>
        </p:txBody>
      </p:sp>
    </p:spTree>
    <p:extLst>
      <p:ext uri="{BB962C8B-B14F-4D97-AF65-F5344CB8AC3E}">
        <p14:creationId xmlns:p14="http://schemas.microsoft.com/office/powerpoint/2010/main" val="596148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noFill/>
          <a:ln cap="flat">
            <a:solidFill>
              <a:srgbClr val="000000"/>
            </a:solidFill>
            <a:miter lim="800000"/>
            <a:headEnd/>
            <a:tailEnd/>
          </a:ln>
        </p:spPr>
      </p:sp>
      <p:sp>
        <p:nvSpPr>
          <p:cNvPr id="131075" name="Rectangle 3"/>
          <p:cNvSpPr>
            <a:spLocks noGrp="1" noChangeArrowheads="1"/>
          </p:cNvSpPr>
          <p:nvPr>
            <p:ph type="body" idx="1"/>
          </p:nvPr>
        </p:nvSpPr>
        <p:spPr bwMode="auto">
          <a:noFill/>
        </p:spPr>
        <p:txBody>
          <a:bodyPr wrap="square" numCol="1" rtlCol="0" anchor="t" anchorCtr="0" compatLnSpc="1">
            <a:prstTxWarp prst="textNoShape">
              <a:avLst/>
            </a:prstTxWarp>
            <a:normAutofit fontScale="92500" lnSpcReduction="20000"/>
          </a:bodyPr>
          <a:lstStyle/>
          <a:p>
            <a:pPr rtl="0"/>
            <a:r>
              <a:rPr lang="cy"/>
              <a:t>We have HRGs (healthcare resource groups) that translate to PBMA groups</a:t>
            </a:r>
          </a:p>
          <a:p>
            <a:pPr rtl="0"/>
            <a:r>
              <a:rPr lang="cy"/>
              <a:t>This means that for procedures and hospital inpatients we can easily see what are spend is, for outpatients and primary care it is more difficult, although these do not reflect actual cost to hospitals</a:t>
            </a:r>
          </a:p>
          <a:p>
            <a:pPr rtl="0"/>
            <a:endParaRPr lang="en-US" dirty="0"/>
          </a:p>
          <a:p>
            <a:pPr rtl="0"/>
            <a:r>
              <a:rPr lang="cy"/>
              <a:t>PBMA generally starts with the picture as it is now not redesigning a system from scratch</a:t>
            </a:r>
          </a:p>
          <a:p>
            <a:pPr rtl="0"/>
            <a:endParaRPr lang="en-US" dirty="0"/>
          </a:p>
          <a:p>
            <a:pPr rtl="0"/>
            <a:r>
              <a:rPr lang="cy"/>
              <a:t>What do we mean by resource neutral? Means that any new investments should be evened out with disinvestments elsewhere, do you think this happens?</a:t>
            </a:r>
          </a:p>
          <a:p>
            <a:pPr rtl="0"/>
            <a:endParaRPr lang="en-US" dirty="0"/>
          </a:p>
          <a:p>
            <a:pPr rtl="0"/>
            <a:r>
              <a:rPr lang="cy"/>
              <a:t>Needs to take a practical approach, needs to be carried out relatively quickly because you could describe your system, look at everything that is going on and then find that everything had changed.</a:t>
            </a:r>
          </a:p>
          <a:p>
            <a:pPr rtl="0"/>
            <a:endParaRPr lang="en-US" dirty="0"/>
          </a:p>
          <a:p>
            <a:pPr rtl="0"/>
            <a:r>
              <a:rPr lang="cy"/>
              <a:t>Participative – should reflect peoples views of what treatments are useful, have you done about contingent valuation? Could use this as a method or discrete choice.</a:t>
            </a:r>
          </a:p>
          <a:p>
            <a:pPr rtl="0"/>
            <a:endParaRPr lang="en-US" dirty="0"/>
          </a:p>
          <a:p>
            <a:pPr rtl="0"/>
            <a:r>
              <a:rPr lang="cy"/>
              <a:t>Need to engage with different types of people, clinicians, patients etc</a:t>
            </a:r>
            <a:endParaRPr lang="en-US" dirty="0"/>
          </a:p>
          <a:p>
            <a:pPr rtl="0"/>
            <a:endParaRPr lang="en-US" dirty="0"/>
          </a:p>
          <a:p>
            <a:pPr rtl="0"/>
            <a:r>
              <a:rPr lang="cy"/>
              <a:t>What kind of participation was there in the Tayside paper in your reading can anyone remember?</a:t>
            </a:r>
          </a:p>
          <a:p>
            <a:pPr rtl="0"/>
            <a:endParaRPr lang="en-US" dirty="0"/>
          </a:p>
          <a:p>
            <a:pPr rtl="0"/>
            <a:r>
              <a:rPr lang="cy"/>
              <a:t>They set up an advisory group, asked each person to think of 10 services to expand and 10 services to reorganise</a:t>
            </a:r>
            <a:endParaRPr lang="en-US" dirty="0"/>
          </a:p>
          <a:p>
            <a:pPr rtl="0"/>
            <a:r>
              <a:rPr lang="cy"/>
              <a:t>Then they did a postal survey </a:t>
            </a:r>
          </a:p>
          <a:p>
            <a:pPr rtl="0"/>
            <a:r>
              <a:rPr lang="cy"/>
              <a:t>Excluded providers with a vested interest</a:t>
            </a:r>
          </a:p>
        </p:txBody>
      </p:sp>
    </p:spTree>
    <p:extLst>
      <p:ext uri="{BB962C8B-B14F-4D97-AF65-F5344CB8AC3E}">
        <p14:creationId xmlns:p14="http://schemas.microsoft.com/office/powerpoint/2010/main" val="1889826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8BB9B-A615-AFC5-DF87-D8C87126D6CC}"/>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cy"/>
              <a:t>Click to edit Master title style</a:t>
            </a:r>
            <a:endParaRPr lang="en-GB"/>
          </a:p>
        </p:txBody>
      </p:sp>
      <p:sp>
        <p:nvSpPr>
          <p:cNvPr id="3" name="Subtitle 2">
            <a:extLst>
              <a:ext uri="{FF2B5EF4-FFF2-40B4-BE49-F238E27FC236}">
                <a16:creationId xmlns:a16="http://schemas.microsoft.com/office/drawing/2014/main" id="{28F3372B-EA47-306D-47F7-D12E0E6A22E7}"/>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cy"/>
              <a:t>Click to edit Master subtitle style</a:t>
            </a:r>
            <a:endParaRPr lang="en-GB"/>
          </a:p>
        </p:txBody>
      </p:sp>
      <p:sp>
        <p:nvSpPr>
          <p:cNvPr id="4" name="Date Placeholder 3">
            <a:extLst>
              <a:ext uri="{FF2B5EF4-FFF2-40B4-BE49-F238E27FC236}">
                <a16:creationId xmlns:a16="http://schemas.microsoft.com/office/drawing/2014/main" id="{96C73C97-9481-BF50-CD48-49077D39F657}"/>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BDA32D6A-53D8-3B31-2444-D555BB1F31AE}"/>
              </a:ext>
            </a:extLst>
          </p:cNvPr>
          <p:cNvSpPr>
            <a:spLocks noGrp="1"/>
          </p:cNvSpPr>
          <p:nvPr>
            <p:ph type="ftr" sz="quarter" idx="11"/>
          </p:nvPr>
        </p:nvSpPr>
        <p:spPr/>
        <p:txBody>
          <a:bodyPr rtlCol="0"/>
          <a:lstStyle/>
          <a:p>
            <a:pPr rtl="0"/>
            <a:endParaRPr lang="en-GB"/>
          </a:p>
        </p:txBody>
      </p:sp>
      <p:sp>
        <p:nvSpPr>
          <p:cNvPr id="6" name="Slide Number Placeholder 5">
            <a:extLst>
              <a:ext uri="{FF2B5EF4-FFF2-40B4-BE49-F238E27FC236}">
                <a16:creationId xmlns:a16="http://schemas.microsoft.com/office/drawing/2014/main" id="{A4794111-F01F-D12B-7400-5F8B1C98F26A}"/>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420350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BC1B8-3842-8AC7-AA3C-E9C75F1C0CCD}"/>
              </a:ext>
            </a:extLst>
          </p:cNvPr>
          <p:cNvSpPr>
            <a:spLocks noGrp="1"/>
          </p:cNvSpPr>
          <p:nvPr>
            <p:ph type="title"/>
          </p:nvPr>
        </p:nvSpPr>
        <p:spPr/>
        <p:txBody>
          <a:bodyPr rtlCol="0"/>
          <a:lstStyle/>
          <a:p>
            <a:pPr rtl="0"/>
            <a:r>
              <a:rPr lang="cy"/>
              <a:t>Click to edit Master title style</a:t>
            </a:r>
            <a:endParaRPr lang="en-GB"/>
          </a:p>
        </p:txBody>
      </p:sp>
      <p:sp>
        <p:nvSpPr>
          <p:cNvPr id="3" name="Vertical Text Placeholder 2">
            <a:extLst>
              <a:ext uri="{FF2B5EF4-FFF2-40B4-BE49-F238E27FC236}">
                <a16:creationId xmlns:a16="http://schemas.microsoft.com/office/drawing/2014/main" id="{8F4AD329-0333-4CCF-50B8-9E6D6E24058C}"/>
              </a:ext>
            </a:extLst>
          </p:cNvPr>
          <p:cNvSpPr>
            <a:spLocks noGrp="1"/>
          </p:cNvSpPr>
          <p:nvPr>
            <p:ph type="body" orient="vert" idx="1"/>
          </p:nvPr>
        </p:nvSpPr>
        <p:spPr/>
        <p:txBody>
          <a:bodyPr vert="eaVert"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A571AC88-F015-C139-D800-10F3625C48E7}"/>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71B46E42-3FA0-F46A-718A-AEB155205849}"/>
              </a:ext>
            </a:extLst>
          </p:cNvPr>
          <p:cNvSpPr>
            <a:spLocks noGrp="1"/>
          </p:cNvSpPr>
          <p:nvPr>
            <p:ph type="ftr" sz="quarter" idx="11"/>
          </p:nvPr>
        </p:nvSpPr>
        <p:spPr/>
        <p:txBody>
          <a:bodyPr rtlCol="0"/>
          <a:lstStyle/>
          <a:p>
            <a:pPr rtl="0"/>
            <a:endParaRPr lang="en-GB"/>
          </a:p>
        </p:txBody>
      </p:sp>
      <p:sp>
        <p:nvSpPr>
          <p:cNvPr id="6" name="Slide Number Placeholder 5">
            <a:extLst>
              <a:ext uri="{FF2B5EF4-FFF2-40B4-BE49-F238E27FC236}">
                <a16:creationId xmlns:a16="http://schemas.microsoft.com/office/drawing/2014/main" id="{15FA0CD7-D7D5-5011-7944-93AC3CA965D6}"/>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1882742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E88CC1-5808-7B96-5799-161941BBD953}"/>
              </a:ext>
            </a:extLst>
          </p:cNvPr>
          <p:cNvSpPr>
            <a:spLocks noGrp="1"/>
          </p:cNvSpPr>
          <p:nvPr>
            <p:ph type="title" orient="vert"/>
          </p:nvPr>
        </p:nvSpPr>
        <p:spPr>
          <a:xfrm>
            <a:off x="8724900" y="365125"/>
            <a:ext cx="2628900" cy="5811838"/>
          </a:xfrm>
        </p:spPr>
        <p:txBody>
          <a:bodyPr vert="eaVert" rtlCol="0"/>
          <a:lstStyle/>
          <a:p>
            <a:pPr rtl="0"/>
            <a:r>
              <a:rPr lang="cy"/>
              <a:t>Click to edit Master title style</a:t>
            </a:r>
            <a:endParaRPr lang="en-GB"/>
          </a:p>
        </p:txBody>
      </p:sp>
      <p:sp>
        <p:nvSpPr>
          <p:cNvPr id="3" name="Vertical Text Placeholder 2">
            <a:extLst>
              <a:ext uri="{FF2B5EF4-FFF2-40B4-BE49-F238E27FC236}">
                <a16:creationId xmlns:a16="http://schemas.microsoft.com/office/drawing/2014/main" id="{53E5031F-0DB7-B76F-7645-78ABC10FBA54}"/>
              </a:ext>
            </a:extLst>
          </p:cNvPr>
          <p:cNvSpPr>
            <a:spLocks noGrp="1"/>
          </p:cNvSpPr>
          <p:nvPr>
            <p:ph type="body" orient="vert" idx="1"/>
          </p:nvPr>
        </p:nvSpPr>
        <p:spPr>
          <a:xfrm>
            <a:off x="838200" y="365125"/>
            <a:ext cx="7734300" cy="5811838"/>
          </a:xfrm>
        </p:spPr>
        <p:txBody>
          <a:bodyPr vert="eaVert"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D82019A2-FE0F-80EE-D831-3D4DA5168461}"/>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5F223C8D-89CD-4886-3AFA-7D13E0C86AED}"/>
              </a:ext>
            </a:extLst>
          </p:cNvPr>
          <p:cNvSpPr>
            <a:spLocks noGrp="1"/>
          </p:cNvSpPr>
          <p:nvPr>
            <p:ph type="ftr" sz="quarter" idx="11"/>
          </p:nvPr>
        </p:nvSpPr>
        <p:spPr/>
        <p:txBody>
          <a:bodyPr rtlCol="0"/>
          <a:lstStyle/>
          <a:p>
            <a:pPr rtl="0"/>
            <a:endParaRPr lang="en-GB"/>
          </a:p>
        </p:txBody>
      </p:sp>
      <p:sp>
        <p:nvSpPr>
          <p:cNvPr id="6" name="Slide Number Placeholder 5">
            <a:extLst>
              <a:ext uri="{FF2B5EF4-FFF2-40B4-BE49-F238E27FC236}">
                <a16:creationId xmlns:a16="http://schemas.microsoft.com/office/drawing/2014/main" id="{32AB5A23-6109-4C77-EB3C-68E946425544}"/>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1477824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A0A9B-2854-490F-AB70-424EE99AA3A1}"/>
              </a:ext>
            </a:extLst>
          </p:cNvPr>
          <p:cNvSpPr>
            <a:spLocks noGrp="1"/>
          </p:cNvSpPr>
          <p:nvPr>
            <p:ph type="title"/>
          </p:nvPr>
        </p:nvSpPr>
        <p:spPr/>
        <p:txBody>
          <a:bodyPr rtlCol="0"/>
          <a:lstStyle/>
          <a:p>
            <a:pPr rtl="0"/>
            <a:r>
              <a:rPr lang="cy"/>
              <a:t>Click to edit Master title style</a:t>
            </a:r>
            <a:endParaRPr lang="en-GB"/>
          </a:p>
        </p:txBody>
      </p:sp>
      <p:sp>
        <p:nvSpPr>
          <p:cNvPr id="3" name="Content Placeholder 2">
            <a:extLst>
              <a:ext uri="{FF2B5EF4-FFF2-40B4-BE49-F238E27FC236}">
                <a16:creationId xmlns:a16="http://schemas.microsoft.com/office/drawing/2014/main" id="{E2B09D98-3BFB-5F56-875D-1AE3091D14DB}"/>
              </a:ext>
            </a:extLst>
          </p:cNvPr>
          <p:cNvSpPr>
            <a:spLocks noGrp="1"/>
          </p:cNvSpPr>
          <p:nvPr>
            <p:ph idx="1"/>
          </p:nvPr>
        </p:nvSpPr>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9C4A2611-0659-039F-56DD-010924A1DDC7}"/>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5E9A4D35-32FD-D3F1-12DB-DA33489E8662}"/>
              </a:ext>
            </a:extLst>
          </p:cNvPr>
          <p:cNvSpPr>
            <a:spLocks noGrp="1"/>
          </p:cNvSpPr>
          <p:nvPr>
            <p:ph type="ftr" sz="quarter" idx="11"/>
          </p:nvPr>
        </p:nvSpPr>
        <p:spPr/>
        <p:txBody>
          <a:bodyPr rtlCol="0"/>
          <a:lstStyle/>
          <a:p>
            <a:pPr rtl="0"/>
            <a:endParaRPr lang="en-GB"/>
          </a:p>
        </p:txBody>
      </p:sp>
      <p:sp>
        <p:nvSpPr>
          <p:cNvPr id="6" name="Slide Number Placeholder 5">
            <a:extLst>
              <a:ext uri="{FF2B5EF4-FFF2-40B4-BE49-F238E27FC236}">
                <a16:creationId xmlns:a16="http://schemas.microsoft.com/office/drawing/2014/main" id="{E3B700DD-C84E-1DDC-DDAF-7FBE5DED5752}"/>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368954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09617-D4D1-D39F-BCDE-69EE165AC9A6}"/>
              </a:ext>
            </a:extLst>
          </p:cNvPr>
          <p:cNvSpPr>
            <a:spLocks noGrp="1"/>
          </p:cNvSpPr>
          <p:nvPr>
            <p:ph type="title"/>
          </p:nvPr>
        </p:nvSpPr>
        <p:spPr>
          <a:xfrm>
            <a:off x="831850" y="1709738"/>
            <a:ext cx="10515600" cy="2852737"/>
          </a:xfrm>
        </p:spPr>
        <p:txBody>
          <a:bodyPr rtlCol="0" anchor="b"/>
          <a:lstStyle>
            <a:lvl1pPr>
              <a:defRPr sz="6000"/>
            </a:lvl1pPr>
          </a:lstStyle>
          <a:p>
            <a:pPr rtl="0"/>
            <a:r>
              <a:rPr lang="cy"/>
              <a:t>Click to edit Master title style</a:t>
            </a:r>
            <a:endParaRPr lang="en-GB"/>
          </a:p>
        </p:txBody>
      </p:sp>
      <p:sp>
        <p:nvSpPr>
          <p:cNvPr id="3" name="Text Placeholder 2">
            <a:extLst>
              <a:ext uri="{FF2B5EF4-FFF2-40B4-BE49-F238E27FC236}">
                <a16:creationId xmlns:a16="http://schemas.microsoft.com/office/drawing/2014/main" id="{4B775FC8-3699-FA7D-ECF3-EA0A8AB9DD2D}"/>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rtl="0"/>
            <a:r>
              <a:rPr lang="cy"/>
              <a:t>Click to edit Master text styles</a:t>
            </a:r>
          </a:p>
        </p:txBody>
      </p:sp>
      <p:sp>
        <p:nvSpPr>
          <p:cNvPr id="4" name="Date Placeholder 3">
            <a:extLst>
              <a:ext uri="{FF2B5EF4-FFF2-40B4-BE49-F238E27FC236}">
                <a16:creationId xmlns:a16="http://schemas.microsoft.com/office/drawing/2014/main" id="{FE31FEAF-4DA0-3A66-23C8-8B035C16499E}"/>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22099C46-F68C-0F04-C999-4EEFDCF89549}"/>
              </a:ext>
            </a:extLst>
          </p:cNvPr>
          <p:cNvSpPr>
            <a:spLocks noGrp="1"/>
          </p:cNvSpPr>
          <p:nvPr>
            <p:ph type="ftr" sz="quarter" idx="11"/>
          </p:nvPr>
        </p:nvSpPr>
        <p:spPr/>
        <p:txBody>
          <a:bodyPr rtlCol="0"/>
          <a:lstStyle/>
          <a:p>
            <a:pPr rtl="0"/>
            <a:endParaRPr lang="en-GB"/>
          </a:p>
        </p:txBody>
      </p:sp>
      <p:sp>
        <p:nvSpPr>
          <p:cNvPr id="6" name="Slide Number Placeholder 5">
            <a:extLst>
              <a:ext uri="{FF2B5EF4-FFF2-40B4-BE49-F238E27FC236}">
                <a16:creationId xmlns:a16="http://schemas.microsoft.com/office/drawing/2014/main" id="{305F3234-C973-C9A0-A237-10F79B0C7E67}"/>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242272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DD757-46F9-B3FC-9F75-415B14FCF7B0}"/>
              </a:ext>
            </a:extLst>
          </p:cNvPr>
          <p:cNvSpPr>
            <a:spLocks noGrp="1"/>
          </p:cNvSpPr>
          <p:nvPr>
            <p:ph type="title"/>
          </p:nvPr>
        </p:nvSpPr>
        <p:spPr/>
        <p:txBody>
          <a:bodyPr rtlCol="0"/>
          <a:lstStyle/>
          <a:p>
            <a:pPr rtl="0"/>
            <a:r>
              <a:rPr lang="cy"/>
              <a:t>Click to edit Master title style</a:t>
            </a:r>
            <a:endParaRPr lang="en-GB"/>
          </a:p>
        </p:txBody>
      </p:sp>
      <p:sp>
        <p:nvSpPr>
          <p:cNvPr id="3" name="Content Placeholder 2">
            <a:extLst>
              <a:ext uri="{FF2B5EF4-FFF2-40B4-BE49-F238E27FC236}">
                <a16:creationId xmlns:a16="http://schemas.microsoft.com/office/drawing/2014/main" id="{C5019BEA-A924-65F3-A1D1-4C5A656E63C1}"/>
              </a:ext>
            </a:extLst>
          </p:cNvPr>
          <p:cNvSpPr>
            <a:spLocks noGrp="1"/>
          </p:cNvSpPr>
          <p:nvPr>
            <p:ph sz="half" idx="1"/>
          </p:nvPr>
        </p:nvSpPr>
        <p:spPr>
          <a:xfrm>
            <a:off x="838200" y="1825625"/>
            <a:ext cx="5181600" cy="4351338"/>
          </a:xfrm>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Content Placeholder 3">
            <a:extLst>
              <a:ext uri="{FF2B5EF4-FFF2-40B4-BE49-F238E27FC236}">
                <a16:creationId xmlns:a16="http://schemas.microsoft.com/office/drawing/2014/main" id="{30026522-7487-167F-98E8-B1250553CE30}"/>
              </a:ext>
            </a:extLst>
          </p:cNvPr>
          <p:cNvSpPr>
            <a:spLocks noGrp="1"/>
          </p:cNvSpPr>
          <p:nvPr>
            <p:ph sz="half" idx="2"/>
          </p:nvPr>
        </p:nvSpPr>
        <p:spPr>
          <a:xfrm>
            <a:off x="6172200" y="1825625"/>
            <a:ext cx="5181600" cy="4351338"/>
          </a:xfrm>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5" name="Date Placeholder 4">
            <a:extLst>
              <a:ext uri="{FF2B5EF4-FFF2-40B4-BE49-F238E27FC236}">
                <a16:creationId xmlns:a16="http://schemas.microsoft.com/office/drawing/2014/main" id="{F2B39CBD-E9B7-66E1-023C-6D0684A643C0}"/>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6" name="Footer Placeholder 5">
            <a:extLst>
              <a:ext uri="{FF2B5EF4-FFF2-40B4-BE49-F238E27FC236}">
                <a16:creationId xmlns:a16="http://schemas.microsoft.com/office/drawing/2014/main" id="{44C43E1D-E239-2EB2-8C0D-5945050F682F}"/>
              </a:ext>
            </a:extLst>
          </p:cNvPr>
          <p:cNvSpPr>
            <a:spLocks noGrp="1"/>
          </p:cNvSpPr>
          <p:nvPr>
            <p:ph type="ftr" sz="quarter" idx="11"/>
          </p:nvPr>
        </p:nvSpPr>
        <p:spPr/>
        <p:txBody>
          <a:bodyPr rtlCol="0"/>
          <a:lstStyle/>
          <a:p>
            <a:pPr rtl="0"/>
            <a:endParaRPr lang="en-GB"/>
          </a:p>
        </p:txBody>
      </p:sp>
      <p:sp>
        <p:nvSpPr>
          <p:cNvPr id="7" name="Slide Number Placeholder 6">
            <a:extLst>
              <a:ext uri="{FF2B5EF4-FFF2-40B4-BE49-F238E27FC236}">
                <a16:creationId xmlns:a16="http://schemas.microsoft.com/office/drawing/2014/main" id="{A97997B8-2FD4-D644-0947-C020A7A2313D}"/>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2056476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7DBBA-ED88-B49D-787C-763D6CD661A3}"/>
              </a:ext>
            </a:extLst>
          </p:cNvPr>
          <p:cNvSpPr>
            <a:spLocks noGrp="1"/>
          </p:cNvSpPr>
          <p:nvPr>
            <p:ph type="title"/>
          </p:nvPr>
        </p:nvSpPr>
        <p:spPr>
          <a:xfrm>
            <a:off x="839788" y="365125"/>
            <a:ext cx="10515600" cy="1325563"/>
          </a:xfrm>
        </p:spPr>
        <p:txBody>
          <a:bodyPr rtlCol="0"/>
          <a:lstStyle/>
          <a:p>
            <a:pPr rtl="0"/>
            <a:r>
              <a:rPr lang="cy"/>
              <a:t>Click to edit Master title style</a:t>
            </a:r>
            <a:endParaRPr lang="en-GB"/>
          </a:p>
        </p:txBody>
      </p:sp>
      <p:sp>
        <p:nvSpPr>
          <p:cNvPr id="3" name="Text Placeholder 2">
            <a:extLst>
              <a:ext uri="{FF2B5EF4-FFF2-40B4-BE49-F238E27FC236}">
                <a16:creationId xmlns:a16="http://schemas.microsoft.com/office/drawing/2014/main" id="{7128D287-C741-CF95-5191-B8AA9F83F00C}"/>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
              <a:t>Click to edit Master text styles</a:t>
            </a:r>
          </a:p>
        </p:txBody>
      </p:sp>
      <p:sp>
        <p:nvSpPr>
          <p:cNvPr id="4" name="Content Placeholder 3">
            <a:extLst>
              <a:ext uri="{FF2B5EF4-FFF2-40B4-BE49-F238E27FC236}">
                <a16:creationId xmlns:a16="http://schemas.microsoft.com/office/drawing/2014/main" id="{14125193-7B86-B0E5-96BC-658FED6976CE}"/>
              </a:ext>
            </a:extLst>
          </p:cNvPr>
          <p:cNvSpPr>
            <a:spLocks noGrp="1"/>
          </p:cNvSpPr>
          <p:nvPr>
            <p:ph sz="half" idx="2"/>
          </p:nvPr>
        </p:nvSpPr>
        <p:spPr>
          <a:xfrm>
            <a:off x="839788" y="2505075"/>
            <a:ext cx="5157787" cy="3684588"/>
          </a:xfrm>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5" name="Text Placeholder 4">
            <a:extLst>
              <a:ext uri="{FF2B5EF4-FFF2-40B4-BE49-F238E27FC236}">
                <a16:creationId xmlns:a16="http://schemas.microsoft.com/office/drawing/2014/main" id="{41EE8C74-F4DD-DFF1-8687-E0957C1F5431}"/>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
              <a:t>Click to edit Master text styles</a:t>
            </a:r>
          </a:p>
        </p:txBody>
      </p:sp>
      <p:sp>
        <p:nvSpPr>
          <p:cNvPr id="6" name="Content Placeholder 5">
            <a:extLst>
              <a:ext uri="{FF2B5EF4-FFF2-40B4-BE49-F238E27FC236}">
                <a16:creationId xmlns:a16="http://schemas.microsoft.com/office/drawing/2014/main" id="{6C2A3EA6-900B-7D1E-4E2E-5757559A3FE8}"/>
              </a:ext>
            </a:extLst>
          </p:cNvPr>
          <p:cNvSpPr>
            <a:spLocks noGrp="1"/>
          </p:cNvSpPr>
          <p:nvPr>
            <p:ph sz="quarter" idx="4"/>
          </p:nvPr>
        </p:nvSpPr>
        <p:spPr>
          <a:xfrm>
            <a:off x="6172200" y="2505075"/>
            <a:ext cx="5183188" cy="3684588"/>
          </a:xfrm>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7" name="Date Placeholder 6">
            <a:extLst>
              <a:ext uri="{FF2B5EF4-FFF2-40B4-BE49-F238E27FC236}">
                <a16:creationId xmlns:a16="http://schemas.microsoft.com/office/drawing/2014/main" id="{C0465CC9-18D4-2407-428D-32D6AF18939E}"/>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8" name="Footer Placeholder 7">
            <a:extLst>
              <a:ext uri="{FF2B5EF4-FFF2-40B4-BE49-F238E27FC236}">
                <a16:creationId xmlns:a16="http://schemas.microsoft.com/office/drawing/2014/main" id="{D4AAA8D0-B06F-613D-EC6F-90B4603F3476}"/>
              </a:ext>
            </a:extLst>
          </p:cNvPr>
          <p:cNvSpPr>
            <a:spLocks noGrp="1"/>
          </p:cNvSpPr>
          <p:nvPr>
            <p:ph type="ftr" sz="quarter" idx="11"/>
          </p:nvPr>
        </p:nvSpPr>
        <p:spPr/>
        <p:txBody>
          <a:bodyPr rtlCol="0"/>
          <a:lstStyle/>
          <a:p>
            <a:pPr rtl="0"/>
            <a:endParaRPr lang="en-GB"/>
          </a:p>
        </p:txBody>
      </p:sp>
      <p:sp>
        <p:nvSpPr>
          <p:cNvPr id="9" name="Slide Number Placeholder 8">
            <a:extLst>
              <a:ext uri="{FF2B5EF4-FFF2-40B4-BE49-F238E27FC236}">
                <a16:creationId xmlns:a16="http://schemas.microsoft.com/office/drawing/2014/main" id="{9D899A91-EF1B-F6A4-2A12-88942EF595D5}"/>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2442784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0C6F-54F7-6B86-F239-006C0CAEFCB0}"/>
              </a:ext>
            </a:extLst>
          </p:cNvPr>
          <p:cNvSpPr>
            <a:spLocks noGrp="1"/>
          </p:cNvSpPr>
          <p:nvPr>
            <p:ph type="title"/>
          </p:nvPr>
        </p:nvSpPr>
        <p:spPr/>
        <p:txBody>
          <a:bodyPr rtlCol="0"/>
          <a:lstStyle/>
          <a:p>
            <a:pPr rtl="0"/>
            <a:r>
              <a:rPr lang="cy"/>
              <a:t>Click to edit Master title style</a:t>
            </a:r>
            <a:endParaRPr lang="en-GB"/>
          </a:p>
        </p:txBody>
      </p:sp>
      <p:sp>
        <p:nvSpPr>
          <p:cNvPr id="3" name="Date Placeholder 2">
            <a:extLst>
              <a:ext uri="{FF2B5EF4-FFF2-40B4-BE49-F238E27FC236}">
                <a16:creationId xmlns:a16="http://schemas.microsoft.com/office/drawing/2014/main" id="{E2F959F0-6CF2-50F0-100E-EED95CB2E357}"/>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4" name="Footer Placeholder 3">
            <a:extLst>
              <a:ext uri="{FF2B5EF4-FFF2-40B4-BE49-F238E27FC236}">
                <a16:creationId xmlns:a16="http://schemas.microsoft.com/office/drawing/2014/main" id="{A273A98E-5095-D835-557B-15B1898057F6}"/>
              </a:ext>
            </a:extLst>
          </p:cNvPr>
          <p:cNvSpPr>
            <a:spLocks noGrp="1"/>
          </p:cNvSpPr>
          <p:nvPr>
            <p:ph type="ftr" sz="quarter" idx="11"/>
          </p:nvPr>
        </p:nvSpPr>
        <p:spPr/>
        <p:txBody>
          <a:bodyPr rtlCol="0"/>
          <a:lstStyle/>
          <a:p>
            <a:pPr rtl="0"/>
            <a:endParaRPr lang="en-GB"/>
          </a:p>
        </p:txBody>
      </p:sp>
      <p:sp>
        <p:nvSpPr>
          <p:cNvPr id="5" name="Slide Number Placeholder 4">
            <a:extLst>
              <a:ext uri="{FF2B5EF4-FFF2-40B4-BE49-F238E27FC236}">
                <a16:creationId xmlns:a16="http://schemas.microsoft.com/office/drawing/2014/main" id="{0A8991EF-AAC3-866B-D2F6-B840C706A872}"/>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1313724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F1AEFE-2CBB-D3C1-90CE-7AB809DE005E}"/>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3" name="Footer Placeholder 2">
            <a:extLst>
              <a:ext uri="{FF2B5EF4-FFF2-40B4-BE49-F238E27FC236}">
                <a16:creationId xmlns:a16="http://schemas.microsoft.com/office/drawing/2014/main" id="{0869778C-F639-B180-D742-689DDB28566C}"/>
              </a:ext>
            </a:extLst>
          </p:cNvPr>
          <p:cNvSpPr>
            <a:spLocks noGrp="1"/>
          </p:cNvSpPr>
          <p:nvPr>
            <p:ph type="ftr" sz="quarter" idx="11"/>
          </p:nvPr>
        </p:nvSpPr>
        <p:spPr/>
        <p:txBody>
          <a:bodyPr rtlCol="0"/>
          <a:lstStyle/>
          <a:p>
            <a:pPr rtl="0"/>
            <a:endParaRPr lang="en-GB"/>
          </a:p>
        </p:txBody>
      </p:sp>
      <p:sp>
        <p:nvSpPr>
          <p:cNvPr id="4" name="Slide Number Placeholder 3">
            <a:extLst>
              <a:ext uri="{FF2B5EF4-FFF2-40B4-BE49-F238E27FC236}">
                <a16:creationId xmlns:a16="http://schemas.microsoft.com/office/drawing/2014/main" id="{B804735A-D01D-7B5E-6DFC-573D0D4E185C}"/>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1515711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14541-2244-45D9-88C9-9209BBF5F1DE}"/>
              </a:ext>
            </a:extLst>
          </p:cNvPr>
          <p:cNvSpPr>
            <a:spLocks noGrp="1"/>
          </p:cNvSpPr>
          <p:nvPr>
            <p:ph type="title"/>
          </p:nvPr>
        </p:nvSpPr>
        <p:spPr>
          <a:xfrm>
            <a:off x="839788" y="457200"/>
            <a:ext cx="3932237" cy="1600200"/>
          </a:xfrm>
        </p:spPr>
        <p:txBody>
          <a:bodyPr rtlCol="0" anchor="b"/>
          <a:lstStyle>
            <a:lvl1pPr>
              <a:defRPr sz="3200"/>
            </a:lvl1pPr>
          </a:lstStyle>
          <a:p>
            <a:pPr rtl="0"/>
            <a:r>
              <a:rPr lang="cy"/>
              <a:t>Click to edit Master title style</a:t>
            </a:r>
            <a:endParaRPr lang="en-GB"/>
          </a:p>
        </p:txBody>
      </p:sp>
      <p:sp>
        <p:nvSpPr>
          <p:cNvPr id="3" name="Content Placeholder 2">
            <a:extLst>
              <a:ext uri="{FF2B5EF4-FFF2-40B4-BE49-F238E27FC236}">
                <a16:creationId xmlns:a16="http://schemas.microsoft.com/office/drawing/2014/main" id="{06E27AD2-EE30-78F8-5F57-3D5DB05F0588}"/>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Text Placeholder 3">
            <a:extLst>
              <a:ext uri="{FF2B5EF4-FFF2-40B4-BE49-F238E27FC236}">
                <a16:creationId xmlns:a16="http://schemas.microsoft.com/office/drawing/2014/main" id="{8B065F4C-F939-FD03-771E-561C2C87B8CB}"/>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cy"/>
              <a:t>Click to edit Master text styles</a:t>
            </a:r>
          </a:p>
        </p:txBody>
      </p:sp>
      <p:sp>
        <p:nvSpPr>
          <p:cNvPr id="5" name="Date Placeholder 4">
            <a:extLst>
              <a:ext uri="{FF2B5EF4-FFF2-40B4-BE49-F238E27FC236}">
                <a16:creationId xmlns:a16="http://schemas.microsoft.com/office/drawing/2014/main" id="{432DA934-21D4-1C63-6181-53E1762FF902}"/>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6" name="Footer Placeholder 5">
            <a:extLst>
              <a:ext uri="{FF2B5EF4-FFF2-40B4-BE49-F238E27FC236}">
                <a16:creationId xmlns:a16="http://schemas.microsoft.com/office/drawing/2014/main" id="{7D2792BE-A275-8A70-9272-954FF00E65FB}"/>
              </a:ext>
            </a:extLst>
          </p:cNvPr>
          <p:cNvSpPr>
            <a:spLocks noGrp="1"/>
          </p:cNvSpPr>
          <p:nvPr>
            <p:ph type="ftr" sz="quarter" idx="11"/>
          </p:nvPr>
        </p:nvSpPr>
        <p:spPr/>
        <p:txBody>
          <a:bodyPr rtlCol="0"/>
          <a:lstStyle/>
          <a:p>
            <a:pPr rtl="0"/>
            <a:endParaRPr lang="en-GB"/>
          </a:p>
        </p:txBody>
      </p:sp>
      <p:sp>
        <p:nvSpPr>
          <p:cNvPr id="7" name="Slide Number Placeholder 6">
            <a:extLst>
              <a:ext uri="{FF2B5EF4-FFF2-40B4-BE49-F238E27FC236}">
                <a16:creationId xmlns:a16="http://schemas.microsoft.com/office/drawing/2014/main" id="{E0D940DB-9414-19E2-11B1-8C793E4FD09B}"/>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2052366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E1AF6-BE42-3F50-B30B-5633606C0420}"/>
              </a:ext>
            </a:extLst>
          </p:cNvPr>
          <p:cNvSpPr>
            <a:spLocks noGrp="1"/>
          </p:cNvSpPr>
          <p:nvPr>
            <p:ph type="title"/>
          </p:nvPr>
        </p:nvSpPr>
        <p:spPr>
          <a:xfrm>
            <a:off x="839788" y="457200"/>
            <a:ext cx="3932237" cy="1600200"/>
          </a:xfrm>
        </p:spPr>
        <p:txBody>
          <a:bodyPr rtlCol="0" anchor="b"/>
          <a:lstStyle>
            <a:lvl1pPr>
              <a:defRPr sz="3200"/>
            </a:lvl1pPr>
          </a:lstStyle>
          <a:p>
            <a:pPr rtl="0"/>
            <a:r>
              <a:rPr lang="cy"/>
              <a:t>Click to edit Master title style</a:t>
            </a:r>
            <a:endParaRPr lang="en-GB"/>
          </a:p>
        </p:txBody>
      </p:sp>
      <p:sp>
        <p:nvSpPr>
          <p:cNvPr id="3" name="Picture Placeholder 2">
            <a:extLst>
              <a:ext uri="{FF2B5EF4-FFF2-40B4-BE49-F238E27FC236}">
                <a16:creationId xmlns:a16="http://schemas.microsoft.com/office/drawing/2014/main" id="{8245FBD0-6AC4-C726-5EA5-36D6D012F3E6}"/>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en-GB"/>
          </a:p>
        </p:txBody>
      </p:sp>
      <p:sp>
        <p:nvSpPr>
          <p:cNvPr id="4" name="Text Placeholder 3">
            <a:extLst>
              <a:ext uri="{FF2B5EF4-FFF2-40B4-BE49-F238E27FC236}">
                <a16:creationId xmlns:a16="http://schemas.microsoft.com/office/drawing/2014/main" id="{D25D0225-DDD7-7CC7-666C-17BA84EB9CDC}"/>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cy"/>
              <a:t>Click to edit Master text styles</a:t>
            </a:r>
          </a:p>
        </p:txBody>
      </p:sp>
      <p:sp>
        <p:nvSpPr>
          <p:cNvPr id="5" name="Date Placeholder 4">
            <a:extLst>
              <a:ext uri="{FF2B5EF4-FFF2-40B4-BE49-F238E27FC236}">
                <a16:creationId xmlns:a16="http://schemas.microsoft.com/office/drawing/2014/main" id="{601FDFFC-C8CC-50E4-8E6F-FF9DA1A2B5F1}"/>
              </a:ext>
            </a:extLst>
          </p:cNvPr>
          <p:cNvSpPr>
            <a:spLocks noGrp="1"/>
          </p:cNvSpPr>
          <p:nvPr>
            <p:ph type="dt" sz="half" idx="10"/>
          </p:nvPr>
        </p:nvSpPr>
        <p:spPr/>
        <p:txBody>
          <a:bodyPr rtlCol="0"/>
          <a:lstStyle/>
          <a:p>
            <a:pPr rtl="0"/>
            <a:fld id="{4CF9E853-F2FA-4A45-9079-0D8DE88CCE32}" type="datetimeFigureOut">
              <a:rPr lang="en-GB" smtClean="0"/>
              <a:t>18/03/2025</a:t>
            </a:fld>
            <a:endParaRPr lang="en-GB"/>
          </a:p>
        </p:txBody>
      </p:sp>
      <p:sp>
        <p:nvSpPr>
          <p:cNvPr id="6" name="Footer Placeholder 5">
            <a:extLst>
              <a:ext uri="{FF2B5EF4-FFF2-40B4-BE49-F238E27FC236}">
                <a16:creationId xmlns:a16="http://schemas.microsoft.com/office/drawing/2014/main" id="{3C97290F-3BA7-E5B5-A26C-50D0C872AF61}"/>
              </a:ext>
            </a:extLst>
          </p:cNvPr>
          <p:cNvSpPr>
            <a:spLocks noGrp="1"/>
          </p:cNvSpPr>
          <p:nvPr>
            <p:ph type="ftr" sz="quarter" idx="11"/>
          </p:nvPr>
        </p:nvSpPr>
        <p:spPr/>
        <p:txBody>
          <a:bodyPr rtlCol="0"/>
          <a:lstStyle/>
          <a:p>
            <a:pPr rtl="0"/>
            <a:endParaRPr lang="en-GB"/>
          </a:p>
        </p:txBody>
      </p:sp>
      <p:sp>
        <p:nvSpPr>
          <p:cNvPr id="7" name="Slide Number Placeholder 6">
            <a:extLst>
              <a:ext uri="{FF2B5EF4-FFF2-40B4-BE49-F238E27FC236}">
                <a16:creationId xmlns:a16="http://schemas.microsoft.com/office/drawing/2014/main" id="{AD879FE8-681D-DB5C-83C3-A735BC67C86F}"/>
              </a:ext>
            </a:extLst>
          </p:cNvPr>
          <p:cNvSpPr>
            <a:spLocks noGrp="1"/>
          </p:cNvSpPr>
          <p:nvPr>
            <p:ph type="sldNum" sz="quarter" idx="12"/>
          </p:nvPr>
        </p:nvSpPr>
        <p:spPr/>
        <p:txBody>
          <a:bodyPr rtlCol="0"/>
          <a:lstStyle/>
          <a:p>
            <a:pPr rtl="0"/>
            <a:fld id="{BDF1A8B9-DC6B-4969-AA14-D0818B4DC5B6}" type="slidenum">
              <a:rPr lang="en-GB" smtClean="0"/>
              <a:t>‹#›</a:t>
            </a:fld>
            <a:endParaRPr lang="en-GB"/>
          </a:p>
        </p:txBody>
      </p:sp>
    </p:spTree>
    <p:extLst>
      <p:ext uri="{BB962C8B-B14F-4D97-AF65-F5344CB8AC3E}">
        <p14:creationId xmlns:p14="http://schemas.microsoft.com/office/powerpoint/2010/main" val="4003409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05C664-3C0B-9879-2182-DA3CA42539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cy"/>
              <a:t>Click to edit Master title style</a:t>
            </a:r>
            <a:endParaRPr lang="en-GB"/>
          </a:p>
        </p:txBody>
      </p:sp>
      <p:sp>
        <p:nvSpPr>
          <p:cNvPr id="3" name="Text Placeholder 2">
            <a:extLst>
              <a:ext uri="{FF2B5EF4-FFF2-40B4-BE49-F238E27FC236}">
                <a16:creationId xmlns:a16="http://schemas.microsoft.com/office/drawing/2014/main" id="{2CFC0496-E93E-E4CC-187D-C366699300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EC29A1CE-B2E4-90C7-027B-FC3ADB519F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fld id="{4CF9E853-F2FA-4A45-9079-0D8DE88CCE32}" type="datetimeFigureOut">
              <a:rPr lang="en-GB" smtClean="0"/>
              <a:t>18/03/2025</a:t>
            </a:fld>
            <a:endParaRPr lang="en-GB"/>
          </a:p>
        </p:txBody>
      </p:sp>
      <p:sp>
        <p:nvSpPr>
          <p:cNvPr id="5" name="Footer Placeholder 4">
            <a:extLst>
              <a:ext uri="{FF2B5EF4-FFF2-40B4-BE49-F238E27FC236}">
                <a16:creationId xmlns:a16="http://schemas.microsoft.com/office/drawing/2014/main" id="{0F06D26A-4C28-35A8-78EB-79E34F43D5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endParaRPr lang="en-GB"/>
          </a:p>
        </p:txBody>
      </p:sp>
      <p:sp>
        <p:nvSpPr>
          <p:cNvPr id="6" name="Slide Number Placeholder 5">
            <a:extLst>
              <a:ext uri="{FF2B5EF4-FFF2-40B4-BE49-F238E27FC236}">
                <a16:creationId xmlns:a16="http://schemas.microsoft.com/office/drawing/2014/main" id="{89A3B585-C881-E4EB-87A6-C76573B98A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BDF1A8B9-DC6B-4969-AA14-D0818B4DC5B6}" type="slidenum">
              <a:rPr lang="en-GB" smtClean="0"/>
              <a:t>‹#›</a:t>
            </a:fld>
            <a:endParaRPr lang="en-GB"/>
          </a:p>
        </p:txBody>
      </p:sp>
    </p:spTree>
    <p:extLst>
      <p:ext uri="{BB962C8B-B14F-4D97-AF65-F5344CB8AC3E}">
        <p14:creationId xmlns:p14="http://schemas.microsoft.com/office/powerpoint/2010/main" val="2760690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vidence-based-medicine.co.u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mcpublichealth.biomedcentral.com/articles/10.1186/1471-2458-14-837"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cademic.oup.com/jpubhealth/article/38/3/e352/2239831" TargetMode="External"/><Relationship Id="rId2" Type="http://schemas.openxmlformats.org/officeDocument/2006/relationships/hyperlink" Target="https://www.gov.uk/government/publications/spend-and-outcome-tool-spot" TargetMode="External"/><Relationship Id="rId1" Type="http://schemas.openxmlformats.org/officeDocument/2006/relationships/slideLayout" Target="../slideLayouts/slideLayout2.xml"/><Relationship Id="rId4" Type="http://schemas.openxmlformats.org/officeDocument/2006/relationships/hyperlink" Target="https://onlinelibrary.wiley.com/doi/abs/10.1046/j.1365-2524.2001.00300.x?sid=nlm%3Apubmed"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sciencedirect.com/science/article/pii/S0277953606005041" TargetMode="External"/><Relationship Id="rId2" Type="http://schemas.openxmlformats.org/officeDocument/2006/relationships/hyperlink" Target="http://www.tandfonline.com/doi/abs/10.1586/14737167.2015.965155" TargetMode="External"/><Relationship Id="rId1" Type="http://schemas.openxmlformats.org/officeDocument/2006/relationships/slideLayout" Target="../slideLayouts/slideLayout2.xml"/><Relationship Id="rId4" Type="http://schemas.openxmlformats.org/officeDocument/2006/relationships/hyperlink" Target="http://webarchive.nationalarchives.gov.uk/20170302112650/http:/www.yhpho.org.uk/resource/view.aspx?RID=1004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571" y="775235"/>
            <a:ext cx="8450318" cy="684773"/>
          </a:xfrm>
        </p:spPr>
        <p:txBody>
          <a:bodyPr rtlCol="0">
            <a:normAutofit fontScale="90000"/>
          </a:bodyPr>
          <a:lstStyle/>
          <a:p>
            <a:pPr rtl="0"/>
            <a:r>
              <a:rPr lang="cy"/>
              <a:t>Dadansoddi Penderfyniadau Aml-Faen Prawf (MCDA)</a:t>
            </a:r>
          </a:p>
        </p:txBody>
      </p:sp>
      <p:sp>
        <p:nvSpPr>
          <p:cNvPr id="3" name="Content Placeholder 2"/>
          <p:cNvSpPr>
            <a:spLocks noGrp="1"/>
          </p:cNvSpPr>
          <p:nvPr>
            <p:ph idx="1"/>
          </p:nvPr>
        </p:nvSpPr>
        <p:spPr>
          <a:xfrm>
            <a:off x="1603571" y="1771650"/>
            <a:ext cx="8766818" cy="4583154"/>
          </a:xfrm>
        </p:spPr>
        <p:txBody>
          <a:bodyPr rtlCol="0">
            <a:normAutofit/>
          </a:bodyPr>
          <a:lstStyle/>
          <a:p>
            <a:pPr marL="0" indent="0" rtl="0">
              <a:buNone/>
            </a:pPr>
            <a:r>
              <a:rPr lang="cy" sz="1950"/>
              <a:t>Mae Dadansoddi Penderfyniadau Aml-Faen Prawf (MCDA) yn ddadansoddiad gwneud penderfyniadau sy'n gwerthuso meini prawf lluosog (sydd weithiau'n gwrthdaro) fel rhan o broses gwneud penderfyniadau.</a:t>
            </a:r>
          </a:p>
          <a:p>
            <a:pPr marL="0" indent="0" rtl="0">
              <a:buNone/>
            </a:pPr>
            <a:endParaRPr lang="en-GB" sz="1950" dirty="0"/>
          </a:p>
          <a:p>
            <a:pPr marL="0" indent="0" rtl="0">
              <a:buNone/>
            </a:pPr>
            <a:r>
              <a:rPr lang="cy" sz="1950"/>
              <a:t>Mae pum cam i MCDA;</a:t>
            </a:r>
          </a:p>
          <a:p>
            <a:pPr marL="385763" indent="-385763" rtl="0">
              <a:buAutoNum type="arabicPeriod"/>
            </a:pPr>
            <a:r>
              <a:rPr lang="cy" sz="1950"/>
              <a:t>Diffinio’r cyd-destun</a:t>
            </a:r>
          </a:p>
          <a:p>
            <a:pPr marL="385763" indent="-385763" rtl="0">
              <a:buAutoNum type="arabicPeriod"/>
            </a:pPr>
            <a:r>
              <a:rPr lang="cy" sz="1950"/>
              <a:t>Nodi’r opsiynau sydd ar gael</a:t>
            </a:r>
          </a:p>
          <a:p>
            <a:pPr marL="385763" indent="-385763" rtl="0">
              <a:buAutoNum type="arabicPeriod"/>
            </a:pPr>
            <a:r>
              <a:rPr lang="cy" sz="1950"/>
              <a:t>Penderfynu ar yr amcanion a dewis y meini prawf cywir sy'n cynrychioli'r gwerth</a:t>
            </a:r>
          </a:p>
          <a:p>
            <a:pPr marL="385763" indent="-385763" rtl="0">
              <a:buAutoNum type="arabicPeriod"/>
            </a:pPr>
            <a:r>
              <a:rPr lang="cy" sz="1950"/>
              <a:t>Mesur pob un o'r meini prawf er mwyn canfod eu pwysigrwydd cymharol</a:t>
            </a:r>
          </a:p>
          <a:p>
            <a:pPr marL="385763" indent="-385763" rtl="0">
              <a:buAutoNum type="arabicPeriod"/>
            </a:pPr>
            <a:r>
              <a:rPr lang="cy" sz="1950"/>
              <a:t>Cyfrifo’r gwahanol werthoedd trwy gysoni a phwysoli sgoriau </a:t>
            </a:r>
          </a:p>
          <a:p>
            <a:pPr marL="0" indent="0" rtl="0"/>
            <a:endParaRPr lang="en-GB" sz="2475" dirty="0"/>
          </a:p>
          <a:p>
            <a:pPr marL="0" indent="0" rtl="0"/>
            <a:endParaRPr lang="en-GB" sz="2475" dirty="0"/>
          </a:p>
          <a:p>
            <a:pPr marL="0" indent="0" rtl="0"/>
            <a:endParaRPr lang="en-GB" sz="2475" dirty="0"/>
          </a:p>
          <a:p>
            <a:pPr rtl="0"/>
            <a:endParaRPr lang="en-GB" dirty="0"/>
          </a:p>
          <a:p>
            <a:pPr rtl="0"/>
            <a:endParaRPr lang="en-GB" dirty="0"/>
          </a:p>
          <a:p>
            <a:pPr rtl="0"/>
            <a:endParaRPr lang="en-GB" dirty="0"/>
          </a:p>
          <a:p>
            <a:pPr rtl="0"/>
            <a:endParaRPr lang="en-GB" dirty="0"/>
          </a:p>
          <a:p>
            <a:pPr marL="0" indent="0" rtl="0"/>
            <a:endParaRPr lang="en-GB" dirty="0"/>
          </a:p>
        </p:txBody>
      </p:sp>
    </p:spTree>
    <p:extLst>
      <p:ext uri="{BB962C8B-B14F-4D97-AF65-F5344CB8AC3E}">
        <p14:creationId xmlns:p14="http://schemas.microsoft.com/office/powerpoint/2010/main" val="1781803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Enghraifft o ganlyniadau (nid canlyniadau go iawn)</a:t>
            </a:r>
          </a:p>
        </p:txBody>
      </p:sp>
      <p:pic>
        <p:nvPicPr>
          <p:cNvPr id="180227" name="Picture 3"/>
          <p:cNvPicPr>
            <a:picLocks noGrp="1" noChangeAspect="1" noChangeArrowheads="1"/>
          </p:cNvPicPr>
          <p:nvPr>
            <p:ph idx="1"/>
          </p:nvPr>
        </p:nvPicPr>
        <p:blipFill>
          <a:blip r:embed="rId2" cstate="print"/>
          <a:srcRect/>
          <a:stretch>
            <a:fillRect/>
          </a:stretch>
        </p:blipFill>
        <p:spPr bwMode="auto">
          <a:xfrm>
            <a:off x="1703512" y="1412776"/>
            <a:ext cx="8902301" cy="3744416"/>
          </a:xfrm>
          <a:prstGeom prst="rect">
            <a:avLst/>
          </a:prstGeom>
          <a:noFill/>
          <a:ln w="9525">
            <a:noFill/>
            <a:miter lim="800000"/>
            <a:headEnd/>
            <a:tailEnd/>
          </a:ln>
          <a:effectLst/>
        </p:spPr>
      </p:pic>
    </p:spTree>
    <p:extLst>
      <p:ext uri="{BB962C8B-B14F-4D97-AF65-F5344CB8AC3E}">
        <p14:creationId xmlns:p14="http://schemas.microsoft.com/office/powerpoint/2010/main" val="3801835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MCDA – Beth allai ddigwydd nesaf</a:t>
            </a:r>
          </a:p>
        </p:txBody>
      </p:sp>
      <p:sp>
        <p:nvSpPr>
          <p:cNvPr id="3" name="Content Placeholder 2"/>
          <p:cNvSpPr>
            <a:spLocks noGrp="1"/>
          </p:cNvSpPr>
          <p:nvPr>
            <p:ph idx="1"/>
          </p:nvPr>
        </p:nvSpPr>
        <p:spPr/>
        <p:txBody>
          <a:bodyPr rtlCol="0"/>
          <a:lstStyle/>
          <a:p>
            <a:pPr marL="0" indent="0" rtl="0">
              <a:buNone/>
            </a:pPr>
            <a:r>
              <a:rPr lang="cy" sz="2400"/>
              <a:t>Gellir edrych yn fanylach ar wasanaethau sy'n sgorio'n isel i weld pam eu bod yn sgorio'n isel, efallai;</a:t>
            </a:r>
          </a:p>
          <a:p>
            <a:pPr marL="0" indent="0" rtl="0">
              <a:buNone/>
            </a:pPr>
            <a:r>
              <a:rPr lang="cy" sz="2400"/>
              <a:t>nad yw'r darparwyr yn gwneud yn dda, </a:t>
            </a:r>
          </a:p>
          <a:p>
            <a:pPr marL="0" indent="0" rtl="0">
              <a:buNone/>
            </a:pPr>
            <a:r>
              <a:rPr lang="cy" sz="2400"/>
              <a:t>nad yw’r comisiynwyr wedi bod yn glir ynghylch yr hyn y maent ei eisiau</a:t>
            </a:r>
          </a:p>
          <a:p>
            <a:pPr marL="0" indent="0" rtl="0">
              <a:buNone/>
            </a:pPr>
            <a:r>
              <a:rPr lang="cy" sz="2400"/>
              <a:t>bod y cyflwyniad wedi'i ysgrifennu'n wael neu fod diffyg data ar effeithiolrwydd gwasanaeth</a:t>
            </a:r>
          </a:p>
          <a:p>
            <a:pPr marL="0" indent="0" rtl="0">
              <a:buNone/>
            </a:pPr>
            <a:r>
              <a:rPr lang="cy" sz="2400"/>
              <a:t>bod y gwasanaeth yn syniad drwg yn y lle cyntaf</a:t>
            </a:r>
          </a:p>
          <a:p>
            <a:pPr marL="0" indent="0" rtl="0">
              <a:buNone/>
            </a:pPr>
            <a:r>
              <a:rPr lang="cy" sz="2400"/>
              <a:t>Mae’n bosibl y gallai gwasanaethau sy’n perfformio’n wael gael eu dadgomisiynu yn y pen draw neu eu paru â gwasanaethau sy’n perfformio’n well</a:t>
            </a:r>
          </a:p>
        </p:txBody>
      </p:sp>
    </p:spTree>
    <p:extLst>
      <p:ext uri="{BB962C8B-B14F-4D97-AF65-F5344CB8AC3E}">
        <p14:creationId xmlns:p14="http://schemas.microsoft.com/office/powerpoint/2010/main" val="4011829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6275" y="1045599"/>
            <a:ext cx="8450318" cy="684773"/>
          </a:xfrm>
        </p:spPr>
        <p:txBody>
          <a:bodyPr rtlCol="0">
            <a:normAutofit fontScale="90000"/>
          </a:bodyPr>
          <a:lstStyle/>
          <a:p>
            <a:pPr rtl="0"/>
            <a:r>
              <a:rPr lang="cy" dirty="0"/>
              <a:t>Cyllidebu Rhaglenni a Dadansoddi Ymylol (PBMA)</a:t>
            </a:r>
          </a:p>
        </p:txBody>
      </p:sp>
      <p:sp>
        <p:nvSpPr>
          <p:cNvPr id="3" name="Content Placeholder 2"/>
          <p:cNvSpPr>
            <a:spLocks noGrp="1"/>
          </p:cNvSpPr>
          <p:nvPr>
            <p:ph idx="1"/>
          </p:nvPr>
        </p:nvSpPr>
        <p:spPr>
          <a:xfrm>
            <a:off x="1646275" y="2141867"/>
            <a:ext cx="8229600" cy="3695989"/>
          </a:xfrm>
        </p:spPr>
        <p:txBody>
          <a:bodyPr rtlCol="0"/>
          <a:lstStyle/>
          <a:p>
            <a:pPr rtl="0"/>
            <a:r>
              <a:rPr lang="cy" b="1" dirty="0"/>
              <a:t>Cyllidebu Rhaglenni:</a:t>
            </a:r>
          </a:p>
          <a:p>
            <a:pPr marL="0" indent="0" rtl="0"/>
            <a:r>
              <a:rPr lang="cy" dirty="0"/>
              <a:t> Angen gwybod ble mae adnoddau'n cael eu defnyddio ar hyn o bryd </a:t>
            </a:r>
          </a:p>
          <a:p>
            <a:pPr marL="0" indent="0" rtl="0"/>
            <a:endParaRPr lang="en-GB" dirty="0"/>
          </a:p>
          <a:p>
            <a:pPr rtl="0"/>
            <a:r>
              <a:rPr lang="cy" b="1" dirty="0"/>
              <a:t>Dadansoddiad ymylol</a:t>
            </a:r>
            <a:r>
              <a:rPr lang="cy" dirty="0"/>
              <a:t>:</a:t>
            </a:r>
          </a:p>
          <a:p>
            <a:pPr marL="0" indent="0" rtl="0"/>
            <a:r>
              <a:rPr lang="cy" dirty="0"/>
              <a:t> Er mwyn cael mwy o rai gwasanaethau, mae angen   symud adnoddau oddi wrth eraill</a:t>
            </a:r>
          </a:p>
          <a:p>
            <a:pPr rtl="0"/>
            <a:endParaRPr lang="en-GB" dirty="0"/>
          </a:p>
        </p:txBody>
      </p:sp>
    </p:spTree>
    <p:extLst>
      <p:ext uri="{BB962C8B-B14F-4D97-AF65-F5344CB8AC3E}">
        <p14:creationId xmlns:p14="http://schemas.microsoft.com/office/powerpoint/2010/main" val="519437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577" y="1033484"/>
            <a:ext cx="8450318" cy="684773"/>
          </a:xfrm>
        </p:spPr>
        <p:txBody>
          <a:bodyPr rtlCol="0">
            <a:normAutofit fontScale="90000"/>
          </a:bodyPr>
          <a:lstStyle/>
          <a:p>
            <a:pPr rtl="0"/>
            <a:r>
              <a:rPr lang="cy"/>
              <a:t>Cyllidebu Rhaglenni a Dadansoddi Ymylol (PBMA)</a:t>
            </a:r>
          </a:p>
        </p:txBody>
      </p:sp>
      <p:sp>
        <p:nvSpPr>
          <p:cNvPr id="3" name="Content Placeholder 2"/>
          <p:cNvSpPr>
            <a:spLocks noGrp="1"/>
          </p:cNvSpPr>
          <p:nvPr>
            <p:ph idx="1"/>
          </p:nvPr>
        </p:nvSpPr>
        <p:spPr>
          <a:xfrm>
            <a:off x="1784578" y="1898504"/>
            <a:ext cx="8828690" cy="3845761"/>
          </a:xfrm>
        </p:spPr>
        <p:txBody>
          <a:bodyPr rtlCol="0">
            <a:normAutofit fontScale="77500" lnSpcReduction="20000"/>
          </a:bodyPr>
          <a:lstStyle/>
          <a:p>
            <a:pPr marL="0" indent="0" rtl="0">
              <a:buNone/>
            </a:pPr>
            <a:endParaRPr lang="en-GB" dirty="0"/>
          </a:p>
          <a:p>
            <a:pPr marL="0" indent="0" rtl="0">
              <a:buNone/>
            </a:pPr>
            <a:r>
              <a:rPr lang="cy"/>
              <a:t>Dywed Brambleby a Fordham fod wyth cam i gynnal PBMA</a:t>
            </a:r>
          </a:p>
          <a:p>
            <a:pPr marL="0" indent="0" rtl="0">
              <a:buNone/>
            </a:pPr>
            <a:endParaRPr lang="en-GB" sz="1950" dirty="0"/>
          </a:p>
          <a:p>
            <a:pPr marL="0" indent="0" rtl="0">
              <a:buNone/>
            </a:pPr>
            <a:r>
              <a:rPr lang="cy"/>
              <a:t>1.	</a:t>
            </a:r>
            <a:r>
              <a:rPr lang="cy" sz="2250"/>
              <a:t>Dewis set o raglenni ystyrlon</a:t>
            </a:r>
          </a:p>
          <a:p>
            <a:pPr marL="0" indent="0" rtl="0">
              <a:buNone/>
            </a:pPr>
            <a:r>
              <a:rPr lang="cy" sz="2250"/>
              <a:t>2.	Nodi gweithgarwch a gwariant cyfredol yn y rhaglenni hynny</a:t>
            </a:r>
          </a:p>
          <a:p>
            <a:pPr marL="0" indent="0" rtl="0">
              <a:buNone/>
            </a:pPr>
            <a:r>
              <a:rPr lang="cy" sz="2250"/>
              <a:t>3.	Meddwl am welliannau</a:t>
            </a:r>
          </a:p>
          <a:p>
            <a:pPr marL="0" indent="0" rtl="0">
              <a:buNone/>
            </a:pPr>
            <a:r>
              <a:rPr lang="cy" sz="2250"/>
              <a:t>4.	Pwyso a mesur costau cynyddrannol a buddion cynyddrannol a blaenoriaethu rhestr</a:t>
            </a:r>
          </a:p>
          <a:p>
            <a:pPr marL="0" indent="0" rtl="0">
              <a:buNone/>
            </a:pPr>
            <a:r>
              <a:rPr lang="cy" sz="2250"/>
              <a:t>5.	Ymgynghori’n eang</a:t>
            </a:r>
          </a:p>
          <a:p>
            <a:pPr marL="0" indent="0" rtl="0">
              <a:buNone/>
            </a:pPr>
            <a:r>
              <a:rPr lang="cy" sz="2250"/>
              <a:t>6.	Penderfynu ar newidiadau</a:t>
            </a:r>
          </a:p>
          <a:p>
            <a:pPr marL="0" indent="0" rtl="0">
              <a:buNone/>
            </a:pPr>
            <a:r>
              <a:rPr lang="cy" sz="2250"/>
              <a:t>7.	Gwneud y newidiadau</a:t>
            </a:r>
          </a:p>
          <a:p>
            <a:pPr marL="0" indent="0" rtl="0">
              <a:buNone/>
            </a:pPr>
            <a:r>
              <a:rPr lang="cy" sz="2250"/>
              <a:t>8.	Gwerthuso cynnydd</a:t>
            </a:r>
          </a:p>
          <a:p>
            <a:pPr marL="0" indent="0" rtl="0"/>
            <a:endParaRPr lang="en-GB" dirty="0"/>
          </a:p>
        </p:txBody>
      </p:sp>
      <p:sp>
        <p:nvSpPr>
          <p:cNvPr id="4" name="TextBox 3"/>
          <p:cNvSpPr txBox="1"/>
          <p:nvPr/>
        </p:nvSpPr>
        <p:spPr>
          <a:xfrm>
            <a:off x="5244664" y="5571140"/>
            <a:ext cx="5478517" cy="369332"/>
          </a:xfrm>
          <a:prstGeom prst="rect">
            <a:avLst/>
          </a:prstGeom>
          <a:noFill/>
        </p:spPr>
        <p:txBody>
          <a:bodyPr wrap="square" rtlCol="0">
            <a:spAutoFit/>
          </a:bodyPr>
          <a:lstStyle/>
          <a:p>
            <a:pPr defTabSz="685800" rtl="0">
              <a:defRPr/>
            </a:pPr>
            <a:r>
              <a:rPr lang="cy" sz="900">
                <a:solidFill>
                  <a:prstClr val="black"/>
                </a:solidFill>
                <a:latin typeface="Calibri" panose="020F0502020204030204"/>
              </a:rPr>
              <a:t>Brambleby, P &amp; Fordham, RJ 2003, 'What is PBMA? Evidence Based Medicine: 'What is ' series', EPRINTS-JOURNAL, cyfrol. 4, rhif. 2. </a:t>
            </a:r>
            <a:r>
              <a:rPr lang="cy" sz="900">
                <a:solidFill>
                  <a:prstClr val="black"/>
                </a:solidFill>
                <a:latin typeface="Calibri" panose="020F0502020204030204"/>
                <a:hlinkClick r:id="rId2"/>
              </a:rPr>
              <a:t>http://www.evidence-based-medicine.co.uk</a:t>
            </a:r>
            <a:r>
              <a:rPr lang="cy" sz="900">
                <a:solidFill>
                  <a:prstClr val="black"/>
                </a:solidFill>
                <a:latin typeface="Calibri" panose="020F0502020204030204"/>
              </a:rPr>
              <a:t> </a:t>
            </a:r>
          </a:p>
        </p:txBody>
      </p:sp>
    </p:spTree>
    <p:extLst>
      <p:ext uri="{BB962C8B-B14F-4D97-AF65-F5344CB8AC3E}">
        <p14:creationId xmlns:p14="http://schemas.microsoft.com/office/powerpoint/2010/main" val="516570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2209800" y="6248400"/>
            <a:ext cx="1905000" cy="457200"/>
          </a:xfrm>
          <a:prstGeom prst="rect">
            <a:avLst/>
          </a:prstGeom>
          <a:noFill/>
          <a:ln w="12700">
            <a:noFill/>
            <a:miter lim="800000"/>
            <a:headEnd/>
            <a:tailEnd/>
          </a:ln>
        </p:spPr>
        <p:txBody>
          <a:bodyPr wrap="none" rtlCol="0" anchor="ctr"/>
          <a:lstStyle/>
          <a:p>
            <a:pPr rtl="0"/>
            <a:endParaRPr lang="en-US"/>
          </a:p>
        </p:txBody>
      </p:sp>
      <p:sp>
        <p:nvSpPr>
          <p:cNvPr id="80899" name="Rectangle 3"/>
          <p:cNvSpPr>
            <a:spLocks noChangeArrowheads="1"/>
          </p:cNvSpPr>
          <p:nvPr/>
        </p:nvSpPr>
        <p:spPr bwMode="auto">
          <a:xfrm>
            <a:off x="4648200" y="6248400"/>
            <a:ext cx="2895600" cy="457200"/>
          </a:xfrm>
          <a:prstGeom prst="rect">
            <a:avLst/>
          </a:prstGeom>
          <a:noFill/>
          <a:ln w="12700">
            <a:noFill/>
            <a:miter lim="800000"/>
            <a:headEnd/>
            <a:tailEnd/>
          </a:ln>
        </p:spPr>
        <p:txBody>
          <a:bodyPr wrap="none" rtlCol="0" anchor="ctr"/>
          <a:lstStyle/>
          <a:p>
            <a:pPr rtl="0"/>
            <a:endParaRPr lang="en-US"/>
          </a:p>
        </p:txBody>
      </p:sp>
      <p:sp>
        <p:nvSpPr>
          <p:cNvPr id="80900" name="Rectangle 4"/>
          <p:cNvSpPr>
            <a:spLocks noGrp="1" noChangeArrowheads="1"/>
          </p:cNvSpPr>
          <p:nvPr>
            <p:ph type="title"/>
          </p:nvPr>
        </p:nvSpPr>
        <p:spPr/>
        <p:txBody>
          <a:bodyPr rtlCol="0"/>
          <a:lstStyle/>
          <a:p>
            <a:pPr rtl="0"/>
            <a:r>
              <a:rPr lang="cy"/>
              <a:t>PBMA - Nodweddion</a:t>
            </a:r>
          </a:p>
        </p:txBody>
      </p:sp>
      <p:sp>
        <p:nvSpPr>
          <p:cNvPr id="80901" name="Rectangle 5"/>
          <p:cNvSpPr>
            <a:spLocks noGrp="1" noChangeArrowheads="1"/>
          </p:cNvSpPr>
          <p:nvPr>
            <p:ph idx="1"/>
          </p:nvPr>
        </p:nvSpPr>
        <p:spPr>
          <a:xfrm>
            <a:off x="838201" y="1676400"/>
            <a:ext cx="8774114" cy="4114800"/>
          </a:xfrm>
        </p:spPr>
        <p:txBody>
          <a:bodyPr rtlCol="0"/>
          <a:lstStyle/>
          <a:p>
            <a:pPr rtl="0"/>
            <a:r>
              <a:rPr lang="cy"/>
              <a:t>Yn dechrau gyda realiti - pragmatig</a:t>
            </a:r>
          </a:p>
          <a:p>
            <a:pPr rtl="0"/>
            <a:r>
              <a:rPr lang="cy"/>
              <a:t>Dylai fod yn niwtral o ran adnoddau – peidio â chynyddu neu leihau gwariant</a:t>
            </a:r>
          </a:p>
          <a:p>
            <a:pPr rtl="0"/>
            <a:r>
              <a:rPr lang="cy"/>
              <a:t>Defnyddio llawer o ddata – angen llawer o wybodaeth am gostau, gwasanaethau, canlyniadau</a:t>
            </a:r>
          </a:p>
          <a:p>
            <a:pPr rtl="0"/>
            <a:r>
              <a:rPr lang="cy"/>
              <a:t>Cyfranogol – angen y rhai sy’n gwneud penderfyniadau a rhanddeiliaid o amgylch y bwrdd</a:t>
            </a:r>
          </a:p>
        </p:txBody>
      </p:sp>
    </p:spTree>
    <p:extLst>
      <p:ext uri="{BB962C8B-B14F-4D97-AF65-F5344CB8AC3E}">
        <p14:creationId xmlns:p14="http://schemas.microsoft.com/office/powerpoint/2010/main" val="139142910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F8F195-73F1-4F1F-B7D2-9C4720A8DC73}"/>
              </a:ext>
            </a:extLst>
          </p:cNvPr>
          <p:cNvSpPr>
            <a:spLocks noGrp="1"/>
          </p:cNvSpPr>
          <p:nvPr>
            <p:ph idx="1"/>
          </p:nvPr>
        </p:nvSpPr>
        <p:spPr>
          <a:xfrm>
            <a:off x="3225348" y="951113"/>
            <a:ext cx="5562036" cy="531486"/>
          </a:xfrm>
        </p:spPr>
        <p:txBody>
          <a:bodyPr rtlCol="0" anchor="t">
            <a:normAutofit fontScale="85000" lnSpcReduction="20000"/>
          </a:bodyPr>
          <a:lstStyle/>
          <a:p>
            <a:pPr marL="0" indent="0" algn="ctr" rtl="0"/>
            <a:r>
              <a:rPr lang="cy" sz="3000">
                <a:latin typeface="Verdana Bold"/>
                <a:ea typeface="ＭＳ Ｐゴシック"/>
                <a:cs typeface="+mj-cs"/>
              </a:rPr>
              <a:t>6. Penderfynu ar newidiadau  </a:t>
            </a:r>
            <a:br>
              <a:rPr lang="en-GB" altLang="en-US" sz="3000" dirty="0">
                <a:latin typeface="Verdana Bold"/>
                <a:ea typeface="ＭＳ Ｐゴシック"/>
                <a:cs typeface="+mj-cs"/>
              </a:rPr>
            </a:br>
            <a:endParaRPr lang="en-GB" sz="1350" dirty="0"/>
          </a:p>
        </p:txBody>
      </p:sp>
      <p:sp>
        <p:nvSpPr>
          <p:cNvPr id="9" name="Title 1">
            <a:extLst>
              <a:ext uri="{FF2B5EF4-FFF2-40B4-BE49-F238E27FC236}">
                <a16:creationId xmlns:a16="http://schemas.microsoft.com/office/drawing/2014/main" id="{F0EBEF62-DDCF-41A5-9929-FF5EEC3961C1}"/>
              </a:ext>
            </a:extLst>
          </p:cNvPr>
          <p:cNvSpPr txBox="1">
            <a:spLocks/>
          </p:cNvSpPr>
          <p:nvPr/>
        </p:nvSpPr>
        <p:spPr>
          <a:xfrm>
            <a:off x="1619180" y="956073"/>
            <a:ext cx="5101829" cy="881063"/>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defTabSz="685800" rtl="0">
              <a:defRPr/>
            </a:pPr>
            <a:endParaRPr lang="en-GB" sz="2400" b="1" dirty="0">
              <a:solidFill>
                <a:prstClr val="black"/>
              </a:solidFill>
              <a:latin typeface="Calibri Light" panose="020F0302020204030204"/>
            </a:endParaRPr>
          </a:p>
        </p:txBody>
      </p:sp>
      <p:pic>
        <p:nvPicPr>
          <p:cNvPr id="5" name="Picture 1">
            <a:extLst>
              <a:ext uri="{FF2B5EF4-FFF2-40B4-BE49-F238E27FC236}">
                <a16:creationId xmlns:a16="http://schemas.microsoft.com/office/drawing/2014/main" id="{2A2F9C50-92E5-433B-A152-92DF527E2364}"/>
              </a:ext>
            </a:extLst>
          </p:cNvPr>
          <p:cNvPicPr>
            <a:picLocks noChangeAspect="1" noChangeArrowheads="1"/>
          </p:cNvPicPr>
          <p:nvPr/>
        </p:nvPicPr>
        <p:blipFill>
          <a:blip r:embed="rId2">
            <a:lum contrast="20000"/>
            <a:extLst>
              <a:ext uri="{28A0092B-C50C-407E-A947-70E740481C1C}">
                <a14:useLocalDpi xmlns:a14="http://schemas.microsoft.com/office/drawing/2010/main" val="0"/>
              </a:ext>
            </a:extLst>
          </a:blip>
          <a:srcRect/>
          <a:stretch>
            <a:fillRect/>
          </a:stretch>
        </p:blipFill>
        <p:spPr bwMode="auto">
          <a:xfrm>
            <a:off x="2696363" y="1396605"/>
            <a:ext cx="6788790" cy="4338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006367" y="5710796"/>
            <a:ext cx="4674476" cy="253916"/>
          </a:xfrm>
          <a:prstGeom prst="rect">
            <a:avLst/>
          </a:prstGeom>
          <a:noFill/>
        </p:spPr>
        <p:txBody>
          <a:bodyPr wrap="square" rtlCol="0">
            <a:spAutoFit/>
          </a:bodyPr>
          <a:lstStyle/>
          <a:p>
            <a:pPr defTabSz="685800" rtl="0">
              <a:defRPr/>
            </a:pPr>
            <a:r>
              <a:rPr lang="cy" sz="1050">
                <a:solidFill>
                  <a:prstClr val="black"/>
                </a:solidFill>
                <a:latin typeface="Calibri" panose="020F0502020204030204"/>
                <a:hlinkClick r:id="rId3"/>
              </a:rPr>
              <a:t>https://bmcpublichealth.biomedcentral.com/articles/10.1186/1471-2458-14-837</a:t>
            </a:r>
            <a:r>
              <a:rPr lang="cy" sz="1050">
                <a:solidFill>
                  <a:prstClr val="black"/>
                </a:solidFill>
                <a:latin typeface="Calibri" panose="020F0502020204030204"/>
              </a:rPr>
              <a:t> </a:t>
            </a:r>
          </a:p>
        </p:txBody>
      </p:sp>
    </p:spTree>
    <p:extLst>
      <p:ext uri="{BB962C8B-B14F-4D97-AF65-F5344CB8AC3E}">
        <p14:creationId xmlns:p14="http://schemas.microsoft.com/office/powerpoint/2010/main" val="3341447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180" y="949154"/>
            <a:ext cx="8450318" cy="684773"/>
          </a:xfrm>
        </p:spPr>
        <p:txBody>
          <a:bodyPr rtlCol="0">
            <a:normAutofit fontScale="90000"/>
          </a:bodyPr>
          <a:lstStyle/>
          <a:p>
            <a:pPr rtl="0"/>
            <a:r>
              <a:rPr lang="cy"/>
              <a:t>Cyllidebu Rhaglenni a Dadansoddi Ymylol (PBMA)</a:t>
            </a:r>
          </a:p>
        </p:txBody>
      </p:sp>
      <p:sp>
        <p:nvSpPr>
          <p:cNvPr id="3" name="Content Placeholder 2"/>
          <p:cNvSpPr>
            <a:spLocks noGrp="1"/>
          </p:cNvSpPr>
          <p:nvPr>
            <p:ph idx="1"/>
          </p:nvPr>
        </p:nvSpPr>
        <p:spPr>
          <a:xfrm>
            <a:off x="1655181" y="1823408"/>
            <a:ext cx="8918227" cy="4307406"/>
          </a:xfrm>
        </p:spPr>
        <p:txBody>
          <a:bodyPr rtlCol="0">
            <a:normAutofit fontScale="62500" lnSpcReduction="20000"/>
          </a:bodyPr>
          <a:lstStyle/>
          <a:p>
            <a:pPr rtl="0">
              <a:lnSpc>
                <a:spcPct val="110000"/>
              </a:lnSpc>
            </a:pPr>
            <a:r>
              <a:rPr lang="cy"/>
              <a:t>Gellir cynnal ymarfer PBMA ar lefel facro – enghraifft o hyn fyddai Offer Gwariant a Chanlyniadau Lloegr ar gyfer CCGs ac Awdurdodau Lleol. </a:t>
            </a:r>
          </a:p>
          <a:p>
            <a:pPr rtl="0">
              <a:lnSpc>
                <a:spcPct val="110000"/>
              </a:lnSpc>
            </a:pPr>
            <a:r>
              <a:rPr lang="cy"/>
              <a:t>Mae’r Offer gwariant a chanlyniadau (SPOTs) hyn yn dangos gwariant ar gategorïau yn erbyn canlyniadau i feincnodi a nodi meysydd blaenoriaeth </a:t>
            </a:r>
            <a:r>
              <a:rPr lang="cy">
                <a:hlinkClick r:id="rId2"/>
              </a:rPr>
              <a:t>Spend and outcomes tool (SPOT) - GOV.UK (www.gov.uk)</a:t>
            </a:r>
            <a:endParaRPr lang="en-GB" dirty="0"/>
          </a:p>
          <a:p>
            <a:pPr rtl="0">
              <a:lnSpc>
                <a:spcPct val="110000"/>
              </a:lnSpc>
            </a:pPr>
            <a:endParaRPr lang="en-GB" dirty="0"/>
          </a:p>
          <a:p>
            <a:pPr rtl="0">
              <a:lnSpc>
                <a:spcPct val="110000"/>
              </a:lnSpc>
            </a:pPr>
            <a:r>
              <a:rPr lang="cy"/>
              <a:t>Neu ar lefel ficro yn edrych ar lwybr gofal neu wasanaeth penodol o fewn bwrdd iechyd neu ysbyty </a:t>
            </a:r>
          </a:p>
          <a:p>
            <a:pPr rtl="0">
              <a:lnSpc>
                <a:spcPct val="110000"/>
              </a:lnSpc>
            </a:pPr>
            <a:r>
              <a:rPr lang="cy">
                <a:hlinkClick r:id="rId3"/>
              </a:rPr>
              <a:t>Defnyddio cyllidebu rhaglenni a dadansoddi ymylol fel fframwaith ar gyfer ailddyrannu adnoddau mewn gofal anadlol yng Ngogledd Cymru, y DU | Journal of Public Health | Oxford Academic (oup.com)</a:t>
            </a:r>
            <a:endParaRPr lang="en-GB" dirty="0"/>
          </a:p>
          <a:p>
            <a:pPr rtl="0">
              <a:lnSpc>
                <a:spcPct val="110000"/>
              </a:lnSpc>
            </a:pPr>
            <a:r>
              <a:rPr lang="cy">
                <a:hlinkClick r:id="rId4"/>
              </a:rPr>
              <a:t>Costau gofalu am gleifion strôc mewn ysbyty cymunedol dan arweiniad meddygon teulu: cymhwysiad o gyllidebu rhaglenni a dadansoddi ymylol - Henderson - 2001 - Health &amp; Social Care in the Community - Wiley Online Library</a:t>
            </a:r>
            <a:endParaRPr lang="en-GB" dirty="0"/>
          </a:p>
          <a:p>
            <a:pPr rtl="0"/>
            <a:endParaRPr lang="en-GB" dirty="0"/>
          </a:p>
          <a:p>
            <a:pPr rtl="0"/>
            <a:endParaRPr lang="en-GB" dirty="0"/>
          </a:p>
          <a:p>
            <a:pPr rtl="0"/>
            <a:endParaRPr lang="en-GB" dirty="0"/>
          </a:p>
          <a:p>
            <a:pPr rtl="0"/>
            <a:endParaRPr lang="en-GB" dirty="0"/>
          </a:p>
          <a:p>
            <a:pPr marL="0" indent="0" rtl="0"/>
            <a:endParaRPr lang="en-GB" dirty="0"/>
          </a:p>
        </p:txBody>
      </p:sp>
    </p:spTree>
    <p:extLst>
      <p:ext uri="{BB962C8B-B14F-4D97-AF65-F5344CB8AC3E}">
        <p14:creationId xmlns:p14="http://schemas.microsoft.com/office/powerpoint/2010/main" val="2144034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rtlCol="0"/>
          <a:lstStyle/>
          <a:p>
            <a:pPr rtl="0"/>
            <a:r>
              <a:rPr lang="cy"/>
              <a:t>Enghreifftiau eraill o MCDA/PBMA</a:t>
            </a:r>
          </a:p>
        </p:txBody>
      </p:sp>
      <p:sp>
        <p:nvSpPr>
          <p:cNvPr id="99331" name="Content Placeholder 2"/>
          <p:cNvSpPr>
            <a:spLocks noGrp="1"/>
          </p:cNvSpPr>
          <p:nvPr>
            <p:ph idx="1"/>
          </p:nvPr>
        </p:nvSpPr>
        <p:spPr>
          <a:xfrm>
            <a:off x="2351584" y="1295400"/>
            <a:ext cx="7772400" cy="4953000"/>
          </a:xfrm>
        </p:spPr>
        <p:txBody>
          <a:bodyPr rtlCol="0"/>
          <a:lstStyle/>
          <a:p>
            <a:pPr rtl="0"/>
            <a:r>
              <a:rPr lang="cy" sz="3200"/>
              <a:t>Wedi'i ddefnyddio yng </a:t>
            </a:r>
            <a:r>
              <a:rPr lang="cy" sz="3200">
                <a:hlinkClick r:id="rId2"/>
              </a:rPr>
              <a:t>Nghanada</a:t>
            </a:r>
            <a:r>
              <a:rPr lang="cy" sz="3200"/>
              <a:t> ac </a:t>
            </a:r>
            <a:r>
              <a:rPr lang="cy" sz="3200">
                <a:hlinkClick r:id="rId3"/>
              </a:rPr>
              <a:t>Awstralia</a:t>
            </a:r>
            <a:endParaRPr lang="en-GB" sz="3200" dirty="0"/>
          </a:p>
          <a:p>
            <a:pPr rtl="0"/>
            <a:r>
              <a:rPr lang="cy" sz="3200" b="1">
                <a:hlinkClick r:id="rId4"/>
              </a:rPr>
              <a:t>Norfolk Mental Health PBMA Pilot Project</a:t>
            </a:r>
            <a:endParaRPr lang="en-GB" sz="3200" b="1" dirty="0"/>
          </a:p>
        </p:txBody>
      </p:sp>
    </p:spTree>
    <p:extLst>
      <p:ext uri="{BB962C8B-B14F-4D97-AF65-F5344CB8AC3E}">
        <p14:creationId xmlns:p14="http://schemas.microsoft.com/office/powerpoint/2010/main" val="3711350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4" descr="C:\Documents and Settings\collinsb.ELC\Local Settings\Temporary Internet Files\Content.IE5\18C0BRMD\MC900389762[1].wmf"/>
          <p:cNvPicPr>
            <a:picLocks noChangeAspect="1" noChangeArrowheads="1"/>
          </p:cNvPicPr>
          <p:nvPr/>
        </p:nvPicPr>
        <p:blipFill>
          <a:blip r:embed="rId3" cstate="print"/>
          <a:srcRect/>
          <a:stretch>
            <a:fillRect/>
          </a:stretch>
        </p:blipFill>
        <p:spPr bwMode="auto">
          <a:xfrm>
            <a:off x="3325814" y="1643064"/>
            <a:ext cx="4352925" cy="4638675"/>
          </a:xfrm>
          <a:prstGeom prst="rect">
            <a:avLst/>
          </a:prstGeom>
          <a:noFill/>
          <a:ln w="9525">
            <a:noFill/>
            <a:miter lim="800000"/>
            <a:headEnd/>
            <a:tailEnd/>
          </a:ln>
        </p:spPr>
      </p:pic>
      <p:sp>
        <p:nvSpPr>
          <p:cNvPr id="82947" name="Title 1"/>
          <p:cNvSpPr>
            <a:spLocks noGrp="1"/>
          </p:cNvSpPr>
          <p:nvPr>
            <p:ph type="title"/>
          </p:nvPr>
        </p:nvSpPr>
        <p:spPr/>
        <p:txBody>
          <a:bodyPr rtlCol="0"/>
          <a:lstStyle/>
          <a:p>
            <a:pPr rtl="0"/>
            <a:r>
              <a:rPr lang="cy"/>
              <a:t>Pwyso a mesur opsiynau buddsoddi</a:t>
            </a:r>
          </a:p>
        </p:txBody>
      </p:sp>
      <p:sp>
        <p:nvSpPr>
          <p:cNvPr id="5" name="TextBox 4"/>
          <p:cNvSpPr txBox="1"/>
          <p:nvPr/>
        </p:nvSpPr>
        <p:spPr>
          <a:xfrm>
            <a:off x="3194051" y="3786188"/>
            <a:ext cx="1846263" cy="369332"/>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spAutoFit/>
          </a:bodyPr>
          <a:lstStyle/>
          <a:p>
            <a:pPr algn="ctr" rtl="0">
              <a:defRPr/>
            </a:pPr>
            <a:r>
              <a:rPr lang="cy"/>
              <a:t>Rhestr symud</a:t>
            </a:r>
          </a:p>
        </p:txBody>
      </p:sp>
      <p:sp>
        <p:nvSpPr>
          <p:cNvPr id="6" name="TextBox 5"/>
          <p:cNvSpPr txBox="1"/>
          <p:nvPr/>
        </p:nvSpPr>
        <p:spPr>
          <a:xfrm>
            <a:off x="6162676" y="3929063"/>
            <a:ext cx="2395309" cy="369332"/>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rtl="0">
              <a:defRPr/>
            </a:pPr>
            <a:r>
              <a:rPr lang="cy" dirty="0"/>
              <a:t>Rhestr ddymuniadau</a:t>
            </a:r>
          </a:p>
        </p:txBody>
      </p:sp>
      <p:cxnSp>
        <p:nvCxnSpPr>
          <p:cNvPr id="11" name="Straight Arrow Connector 10"/>
          <p:cNvCxnSpPr/>
          <p:nvPr/>
        </p:nvCxnSpPr>
        <p:spPr bwMode="auto">
          <a:xfrm rot="16200000" flipV="1">
            <a:off x="2413794" y="3363119"/>
            <a:ext cx="1428750" cy="131762"/>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cxnSp>
        <p:nvCxnSpPr>
          <p:cNvPr id="12" name="Straight Arrow Connector 11"/>
          <p:cNvCxnSpPr/>
          <p:nvPr/>
        </p:nvCxnSpPr>
        <p:spPr bwMode="auto">
          <a:xfrm rot="16200000" flipH="1">
            <a:off x="7397751" y="4683126"/>
            <a:ext cx="1285875" cy="63500"/>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5" name="TextBox 14"/>
          <p:cNvSpPr txBox="1"/>
          <p:nvPr/>
        </p:nvSpPr>
        <p:spPr>
          <a:xfrm>
            <a:off x="1743075" y="3286125"/>
            <a:ext cx="2044700" cy="369332"/>
          </a:xfrm>
          <a:prstGeom prst="rect">
            <a:avLst/>
          </a:prstGeom>
          <a:noFill/>
        </p:spPr>
        <p:txBody>
          <a:bodyPr rtlCol="0">
            <a:spAutoFit/>
          </a:bodyPr>
          <a:lstStyle/>
          <a:p>
            <a:pPr rtl="0">
              <a:defRPr/>
            </a:pPr>
            <a:r>
              <a:rPr lang="cy"/>
              <a:t>Dadfuddsoddi</a:t>
            </a:r>
          </a:p>
        </p:txBody>
      </p:sp>
      <p:sp>
        <p:nvSpPr>
          <p:cNvPr id="16" name="TextBox 15"/>
          <p:cNvSpPr txBox="1"/>
          <p:nvPr/>
        </p:nvSpPr>
        <p:spPr>
          <a:xfrm>
            <a:off x="8140699" y="4429125"/>
            <a:ext cx="1264557" cy="369332"/>
          </a:xfrm>
          <a:prstGeom prst="rect">
            <a:avLst/>
          </a:prstGeom>
          <a:noFill/>
        </p:spPr>
        <p:txBody>
          <a:bodyPr wrap="square" rtlCol="0">
            <a:spAutoFit/>
          </a:bodyPr>
          <a:lstStyle/>
          <a:p>
            <a:pPr rtl="0">
              <a:defRPr/>
            </a:pPr>
            <a:r>
              <a:rPr lang="cy" dirty="0"/>
              <a:t>Buddsoddi</a:t>
            </a:r>
          </a:p>
        </p:txBody>
      </p:sp>
      <p:sp>
        <p:nvSpPr>
          <p:cNvPr id="19" name="TextBox 18"/>
          <p:cNvSpPr txBox="1"/>
          <p:nvPr/>
        </p:nvSpPr>
        <p:spPr>
          <a:xfrm>
            <a:off x="4579938" y="6072188"/>
            <a:ext cx="2571750" cy="369332"/>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spAutoFit/>
          </a:bodyPr>
          <a:lstStyle/>
          <a:p>
            <a:pPr algn="ctr" rtl="0">
              <a:defRPr/>
            </a:pPr>
            <a:r>
              <a:rPr lang="cy"/>
              <a:t>Niwtral o ran adnoddau</a:t>
            </a:r>
          </a:p>
        </p:txBody>
      </p:sp>
    </p:spTree>
    <p:extLst>
      <p:ext uri="{BB962C8B-B14F-4D97-AF65-F5344CB8AC3E}">
        <p14:creationId xmlns:p14="http://schemas.microsoft.com/office/powerpoint/2010/main" val="3936487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02299-13C0-7167-22A4-B5454E39B45F}"/>
              </a:ext>
            </a:extLst>
          </p:cNvPr>
          <p:cNvSpPr>
            <a:spLocks noGrp="1"/>
          </p:cNvSpPr>
          <p:nvPr>
            <p:ph type="title"/>
          </p:nvPr>
        </p:nvSpPr>
        <p:spPr/>
        <p:txBody>
          <a:bodyPr rtlCol="0"/>
          <a:lstStyle/>
          <a:p>
            <a:pPr rtl="0"/>
            <a:r>
              <a:rPr lang="cy"/>
              <a:t>Proses Trysorlys y DU ar gyfer MCDA</a:t>
            </a:r>
          </a:p>
        </p:txBody>
      </p:sp>
      <p:pic>
        <p:nvPicPr>
          <p:cNvPr id="1026" name="Picture 2">
            <a:extLst>
              <a:ext uri="{FF2B5EF4-FFF2-40B4-BE49-F238E27FC236}">
                <a16:creationId xmlns:a16="http://schemas.microsoft.com/office/drawing/2014/main" id="{C3EF4C8E-B1F3-5E69-9397-9997D73BFD4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063552" y="1263618"/>
            <a:ext cx="7772400"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0149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Dadansoddi Penderfyniadau Aml-Faen Prawf (MCDA)</a:t>
            </a:r>
          </a:p>
        </p:txBody>
      </p:sp>
      <p:sp>
        <p:nvSpPr>
          <p:cNvPr id="3" name="Content Placeholder 2"/>
          <p:cNvSpPr>
            <a:spLocks noGrp="1"/>
          </p:cNvSpPr>
          <p:nvPr>
            <p:ph idx="1"/>
          </p:nvPr>
        </p:nvSpPr>
        <p:spPr/>
        <p:txBody>
          <a:bodyPr rtlCol="0"/>
          <a:lstStyle/>
          <a:p>
            <a:pPr marL="0" indent="0" rtl="0">
              <a:buNone/>
            </a:pPr>
            <a:r>
              <a:rPr lang="cy" sz="2400" dirty="0"/>
              <a:t>Gellir defnyddio MCDA i ddarparu gwybodaeth i flaenoriaethu buddsoddiadau.</a:t>
            </a:r>
          </a:p>
          <a:p>
            <a:pPr marL="0" indent="0" rtl="0">
              <a:buNone/>
            </a:pPr>
            <a:r>
              <a:rPr lang="cy" sz="2400" dirty="0"/>
              <a:t>Gellir ei ddefnyddio mewn sawl ffordd; </a:t>
            </a:r>
          </a:p>
          <a:p>
            <a:pPr marL="0" indent="0" rtl="0">
              <a:buNone/>
            </a:pPr>
            <a:r>
              <a:rPr lang="cy" sz="2400" dirty="0"/>
              <a:t>I ddewis un o set o ddewisiadau eraill</a:t>
            </a:r>
          </a:p>
          <a:p>
            <a:pPr marL="0" indent="0" rtl="0">
              <a:buNone/>
            </a:pPr>
            <a:r>
              <a:rPr lang="cy" sz="2400" dirty="0"/>
              <a:t>Deall pa feini prawf sydd bwysicaf wrth wneud penderfyniad</a:t>
            </a:r>
          </a:p>
          <a:p>
            <a:pPr marL="0" indent="0" rtl="0">
              <a:buNone/>
            </a:pPr>
            <a:r>
              <a:rPr lang="cy" sz="2400" dirty="0"/>
              <a:t>Gosod cyfres o raglenni yn erbyn ei gilydd.</a:t>
            </a:r>
          </a:p>
          <a:p>
            <a:pPr marL="0" indent="0" rtl="0">
              <a:buNone/>
            </a:pPr>
            <a:endParaRPr lang="en-GB" sz="2400" dirty="0"/>
          </a:p>
          <a:p>
            <a:pPr marL="0" indent="0" rtl="0">
              <a:buNone/>
            </a:pPr>
            <a:r>
              <a:rPr lang="cy" sz="2400" dirty="0"/>
              <a:t>Fel gyda dulliau economaidd eraill, dim ond un offeryn yn y blwch offer ydyw, ac nid yw byth yn berffaith, ac mae’n dal i fod angen ei wirio.</a:t>
            </a:r>
          </a:p>
        </p:txBody>
      </p:sp>
    </p:spTree>
    <p:extLst>
      <p:ext uri="{BB962C8B-B14F-4D97-AF65-F5344CB8AC3E}">
        <p14:creationId xmlns:p14="http://schemas.microsoft.com/office/powerpoint/2010/main" val="2293594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3B284-EB72-7D52-1312-9391775A8D50}"/>
              </a:ext>
            </a:extLst>
          </p:cNvPr>
          <p:cNvSpPr>
            <a:spLocks noGrp="1"/>
          </p:cNvSpPr>
          <p:nvPr>
            <p:ph type="title"/>
          </p:nvPr>
        </p:nvSpPr>
        <p:spPr/>
        <p:txBody>
          <a:bodyPr rtlCol="0"/>
          <a:lstStyle/>
          <a:p>
            <a:pPr rtl="0"/>
            <a:r>
              <a:rPr lang="cy"/>
              <a:t>Dadansoddi Penderfyniadau Aml-Faen Prawf </a:t>
            </a:r>
          </a:p>
        </p:txBody>
      </p:sp>
      <p:sp>
        <p:nvSpPr>
          <p:cNvPr id="3" name="Content Placeholder 2">
            <a:extLst>
              <a:ext uri="{FF2B5EF4-FFF2-40B4-BE49-F238E27FC236}">
                <a16:creationId xmlns:a16="http://schemas.microsoft.com/office/drawing/2014/main" id="{93B16890-E612-8A29-BE1A-36B068845847}"/>
              </a:ext>
            </a:extLst>
          </p:cNvPr>
          <p:cNvSpPr>
            <a:spLocks noGrp="1"/>
          </p:cNvSpPr>
          <p:nvPr>
            <p:ph idx="1"/>
          </p:nvPr>
        </p:nvSpPr>
        <p:spPr/>
        <p:txBody>
          <a:bodyPr rtlCol="0">
            <a:normAutofit lnSpcReduction="10000"/>
          </a:bodyPr>
          <a:lstStyle/>
          <a:p>
            <a:pPr marL="0" indent="0" rtl="0">
              <a:buNone/>
            </a:pPr>
            <a:r>
              <a:rPr lang="cy"/>
              <a:t>Defnyddir MCDA fwyfwy gan academyddion ac yn y Llywodraeth</a:t>
            </a:r>
          </a:p>
          <a:p>
            <a:pPr marL="0" indent="0" rtl="0">
              <a:buNone/>
            </a:pPr>
            <a:r>
              <a:rPr lang="cy"/>
              <a:t>Beirniadwyd MCDA am nad yw'n gadarn - er enghraifft oherwydd bod meini prawf yn gorgyffwrdd.</a:t>
            </a:r>
          </a:p>
          <a:p>
            <a:pPr marL="0" indent="0" rtl="0">
              <a:buNone/>
            </a:pPr>
            <a:r>
              <a:rPr lang="cy"/>
              <a:t>Rwy'n meddwl bod gan MCDA addewid oherwydd ei fod yn ychwanegu rhywfaint o resymoledd at y ffordd y mae'r rhai sy'n gwneud penderfyniadau yn pwyso a mesur penderfyniadau yn y byd go iawn. </a:t>
            </a:r>
          </a:p>
          <a:p>
            <a:pPr marL="0" indent="0" rtl="0">
              <a:buNone/>
            </a:pPr>
            <a:endParaRPr lang="en-GB" dirty="0"/>
          </a:p>
          <a:p>
            <a:pPr marL="0" indent="0" rtl="0">
              <a:buNone/>
            </a:pPr>
            <a:r>
              <a:rPr lang="cy"/>
              <a:t>Ystyriodd Trysorlys y DU ddad-argymell MCDA ond maent wedi cynhyrchu canllawiau na all MCDA ddisodli dadansoddiad cost a budd ac mae angen cynnwys 'pwysoliad gogwydd' a dadansoddi sensitifrwydd trwyadl. </a:t>
            </a:r>
          </a:p>
          <a:p>
            <a:pPr marL="0" indent="0" rtl="0">
              <a:buNone/>
            </a:pPr>
            <a:r>
              <a:rPr lang="cy"/>
              <a:t> </a:t>
            </a:r>
          </a:p>
        </p:txBody>
      </p:sp>
    </p:spTree>
    <p:extLst>
      <p:ext uri="{BB962C8B-B14F-4D97-AF65-F5344CB8AC3E}">
        <p14:creationId xmlns:p14="http://schemas.microsoft.com/office/powerpoint/2010/main" val="3657881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Defnyddio MCDA i flaenoriaethu ymyriadau iechyd y cyhoedd</a:t>
            </a:r>
          </a:p>
        </p:txBody>
      </p:sp>
      <p:sp>
        <p:nvSpPr>
          <p:cNvPr id="3" name="Content Placeholder 2"/>
          <p:cNvSpPr>
            <a:spLocks noGrp="1"/>
          </p:cNvSpPr>
          <p:nvPr>
            <p:ph idx="1"/>
          </p:nvPr>
        </p:nvSpPr>
        <p:spPr/>
        <p:txBody>
          <a:bodyPr rtlCol="0">
            <a:normAutofit fontScale="92500" lnSpcReduction="20000"/>
          </a:bodyPr>
          <a:lstStyle/>
          <a:p>
            <a:pPr rtl="0">
              <a:buFont typeface="Arial" pitchFamily="34" charset="0"/>
              <a:buChar char="•"/>
            </a:pPr>
            <a:r>
              <a:rPr lang="cy" sz="2400"/>
              <a:t>Cwblhaodd y Comisiynwyr gyflwyniad ar gyfer pob gwasanaeth gydag atebion i gwestiynau a oedd yn cyfateb i ddeg maen prawf;</a:t>
            </a:r>
          </a:p>
          <a:p>
            <a:pPr rtl="0"/>
            <a:r>
              <a:rPr lang="cy" sz="2400"/>
              <a:t>Y rhain oedd: </a:t>
            </a:r>
          </a:p>
          <a:p>
            <a:pPr rtl="0">
              <a:buFont typeface="Arial" pitchFamily="34" charset="0"/>
              <a:buChar char="•"/>
            </a:pPr>
            <a:r>
              <a:rPr lang="cy" sz="2000"/>
              <a:t>Blaenoriaethau Corfforaethol</a:t>
            </a:r>
          </a:p>
          <a:p>
            <a:pPr rtl="0">
              <a:buFont typeface="Arial" pitchFamily="34" charset="0"/>
              <a:buChar char="•"/>
            </a:pPr>
            <a:r>
              <a:rPr lang="cy" sz="2000"/>
              <a:t>Goblygiadau Polisi	</a:t>
            </a:r>
          </a:p>
          <a:p>
            <a:pPr rtl="0">
              <a:buFont typeface="Arial" pitchFamily="34" charset="0"/>
              <a:buChar char="•"/>
            </a:pPr>
            <a:r>
              <a:rPr lang="cy" sz="2000"/>
              <a:t>Sylfaen dystiolaeth: Ffeithiau, Ffigurau a Thueddiadau	</a:t>
            </a:r>
          </a:p>
          <a:p>
            <a:pPr rtl="0">
              <a:buFont typeface="Arial" pitchFamily="34" charset="0"/>
              <a:buChar char="•"/>
            </a:pPr>
            <a:r>
              <a:rPr lang="cy" sz="2000"/>
              <a:t>Arferion Gorau	</a:t>
            </a:r>
          </a:p>
          <a:p>
            <a:pPr rtl="0">
              <a:buFont typeface="Arial" pitchFamily="34" charset="0"/>
              <a:buChar char="•"/>
            </a:pPr>
            <a:r>
              <a:rPr lang="cy" sz="2000"/>
              <a:t>Effaith ar Anghydraddoldebau	</a:t>
            </a:r>
          </a:p>
          <a:p>
            <a:pPr rtl="0">
              <a:buFont typeface="Arial" pitchFamily="34" charset="0"/>
              <a:buChar char="•"/>
            </a:pPr>
            <a:r>
              <a:rPr lang="cy" sz="2000"/>
              <a:t>Canlyniadau	</a:t>
            </a:r>
          </a:p>
          <a:p>
            <a:pPr rtl="0">
              <a:buFont typeface="Arial" pitchFamily="34" charset="0"/>
              <a:buChar char="•"/>
            </a:pPr>
            <a:r>
              <a:rPr lang="cy" sz="2000"/>
              <a:t>Targedau a Pherfformiad	</a:t>
            </a:r>
          </a:p>
          <a:p>
            <a:pPr rtl="0">
              <a:buFont typeface="Arial" pitchFamily="34" charset="0"/>
              <a:buChar char="•"/>
            </a:pPr>
            <a:r>
              <a:rPr lang="cy" sz="2000"/>
              <a:t>Barn leol	</a:t>
            </a:r>
          </a:p>
          <a:p>
            <a:pPr rtl="0">
              <a:buFont typeface="Arial" pitchFamily="34" charset="0"/>
              <a:buChar char="•"/>
            </a:pPr>
            <a:r>
              <a:rPr lang="cy" sz="2000"/>
              <a:t>Effeithiolrwydd cost a manteision sy’n  deillio o hynny	</a:t>
            </a:r>
          </a:p>
          <a:p>
            <a:pPr rtl="0">
              <a:buFont typeface="Arial" pitchFamily="34" charset="0"/>
              <a:buChar char="•"/>
            </a:pPr>
            <a:r>
              <a:rPr lang="cy" sz="2000"/>
              <a:t>Cyrhaeddiad</a:t>
            </a:r>
          </a:p>
        </p:txBody>
      </p:sp>
    </p:spTree>
    <p:extLst>
      <p:ext uri="{BB962C8B-B14F-4D97-AF65-F5344CB8AC3E}">
        <p14:creationId xmlns:p14="http://schemas.microsoft.com/office/powerpoint/2010/main" val="202342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Proses MCDA</a:t>
            </a:r>
          </a:p>
        </p:txBody>
      </p:sp>
      <p:sp>
        <p:nvSpPr>
          <p:cNvPr id="3" name="Content Placeholder 2"/>
          <p:cNvSpPr>
            <a:spLocks noGrp="1"/>
          </p:cNvSpPr>
          <p:nvPr>
            <p:ph idx="1"/>
          </p:nvPr>
        </p:nvSpPr>
        <p:spPr/>
        <p:txBody>
          <a:bodyPr rtlCol="0"/>
          <a:lstStyle/>
          <a:p>
            <a:pPr marL="0" indent="0" rtl="0">
              <a:buNone/>
            </a:pPr>
            <a:r>
              <a:rPr lang="cy" sz="2000" dirty="0"/>
              <a:t>Cytuno ar gyd-destun penderfyniadau a nodi opsiynau i'w harfarnu </a:t>
            </a:r>
          </a:p>
          <a:p>
            <a:pPr marL="0" indent="0" rtl="0">
              <a:buNone/>
            </a:pPr>
            <a:r>
              <a:rPr lang="cy" sz="2000" dirty="0"/>
              <a:t>-	Nodi amcanion/canlyniadau strategol (e.e. anghydraddoldebau, effeithlonrwydd ac 	ati) a meini prawf (e.e. dadansoddiad cost a budd, gwerth am arian). </a:t>
            </a:r>
          </a:p>
          <a:p>
            <a:pPr marL="0" indent="0" rtl="0">
              <a:buNone/>
            </a:pPr>
            <a:r>
              <a:rPr lang="cy" sz="2000" dirty="0"/>
              <a:t>-	Cytuno ar fethodoleg sgorio (e.e. paneli yn defnyddio graddfa flaenoriaeth) a sgorio 	pob maes (yn erbyn pob maen prawf). </a:t>
            </a:r>
          </a:p>
          <a:p>
            <a:pPr marL="0" indent="0" rtl="0">
              <a:buNone/>
            </a:pPr>
            <a:r>
              <a:rPr lang="cy" sz="2000" dirty="0"/>
              <a:t>-	Cytuno ar bwysoliad (pennu pwysau ar gyfer pob maen prawf i adlewyrchu eu 	pwysigrwydd cymharol i'r penderfyniad).</a:t>
            </a:r>
          </a:p>
          <a:p>
            <a:pPr marL="0" indent="0" rtl="0">
              <a:buNone/>
            </a:pPr>
            <a:r>
              <a:rPr lang="cy" sz="2000" dirty="0"/>
              <a:t>	-	Cyfuno’r pwysau a'r sgorau ar gyfer pob opsiwn a chael gwerth cyffredinol</a:t>
            </a:r>
          </a:p>
          <a:p>
            <a:pPr marL="0" indent="0" rtl="0">
              <a:buNone/>
            </a:pPr>
            <a:r>
              <a:rPr lang="cy" sz="2000" dirty="0"/>
              <a:t>	-	Dadansoddi ac archwilio’r canlyniadau</a:t>
            </a:r>
          </a:p>
          <a:p>
            <a:pPr marL="0" indent="0" rtl="0">
              <a:buNone/>
            </a:pPr>
            <a:r>
              <a:rPr lang="cy" sz="2000" dirty="0"/>
              <a:t>	-	Cynnal dadansoddiad sensitifrwydd o'r canlyniadau</a:t>
            </a:r>
          </a:p>
        </p:txBody>
      </p:sp>
    </p:spTree>
    <p:extLst>
      <p:ext uri="{BB962C8B-B14F-4D97-AF65-F5344CB8AC3E}">
        <p14:creationId xmlns:p14="http://schemas.microsoft.com/office/powerpoint/2010/main" val="2446818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Defnyddio MCDA i flaenoriaethu ymyriadau iechyd y cyhoedd</a:t>
            </a:r>
          </a:p>
        </p:txBody>
      </p:sp>
      <p:sp>
        <p:nvSpPr>
          <p:cNvPr id="3" name="Content Placeholder 2"/>
          <p:cNvSpPr>
            <a:spLocks noGrp="1"/>
          </p:cNvSpPr>
          <p:nvPr>
            <p:ph idx="1"/>
          </p:nvPr>
        </p:nvSpPr>
        <p:spPr/>
        <p:txBody>
          <a:bodyPr rtlCol="0"/>
          <a:lstStyle/>
          <a:p>
            <a:pPr rtl="0">
              <a:buFont typeface="Arial" pitchFamily="34" charset="0"/>
              <a:buChar char="•"/>
            </a:pPr>
            <a:r>
              <a:rPr lang="cy" sz="2400"/>
              <a:t>Trafodwyd pob cyflwyniad gan banel a ddaeth ynghyd i sgorio pob gwasanaeth o sero i 100 yn erbyn y meini prawf; e.e. </a:t>
            </a:r>
          </a:p>
          <a:p>
            <a:pPr rtl="0">
              <a:buFont typeface="Arial" pitchFamily="34" charset="0"/>
              <a:buChar char="•"/>
            </a:pPr>
            <a:endParaRPr lang="en-GB" sz="2000" dirty="0"/>
          </a:p>
        </p:txBody>
      </p:sp>
      <p:pic>
        <p:nvPicPr>
          <p:cNvPr id="179203" name="Picture 3"/>
          <p:cNvPicPr>
            <a:picLocks noChangeAspect="1" noChangeArrowheads="1"/>
          </p:cNvPicPr>
          <p:nvPr/>
        </p:nvPicPr>
        <p:blipFill>
          <a:blip r:embed="rId2" cstate="print"/>
          <a:srcRect/>
          <a:stretch>
            <a:fillRect/>
          </a:stretch>
        </p:blipFill>
        <p:spPr bwMode="auto">
          <a:xfrm>
            <a:off x="2567609" y="2622079"/>
            <a:ext cx="7101359" cy="4235921"/>
          </a:xfrm>
          <a:prstGeom prst="rect">
            <a:avLst/>
          </a:prstGeom>
          <a:noFill/>
          <a:ln w="9525">
            <a:noFill/>
            <a:miter lim="800000"/>
            <a:headEnd/>
            <a:tailEnd/>
          </a:ln>
          <a:effectLst/>
        </p:spPr>
      </p:pic>
    </p:spTree>
    <p:extLst>
      <p:ext uri="{BB962C8B-B14F-4D97-AF65-F5344CB8AC3E}">
        <p14:creationId xmlns:p14="http://schemas.microsoft.com/office/powerpoint/2010/main" val="95463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Defnyddio MCDA i flaenoriaethu ymyriadau iechyd y cyhoedd</a:t>
            </a:r>
          </a:p>
        </p:txBody>
      </p:sp>
      <p:sp>
        <p:nvSpPr>
          <p:cNvPr id="3" name="Content Placeholder 2"/>
          <p:cNvSpPr>
            <a:spLocks noGrp="1"/>
          </p:cNvSpPr>
          <p:nvPr>
            <p:ph idx="1"/>
          </p:nvPr>
        </p:nvSpPr>
        <p:spPr/>
        <p:txBody>
          <a:bodyPr rtlCol="0"/>
          <a:lstStyle/>
          <a:p>
            <a:pPr rtl="0">
              <a:buFont typeface="Arial" pitchFamily="34" charset="0"/>
              <a:buChar char="•"/>
            </a:pPr>
            <a:r>
              <a:rPr lang="cy" sz="2400"/>
              <a:t>Roedd pwysoliad i bob maen prawf a defnyddiwyd dull symiau wedi’u pwysoli.</a:t>
            </a:r>
          </a:p>
          <a:p>
            <a:pPr rtl="0"/>
            <a:r>
              <a:rPr lang="cy" sz="2400"/>
              <a:t>Sgôr swm wedi’i bwysoli = </a:t>
            </a:r>
          </a:p>
          <a:p>
            <a:pPr rtl="0"/>
            <a:r>
              <a:rPr lang="cy" sz="2400"/>
              <a:t>Swm {[sgôr yn erbyn pob maen prawf] *[ffactor pwysau meini prawf]} / 100 </a:t>
            </a:r>
          </a:p>
          <a:p>
            <a:pPr rtl="0"/>
            <a:endParaRPr lang="en-GB" sz="2400" dirty="0"/>
          </a:p>
          <a:p>
            <a:pPr rtl="0">
              <a:buFont typeface="Arial" pitchFamily="34" charset="0"/>
              <a:buChar char="•"/>
            </a:pPr>
            <a:endParaRPr lang="en-GB" sz="2000" dirty="0"/>
          </a:p>
        </p:txBody>
      </p:sp>
    </p:spTree>
    <p:extLst>
      <p:ext uri="{BB962C8B-B14F-4D97-AF65-F5344CB8AC3E}">
        <p14:creationId xmlns:p14="http://schemas.microsoft.com/office/powerpoint/2010/main" val="1316196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13e4bc7-c5cb-421c-81ff-b3dfe25311ab" xsi:nil="true"/>
    <lcf76f155ced4ddcb4097134ff3c332f xmlns="0f48412d-ddfc-4aa8-a215-3f71bcac9f8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EFC7F43D285342AA647AB5E0A8A69C" ma:contentTypeVersion="15" ma:contentTypeDescription="Create a new document." ma:contentTypeScope="" ma:versionID="b14158819f4dd5d4f5dcd41fda1b87dc">
  <xsd:schema xmlns:xsd="http://www.w3.org/2001/XMLSchema" xmlns:xs="http://www.w3.org/2001/XMLSchema" xmlns:p="http://schemas.microsoft.com/office/2006/metadata/properties" xmlns:ns2="0f48412d-ddfc-4aa8-a215-3f71bcac9f89" xmlns:ns3="b13e4bc7-c5cb-421c-81ff-b3dfe25311ab" targetNamespace="http://schemas.microsoft.com/office/2006/metadata/properties" ma:root="true" ma:fieldsID="90ca5069400db5a18256a09c158cbd41" ns2:_="" ns3:_="">
    <xsd:import namespace="0f48412d-ddfc-4aa8-a215-3f71bcac9f89"/>
    <xsd:import namespace="b13e4bc7-c5cb-421c-81ff-b3dfe25311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48412d-ddfc-4aa8-a215-3f71bcac9f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efaef41-70dc-4075-804e-d4e4dbdaee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3e4bc7-c5cb-421c-81ff-b3dfe25311ab"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6fe223f7-3ba2-4292-89c5-a4d0c9ee5158}" ma:internalName="TaxCatchAll" ma:showField="CatchAllData" ma:web="b13e4bc7-c5cb-421c-81ff-b3dfe25311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32BE11-5A57-4273-90F0-721AB77A5951}">
  <ds:schemaRefs>
    <ds:schemaRef ds:uri="http://schemas.microsoft.com/sharepoint/v3/contenttype/forms"/>
  </ds:schemaRefs>
</ds:datastoreItem>
</file>

<file path=customXml/itemProps2.xml><?xml version="1.0" encoding="utf-8"?>
<ds:datastoreItem xmlns:ds="http://schemas.openxmlformats.org/officeDocument/2006/customXml" ds:itemID="{0AF85DBB-1AD0-4149-B466-0FB71F219B44}">
  <ds:schemaRef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086bfc40-861d-42c6-9e34-768af1aea3fe"/>
    <ds:schemaRef ds:uri="http://schemas.microsoft.com/office/2006/documentManagement/types"/>
    <ds:schemaRef ds:uri="a5e56f7c-9f06-4ffc-bf1e-c956b094e5b8"/>
    <ds:schemaRef ds:uri="http://schemas.microsoft.com/office/2006/metadata/properties"/>
    <ds:schemaRef ds:uri="http://www.w3.org/XML/1998/namespace"/>
    <ds:schemaRef ds:uri="b13e4bc7-c5cb-421c-81ff-b3dfe25311ab"/>
    <ds:schemaRef ds:uri="0f48412d-ddfc-4aa8-a215-3f71bcac9f89"/>
  </ds:schemaRefs>
</ds:datastoreItem>
</file>

<file path=customXml/itemProps3.xml><?xml version="1.0" encoding="utf-8"?>
<ds:datastoreItem xmlns:ds="http://schemas.openxmlformats.org/officeDocument/2006/customXml" ds:itemID="{1EF920FF-0B33-4FC0-9AA4-F4BBC0B956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48412d-ddfc-4aa8-a215-3f71bcac9f89"/>
    <ds:schemaRef ds:uri="b13e4bc7-c5cb-421c-81ff-b3dfe25311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1709</TotalTime>
  <Words>1296</Words>
  <Application>Microsoft Office PowerPoint</Application>
  <PresentationFormat>Widescreen</PresentationFormat>
  <Paragraphs>130</Paragraphs>
  <Slides>17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Calibri</vt:lpstr>
      <vt:lpstr>Calibri Light</vt:lpstr>
      <vt:lpstr>Verdana Bold</vt:lpstr>
      <vt:lpstr>Office Theme</vt:lpstr>
      <vt:lpstr>Dadansoddi Penderfyniadau Aml-Faen Prawf (MCDA)</vt:lpstr>
      <vt:lpstr>Pwyso a mesur opsiynau buddsoddi</vt:lpstr>
      <vt:lpstr>Proses Trysorlys y DU ar gyfer MCDA</vt:lpstr>
      <vt:lpstr>Dadansoddi Penderfyniadau Aml-Faen Prawf (MCDA)</vt:lpstr>
      <vt:lpstr>Dadansoddi Penderfyniadau Aml-Faen Prawf </vt:lpstr>
      <vt:lpstr>Defnyddio MCDA i flaenoriaethu ymyriadau iechyd y cyhoedd</vt:lpstr>
      <vt:lpstr>Proses MCDA</vt:lpstr>
      <vt:lpstr>Defnyddio MCDA i flaenoriaethu ymyriadau iechyd y cyhoedd</vt:lpstr>
      <vt:lpstr>Defnyddio MCDA i flaenoriaethu ymyriadau iechyd y cyhoedd</vt:lpstr>
      <vt:lpstr>Enghraifft o ganlyniadau (nid canlyniadau go iawn)</vt:lpstr>
      <vt:lpstr>MCDA – Beth allai ddigwydd nesaf</vt:lpstr>
      <vt:lpstr>Cyllidebu Rhaglenni a Dadansoddi Ymylol (PBMA)</vt:lpstr>
      <vt:lpstr>Cyllidebu Rhaglenni a Dadansoddi Ymylol (PBMA)</vt:lpstr>
      <vt:lpstr>PBMA - Nodweddion</vt:lpstr>
      <vt:lpstr>PowerPoint Presentation</vt:lpstr>
      <vt:lpstr>Cyllidebu Rhaglenni a Dadansoddi Ymylol (PBMA)</vt:lpstr>
      <vt:lpstr>Enghreifftiau eraill o MCDA/PBMA</vt:lpstr>
    </vt:vector>
  </TitlesOfParts>
  <Company>The University of Liverpool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Multi-Criteria Decision Analysis (MCDA)</dc:title>
  <dc:creator>Collins, Brendan</dc:creator>
  <cp:lastModifiedBy>Holly McAnoy (Public Health Wales - No. 2 Capital Quarter)</cp:lastModifiedBy>
  <cp:revision>2</cp:revision>
  <dcterms:created xsi:type="dcterms:W3CDTF">2025-01-09T13:19:55Z</dcterms:created>
  <dcterms:modified xsi:type="dcterms:W3CDTF">2025-03-19T12:01:12Z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0x010100F2EFC7F43D285342AA647AB5E0A8A69C</vt:lpwstr>
  </property>
</Properties>
</file>