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62" r:id="rId5"/>
    <p:sldId id="2145707445" r:id="rId6"/>
    <p:sldId id="2145707452" r:id="rId7"/>
    <p:sldId id="2145707455" r:id="rId8"/>
    <p:sldId id="2145707451" r:id="rId9"/>
    <p:sldId id="2145707450" r:id="rId10"/>
    <p:sldId id="2145707431" r:id="rId11"/>
    <p:sldId id="2145707434" r:id="rId12"/>
    <p:sldId id="2145707449" r:id="rId13"/>
    <p:sldId id="2145707433" r:id="rId14"/>
    <p:sldId id="2145707448" r:id="rId15"/>
    <p:sldId id="2145707432" r:id="rId16"/>
    <p:sldId id="2145707413" r:id="rId17"/>
    <p:sldId id="2145707446" r:id="rId18"/>
    <p:sldId id="2145707447" r:id="rId19"/>
    <p:sldId id="2145707435" r:id="rId20"/>
    <p:sldId id="2145707444" r:id="rId21"/>
    <p:sldId id="2145707453" r:id="rId22"/>
    <p:sldId id="2145707441" r:id="rId23"/>
    <p:sldId id="2145707443" r:id="rId24"/>
    <p:sldId id="2145707439" r:id="rId25"/>
    <p:sldId id="2145707436" r:id="rId26"/>
    <p:sldId id="2145707440" r:id="rId27"/>
    <p:sldId id="2145707437" r:id="rId28"/>
    <p:sldId id="2145707438" r:id="rId29"/>
  </p:sldIdLst>
  <p:sldSz cx="12192000" cy="6858000"/>
  <p:notesSz cx="6858000" cy="9144000"/>
  <p:defaultTextStyle>
    <a:defPPr rtl="0">
      <a:defRPr lang="cy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6577EAD-3140-7325-4BFB-4E53337BDAB1}" name="Fiona Kinghorn (Public Health Wales - No. 2 Capital Quarter)" initials="FK(HWN2CQ" userId="S::Fiona.Kinghorn2@wales.nhs.uk::0c99a93c-7e7d-44db-980a-9f7773e07db1" providerId="AD"/>
  <p188:author id="{8DE097E0-3D67-88C8-5D77-1D680E1672D5}" name="Rachel Andrew (PHW - Public health medicine)" initials="RA(Phm" userId="S::Rachel.Andrew@wales.nhs.uk::be44fcb4-4ad7-4de7-813c-77fdac6788d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5F21"/>
    <a:srgbClr val="00A2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5266" autoAdjust="0"/>
    <p:restoredTop sz="89524" autoAdjust="0"/>
  </p:normalViewPr>
  <p:slideViewPr>
    <p:cSldViewPr snapToGrid="0">
      <p:cViewPr varScale="1">
        <p:scale>
          <a:sx n="70" d="100"/>
          <a:sy n="70" d="100"/>
        </p:scale>
        <p:origin x="66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628" y="-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26DE21A-2EFE-4CE7-AB93-F4D59619031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2FE680B-8FAC-4606-ADFE-F30FE3EDD2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333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indent="0" rtl="0">
              <a:buFont typeface="Arial" panose="020B0604020202020204" pitchFamily="34" charset="0"/>
              <a:buNone/>
            </a:pPr>
            <a:endParaRPr lang="cy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2FE680B-8FAC-4606-ADFE-F30FE3EDD23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663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67E5B-BCE7-98F8-3135-09A8CDC31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3F68B3-7205-BEA8-1EB4-ED567F61F3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A207E7-DD1F-1A86-526E-BDEDE7C77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5F483-C1F0-CBF2-AD2A-45C3A680DE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5723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99882-BE4D-CCD2-3658-7A113B56A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76936E-795C-D746-F309-2E80A65A6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322E6B-672F-0CF8-373E-3C59888654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6A7BE-B283-F26F-293D-AF83959EF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518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98648-6317-7087-80F1-122185460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5C4948-7524-D04B-F97E-77B0799A31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0AAF0C-744D-7C76-D103-38BA3A1D55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16D1B-8F96-F6D4-834C-80BDB60C40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355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67C9E-F4F7-2F62-BF09-E49B1FD7E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E922B7-7773-14A0-6599-E35032C4D8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37203B-AAA2-CE66-5612-6CEE9CDCD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16955-2A5A-1894-073A-C00747A43C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873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265DD-EEEA-F5AB-B071-11F548809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559193-5317-9A7B-345B-E3612FDABD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A9C299-1DED-A65F-E9EB-1B672DBACE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60752-CC10-280B-A764-BCC2D87916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496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2023A-0407-C563-F86F-AEDD6B5E8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6D9B14-A461-966E-6CEC-C9C4FDA8E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AA6DEA-A1CA-60A2-FA46-01C8DB15D1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indent="0" rtl="0">
              <a:buFont typeface="Arial" panose="020B0604020202020204" pitchFamily="34" charset="0"/>
              <a:buNone/>
            </a:pPr>
            <a:endParaRPr lang="cy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21C96-37F1-1769-4738-57E5292331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2FE680B-8FAC-4606-ADFE-F30FE3EDD23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095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E1BB2-D510-2FD1-79EF-BA80C0ED6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7AABE2-3AD7-CF99-C6A2-26C4B02CE0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14936-F5C6-DFBB-AF68-A4FE72F98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indent="0" rtl="0">
              <a:buFont typeface="Arial" panose="020B0604020202020204" pitchFamily="34" charset="0"/>
              <a:buNone/>
            </a:pPr>
            <a:endParaRPr lang="cy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EF392-09A7-724C-5C70-3003A28656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2FE680B-8FAC-4606-ADFE-F30FE3EDD23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869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5592B-44CB-2E04-14AC-A5614ECBD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B6231-5D92-CEA2-6590-B7C9F4E7A2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3D77F-83ED-7B01-8E53-5B1C221C0C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F1444-F493-43BA-729B-7A284C322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60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25226-CC4F-6B74-F05D-7D3CA522D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93F4BC-A6CA-2963-3AA6-EFF7CE878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FF0B88-CB82-E214-7EFD-130F5A370C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indent="0" rtl="0">
              <a:buFont typeface="Arial" panose="020B0604020202020204" pitchFamily="34" charset="0"/>
              <a:buNone/>
            </a:pPr>
            <a:endParaRPr lang="cy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F8ADD-1DFA-FBF2-40EF-6BB725758D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2FE680B-8FAC-4606-ADFE-F30FE3EDD23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3996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15829-7170-4244-3E0D-60DFF412E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F1CD95-5D4E-D1D6-2C00-33160740B8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0EFBF7-32A6-4A95-A859-0C18476BA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BDB82-3C58-9D1F-5DB6-4E8BED718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829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1631F-8F57-FB65-7270-6471B45D6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2574BE-56F5-960A-2ACB-B1AA3D4599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A4275B-57E0-6B91-F3C0-F6621D8AD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indent="0" rtl="0">
              <a:buFont typeface="Arial" panose="020B0604020202020204" pitchFamily="34" charset="0"/>
              <a:buNone/>
            </a:pPr>
            <a:endParaRPr lang="cy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AD5E90-5708-0305-1953-284B48943C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2FE680B-8FAC-4606-ADFE-F30FE3EDD23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256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2131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2335D-5CC1-9B80-3465-BB2B19C3A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981925-6BD6-BFBF-2A26-F916B7F3FD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9576FC-5159-8493-6058-474C164F0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F13AB7-63B0-EE5B-76DC-DBE1EF87FC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27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9BF27-FF64-A950-920A-0A594DFE1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168D6C-2285-95CF-082B-145062ED2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5F4669-3B19-6B04-AC9B-0B15B651D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47A5F-C2E3-1343-AF3B-F2A289FC6B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09435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91962-6B77-1594-E07C-EB1C7566C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3CEC2E-E8E1-50FB-866E-F53668D064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6CB341-ABA7-1B68-C7AA-5E4147E0E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94FDE-8496-6FEB-5A11-429EC63DD5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5579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16EF7-F358-9811-22DA-2D84802F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9DE2D6-7C74-727C-8EB2-B644482636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01384E-0F2D-B273-5298-6E503DD5C0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1432D-E3BA-7539-60B3-504BC1A8C1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4322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CE233-A67F-D158-4F55-0025C7292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8C2460-E304-9A83-FE1F-B2A9B13A0C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B499E5-AE33-FF83-5067-3BEE1050DF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700D44-95F6-1663-86BB-FD9F113A9B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1474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FA033-43E0-72BF-8428-5A0EDF21E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1467E8-4C77-435C-1556-1242CF664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CA0098-883E-B2A7-83FF-18C784C0DE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y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8B2BD-F1D1-A33A-53FB-0EF0CBFDF9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791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77751-0927-E0CE-08C9-B70093375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9A73AE-CF05-70DD-9681-2D88F14833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D8B2D-B698-10CD-9A67-201D81564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49A55-EB70-82E5-D59A-8B3B86BC62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0915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3761E-0815-5459-0452-400212DCE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5B6D87-9029-B0F0-1E8D-3C7605419A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7F3C35-4B30-A743-7881-EA4EF7CA1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indent="0" rtl="0">
              <a:buFont typeface="Arial" panose="020B0604020202020204" pitchFamily="34" charset="0"/>
              <a:buNone/>
            </a:pPr>
            <a:endParaRPr lang="cy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B7CA24-6603-65C2-ACA5-6FC5842FB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2FE680B-8FAC-4606-ADFE-F30FE3EDD23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200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63EDE-BC81-F0B9-6BF6-16BDDE2CF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D48C71-729A-3AEB-6C85-86BAB0CBCF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5DB3A6-4824-E4EC-EC00-7FF1155BFC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7E1EBF-6425-0965-B2DF-6209E5B933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7457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C6622-2ACD-0266-C9EB-999BB59E7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756BA5-490F-ABCA-8177-C527F37060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9748B2-C961-6AC4-D08B-693BE007A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6C5A3-5715-0B8B-F976-93268EE910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7092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D66C7-7D77-148C-51EA-224B1B213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24876C-E860-8C4F-EE23-A61E9016F7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A78FCE-30E5-0C0A-1A92-580B7A71C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73D60-B634-7E8E-61B0-D028F359E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4888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C575F-F805-3017-7240-ADFDA16CD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6DCF81-E344-6941-01E4-5984C9106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7C014A-A1C7-C73C-FAEE-C63E2B983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A4836-B42C-C5BE-37DB-991130EF2D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3018-F481-4E01-A7B6-34F508E9924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095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692A7-B9D6-DC1B-0202-6CB4006BDB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8DD76C-390D-153D-7FF6-62109A08F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y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0A5F6-0591-8AC3-87D1-9B9212F31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E588AF-0D73-42EA-86A3-320C0E15B12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94150-8B21-1883-5239-F63C796B6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E199A-395E-3567-5FA5-A20561D0C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CE0034-6524-46A8-8FE8-CA7F27A4F5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758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25833-4AF7-1A71-7A6C-CA1FED8E9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688B7-0A4D-3D65-0200-F15356BDC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95584-E3C2-EC8B-4A34-B91861069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E588AF-0D73-42EA-86A3-320C0E15B12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2B69F-F40C-7CCE-8483-BB1C4FCB3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9DB21-1921-E478-1140-F5897A5E4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CE0034-6524-46A8-8FE8-CA7F27A4F5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88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65212-D51F-62B5-AB74-FDFA0881A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54197-E072-A0B8-9F16-E313888AC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12F09-89C2-5CBB-DAEF-82BA9D78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E588AF-0D73-42EA-86A3-320C0E15B12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14A01-475E-8CDF-0035-3FCDC69E2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18891-0A7E-A5CE-266B-225D257F6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CE0034-6524-46A8-8FE8-CA7F27A4F5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949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ED538-602D-D6A3-B4A9-595BBDEA0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24026-7823-1E01-B843-BD9A1274E3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09992-A85E-FA80-F276-FF9E4C272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4A2CF-8E29-FBD8-C8E0-4D1BFBDF3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E588AF-0D73-42EA-86A3-320C0E15B12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EC5472-71BA-43F8-C96A-C95D23855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10B580-98E6-3E1E-BDF6-E401A3368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CE0034-6524-46A8-8FE8-CA7F27A4F5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55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43B46-AE74-065F-F059-C705BFC6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145C9-6552-80D2-AF22-174D8B382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848058-7577-C605-89A8-678DBD351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878F37-A221-CEBE-F7C3-6DAAEB6C8B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08B4CC-DE97-549A-76CF-2D2B362A27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69A1B2-5E1C-3F4C-FA07-FEDE73BEC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E588AF-0D73-42EA-86A3-320C0E15B12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888CB0-89B1-22F4-6DFE-CD6344A8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A901E2-6D84-220E-7213-0FB4A77A5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CE0034-6524-46A8-8FE8-CA7F27A4F5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37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B969B-AF6B-55A5-9F59-4556AF0D3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B31058-6A22-08A8-9ED2-9DAA2C0B7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E588AF-0D73-42EA-86A3-320C0E15B12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41AE01-1E34-1AD5-0488-066F62411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01DA5-FFF4-07F9-D7A5-F9A6DD76F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CE0034-6524-46A8-8FE8-CA7F27A4F5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270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7EA861-CC63-4A5B-1143-EB03C12A3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E588AF-0D73-42EA-86A3-320C0E15B12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B88A71-F334-8A27-7AFC-1792A3ADA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33191-0128-A705-7D7E-ACE624C1B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CE0034-6524-46A8-8FE8-CA7F27A4F5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02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743B5-9A1B-95BE-CE36-557A1ED9D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39ED9-7979-92C4-506E-091ED6757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BE6DF-966A-4C7F-BD13-9B98DCDFB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1D645-2EA3-06F0-E588-7636DA05B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E588AF-0D73-42EA-86A3-320C0E15B12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5E5603-4531-FCAD-2EE4-246BD69E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1D3BC4-19F2-0547-BD5E-D12A6D035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CE0034-6524-46A8-8FE8-CA7F27A4F5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652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E218D-9883-AC0C-B1E7-FCCE982F8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3B882C-CB62-54A0-B540-1613F76C01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7BF14-890C-E6AD-6057-4398F65BF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B21CB-069C-83A3-AB70-FC19131B4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E588AF-0D73-42EA-86A3-320C0E15B12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90CCC1-D5C1-1A65-A703-472E96B7D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9B0F5B-87CB-A708-F3E9-4434A945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CE0034-6524-46A8-8FE8-CA7F27A4F5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92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585DB-FE3E-37A6-DE8F-B77E566D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883521-0C87-B25E-C8EB-C5F10762D9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7B60D-3604-0848-C027-BD42F199A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E588AF-0D73-42EA-86A3-320C0E15B12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10DBC-A83F-9F63-4B7F-10F85E4A5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8FDA2-7AAB-A6A4-28FB-E7F0CEF81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CE0034-6524-46A8-8FE8-CA7F27A4F5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863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209E5B-D059-FDA1-331C-FD54E9E27A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E51218-5E77-006D-431C-E20674C3C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7A746B-481D-957B-ED2E-571D2BBAF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E588AF-0D73-42EA-86A3-320C0E15B12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65192-8EE9-1A05-6101-9125F5C26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66A88-DDE6-DF22-5868-D961E85CD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CE0034-6524-46A8-8FE8-CA7F27A4F5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536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F31615-6194-43D6-9BE5-20FA11229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y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248C5-81DA-63EA-F6D8-EA7026321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8975E-C6D3-17EB-CA47-1AC1221DA6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AE588AF-0D73-42EA-86A3-320C0E15B12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66F49-AA13-8A80-D2BD-765104DD2C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D67D5-AA88-12CC-2B9A-75C9001736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2CE0034-6524-46A8-8FE8-CA7F27A4F5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244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6">
            <a:extLst>
              <a:ext uri="{FF2B5EF4-FFF2-40B4-BE49-F238E27FC236}">
                <a16:creationId xmlns:a16="http://schemas.microsoft.com/office/drawing/2014/main" id="{56F368FF-9F22-404C-CA05-CE115B5B0BF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6" name="bg object 43">
            <a:extLst>
              <a:ext uri="{FF2B5EF4-FFF2-40B4-BE49-F238E27FC236}">
                <a16:creationId xmlns:a16="http://schemas.microsoft.com/office/drawing/2014/main" id="{6659CF51-650E-F505-F1D8-0192AAEA1D2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3707" y="-98322"/>
            <a:ext cx="5198076" cy="7099535"/>
          </a:xfrm>
          <a:prstGeom prst="rect">
            <a:avLst/>
          </a:prstGeom>
        </p:spPr>
      </p:pic>
      <p:pic>
        <p:nvPicPr>
          <p:cNvPr id="7" name="Picture 6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15D7862D-B574-8597-E26C-19C1602BD9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91" y="563618"/>
            <a:ext cx="1876181" cy="11472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7C6E6E-E328-74FD-E25D-9A77B8564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691" y="1937309"/>
            <a:ext cx="9539832" cy="3836019"/>
          </a:xfrm>
        </p:spPr>
        <p:txBody>
          <a:bodyPr lIns="90000" rtlCol="0">
            <a:noAutofit/>
          </a:bodyPr>
          <a:lstStyle/>
          <a:p>
            <a:pPr algn="l" rtl="0"/>
            <a:b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y" sz="5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Cyfraniad Iechyd y Cyhoedd </a:t>
            </a:r>
            <a:br>
              <a:rPr lang="en-GB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y" sz="5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Ofal Iechyd Gwell:</a:t>
            </a:r>
            <a:br>
              <a:rPr lang="en-GB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y" sz="5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Fframwaith Gofal Iechyd Iechyd y Cyhoedd ar gyfer Cymru</a:t>
            </a:r>
            <a:b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B8290D-EA94-BFFF-26EB-C2E7C606DD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513" y="5569156"/>
            <a:ext cx="9850243" cy="903249"/>
          </a:xfrm>
        </p:spPr>
        <p:txBody>
          <a:bodyPr rtlCol="0">
            <a:normAutofit/>
          </a:bodyPr>
          <a:lstStyle/>
          <a:p>
            <a:pPr algn="l" rtl="0"/>
            <a:r>
              <a:rPr lang="cy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Mawrth 2025</a:t>
            </a:r>
          </a:p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490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F8527E-715A-9100-73DA-96CF6BBB7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6CDA9DC-AD6E-81DC-BDF0-FBB228DB0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7CD360-E154-C390-69EF-1568AEDA8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90DD6C-0E48-3535-815B-503B6E591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50229F-ADE7-DB8E-42B6-1F33035DE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EF108E-A243-AFC6-EAC2-888FB0444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1CDB687F-B6CC-8040-746D-8CB2C64B97D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F9B625DD-DF23-3BBF-386E-5486DBB25D0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ED5AF2-8D7A-3C67-3F66-C49F8548E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36" y="363894"/>
            <a:ext cx="10941977" cy="968205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cy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Pam rydym wedi gwneud y gwaith hwn a beth                    mae'n ei gynnwys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2CFD37A-78A6-7069-23A0-9713F7C4C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132" y="1778012"/>
            <a:ext cx="10941981" cy="4519664"/>
          </a:xfrm>
        </p:spPr>
        <p:txBody>
          <a:bodyPr rtlCol="0" anchor="t" anchorCtr="0">
            <a:noAutofit/>
          </a:bodyPr>
          <a:lstStyle/>
          <a:p>
            <a:pPr marL="0" indent="0" rtl="0">
              <a:spcAft>
                <a:spcPts val="600"/>
              </a:spcAft>
              <a:buNone/>
              <a:defRPr/>
            </a:pPr>
            <a:r>
              <a:rPr lang="cy" sz="2000" b="1" dirty="0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Mae'r set sleidiau hon yn cyd-fynd â'r adroddiad ar </a:t>
            </a:r>
            <a:r>
              <a:rPr lang="cy" sz="2000" b="1" i="1" dirty="0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Gyfraniad Iechyd y Cyhoedd at Ofal Iechyd Gwell: Fframwaith Gofal Iechyd Iechyd y Cyhoedd ar gyfer Gymru</a:t>
            </a:r>
            <a:r>
              <a:rPr lang="cy" sz="2000" b="1" dirty="0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cy" sz="2000" b="1" i="1" dirty="0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y" sz="2000" b="1" dirty="0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gofynnwyd amdano gan Lywodraeth Cymru</a:t>
            </a:r>
          </a:p>
          <a:p>
            <a:pPr rtl="0">
              <a:spcAft>
                <a:spcPts val="600"/>
              </a:spcAft>
              <a:defRPr/>
            </a:pPr>
            <a:r>
              <a:rPr lang="cy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Mae'n tynnu sylw at:</a:t>
            </a:r>
          </a:p>
          <a:p>
            <a:pPr lvl="1" rtl="0">
              <a:spcAft>
                <a:spcPts val="600"/>
              </a:spcAft>
              <a:defRPr/>
            </a:pPr>
            <a:r>
              <a:rPr lang="cy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nodau ac amcanion y gwaith hwn</a:t>
            </a:r>
          </a:p>
          <a:p>
            <a:pPr lvl="1" rtl="0">
              <a:spcAft>
                <a:spcPts val="600"/>
              </a:spcAft>
              <a:defRPr/>
            </a:pPr>
            <a:r>
              <a:rPr lang="cy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Fframwaith tair rhan – 1/ dull system gyfan; 2/ cymhwyso dull iechyd y cyhoedd at ofal iechyd, a 3/ offer, rolau a chyfrifoldebau ac enghreifftiau ymarferol</a:t>
            </a:r>
          </a:p>
          <a:p>
            <a:pPr lvl="1" rtl="0">
              <a:spcAft>
                <a:spcPts val="600"/>
              </a:spcAft>
              <a:defRPr/>
            </a:pPr>
            <a:r>
              <a:rPr lang="cy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sut y gall arbenigwyr mewn iechyd y cyhoedd gefnogi’r</a:t>
            </a:r>
          </a:p>
          <a:p>
            <a:pPr lvl="1" rtl="0">
              <a:spcAft>
                <a:spcPts val="600"/>
              </a:spcAft>
              <a:defRPr/>
            </a:pPr>
            <a:r>
              <a:rPr lang="cy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bylchau yn y system y mae angen eu llenwi os ydym am gael dull iechyd y  cyhoedd at ofal iechyd effeithiol ar gyfer gofal iechyd gwell</a:t>
            </a:r>
          </a:p>
          <a:p>
            <a:pPr lvl="1" rtl="0">
              <a:spcAft>
                <a:spcPts val="600"/>
              </a:spcAft>
              <a:defRPr/>
            </a:pPr>
            <a:r>
              <a:rPr lang="cy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 o argymhellion strategol o'r gwaith hwn</a:t>
            </a:r>
          </a:p>
          <a:p>
            <a:pPr rtl="0">
              <a:spcAft>
                <a:spcPts val="600"/>
              </a:spcAft>
              <a:defRPr/>
            </a:pPr>
            <a:r>
              <a:rPr lang="cy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Ochr yn ochr â'r adroddiad Fframwaith, mae'r set sleidiau'n rhan o gyfres o gynhyrchion gan gynnwys y pecyn cymorth a manylion 3 enghraifft ymarferol i ddangos dull iechyd y cyhoedd at ofal iechyd ar waith. 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endParaRPr lang="en-GB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220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257978-50B4-4CC6-9CE2-938E63EE5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4CC564-6111-2372-446B-81AD3EC9E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CC86F0-C8A8-8029-6F03-F31EF9F7B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56F62B-FEF0-185E-DC48-1AC5B31A0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E88B9A-BC24-9D28-943A-CC13772FE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1FBAD8-AAE8-C5BE-4BC2-A686A0307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51928133-CE8A-ED70-AD86-2F11F92F8EC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70B599C3-C1C1-A6E0-C8F9-A3436B77262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F77CAF-7EE3-B031-7522-4B4F705F5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411522"/>
            <a:ext cx="9618351" cy="968205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cy"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Diffiniadau: Gofal Iechyd Iechyd y Cyhoedd – cymhwyso iechyd y cyhoedd i ofal iechyd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81E483E-B351-77F6-1417-500F3F1AB973}"/>
              </a:ext>
            </a:extLst>
          </p:cNvPr>
          <p:cNvSpPr txBox="1">
            <a:spLocks/>
          </p:cNvSpPr>
          <p:nvPr/>
        </p:nvSpPr>
        <p:spPr>
          <a:xfrm>
            <a:off x="2910269" y="1913026"/>
            <a:ext cx="8865343" cy="1428051"/>
          </a:xfrm>
          <a:prstGeom prst="rect">
            <a:avLst/>
          </a:prstGeom>
          <a:solidFill>
            <a:srgbClr val="EC5F21">
              <a:alpha val="13000"/>
            </a:srgbClr>
          </a:solidFill>
          <a:ln w="28575">
            <a:noFill/>
          </a:ln>
        </p:spPr>
        <p:txBody>
          <a:bodyPr vert="horz" lIns="180000" tIns="180000" rIns="180000" bIns="1800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ct val="107000"/>
              </a:lnSpc>
              <a:spcAft>
                <a:spcPts val="800"/>
              </a:spcAft>
            </a:pPr>
            <a:r>
              <a:rPr lang="cy" sz="1600" b="1" kern="100">
                <a:solidFill>
                  <a:srgbClr val="EC5F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Yn gwella iechyd y boblogaeth gyfan.  </a:t>
            </a:r>
            <a:r>
              <a:rPr lang="cy" sz="1600" kern="100">
                <a:solidFill>
                  <a:srgbClr val="EC5F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Mae'n ymwneud â gwella canlyniadau iechyd corfforol a meddyliol a llesiant pobl, gan leihau anghydraddoldebau iechyd o fewn ac ar draws y boblogaeth. Mae'n cynnwys camau gweithredu i leihau nifer yr achosion o afiechyd, gan gynnwys mynd i'r afael â phenderfynyddion ehangach iechyd, cyflawni cyfiawnder cymdeithasol a gweithio gyda chymunedau.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4DC1FC2-FA9B-A031-003D-6E73F739A9B9}"/>
              </a:ext>
            </a:extLst>
          </p:cNvPr>
          <p:cNvSpPr txBox="1">
            <a:spLocks/>
          </p:cNvSpPr>
          <p:nvPr/>
        </p:nvSpPr>
        <p:spPr>
          <a:xfrm>
            <a:off x="2910270" y="3464169"/>
            <a:ext cx="8865344" cy="2784232"/>
          </a:xfrm>
          <a:prstGeom prst="rect">
            <a:avLst/>
          </a:prstGeom>
          <a:solidFill>
            <a:srgbClr val="00A2B7">
              <a:alpha val="23111"/>
            </a:srgbClr>
          </a:solidFill>
          <a:ln w="28575">
            <a:noFill/>
          </a:ln>
        </p:spPr>
        <p:txBody>
          <a:bodyPr vert="horz" lIns="180000" tIns="180000" rIns="180000" bIns="18000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ct val="100000"/>
              </a:lnSpc>
              <a:spcAft>
                <a:spcPts val="800"/>
              </a:spcAft>
            </a:pPr>
            <a:r>
              <a:rPr lang="cy" sz="1600" b="1" kern="100" dirty="0">
                <a:solidFill>
                  <a:srgbClr val="00A2B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Ynglŷn â gwneud y mwyaf o fanteision gofal iechyd i'r boblogaeth wrth ddiwallu anghenion unigolion a grwpiau, drwy’r canlynol:</a:t>
            </a:r>
          </a:p>
          <a:p>
            <a:pPr marL="446088" indent="-358775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y" sz="1600" kern="100" dirty="0">
                <a:solidFill>
                  <a:srgbClr val="00A2B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     </a:t>
            </a:r>
            <a:r>
              <a:rPr lang="cy" sz="1600" kern="100" dirty="0">
                <a:solidFill>
                  <a:srgbClr val="00A2B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Blaenoriaethu adnoddau sydd ar gael ar gyfer y canlyniadau iechyd a chymdeithasol gorau</a:t>
            </a:r>
          </a:p>
          <a:p>
            <a:pPr marL="446088" indent="-358775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y" sz="1600" kern="100" dirty="0">
                <a:solidFill>
                  <a:srgbClr val="00A2B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Atal clefydau a dirywiad a </a:t>
            </a:r>
            <a:endParaRPr lang="en-GB" sz="1600" kern="100" dirty="0">
              <a:solidFill>
                <a:srgbClr val="00A2B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46088" indent="-358775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y" sz="1600" kern="100" dirty="0">
                <a:solidFill>
                  <a:srgbClr val="00A2B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Gwella canlyniadau iechyd drwy ddylunio, mynediad, defnyddio a gwerthuso ymyriadau iechyd a llwybrau gofal effeithiol ac effeithlon </a:t>
            </a:r>
            <a:endParaRPr lang="en-GB" sz="1600" kern="100" dirty="0">
              <a:solidFill>
                <a:srgbClr val="00A2B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46088" indent="-358775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y" sz="1600" kern="100" dirty="0">
                <a:solidFill>
                  <a:srgbClr val="00A2B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Cymhwyso sgiliau, technegau ac arbenigedd iechyd y cyhoedd yn briodol ar draws y system i gyflawni hyn.</a:t>
            </a:r>
            <a:endParaRPr lang="en-GB" sz="1600" kern="100" dirty="0">
              <a:solidFill>
                <a:srgbClr val="00A2B7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n-GB" sz="1600" b="1" kern="100" dirty="0">
              <a:solidFill>
                <a:srgbClr val="00A2B7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endParaRPr lang="en-GB" sz="1600" b="1" kern="100" dirty="0">
              <a:solidFill>
                <a:srgbClr val="00A2B7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034FB2-A854-3775-654B-AEBCDA971993}"/>
              </a:ext>
            </a:extLst>
          </p:cNvPr>
          <p:cNvSpPr/>
          <p:nvPr/>
        </p:nvSpPr>
        <p:spPr>
          <a:xfrm>
            <a:off x="623693" y="3464169"/>
            <a:ext cx="2170771" cy="2784232"/>
          </a:xfrm>
          <a:prstGeom prst="rect">
            <a:avLst/>
          </a:prstGeom>
          <a:solidFill>
            <a:srgbClr val="00A2B7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spcAft>
                <a:spcPts val="600"/>
              </a:spcAft>
            </a:pPr>
            <a:r>
              <a:rPr lang="cy" sz="3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Gofal Iechyd Iechyd y Cyhoedd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1A235B-CC02-CA1C-F502-43CD55CC457A}"/>
              </a:ext>
            </a:extLst>
          </p:cNvPr>
          <p:cNvSpPr/>
          <p:nvPr/>
        </p:nvSpPr>
        <p:spPr>
          <a:xfrm>
            <a:off x="623694" y="1913028"/>
            <a:ext cx="2170771" cy="1428052"/>
          </a:xfrm>
          <a:prstGeom prst="rect">
            <a:avLst/>
          </a:prstGeom>
          <a:solidFill>
            <a:srgbClr val="EC5F2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spcAft>
                <a:spcPts val="600"/>
              </a:spcAft>
            </a:pPr>
            <a:r>
              <a:rPr lang="cy" sz="3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Iechyd y Boblogaeth</a:t>
            </a:r>
          </a:p>
        </p:txBody>
      </p:sp>
    </p:spTree>
    <p:extLst>
      <p:ext uri="{BB962C8B-B14F-4D97-AF65-F5344CB8AC3E}">
        <p14:creationId xmlns:p14="http://schemas.microsoft.com/office/powerpoint/2010/main" val="1833080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26669-B09D-B11D-D0A5-8A40100F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g object 18">
            <a:extLst>
              <a:ext uri="{FF2B5EF4-FFF2-40B4-BE49-F238E27FC236}">
                <a16:creationId xmlns:a16="http://schemas.microsoft.com/office/drawing/2014/main" id="{124210D7-FE7D-8DC5-6418-7D2D4809274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96B99144-0479-2DC6-F26D-BAEC43C0BEA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A5A241-F825-F0A1-6146-4CA808EBD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5" y="379468"/>
            <a:ext cx="9724085" cy="968205"/>
          </a:xfrm>
        </p:spPr>
        <p:txBody>
          <a:bodyPr anchor="t" anchorCtr="0">
            <a:noAutofit/>
          </a:bodyPr>
          <a:lstStyle/>
          <a:p>
            <a:r>
              <a:rPr lang="cy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Effaith dull iechyd y cyhoedd gofal iechyd ar bwysedd gwaed </a:t>
            </a:r>
            <a:endParaRPr lang="en-GB" sz="36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772C05-4578-89FA-E324-919EBFE928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140" y="2034623"/>
            <a:ext cx="11217165" cy="494648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E0FB3BB-C47D-F1F5-B972-824127D15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499" y="1916496"/>
            <a:ext cx="4018501" cy="4787882"/>
          </a:xfrm>
        </p:spPr>
        <p:txBody>
          <a:bodyPr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None/>
              <a:tabLst/>
              <a:defRPr/>
            </a:pPr>
            <a:r>
              <a:rPr lang="cy" sz="2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Yn seiliedig ar amcangyfrif o'r % o bobl â diagnosis o orbwysedd a gafodd driniaeth i'r targed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 descr="A logo of a heart&#10;&#10;AI-generated content may be incorrect.">
            <a:extLst>
              <a:ext uri="{FF2B5EF4-FFF2-40B4-BE49-F238E27FC236}">
                <a16:creationId xmlns:a16="http://schemas.microsoft.com/office/drawing/2014/main" id="{06C51E86-2240-A803-B52B-7C48460DB3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842" y="5275117"/>
            <a:ext cx="14859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124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0655D8-4D0A-5FDE-E0D9-AA9EB3966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4878924-FD8D-6EEB-96FC-D449521D3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943D40-8B55-CF26-3BD7-5B19091EB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4D3C36-5561-31C8-DAD8-3E454CEE1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ED5260-1CE7-3D38-63EC-F9551EA54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B79F91-B1D8-AD4E-E862-88F9405FB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35E523AA-C7D7-ACC3-6ECC-20CCDFD5657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47B581BB-D440-DED9-852C-7B15CAB9A74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E6028D-AAF6-7CD6-B0DC-B48E8C7F6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622536"/>
            <a:ext cx="10941977" cy="968205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cy"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Nodau'r gwaith hwn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8F31A39-221E-85AB-7575-5211B2556BB3}"/>
              </a:ext>
            </a:extLst>
          </p:cNvPr>
          <p:cNvSpPr txBox="1">
            <a:spLocks/>
          </p:cNvSpPr>
          <p:nvPr/>
        </p:nvSpPr>
        <p:spPr>
          <a:xfrm>
            <a:off x="529295" y="2006480"/>
            <a:ext cx="10713136" cy="44493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/>
            </a:pPr>
            <a:r>
              <a:rPr lang="cy" sz="5000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Datblygu dull o gryfhau Gofal Iechyd iechyd y cyhoedd er mwyn sicrhau gofal iechyd gwell yng Nghymru</a:t>
            </a:r>
          </a:p>
          <a:p>
            <a:pPr marL="0" indent="0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/>
            </a:pPr>
            <a:r>
              <a:rPr lang="cy" sz="5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Darparu datganiad clir o rolau iechyd y cyhoedd wrth gyflawni hyn</a:t>
            </a:r>
            <a:endParaRPr lang="en-GB" sz="5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rtl="0">
              <a:buFont typeface="Arial" panose="020B0604020202020204" pitchFamily="34" charset="0"/>
              <a:buNone/>
              <a:defRPr/>
            </a:pPr>
            <a:endParaRPr lang="en-GB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rtl="0">
              <a:buFont typeface="Arial" panose="020B0604020202020204" pitchFamily="34" charset="0"/>
              <a:buNone/>
              <a:defRPr/>
            </a:pPr>
            <a:endParaRPr lang="en-GB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rtl="0">
              <a:buFont typeface="Arial" panose="020B0604020202020204" pitchFamily="34" charset="0"/>
              <a:buNone/>
              <a:defRPr/>
            </a:pPr>
            <a:endParaRPr lang="en-GB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rtl="0">
              <a:buFont typeface="Arial" panose="020B0604020202020204" pitchFamily="34" charset="0"/>
              <a:buNone/>
              <a:defRPr/>
            </a:pPr>
            <a:endParaRPr lang="en-GB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rtl="0">
              <a:buFont typeface="Arial" panose="020B0604020202020204" pitchFamily="34" charset="0"/>
              <a:buNone/>
              <a:defRPr/>
            </a:pPr>
            <a:endParaRPr lang="en-GB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901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EEFB39-BC12-AA19-35DF-61DA595E8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E7FA8A-3F39-C14B-EDF3-5C44BB7B5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032A03-13F4-BF3C-DFFB-FC44A1D25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7EBBD2-60B3-2FF7-6C20-7D7C8BE59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57E31A-15CA-F545-AA17-B9754397E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16945E-1E29-219E-ACB3-897312C9D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5E64F576-3C34-5C0E-7D37-04F0D331D1C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E3CA7FB1-658E-585E-6BEB-E4B3F55E387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A86122-E4AE-46CA-92A9-E83E0C9C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622536"/>
            <a:ext cx="10941977" cy="968205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cy" sz="3600" b="1">
                <a:solidFill>
                  <a:schemeClr val="bg1"/>
                </a:solidFill>
                <a:latin typeface="Calibri" panose="020F0502020204030204"/>
              </a:rPr>
              <a:t>Amcanion tymor byr i dymor hir y gwaith hwn yw:</a:t>
            </a:r>
            <a:b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C5F2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lang="en-GB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6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3159109-A76A-C517-575A-E07B5AFC7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74" y="1403173"/>
            <a:ext cx="10513233" cy="5486400"/>
          </a:xfrm>
        </p:spPr>
        <p:txBody>
          <a:bodyPr rtlCol="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y" sz="2200" b="1" i="0" u="none" strike="noStrike" kern="1200" cap="none" spc="0" normalizeH="0" noProof="0">
                <a:ln>
                  <a:noFill/>
                </a:ln>
                <a:solidFill>
                  <a:srgbClr val="00A2B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Cefnogi dealltwriaeth gwell</a:t>
            </a:r>
            <a:r>
              <a:rPr lang="cy" sz="2200" b="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yn y GIG o beth yw ystyr defnyddio </a:t>
            </a:r>
            <a:r>
              <a:rPr lang="cy" sz="22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dull gofal iechyd iechyd y cyhoedd</a:t>
            </a:r>
            <a:r>
              <a:rPr lang="cy" sz="2200" b="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sut y gellid ei weithredu a'r manteision pendant drwy ddatgan fframwaith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y" sz="2200" b="1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Cyd-gynllunio gweithredu dull gofal iechyd iechyd y cyhoedd yn ymarferol, </a:t>
            </a:r>
            <a:r>
              <a:rPr lang="cy" sz="2200" b="1" i="0" u="none" strike="noStrike" kern="1200" cap="none" spc="0" normalizeH="0" noProof="0">
                <a:ln>
                  <a:noFill/>
                </a:ln>
                <a:solidFill>
                  <a:srgbClr val="00A2B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gan ddefnyddio enghreifftiau effeithiol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y" sz="2200" b="1" i="0" u="none" strike="noStrike" kern="1200" cap="none" spc="0" normalizeH="0" noProof="0">
                <a:ln>
                  <a:noFill/>
                </a:ln>
                <a:solidFill>
                  <a:srgbClr val="00A2B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Cyd-gysylltu ac amlygu </a:t>
            </a:r>
            <a:r>
              <a:rPr lang="cy" sz="2200" b="1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rôl gymharol y</a:t>
            </a:r>
            <a:r>
              <a:rPr lang="cy" sz="2200" b="0" i="0" u="none" strike="noStrike" kern="1200" cap="none" spc="0" normalizeH="0" noProof="0">
                <a:ln>
                  <a:noFill/>
                </a:ln>
                <a:solidFill>
                  <a:srgbClr val="00A2B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y" sz="2200" b="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fframweithiau a'r rhaglenni allweddol cyfredol sy'n cyfrannu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y" sz="2200" b="0" i="0" u="none" strike="noStrike" kern="1200" cap="none" spc="0" normalizeH="0" noProof="0">
                <a:ln>
                  <a:noFill/>
                </a:ln>
                <a:solidFill>
                  <a:srgbClr val="00A2B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Gweithio tuag at </a:t>
            </a:r>
            <a:r>
              <a:rPr lang="cy" sz="2200" b="1" i="0" u="none" strike="noStrike" kern="1200" cap="none" spc="0" normalizeH="0" noProof="0">
                <a:ln>
                  <a:noFill/>
                </a:ln>
                <a:solidFill>
                  <a:srgbClr val="00A2B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set sgiliau gryfach wrth gymhwyso </a:t>
            </a:r>
            <a:r>
              <a:rPr lang="cy" sz="2200" b="1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dull gofal iechyd iechyd y cyhoedd</a:t>
            </a:r>
            <a:r>
              <a:rPr lang="cy" sz="2200" b="1" i="0" u="none" strike="noStrike" kern="1200" cap="none" spc="0" normalizeH="0" noProof="0">
                <a:ln>
                  <a:noFill/>
                </a:ln>
                <a:solidFill>
                  <a:srgbClr val="00A2B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– i'r rhai yn y GIG</a:t>
            </a:r>
            <a:r>
              <a:rPr lang="cy" sz="2200" b="1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yn gyffredinol </a:t>
            </a:r>
            <a:r>
              <a:rPr lang="cy" sz="2200" b="1" i="0" u="none" strike="noStrike" kern="1200" cap="none" spc="0" normalizeH="0" noProof="0">
                <a:ln>
                  <a:noFill/>
                </a:ln>
                <a:solidFill>
                  <a:srgbClr val="00A2B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a'r rhai ym maes iechyd y cyhoedd arbenigol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A2B7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cy" sz="2200" b="1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Gweithio tuag at gryfhau cymorth yn y system</a:t>
            </a:r>
            <a:r>
              <a:rPr lang="en" sz="2200" b="1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(strwythur cefnogol) </a:t>
            </a:r>
            <a:r>
              <a:rPr lang="cy" sz="22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mwyn gweithredu dull gofal iechyd iechyd y cyhoedd, lle mae bylchau cydnabyddedig</a:t>
            </a:r>
          </a:p>
          <a:p>
            <a:pPr marL="0" indent="0" rtl="0">
              <a:spcAft>
                <a:spcPts val="1000"/>
              </a:spcAft>
              <a:buNone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789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6423B-444D-D6FE-0CEB-5E9E0CF98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6">
            <a:extLst>
              <a:ext uri="{FF2B5EF4-FFF2-40B4-BE49-F238E27FC236}">
                <a16:creationId xmlns:a16="http://schemas.microsoft.com/office/drawing/2014/main" id="{59409A75-340F-E0EE-F004-EA9632D816A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6" name="bg object 43">
            <a:extLst>
              <a:ext uri="{FF2B5EF4-FFF2-40B4-BE49-F238E27FC236}">
                <a16:creationId xmlns:a16="http://schemas.microsoft.com/office/drawing/2014/main" id="{3859750C-F598-8259-C00B-3A066AEE3BF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3707" y="-98322"/>
            <a:ext cx="5198076" cy="7099535"/>
          </a:xfrm>
          <a:prstGeom prst="rect">
            <a:avLst/>
          </a:prstGeom>
        </p:spPr>
      </p:pic>
      <p:pic>
        <p:nvPicPr>
          <p:cNvPr id="7" name="Picture 6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9CE0C750-9AF2-60D0-057A-6E6F3DA888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91" y="563618"/>
            <a:ext cx="1876181" cy="11472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DA9B23-2B4D-38C9-0324-AB5DE5FA4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691" y="2274518"/>
            <a:ext cx="9363986" cy="2798814"/>
          </a:xfrm>
        </p:spPr>
        <p:txBody>
          <a:bodyPr lIns="90000" rtlCol="0">
            <a:noAutofit/>
          </a:bodyPr>
          <a:lstStyle/>
          <a:p>
            <a:pPr algn="l" rtl="0"/>
            <a:br>
              <a:rPr lang="en-GB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y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Fframwaith gofal iechyd iechyd      y cyhoedd ar gyfer Cymru</a:t>
            </a:r>
            <a:br>
              <a:rPr kumimoji="0" lang="en-GB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br>
              <a:rPr lang="en-GB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5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6409A4-7ECC-7B19-52ED-F3A4435CD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513" y="5569156"/>
            <a:ext cx="9850243" cy="903249"/>
          </a:xfrm>
        </p:spPr>
        <p:txBody>
          <a:bodyPr rtlCol="0">
            <a:normAutofit/>
          </a:bodyPr>
          <a:lstStyle/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855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B62B5-237F-97B8-95BA-1B6964D29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6">
            <a:extLst>
              <a:ext uri="{FF2B5EF4-FFF2-40B4-BE49-F238E27FC236}">
                <a16:creationId xmlns:a16="http://schemas.microsoft.com/office/drawing/2014/main" id="{1DAC68BB-0ADE-8F04-1760-1EF39A33A26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6" name="bg object 43">
            <a:extLst>
              <a:ext uri="{FF2B5EF4-FFF2-40B4-BE49-F238E27FC236}">
                <a16:creationId xmlns:a16="http://schemas.microsoft.com/office/drawing/2014/main" id="{CB8A2C4A-3808-871E-1C7E-9C26F020A93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3707" y="-98322"/>
            <a:ext cx="5198076" cy="70995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B61354-005D-0040-66C4-CB242EC30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691" y="563618"/>
            <a:ext cx="8719217" cy="784536"/>
          </a:xfrm>
        </p:spPr>
        <p:txBody>
          <a:bodyPr lIns="90000" rtlCol="0" anchor="t" anchorCtr="0">
            <a:noAutofit/>
          </a:bodyPr>
          <a:lstStyle/>
          <a:p>
            <a:pPr algn="l" rtl="0"/>
            <a:r>
              <a:rPr lang="cy" sz="5000" b="1" i="0" u="none" strike="noStrike" kern="120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Mae'r Fframwaith yn cynnwys</a:t>
            </a:r>
            <a:br>
              <a:rPr kumimoji="0" lang="en-GB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br>
              <a:rPr lang="en-GB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5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15E234-D86A-2EB9-1456-B5675381718C}"/>
              </a:ext>
            </a:extLst>
          </p:cNvPr>
          <p:cNvSpPr txBox="1">
            <a:spLocks/>
          </p:cNvSpPr>
          <p:nvPr/>
        </p:nvSpPr>
        <p:spPr>
          <a:xfrm>
            <a:off x="681221" y="1805354"/>
            <a:ext cx="11018780" cy="398584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/>
            </a:pPr>
            <a:r>
              <a:rPr lang="cy"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RHAN 1 – Y BETH – DULL SYSTEM GYFAN:</a:t>
            </a: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cy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 o egwyddorion sylfaenol</a:t>
            </a: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cy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Meysydd gweithredu</a:t>
            </a: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cy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Effeithiau bwriadedig</a:t>
            </a:r>
            <a:b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defRPr/>
            </a:pPr>
            <a:r>
              <a:rPr lang="cy"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RHAN 2 – Y SUT – 4 PRIF FAES CYMHWYSO</a:t>
            </a:r>
            <a:br>
              <a:rPr lang="en-GB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>
              <a:defRPr/>
            </a:pPr>
            <a:r>
              <a:rPr lang="cy"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RHAN 3 – OFFER, ROLAU A CHYFRIFOLDEBAU AC ENGHREIFFTIAU CAM WRTH GAM I HELPU SEFYDLIADAU I GANFOD Y GWASANAETHAU ALLWEDDOL SYDD EU HANGEN ARNYNT</a:t>
            </a:r>
          </a:p>
          <a:p>
            <a:pPr rtl="0">
              <a:defRPr/>
            </a:pPr>
            <a:endParaRPr lang="en-GB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049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51445C-D695-CB32-0B88-6FD8721B4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E97D07-9364-E0A7-269D-93B6F1FE7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F8CDCC-3DE3-4F32-5311-8CBFE3189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286EF5-B5AF-09F3-9538-0C79C507B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26602A-DA73-AC33-4AF1-456AC7413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E8213A-6622-75B9-8029-495507A82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DC322245-B415-9E71-C86B-CC1E7C031F0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E9508EE8-0635-C3A0-7C24-5719E34E545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37AD7B-D647-4098-E837-8A540F275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364876"/>
            <a:ext cx="10941977" cy="968205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cy"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RHAN 1 - Y Beth - Y dull </a:t>
            </a:r>
            <a:r>
              <a:rPr lang="cy" sz="3600" b="1">
                <a:solidFill>
                  <a:schemeClr val="bg1"/>
                </a:solidFill>
                <a:latin typeface="Calibri" panose="020F0502020204030204"/>
              </a:rPr>
              <a:t>system gyfan</a:t>
            </a:r>
            <a:b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EC5F2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lang="en-GB" sz="3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6B2012-D16E-B049-D8FC-E74AE6C72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4242" y="971849"/>
            <a:ext cx="8695173" cy="565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96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516D7-9DB1-E393-3A7E-AD9AEF359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6">
            <a:extLst>
              <a:ext uri="{FF2B5EF4-FFF2-40B4-BE49-F238E27FC236}">
                <a16:creationId xmlns:a16="http://schemas.microsoft.com/office/drawing/2014/main" id="{AB3E23E9-68C5-1E39-DE47-0614C1E2409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6" name="bg object 43">
            <a:extLst>
              <a:ext uri="{FF2B5EF4-FFF2-40B4-BE49-F238E27FC236}">
                <a16:creationId xmlns:a16="http://schemas.microsoft.com/office/drawing/2014/main" id="{37B29EBD-73E0-EBB5-29C1-9AECA9E2A31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3707" y="-98322"/>
            <a:ext cx="5198076" cy="7099535"/>
          </a:xfrm>
          <a:prstGeom prst="rect">
            <a:avLst/>
          </a:prstGeom>
        </p:spPr>
      </p:pic>
      <p:pic>
        <p:nvPicPr>
          <p:cNvPr id="7" name="Picture 6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58D5EA25-8A35-BF55-B0E2-1C3006FA94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91" y="563618"/>
            <a:ext cx="1876181" cy="11472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39735C-884F-4430-277E-E5FB32F38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690" y="2274518"/>
            <a:ext cx="10313555" cy="2798814"/>
          </a:xfrm>
        </p:spPr>
        <p:txBody>
          <a:bodyPr lIns="90000" rtlCol="0" anchor="t" anchorCtr="0">
            <a:noAutofit/>
          </a:bodyPr>
          <a:lstStyle/>
          <a:p>
            <a:pPr lvl="0" algn="l" rtl="0"/>
            <a:r>
              <a:rPr lang="cy" sz="50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RHAN 2</a:t>
            </a:r>
            <a:br>
              <a:rPr kumimoji="0" lang="en-GB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y" sz="5400" b="1" dirty="0">
                <a:solidFill>
                  <a:schemeClr val="bg1"/>
                </a:solidFill>
                <a:latin typeface="Calibri" panose="020F0502020204030204"/>
              </a:rPr>
              <a:t>Y Sut – cymhwyso dull gofal             iechyd iechyd y cyhoedd</a:t>
            </a:r>
            <a:endParaRPr lang="en-GB" sz="5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42A918-58DC-DC53-8B44-43CA7B38DF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513" y="5569156"/>
            <a:ext cx="9850243" cy="903249"/>
          </a:xfrm>
        </p:spPr>
        <p:txBody>
          <a:bodyPr rtlCol="0">
            <a:normAutofit/>
          </a:bodyPr>
          <a:lstStyle/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156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281D2B-5B52-3A11-8969-CEEEDF52D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660EFE-F542-2528-9A6A-FEDB30DF7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CAF4D9-3FB8-2787-E732-15865018F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0B0097-5FEE-B73A-5944-1E5E85827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8202B5-E7B3-167E-6400-AB2FF6650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16FA25-4583-09BE-5CB6-6DABA0F27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E0795CB6-7E0C-296C-C6AC-B6EA5F79E7B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8C0F1C8B-AC33-AD0F-FC71-65394FCC332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A5611C-65DB-9B7D-7AF4-471122EA2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364876"/>
            <a:ext cx="10941977" cy="968205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cy"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RHAN 2 - Y Sut</a:t>
            </a:r>
            <a:br>
              <a:rPr lang="en-GB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y"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Cymhwyso dull gofal iechyd iechyd y cyhoedd</a:t>
            </a:r>
            <a:br>
              <a:rPr lang="en-GB" sz="3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0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3552C9-44C2-8837-F33D-B4D932BCAA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5829" y="1597571"/>
            <a:ext cx="5148942" cy="520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598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96AA2-6549-8AEF-6DB5-E33E57EE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6">
            <a:extLst>
              <a:ext uri="{FF2B5EF4-FFF2-40B4-BE49-F238E27FC236}">
                <a16:creationId xmlns:a16="http://schemas.microsoft.com/office/drawing/2014/main" id="{FE11D605-911C-C4E6-02B9-E76F7EB4544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6" name="bg object 43">
            <a:extLst>
              <a:ext uri="{FF2B5EF4-FFF2-40B4-BE49-F238E27FC236}">
                <a16:creationId xmlns:a16="http://schemas.microsoft.com/office/drawing/2014/main" id="{6E842CA1-8BB7-AFDD-0147-3F76443AD0D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3707" y="-98322"/>
            <a:ext cx="5198076" cy="7099535"/>
          </a:xfrm>
          <a:prstGeom prst="rect">
            <a:avLst/>
          </a:prstGeom>
        </p:spPr>
      </p:pic>
      <p:pic>
        <p:nvPicPr>
          <p:cNvPr id="7" name="Picture 6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B7E6F628-BC46-A84A-5D06-DCA19A1B87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91" y="563618"/>
            <a:ext cx="1876181" cy="11472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982EED-6EC1-7609-DAF6-EBD53A5E8A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690" y="2274518"/>
            <a:ext cx="10625776" cy="2798814"/>
          </a:xfrm>
        </p:spPr>
        <p:txBody>
          <a:bodyPr lIns="90000" rtlCol="0">
            <a:noAutofit/>
          </a:bodyPr>
          <a:lstStyle/>
          <a:p>
            <a:pPr lvl="0" algn="l" rtl="0"/>
            <a:br>
              <a:rPr lang="en-GB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y" sz="5000" b="1" i="0" u="none" strike="noStrike" kern="120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RHAN 3</a:t>
            </a:r>
            <a:br>
              <a:rPr kumimoji="0" lang="en-GB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y" sz="5000" b="1" i="0" u="none" strike="noStrike" kern="120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Offer; rolau a chyfrifoldebau ac enghreifftiau cam wrth gam i helpu sefydliadau i ganfod gweithgareddau allweddol sydd eu hangen arnynt</a:t>
            </a:r>
            <a:endParaRPr lang="en-GB" sz="5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6462F5-3692-B5FA-528A-F039D174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513" y="5569156"/>
            <a:ext cx="9850243" cy="903249"/>
          </a:xfrm>
        </p:spPr>
        <p:txBody>
          <a:bodyPr rtlCol="0">
            <a:normAutofit/>
          </a:bodyPr>
          <a:lstStyle/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530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8DF04A68-A07D-AE66-B1A8-2C29767C88A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C9487DB7-C7FA-6C6F-26A3-872473B0623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74361E-2C56-BFD1-5ED6-73BA0592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364876"/>
            <a:ext cx="10941977" cy="968205"/>
          </a:xfrm>
        </p:spPr>
        <p:txBody>
          <a:bodyPr rtlCol="0">
            <a:normAutofit/>
          </a:bodyPr>
          <a:lstStyle/>
          <a:p>
            <a:pPr rtl="0"/>
            <a:r>
              <a:rPr lang="cy"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Cwestiynau i sefydliadau a thimau'r GIG eu gofyn I</a:t>
            </a:r>
          </a:p>
        </p:txBody>
      </p:sp>
      <p:graphicFrame>
        <p:nvGraphicFramePr>
          <p:cNvPr id="22" name="Content Placeholder 4">
            <a:extLst>
              <a:ext uri="{FF2B5EF4-FFF2-40B4-BE49-F238E27FC236}">
                <a16:creationId xmlns:a16="http://schemas.microsoft.com/office/drawing/2014/main" id="{C09819D5-0AB1-B689-EAA9-E45614F025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656140"/>
              </p:ext>
            </p:extLst>
          </p:nvPr>
        </p:nvGraphicFramePr>
        <p:xfrm>
          <a:off x="326570" y="1644812"/>
          <a:ext cx="11571515" cy="5165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4023">
                  <a:extLst>
                    <a:ext uri="{9D8B030D-6E8A-4147-A177-3AD203B41FA5}">
                      <a16:colId xmlns:a16="http://schemas.microsoft.com/office/drawing/2014/main" val="3777896231"/>
                    </a:ext>
                  </a:extLst>
                </a:gridCol>
                <a:gridCol w="8647492">
                  <a:extLst>
                    <a:ext uri="{9D8B030D-6E8A-4147-A177-3AD203B41FA5}">
                      <a16:colId xmlns:a16="http://schemas.microsoft.com/office/drawing/2014/main" val="145693081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l" rtl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y" sz="30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Themâu gofal iechyd iechyd y cyhoedd</a:t>
                      </a:r>
                    </a:p>
                  </a:txBody>
                  <a:tcPr marL="144000" marR="144000" marT="144000" marB="144000">
                    <a:solidFill>
                      <a:srgbClr val="00A2B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0"/>
                      <a:endParaRPr dirty="0"/>
                    </a:p>
                  </a:txBody>
                  <a:tcPr marL="43252" marR="43252" marT="0" marB="0">
                    <a:solidFill>
                      <a:srgbClr val="00A2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59682"/>
                  </a:ext>
                </a:extLst>
              </a:tr>
              <a:tr h="459226">
                <a:tc>
                  <a:txBody>
                    <a:bodyPr/>
                    <a:lstStyle/>
                    <a:p>
                      <a:pPr algn="l" rtl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y" sz="2000" b="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Asesiad o anghenion wrth gynllunio a chyflawni</a:t>
                      </a:r>
                      <a:endParaRPr lang="en-GB" sz="20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144000" marT="144000" marB="144000">
                    <a:solidFill>
                      <a:srgbClr val="00A2B7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07000"/>
                        </a:lnSpc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" sz="160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 ffyrdd y gellid cryfhau eich dull o gynllunio yn seiliedig ar anghenion?</a:t>
                      </a:r>
                    </a:p>
                  </a:txBody>
                  <a:tcPr marL="144000" marR="144000" marT="144000" marB="144000">
                    <a:solidFill>
                      <a:srgbClr val="00A2B7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631209"/>
                  </a:ext>
                </a:extLst>
              </a:tr>
              <a:tr h="2188259">
                <a:tc>
                  <a:txBody>
                    <a:bodyPr/>
                    <a:lstStyle/>
                    <a:p>
                      <a:pPr algn="l" rtl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y" sz="2000" b="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Blaenoriaethu wrth </a:t>
                      </a:r>
                      <a:br>
                        <a:rPr lang="en-GB" sz="2000" b="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cy" sz="2000" b="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wneud penderfyniadau</a:t>
                      </a:r>
                      <a:endParaRPr lang="en-GB" sz="20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144000" marT="144000" marB="144000">
                    <a:solidFill>
                      <a:srgbClr val="00A2B7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07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" sz="16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 egwyddorion blaenoriaethu ydych chi'n eu defnyddio wrth wneud penderfyniadau allweddol?***</a:t>
                      </a:r>
                      <a:br>
                        <a:rPr lang="en-GB" sz="16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cy" sz="16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Sut y gellid cryfhau eu defnydd?</a:t>
                      </a:r>
                    </a:p>
                    <a:p>
                      <a:pPr marL="285750" indent="-285750" algn="l" rtl="0">
                        <a:lnSpc>
                          <a:spcPct val="107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" sz="16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Pa benderfyniadau allweddol ydych chi wedi'u gwneud yn ystod y flwyddyn ddiwethaf a fydd â'r budd gorau i iechyd y boblogaeth?</a:t>
                      </a:r>
                    </a:p>
                    <a:p>
                      <a:pPr marL="285750" indent="-285750" algn="l" rtl="0">
                        <a:lnSpc>
                          <a:spcPct val="107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" sz="16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Sut gallech chi gryfhau cydbwysedd eich buddsoddiad sefydliadol, rhaglen neu adrannol rhwng gwasanaethau neu ymyriadau ysbyty, cymunedol ac ataliol?</a:t>
                      </a:r>
                    </a:p>
                    <a:p>
                      <a:pPr marL="285750" lvl="0" indent="-285750" algn="l" rtl="0">
                        <a:lnSpc>
                          <a:spcPct val="107000"/>
                        </a:lnSpc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" sz="16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 gyfleoedd sydd gennych yn y tymor canolig i symud adnoddau i fyny’r gadwyn er mwyn cael mwy o effaith ar iechyd y boblogaeth?</a:t>
                      </a:r>
                    </a:p>
                    <a:p>
                      <a:pPr algn="l" rtl="0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y" sz="1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*** hyder mewn tystiolaeth glinigol; natur a maint y budd iechyd/nifer yr unigolion sy'n cael budd; statws blaenoriaeth - cenedlaethol/lleol; mynd i'r afael ag anghydraddoldebau iechyd gan gynnwys o ran mynediad a chanlyniad; cost-effeithiolrwydd a fforddiadwyedd cymharol; hygyrchedd</a:t>
                      </a:r>
                    </a:p>
                  </a:txBody>
                  <a:tcPr marL="144000" marR="144000" marT="144000" marB="144000">
                    <a:solidFill>
                      <a:srgbClr val="00A2B7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162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1148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91991A-FC5A-1DAE-5A67-44153639E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578429F-F9EB-2E54-0A54-93BA90006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8F556F-3752-0C66-33E0-CFE4FDA83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D8B74E-7A5D-A261-1720-B5B3178EE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8E7264-94D6-0457-6A51-22B387A34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A04F8A5-589B-9259-BF1D-2BB7566E0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5497C213-6B49-D20A-995C-CF98F6A5C05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152F16B1-DD5D-0DE6-C2FC-67AF8CE3411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CDF58C-B267-422D-21EF-92C9F775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364876"/>
            <a:ext cx="10941977" cy="968205"/>
          </a:xfrm>
        </p:spPr>
        <p:txBody>
          <a:bodyPr rtlCol="0">
            <a:normAutofit/>
          </a:bodyPr>
          <a:lstStyle/>
          <a:p>
            <a:pPr rtl="0"/>
            <a:r>
              <a:rPr lang="cy"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Cwestiynau i sefydliadau a thimau'r GIG eu gofyn II</a:t>
            </a:r>
            <a:endParaRPr lang="en-GB" sz="36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2" name="Content Placeholder 4">
            <a:extLst>
              <a:ext uri="{FF2B5EF4-FFF2-40B4-BE49-F238E27FC236}">
                <a16:creationId xmlns:a16="http://schemas.microsoft.com/office/drawing/2014/main" id="{942FB6AB-5DF8-FE2C-2C4F-3B8FC5DF2E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6467560"/>
              </p:ext>
            </p:extLst>
          </p:nvPr>
        </p:nvGraphicFramePr>
        <p:xfrm>
          <a:off x="337457" y="1697957"/>
          <a:ext cx="11395193" cy="50698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32834">
                  <a:extLst>
                    <a:ext uri="{9D8B030D-6E8A-4147-A177-3AD203B41FA5}">
                      <a16:colId xmlns:a16="http://schemas.microsoft.com/office/drawing/2014/main" val="3777896231"/>
                    </a:ext>
                  </a:extLst>
                </a:gridCol>
                <a:gridCol w="8262359">
                  <a:extLst>
                    <a:ext uri="{9D8B030D-6E8A-4147-A177-3AD203B41FA5}">
                      <a16:colId xmlns:a16="http://schemas.microsoft.com/office/drawing/2014/main" val="145693081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3000" b="1" i="0" u="none" strike="noStrike" kern="100" cap="none" spc="0" normalizeH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Themâu gofal iechyd iechyd y cyhoedd</a:t>
                      </a:r>
                    </a:p>
                  </a:txBody>
                  <a:tcPr marL="144000" marR="144000" marT="144000" marB="144000">
                    <a:solidFill>
                      <a:srgbClr val="00A2B7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0"/>
                      <a:endParaRPr dirty="0"/>
                    </a:p>
                  </a:txBody>
                  <a:tcPr marL="43252" marR="43252" marT="0" marB="0">
                    <a:solidFill>
                      <a:srgbClr val="00A2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59682"/>
                  </a:ext>
                </a:extLst>
              </a:tr>
              <a:tr h="792725">
                <a:tc>
                  <a:txBody>
                    <a:bodyPr/>
                    <a:lstStyle/>
                    <a:p>
                      <a:pPr algn="l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y" sz="2000" b="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Adolygiadau gwasanaethau a llwybrau gofal</a:t>
                      </a:r>
                      <a:endParaRPr lang="en-GB" sz="20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144000" marT="144000" marB="144000">
                    <a:solidFill>
                      <a:srgbClr val="00A2B7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" sz="1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Sut mae lens ac arbenigedd iechyd y boblogaeth yn cael eu cynnwys mewn adolygiadau a datblygiadau gwasanaethau mawr?</a:t>
                      </a:r>
                    </a:p>
                    <a:p>
                      <a:pPr marL="285750" indent="-285750" algn="l" rtl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" sz="1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Pa adolygiadau/datblygiadau gwasanaethau ydych chi'n eu cynllunio a allai fod â'r budd gorau i iechyd y boblogaeth?</a:t>
                      </a:r>
                      <a:endParaRPr lang="en-GB" sz="1600" kern="1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l" rtl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endParaRPr lang="en-GB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144000" marT="144000" marB="144000">
                    <a:solidFill>
                      <a:srgbClr val="00A2B7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311244"/>
                  </a:ext>
                </a:extLst>
              </a:tr>
              <a:tr h="1537369">
                <a:tc>
                  <a:txBody>
                    <a:bodyPr/>
                    <a:lstStyle/>
                    <a:p>
                      <a:pPr algn="l" rt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y" sz="2000" b="0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Gwerthuso a dysgu</a:t>
                      </a:r>
                      <a:endParaRPr lang="en-GB" sz="20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144000" marT="144000" marB="144000">
                    <a:solidFill>
                      <a:srgbClr val="00A2B7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" sz="1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Sut allech chi olrhain maint yr effaith ar ganlyniadau clinigol ac iechyd </a:t>
                      </a:r>
                      <a:br>
                        <a:rPr lang="en-GB" sz="1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cy" sz="1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dros gyfnod?</a:t>
                      </a:r>
                    </a:p>
                    <a:p>
                      <a:pPr marL="285750" indent="-285750" algn="l" rtl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cy" sz="1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oes sefydliadau academaidd neu bartneriaethau academaidd-gymhwysol mewn mannau eraill </a:t>
                      </a:r>
                      <a:br>
                        <a:rPr lang="en-GB" sz="1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cy" sz="18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yn y DU sy’n datblygu modelau a allai helpu i asesu a thargedu'r boblogaeth gywir gyda'r ymyrraeth gywir?</a:t>
                      </a:r>
                      <a:br>
                        <a:rPr lang="en-GB" sz="16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en-GB" sz="1600" kern="1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4000" marR="144000" marT="144000" marB="144000">
                    <a:solidFill>
                      <a:srgbClr val="00A2B7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983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950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2D0759-09C3-3D8B-70C0-BE857B78F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EA0FB2B-2045-12ED-5F51-AD2B64E87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EFD0A2-6E4E-5330-8BAE-D88202973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13E4A9-BE0D-90AA-27A4-6B8F06490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579CCD-BC6B-DBD3-87BE-5E6E05323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2B9165-5136-625D-DA9A-3E2B69005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CA035F5-8AF9-1003-6D49-305856A0A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2032481"/>
            <a:ext cx="5418936" cy="4346719"/>
          </a:xfrm>
        </p:spPr>
        <p:txBody>
          <a:bodyPr lIns="90000" rtlCol="0" anchor="ctr">
            <a:noAutofit/>
          </a:bodyPr>
          <a:lstStyle/>
          <a:p>
            <a:pPr rtl="0">
              <a:spcAft>
                <a:spcPts val="848"/>
              </a:spcAft>
            </a:pPr>
            <a:r>
              <a:rPr lang="cy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Mae’r pecyn cymorth hwn yn dwyn ynghyd nifer o offer a fframweithiau y gellid eu defnyddio ar eu pen eu hunain neu ar y cyd i gefnogi lleoliadau, systemau a phartneriaethau gofal iechyd i asesu a gwneud y gorau o’u gwasanaethau gyda lens poblogaeth. </a:t>
            </a:r>
          </a:p>
          <a:p>
            <a:pPr rtl="0">
              <a:spcAft>
                <a:spcPts val="848"/>
              </a:spcAft>
            </a:pPr>
            <a:r>
              <a:rPr lang="cy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Mae'r pecyn cymorth yn adnodd i helpu i nodi tueddiadau, anghenion, a gwahaniaethau o fewn cymunedau, ac i gefnogi cynllunio a chyflawni effeithiol a gwneud y defnydd mwyaf effeithlon o adnoddau. Ni fwriedir i'r offer sydd ynddo fod yn rhagnodol ond, yn hytrach, bod yn ganllaw i ganiatáu i benderfyniadau gael eu gwneud mewn ffordd systematig.</a:t>
            </a: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B0B492C3-05B3-B0AC-4DDF-A04A366AA5D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9BA1DDAA-7DBC-D884-CA6C-DAE59CC220C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E0B8ED-F4BB-2DF7-8654-02173875D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364876"/>
            <a:ext cx="10941977" cy="968205"/>
          </a:xfrm>
        </p:spPr>
        <p:txBody>
          <a:bodyPr rtlCol="0">
            <a:normAutofit/>
          </a:bodyPr>
          <a:lstStyle/>
          <a:p>
            <a:pPr rtl="0"/>
            <a:r>
              <a:rPr lang="cy" sz="34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Pecyn cymorth gofal iechyd iechyd y cyhoedd ar y we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75F349-3D3B-D8A8-B6DD-54AEA1899D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0021" y="1590741"/>
            <a:ext cx="5147035" cy="520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259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72F76-F69A-1102-458C-89FDBEA8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F42809C-5974-670C-CD80-C37CD8C22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FF5FDA-E4E1-CF74-A233-DA6734ACD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6DD2F6-1877-520B-8423-1C5E87673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B540DA-182D-D701-45C5-E0C915F47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ADD90D-DA1C-14D4-483F-9043B0D5D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718B5DDC-6AC4-115D-D04B-04EC88953BF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13F47032-3933-4B36-D3F2-C4EDFDC4B49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F60AFA-E123-6B68-DFC5-A40965E65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80" y="364876"/>
            <a:ext cx="8231680" cy="968205"/>
          </a:xfrm>
        </p:spPr>
        <p:txBody>
          <a:bodyPr rtlCol="0">
            <a:noAutofit/>
          </a:bodyPr>
          <a:lstStyle/>
          <a:p>
            <a:pPr rtl="0"/>
            <a:r>
              <a:rPr lang="cy"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Rolau a chyfrifoldebau mewn dull gofal iechyd iechyd y cyhoedd 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72BC45-CA83-7BA2-16CB-FA27C8914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2739" y="1697957"/>
            <a:ext cx="10005867" cy="500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549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520618-731C-F567-2342-490BF5ECC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85DC073-FE5F-B207-5AF1-ECB2AD976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7AAF17-2DF2-E3B0-3BDA-AEC87B305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D37148-429F-C6D7-4E64-F5BD4D946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628AA4-873E-1D23-5586-9CD031EEC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90818F-F4EF-0F06-AC98-6FF25D3EF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F5BA3BD1-A2E8-A2E2-242B-55C28AA7AA4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4E17E652-2A35-6528-24F6-BED5AB864FD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21442D-75FB-EF33-E196-FD526FF3F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364876"/>
            <a:ext cx="10941977" cy="968205"/>
          </a:xfrm>
        </p:spPr>
        <p:txBody>
          <a:bodyPr rtlCol="0">
            <a:normAutofit fontScale="90000"/>
          </a:bodyPr>
          <a:lstStyle/>
          <a:p>
            <a:pPr rtl="0"/>
            <a:r>
              <a:rPr lang="cy"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Sut gall Arbenigwyr mewn iechyd y cyhoedd roi cefnogaeth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56F923-1B5F-27E7-0FF3-45A0AC8F0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030" y="1604122"/>
            <a:ext cx="10572678" cy="5006181"/>
          </a:xfrm>
        </p:spPr>
        <p:txBody>
          <a:bodyPr rtlCol="0" anchor="t" anchorCtr="0">
            <a:normAutofit fontScale="8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y" sz="2600" b="1" kern="100">
                <a:solidFill>
                  <a:srgbClr val="00A2B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Darparu'r dystiolaeth a’r deallusrwydd data (pan fydd ar gael) er mwyn cefnogi penderfyniadau a datblygiadau</a:t>
            </a:r>
            <a:r>
              <a:rPr lang="cy" sz="2600" kern="100">
                <a:solidFill>
                  <a:srgbClr val="00A2B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y" sz="2600" kern="10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drwy asesiadau o anghenion; adolygiadau gwasanaethau; nodi anghydraddoldebau iechyd; asesiadau o’r effaith ar iechyd ac archwiliadau tegwch iechyd</a:t>
            </a:r>
          </a:p>
          <a:p>
            <a:pPr marL="342900" indent="-342900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cy" sz="2600" b="1" kern="100">
                <a:solidFill>
                  <a:srgbClr val="00A2B7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Darparu'r offer ar gyfer trawsnewid gwasanaethau'n effeithiol</a:t>
            </a:r>
            <a:r>
              <a:rPr lang="cy" sz="2600" kern="100">
                <a:solidFill>
                  <a:srgbClr val="00A2B7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y" sz="2600" kern="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i helpu gwneud penderfyniadau ar flaenoriaethau; wrth gynllunio capasiti a rheoli'r galw; wrth ddatblygu modelau gofal dan arweiniad clinigol; ar gyfer dylunio ac ailgynllunio gwasanaethau; wrth ymgysylltu â'r cyhoedd a chymunedau; ar gyfer gwerthuso opsiynau; mewn dulliau systemau; wrth gefnogi datblygu achosion busnes a'r achos dros newid; wrth gaffael gwasanaethau</a:t>
            </a:r>
          </a:p>
          <a:p>
            <a:pPr marL="342900" lvl="0" indent="-342900" rtl="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y" sz="2600" b="1" kern="100">
                <a:solidFill>
                  <a:srgbClr val="00A2B7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Datblygu asesiad effeithiol o effaith a chanlyniadau </a:t>
            </a:r>
            <a:r>
              <a:rPr lang="cy" sz="2600" kern="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drwy gyngor ar ddylunio monitro a gwerthuso, datblygu canlyniadau poblogaeth, clinigol a chleifion, a chefnogi gwerthuso ac ymchwil gyda'r sector academaidd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 rtl="0">
              <a:buNone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591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A33EF0-77FC-ED54-8391-0139DDBD4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1B20676-FD52-4112-2264-AB79C0B13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D7EB0E-C264-25A0-B051-646D8C862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F9FB1E-9DAA-069A-792E-DFB622203B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22142C-59FD-04A9-107C-8C50F4C3B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EA4153-7C29-4663-553A-88F202B57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24EA654D-3C78-74DC-0077-3148F1A39F2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D572A81E-00F0-CC38-C00A-EBA52E5258B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0A386DC8-9DA2-5FC0-F1C4-49AA6DD6E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364876"/>
            <a:ext cx="8787265" cy="968205"/>
          </a:xfrm>
        </p:spPr>
        <p:txBody>
          <a:bodyPr rtlCol="0">
            <a:noAutofit/>
          </a:bodyPr>
          <a:lstStyle/>
          <a:p>
            <a:pPr rtl="0"/>
            <a:r>
              <a:rPr lang="cy" sz="32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Dull Y Cyngor Proffesiynau Iechyd a Gofal (HCPH) fel ymbarél sy'n cwmpasu gwaith sefydledig ac esblygol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AFA7A1-D0A5-A2AF-529F-D02B7AFBB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1815" y="1697957"/>
            <a:ext cx="4054191" cy="512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95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24BA1F-34C8-8A41-5515-FB6DC96BB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00089D9-F66B-644C-28A2-53688F542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8358FF-BE67-AFAF-84EC-F8B419137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1D8334-6C51-DC95-F308-A1F283109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D37179-CF64-0826-394E-599A721FF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CEB7B3-7F1C-5BF0-A3D8-7D9B6C793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117352AD-386F-B49E-686B-96FD1AB5A48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B880876D-C326-E677-BC03-F6765F6B47D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4998D1-3760-30B4-DE86-D617998ED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80" y="364876"/>
            <a:ext cx="9618350" cy="968205"/>
          </a:xfrm>
        </p:spPr>
        <p:txBody>
          <a:bodyPr rtlCol="0">
            <a:noAutofit/>
          </a:bodyPr>
          <a:lstStyle/>
          <a:p>
            <a:pPr rtl="0"/>
            <a:r>
              <a:rPr lang="cy"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Enghreifftiau cam wrth gam - effaith dull HCPH yn y dyfodol a rôl arbenigwyr iechyd y cyhoedd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0FD4DD22-4482-56FA-1E55-F96D36FDF1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2982284"/>
              </p:ext>
            </p:extLst>
          </p:nvPr>
        </p:nvGraphicFramePr>
        <p:xfrm>
          <a:off x="326571" y="1700975"/>
          <a:ext cx="11406079" cy="5104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1818">
                  <a:extLst>
                    <a:ext uri="{9D8B030D-6E8A-4147-A177-3AD203B41FA5}">
                      <a16:colId xmlns:a16="http://schemas.microsoft.com/office/drawing/2014/main" val="3945321769"/>
                    </a:ext>
                  </a:extLst>
                </a:gridCol>
                <a:gridCol w="6054261">
                  <a:extLst>
                    <a:ext uri="{9D8B030D-6E8A-4147-A177-3AD203B41FA5}">
                      <a16:colId xmlns:a16="http://schemas.microsoft.com/office/drawing/2014/main" val="2402667380"/>
                    </a:ext>
                  </a:extLst>
                </a:gridCol>
              </a:tblGrid>
              <a:tr h="514202">
                <a:tc>
                  <a:txBody>
                    <a:bodyPr/>
                    <a:lstStyle/>
                    <a:p>
                      <a:pPr algn="ctr" rtl="0"/>
                      <a:r>
                        <a:rPr lang="cy" sz="2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Enghraifft</a:t>
                      </a:r>
                    </a:p>
                  </a:txBody>
                  <a:tcPr marL="73548" marR="73548" marT="36774" marB="36774">
                    <a:solidFill>
                      <a:srgbClr val="00A2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cy" sz="2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Rhan iechyd y cyhoedd arbenigol </a:t>
                      </a:r>
                    </a:p>
                  </a:txBody>
                  <a:tcPr marL="73548" marR="73548" marT="36774" marB="36774">
                    <a:solidFill>
                      <a:srgbClr val="00A2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545105"/>
                  </a:ext>
                </a:extLst>
              </a:tr>
              <a:tr h="11776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cy" sz="1800" b="1" i="0" u="none" strike="noStrike" kern="1200" cap="none" spc="0" normalizeH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Atal eilaidd mewn maes baich uchel o afiechyd – mynd i’r afael â gorbwysedd. Gallai arbed £17.8 miliwn </a:t>
                      </a:r>
                      <a:br>
                        <a:rPr kumimoji="0" lang="en-GB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cy" sz="1800" b="1" i="0" u="none" strike="noStrike" kern="1200" cap="none" spc="0" normalizeH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dros 3 blynedd, atal 419 o drawiadau ar y galon a 626 o strôcs i Gymru</a:t>
                      </a:r>
                    </a:p>
                  </a:txBody>
                  <a:tcPr marL="73548" marR="73548" marT="36774" marB="36774">
                    <a:solidFill>
                      <a:srgbClr val="00A2B7">
                        <a:alpha val="118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5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Arwain ac eiriolaeth dros ddull ataliol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5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Arferion gorau wedi'i sganio mewn mannau eraill - gwaith modelu wedi'i gomisiynu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5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Partneriaeth â gofal sylfaenol a chydweithwyr allweddol y Bwrdd Iechyd, y Llywodraeth a chlinigol – rhwydwaith clinigol cardiofasgwlaidd</a:t>
                      </a:r>
                    </a:p>
                  </a:txBody>
                  <a:tcPr marL="73548" marR="73548" marT="36774" marB="36774">
                    <a:solidFill>
                      <a:srgbClr val="00A2B7">
                        <a:alpha val="118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219617"/>
                  </a:ext>
                </a:extLst>
              </a:tr>
              <a:tr h="21759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cy" sz="1800" b="1" i="0" u="none" strike="noStrike" kern="1200" cap="none" spc="0" normalizeH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Eiddilwch – atal cwympiadau: pennu lefel risg a thargedu poblogaeth ar gyfer effaith uwch: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cy" sz="1300" b="0" i="0" u="none" strike="noStrike" kern="1200" cap="none" spc="0" normalizeH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~28 mil o dderbyniadau i'r Adran Achosion Brys gyda chwympiadau a ~17 mil o dderbyniadau gyda chwympiadau/toriadau mewn pobl 65 oed a hŷn y flwyddyn. Rydym yn rhagweld cynnydd o ~28% mewn derbyniadau cwympiadau/toriadau mewn pobl 65 oed a hŷn 2025-2035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cy" sz="1300" b="0" i="0" u="none" strike="noStrike" kern="1200" cap="none" spc="0" normalizeH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Byddai strategaeth sy'n targedu pobl sydd mewn risg ganolig ac uwch (&gt;10% o'r rhai sy'n mynd i Adran Achosion Brys neu'n cael eu derbyn i'r ysbyty mewn blwyddyn) yn targedu ~9% o bobl 65 oed a hŷn ond mwy nag 1 o bob 3 o'r holl bobl sy'n cwympo </a:t>
                      </a:r>
                      <a:endParaRPr kumimoji="0" lang="en-GB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3548" marR="73548" marT="36774" marB="36774">
                    <a:solidFill>
                      <a:srgbClr val="00A2B7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Wedi gweithio gyda'r sector Prifysgol - Prifysgol Leeds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Arbenigedd clinigol ymrwymedig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Modelu gwaith tîm i gymhwyso model rhagfynegi risg eFalls i Gymru</a:t>
                      </a:r>
                    </a:p>
                  </a:txBody>
                  <a:tcPr marL="73548" marR="73548" marT="36774" marB="36774">
                    <a:solidFill>
                      <a:srgbClr val="00A2B7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490558"/>
                  </a:ext>
                </a:extLst>
              </a:tr>
              <a:tr h="11259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cy" sz="1800" b="1" i="0" u="none" strike="noStrike" kern="1200" cap="none" spc="0" normalizeH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Gofal wedi'i gynllunio a'r ddyletswydd ansawdd: methodoleg i archwilio anghydraddoldebau mewn rhestrau aros</a:t>
                      </a:r>
                    </a:p>
                  </a:txBody>
                  <a:tcPr marL="73548" marR="73548" marT="36774" marB="36774">
                    <a:solidFill>
                      <a:srgbClr val="00A2B7">
                        <a:alpha val="118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Ymchwil ac arfer wedi'u sganio o fannau eraill yn y DU i nodi </a:t>
                      </a:r>
                      <a:br>
                        <a:rPr lang="en-GB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cy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dull defnyddiol y gellid ei efelychu yng Nghymru (yn dibynnu ar</a:t>
                      </a:r>
                      <a:br>
                        <a:rPr lang="en-GB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cy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argaeledd data)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Crynhoi'r dull ar gyfer Cymru</a:t>
                      </a:r>
                    </a:p>
                  </a:txBody>
                  <a:tcPr marL="73548" marR="73548" marT="36774" marB="36774">
                    <a:solidFill>
                      <a:srgbClr val="00A2B7">
                        <a:alpha val="118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53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451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7C21BC-7AEA-700D-4BD4-7FA1E65F8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D558EAC-94EA-8659-EE78-18DD901F3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9B7043-7A90-D6C6-6DFE-644355504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B88B77-2BB5-CF96-4300-F48D0DE5B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9005BF-4FE7-E40F-78DE-5818B94DF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A7B444-89A6-7A00-3F21-406482C37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20960D5F-1193-A0CD-2A04-50EF1C6166A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657C0BB0-2CFB-662A-B238-6F619F926A3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9B0971-ED2D-5F21-A00D-B226D7382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364876"/>
            <a:ext cx="9319701" cy="968205"/>
          </a:xfrm>
        </p:spPr>
        <p:txBody>
          <a:bodyPr rtlCol="0">
            <a:noAutofit/>
          </a:bodyPr>
          <a:lstStyle/>
          <a:p>
            <a:pPr rtl="0"/>
            <a:r>
              <a:rPr lang="cy"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Mynd i’r afael â’r bylchau – mae angen y canlynol ar system gofal iechyd iechyd y cyhoedd effithiol yng Nghymru …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5CFD8AF-89BD-925B-B3B8-2AEE3489971E}"/>
              </a:ext>
            </a:extLst>
          </p:cNvPr>
          <p:cNvSpPr txBox="1">
            <a:spLocks/>
          </p:cNvSpPr>
          <p:nvPr/>
        </p:nvSpPr>
        <p:spPr>
          <a:xfrm>
            <a:off x="272144" y="1750741"/>
            <a:ext cx="11425532" cy="510725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sz="21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Dull gofal iechyd iechyd y cyhoedd </a:t>
            </a:r>
            <a:r>
              <a:rPr lang="cy" sz="2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cryfach</a:t>
            </a:r>
            <a:r>
              <a:rPr lang="cy" sz="21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ran </a:t>
            </a:r>
            <a:r>
              <a:rPr lang="cy" sz="2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polisi, cynllunio, dyrannu adnoddau a pherfformiad y GIG </a:t>
            </a:r>
          </a:p>
          <a:p>
            <a:pPr rtl="0">
              <a:defRPr/>
            </a:pPr>
            <a:r>
              <a:rPr lang="cy" sz="2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Dull cydgysylltiedig cryfach </a:t>
            </a:r>
            <a:r>
              <a:rPr lang="cy" sz="21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rhwng </a:t>
            </a:r>
            <a:r>
              <a:rPr lang="cy" sz="2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arbenigwyr iechyd y cyhoedd cenedlaethol a lleol</a:t>
            </a:r>
            <a:r>
              <a:rPr lang="cy" sz="21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gan weithio ar enghreifftiau effaith uchel, gyda'r defnydd gorau o'r setiau sgiliau priodol</a:t>
            </a:r>
          </a:p>
          <a:p>
            <a:pPr rtl="0">
              <a:defRPr/>
            </a:pPr>
            <a:r>
              <a:rPr lang="cy" sz="2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Dull cydgysylltiedig</a:t>
            </a:r>
            <a:r>
              <a:rPr lang="cy" sz="21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ran gofal iechyd iechyd y cyhoedd ar draws cyfarwyddiaethau </a:t>
            </a:r>
            <a:r>
              <a:rPr lang="cy" sz="2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Iechyd Cyhoeddus Cymru</a:t>
            </a:r>
          </a:p>
          <a:p>
            <a:pPr rtl="0">
              <a:defRPr/>
            </a:pPr>
            <a:r>
              <a:rPr lang="cy" sz="2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Arbenigedd iechyd y cyhoedd cryfach mewn meysydd pwysig Gweithrediaeth y GIG </a:t>
            </a:r>
            <a:r>
              <a:rPr lang="cy" sz="21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lle ceir bylchau – Gofal wedi’i gynllunio; Gofal Brys; Ansawdd, Gwelliant a Diogelwch Cleifion; Rhwydweithiau Clinigol</a:t>
            </a:r>
          </a:p>
          <a:p>
            <a:pPr rtl="0">
              <a:defRPr/>
            </a:pPr>
            <a:r>
              <a:rPr lang="cy" sz="2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Seilwaith cymorth craidd yn y mannau cywir </a:t>
            </a:r>
            <a:r>
              <a:rPr lang="cy" sz="21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cefnogi Gweithrediaeth y GIG a chefnogi Byrddau Iechyd Lleol: economeg iechyd; setiau data cryfach; deallusrwydd data iechyd y boblogaeth</a:t>
            </a:r>
          </a:p>
          <a:p>
            <a:pPr rtl="0">
              <a:defRPr/>
            </a:pPr>
            <a:r>
              <a:rPr lang="cy" sz="2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Cryfhau bylchau mewn capasiti a gallu yn y system </a:t>
            </a:r>
            <a:r>
              <a:rPr lang="cy" sz="21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arbenigol a generig, yn enwedig dadansoddi data, modelu, mewnbwn economeg iechyd, adolygiadau tystiolaeth ar gyfer adolygiadau/trawsnewid gwasanaethau, uwchsgilio timau gofal iechyd perthnasol i'w cefnogi i fabwysiadu dull iechyd y boblogaeth</a:t>
            </a:r>
            <a:endParaRPr lang="en-GB" sz="21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rtl="0">
              <a:defRPr/>
            </a:pPr>
            <a:endParaRPr lang="en-GB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835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DF697-8821-1BDA-C011-79E8FDBEE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6">
            <a:extLst>
              <a:ext uri="{FF2B5EF4-FFF2-40B4-BE49-F238E27FC236}">
                <a16:creationId xmlns:a16="http://schemas.microsoft.com/office/drawing/2014/main" id="{58AF8C18-1D8A-55F7-1D29-00A183A11AC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6" name="bg object 43">
            <a:extLst>
              <a:ext uri="{FF2B5EF4-FFF2-40B4-BE49-F238E27FC236}">
                <a16:creationId xmlns:a16="http://schemas.microsoft.com/office/drawing/2014/main" id="{13AE6A82-58DA-5705-FB99-884F87551C5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3707" y="-98322"/>
            <a:ext cx="5198076" cy="7099535"/>
          </a:xfrm>
          <a:prstGeom prst="rect">
            <a:avLst/>
          </a:prstGeom>
        </p:spPr>
      </p:pic>
      <p:pic>
        <p:nvPicPr>
          <p:cNvPr id="7" name="Picture 6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0DA5FDA6-D546-4A4F-42F5-068643EFEF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91" y="563618"/>
            <a:ext cx="1876181" cy="11472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72F515-DB7D-4A08-9ED6-24B961DF1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690" y="2274518"/>
            <a:ext cx="10313555" cy="2798814"/>
          </a:xfrm>
        </p:spPr>
        <p:txBody>
          <a:bodyPr lIns="90000" rtlCol="0" anchor="t" anchorCtr="0">
            <a:noAutofit/>
          </a:bodyPr>
          <a:lstStyle/>
          <a:p>
            <a:pPr algn="l" rtl="0"/>
            <a:r>
              <a:rPr lang="cy" sz="5000" b="1" i="0" u="none" strike="noStrike" kern="120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Argymhellion Strategol</a:t>
            </a:r>
            <a:endParaRPr lang="en-GB" sz="5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EE66EC-F093-D485-4422-E955F51D2D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513" y="5569156"/>
            <a:ext cx="9850243" cy="903249"/>
          </a:xfrm>
        </p:spPr>
        <p:txBody>
          <a:bodyPr rtlCol="0">
            <a:normAutofit/>
          </a:bodyPr>
          <a:lstStyle/>
          <a:p>
            <a:pPr algn="l" rtl="0"/>
            <a:r>
              <a:rPr lang="cy" sz="2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Mawrth 2025</a:t>
            </a:r>
          </a:p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/>
            <a:endParaRPr lang="en-GB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986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95A162-C7A2-DDD3-74CD-18200ABF5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6FE33D-4FF3-5C45-762A-ABF7452F2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84F38E-1F77-4468-968F-12D093526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29E774-7583-AB17-1253-57143EBF4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88AA94-7466-6B1F-3A74-DA01955CA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9E261D-113A-6E7D-A96D-D6B561FA9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1409DB20-A856-5F74-0E79-BE3047FCDE5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7B6E443C-4E26-B6EE-4DD8-27E6F260239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99EA10-B5E8-AA92-8733-023BDC5B9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364876"/>
            <a:ext cx="9459867" cy="968205"/>
          </a:xfrm>
        </p:spPr>
        <p:txBody>
          <a:bodyPr rtlCol="0">
            <a:normAutofit/>
          </a:bodyPr>
          <a:lstStyle/>
          <a:p>
            <a:pPr rtl="0"/>
            <a:r>
              <a:rPr lang="cy"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Argymhellion Strategol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3192D8-A15E-9479-6ADA-6FF9676BF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753" y="1366790"/>
            <a:ext cx="11062897" cy="5006181"/>
          </a:xfrm>
        </p:spPr>
        <p:txBody>
          <a:bodyPr lIns="0" r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None/>
              <a:tabLst/>
              <a:defRPr/>
            </a:pP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6088" indent="-446088" algn="ctr" defTabSz="734400" rtl="0">
              <a:spcAft>
                <a:spcPts val="1000"/>
              </a:spcAft>
              <a:buNone/>
              <a:tabLst>
                <a:tab pos="438150" algn="l"/>
              </a:tabLst>
              <a:defRPr/>
            </a:pPr>
            <a:r>
              <a:rPr lang="cy" sz="3000" b="1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	Cryfhau dealltwriaeth, gallu a gweithrediad ymarferol mewn rolau a swyddogaethau strategol ar draws y system gofal iechyd wrth fabwysiadu dull gofal iechyd iechyd y cyhoedd </a:t>
            </a:r>
          </a:p>
          <a:p>
            <a:pPr marL="446088" indent="-446088" algn="ctr" defTabSz="734400" rtl="0">
              <a:spcAft>
                <a:spcPts val="1000"/>
              </a:spcAft>
              <a:buNone/>
              <a:tabLst>
                <a:tab pos="438150" algn="l"/>
              </a:tabLst>
              <a:defRPr/>
            </a:pPr>
            <a:r>
              <a:rPr lang="cy" sz="3000" b="1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	Cryfhau capasiti a gallu yn y system iechyd y cyhoedd arbenigol i gynghori ar, a chefnogi, cyflwyno dull gofal iechyd y cyhoedd yng Nghymru ar lefel genedlaethol, ranbarthol a lleol</a:t>
            </a:r>
          </a:p>
          <a:p>
            <a:pPr marL="446088" indent="-446088" algn="ctr" defTabSz="734400" rtl="0">
              <a:spcAft>
                <a:spcPts val="1000"/>
              </a:spcAft>
              <a:buNone/>
              <a:tabLst>
                <a:tab pos="438150" algn="l"/>
              </a:tabLst>
              <a:defRPr/>
            </a:pPr>
            <a:r>
              <a:rPr lang="cy" sz="3000" b="1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	Cyd-gynhyrchu map ffordd a chamau ar gyfer gweithredu’n ymarferol </a:t>
            </a:r>
            <a:br>
              <a:rPr lang="en-GB" sz="3000" b="1" dirty="0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y" sz="3000" b="1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dull gofal iechyd iechyd y cyhoedd, i gyflawni gwelliannau pendant tuag at system gofal iechyd gynaliadwy erbyn 2035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 rtl="0">
              <a:spcAft>
                <a:spcPts val="1000"/>
              </a:spcAft>
              <a:buNone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991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93FD2-3FD2-EFC4-E9CC-408951431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672959-18CD-DB92-87CA-27805DEAE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BA9F67-A448-AA3E-ADB9-0C60D185E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12AF27-D7CF-0EE2-748E-9C21A6975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BB4625-5EDE-8B9E-26DD-7EED0F347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917946-BDAF-A267-E1AC-BF511EB0B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82DE779E-47BE-D70C-1C80-7E289C46825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1A889C59-1A5B-F686-D67B-8F1A1B6A1F8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197CCE-08F1-4E22-1DA6-472E60B46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79" y="364876"/>
            <a:ext cx="9894765" cy="968205"/>
          </a:xfrm>
        </p:spPr>
        <p:txBody>
          <a:bodyPr rtlCol="0">
            <a:normAutofit fontScale="90000"/>
          </a:bodyPr>
          <a:lstStyle/>
          <a:p>
            <a:pPr rtl="0"/>
            <a:r>
              <a:rPr lang="cy" sz="34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Argymhellion Strategol – meysydd gweithredu awgrymedig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FE321A3-E3FE-2B3E-3F37-E0361C0E2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753" y="1366790"/>
            <a:ext cx="10185816" cy="5006181"/>
          </a:xfrm>
        </p:spPr>
        <p:txBody>
          <a:bodyPr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None/>
              <a:tabLst/>
              <a:defRPr/>
            </a:pP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rtl="0">
              <a:spcAft>
                <a:spcPts val="1000"/>
              </a:spcAft>
              <a:buAutoNum type="arabicPeriod"/>
              <a:defRPr/>
            </a:pPr>
            <a:r>
              <a:rPr lang="cy" sz="3000" b="1">
                <a:solidFill>
                  <a:srgbClr val="00A2B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Cryfhau dealltwriaeth a gallu mewn rolau a swyddogaethau strategol:</a:t>
            </a:r>
          </a:p>
          <a:p>
            <a:pPr lvl="1" rtl="0">
              <a:spcAft>
                <a:spcPts val="1000"/>
              </a:spcAft>
              <a:defRPr/>
            </a:pPr>
            <a:r>
              <a:rPr lang="cy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Arweinyddiaeth ac eiriolaeth gysylltiedig gan Iechyd Cyhoeddus Cymru a Cyfarwyddwyr Iechyd y Cyhoedd yn y maes hwn</a:t>
            </a:r>
          </a:p>
          <a:p>
            <a:pPr lvl="1" rtl="0">
              <a:spcAft>
                <a:spcPts val="1000"/>
              </a:spcAft>
              <a:defRPr/>
            </a:pPr>
            <a:r>
              <a:rPr lang="cy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Nodi a gweithio ar gyfleoedd ymarferol mewn Byrddau Iechyd ac mewn cynllunio, rhwydweithiau a rhaglenni cenedlaethol </a:t>
            </a:r>
          </a:p>
          <a:p>
            <a:pPr lvl="1" rtl="0">
              <a:spcAft>
                <a:spcPts val="1000"/>
              </a:spcAft>
              <a:defRPr/>
            </a:pPr>
            <a:r>
              <a:rPr lang="cy" b="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Offer, adnoddau a chymorth 'Unwaith i Gymru', sydd ar gael ar-lein, i gefnogi partneriaid i fabwysiadu dull </a:t>
            </a:r>
            <a:r>
              <a:rPr lang="cy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gofal iechyd iechyd y cyhoedd </a:t>
            </a:r>
            <a:r>
              <a:rPr lang="cy" b="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mewn penderfyniadau allweddol a datblygu/trawsnewid gwasanaethau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 rtl="0">
              <a:spcAft>
                <a:spcPts val="1000"/>
              </a:spcAft>
              <a:buNone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582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56211B-86E5-6504-41E7-D56E1ABF4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9C89E6-8B90-248F-956C-71D0A3E9D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B9DA2F-EFF1-258E-57A1-45B560544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4F85ED-28E2-55CC-E5E7-38011D481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2C7336-C7BE-A7F2-ABEB-6D92F6060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545238-6CB9-D68C-7F57-939948D02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92B3A31B-50A4-F4F4-3D98-BFF778D979F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3E0B9902-0B89-EB2E-2CEE-DF234DEBDEF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A653F-6022-0223-9C73-D4E1A82A3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80" y="364876"/>
            <a:ext cx="9839008" cy="968205"/>
          </a:xfrm>
        </p:spPr>
        <p:txBody>
          <a:bodyPr rtlCol="0">
            <a:normAutofit fontScale="90000"/>
          </a:bodyPr>
          <a:lstStyle/>
          <a:p>
            <a:pPr rtl="0"/>
            <a:r>
              <a:rPr lang="cy" sz="34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Argymhellion Strategol – meysydd gweithredu awgrymedig </a:t>
            </a:r>
            <a:endParaRPr lang="en-GB" sz="3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A33022-1700-0F3D-ADF6-C0037FFC3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468" y="1367351"/>
            <a:ext cx="11407060" cy="5006181"/>
          </a:xfrm>
        </p:spPr>
        <p:txBody>
          <a:bodyPr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None/>
              <a:tabLst/>
              <a:defRPr/>
            </a:pP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6088" marR="0" lvl="0" indent="-4460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cy" sz="3000" b="1" i="0" u="none" strike="noStrike" kern="1200" cap="none" spc="0" normalizeH="0" noProof="0" dirty="0">
                <a:ln>
                  <a:noFill/>
                </a:ln>
                <a:solidFill>
                  <a:srgbClr val="00A2B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cy" sz="3000" b="0" i="0" u="none" strike="noStrike" kern="1200" cap="none" spc="0" normalizeH="0" noProof="0" dirty="0">
                <a:ln>
                  <a:noFill/>
                </a:ln>
                <a:solidFill>
                  <a:srgbClr val="00A2B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cy" sz="3000" b="1" i="0" u="none" strike="noStrike" kern="1200" cap="none" spc="0" normalizeH="0" noProof="0" dirty="0">
                <a:ln>
                  <a:noFill/>
                </a:ln>
                <a:solidFill>
                  <a:srgbClr val="00A2B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Cryfhau capasiti a gallu yn y gweithlu iechyd y cyhoedd arbenigol: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y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Sefydlu modus operandi rhwng Iechyd Cyhoeddus Cymru a Chyfarwyddwyr Gweithredol Iechyd y Cyhoedd gan gynnwys rolau a chyfrifoldebau penodol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y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Nodi cyfleoedd adnoddau ar lefel leol a chenedlaethol er mwyn darparu cymorth a chamau gweithredu ymarferol (e.e. ar gyfer asesu anghenion; blaenoriaethu dyrannu adnoddau; adolygiadau a thrawsnewid gwasanaethau; gwaith ynghylch tegwch)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y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Gweithio gyda phartneriaid (y byd academaidd ac AaGIC) i ddatblygu cyfleoedd hyfforddi a datblygu sgiliau ar gyfer arbenigwyr iechyd y cyhoedd a meysydd allweddol ehangach y GIG.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y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Sefydlu ac arwain cymuned ymarfer mewn dull gofal iechyd iechyd y cyhoedd, a chynnwys cyfleoedd ar gyfer profiad ymarferol ar draws system y GIG yng Nghymru</a:t>
            </a:r>
          </a:p>
        </p:txBody>
      </p:sp>
    </p:spTree>
    <p:extLst>
      <p:ext uri="{BB962C8B-B14F-4D97-AF65-F5344CB8AC3E}">
        <p14:creationId xmlns:p14="http://schemas.microsoft.com/office/powerpoint/2010/main" val="8233491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79619D-A818-F6C0-DF44-E7CD6ED90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9A96628-3117-C8B3-BAAE-BCCD9AD42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BD63EE-4287-AF16-150D-162099D9E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2D647E-A57C-F653-903F-075695FC2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1B1915-9AC8-3BF6-4DD6-2CD1F90F9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52C02E-F0E9-5CFF-060C-52D9CDD86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bg object 18">
            <a:extLst>
              <a:ext uri="{FF2B5EF4-FFF2-40B4-BE49-F238E27FC236}">
                <a16:creationId xmlns:a16="http://schemas.microsoft.com/office/drawing/2014/main" id="{63106DD5-B926-F7F0-4833-DA990584F79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6690"/>
            <a:ext cx="12192000" cy="1597432"/>
          </a:xfrm>
          <a:prstGeom prst="rect">
            <a:avLst/>
          </a:prstGeom>
        </p:spPr>
      </p:pic>
      <p:pic>
        <p:nvPicPr>
          <p:cNvPr id="19" name="bg object 19">
            <a:extLst>
              <a:ext uri="{FF2B5EF4-FFF2-40B4-BE49-F238E27FC236}">
                <a16:creationId xmlns:a16="http://schemas.microsoft.com/office/drawing/2014/main" id="{0879FDD0-F5AA-34F8-82B2-013637B9ECE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42776" y="504259"/>
            <a:ext cx="1089874" cy="614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12F30-9103-8D30-6FA9-50A36E645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80" y="364876"/>
            <a:ext cx="9816706" cy="968205"/>
          </a:xfrm>
        </p:spPr>
        <p:txBody>
          <a:bodyPr rtlCol="0">
            <a:normAutofit fontScale="90000"/>
          </a:bodyPr>
          <a:lstStyle/>
          <a:p>
            <a:pPr rtl="0"/>
            <a:r>
              <a:rPr lang="cy" sz="34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Argymhellion Strategol – meysydd gweithredu awgrymedig </a:t>
            </a:r>
            <a:endParaRPr lang="en-GB" sz="3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878572-9A0B-A952-1885-39975DC37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752" y="1472464"/>
            <a:ext cx="10220986" cy="5006181"/>
          </a:xfrm>
        </p:spPr>
        <p:txBody>
          <a:bodyPr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y" sz="3000" b="1" i="0" u="none" strike="noStrike" kern="1200" cap="none" spc="0" normalizeH="0" noProof="0">
                <a:ln>
                  <a:noFill/>
                </a:ln>
                <a:solidFill>
                  <a:srgbClr val="00A2B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3. Cyd-gynhyrchu map ffordd a chamau ar gyfer gweithredu’n ymarferol:</a:t>
            </a:r>
          </a:p>
          <a:p>
            <a:pPr lvl="1" rtl="0">
              <a:spcAft>
                <a:spcPts val="1000"/>
              </a:spcAft>
              <a:defRPr/>
            </a:pPr>
            <a:r>
              <a:rPr lang="cy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Nodi ymyriadau gwerth uchel sy'n cefnogi canolbwyntio adnoddau (ariannol, y gweithlu) ar atal ac ymyrraeth gynnar a lleihau anghydraddoldebau iechyd</a:t>
            </a:r>
          </a:p>
          <a:p>
            <a:pPr lvl="1" rtl="0">
              <a:spcAft>
                <a:spcPts val="1000"/>
              </a:spcAft>
              <a:defRPr/>
            </a:pPr>
            <a:r>
              <a:rPr lang="cy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Cryfhau llywodraethu ac atebolrwydd ar gyfer dull gofal iechyd iechyd y cyhoedd, a chynnwys </a:t>
            </a:r>
            <a:r>
              <a:rPr lang="cy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mesurau perfformiad a gweithredu deddfwriaeth berthnasol, e.e. y Ddyletswydd Ansawdd; Dyletswydd Economaidd-gymdeithasol, yn unol â fframwaith cynllunio'r GIG,</a:t>
            </a:r>
          </a:p>
        </p:txBody>
      </p:sp>
    </p:spTree>
    <p:extLst>
      <p:ext uri="{BB962C8B-B14F-4D97-AF65-F5344CB8AC3E}">
        <p14:creationId xmlns:p14="http://schemas.microsoft.com/office/powerpoint/2010/main" val="1808119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13e4bc7-c5cb-421c-81ff-b3dfe25311ab" xsi:nil="true"/>
    <lcf76f155ced4ddcb4097134ff3c332f xmlns="0f48412d-ddfc-4aa8-a215-3f71bcac9f8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EFC7F43D285342AA647AB5E0A8A69C" ma:contentTypeVersion="15" ma:contentTypeDescription="Create a new document." ma:contentTypeScope="" ma:versionID="b14158819f4dd5d4f5dcd41fda1b87dc">
  <xsd:schema xmlns:xsd="http://www.w3.org/2001/XMLSchema" xmlns:xs="http://www.w3.org/2001/XMLSchema" xmlns:p="http://schemas.microsoft.com/office/2006/metadata/properties" xmlns:ns2="0f48412d-ddfc-4aa8-a215-3f71bcac9f89" xmlns:ns3="b13e4bc7-c5cb-421c-81ff-b3dfe25311ab" targetNamespace="http://schemas.microsoft.com/office/2006/metadata/properties" ma:root="true" ma:fieldsID="90ca5069400db5a18256a09c158cbd41" ns2:_="" ns3:_="">
    <xsd:import namespace="0f48412d-ddfc-4aa8-a215-3f71bcac9f89"/>
    <xsd:import namespace="b13e4bc7-c5cb-421c-81ff-b3dfe25311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48412d-ddfc-4aa8-a215-3f71bcac9f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3e4bc7-c5cb-421c-81ff-b3dfe25311ab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6fe223f7-3ba2-4292-89c5-a4d0c9ee5158}" ma:internalName="TaxCatchAll" ma:showField="CatchAllData" ma:web="b13e4bc7-c5cb-421c-81ff-b3dfe25311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45D546-69C7-46D6-ADD2-9446011CEBAD}">
  <ds:schemaRefs>
    <ds:schemaRef ds:uri="http://schemas.microsoft.com/office/2006/metadata/properties"/>
    <ds:schemaRef ds:uri="http://schemas.microsoft.com/office/infopath/2007/PartnerControls"/>
    <ds:schemaRef ds:uri="b13e4bc7-c5cb-421c-81ff-b3dfe25311ab"/>
    <ds:schemaRef ds:uri="0f48412d-ddfc-4aa8-a215-3f71bcac9f89"/>
  </ds:schemaRefs>
</ds:datastoreItem>
</file>

<file path=customXml/itemProps2.xml><?xml version="1.0" encoding="utf-8"?>
<ds:datastoreItem xmlns:ds="http://schemas.openxmlformats.org/officeDocument/2006/customXml" ds:itemID="{FBF9415F-18DC-48EA-A5B7-7F94F09EC2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48412d-ddfc-4aa8-a215-3f71bcac9f89"/>
    <ds:schemaRef ds:uri="b13e4bc7-c5cb-421c-81ff-b3dfe25311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89BED6-9A18-4B48-8CF5-1BF5A33537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2679</TotalTime>
  <Words>2176</Words>
  <Application>Microsoft Office PowerPoint</Application>
  <PresentationFormat>Widescreen</PresentationFormat>
  <Paragraphs>154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       Cyfraniad Iechyd y Cyhoedd  at Ofal Iechyd Gwell: Fframwaith Gofal Iechyd Iechyd y Cyhoedd ar gyfer Cymru </vt:lpstr>
      <vt:lpstr>Pam rydym wedi gwneud y gwaith hwn a beth                    mae'n ei gynnwys</vt:lpstr>
      <vt:lpstr>Diffiniadau: Gofal Iechyd Iechyd y Cyhoedd – cymhwyso iechyd y cyhoedd i ofal iechyd</vt:lpstr>
      <vt:lpstr>Effaith dull iechyd y cyhoedd gofal iechyd ar bwysedd gwaed </vt:lpstr>
      <vt:lpstr>Nodau'r gwaith hwn</vt:lpstr>
      <vt:lpstr>Amcanion tymor byr i dymor hir y gwaith hwn yw:  </vt:lpstr>
      <vt:lpstr>   Fframwaith gofal iechyd iechyd      y cyhoedd ar gyfer Cymru  </vt:lpstr>
      <vt:lpstr>Mae'r Fframwaith yn cynnwys  </vt:lpstr>
      <vt:lpstr>RHAN 1 - Y Beth - Y dull system gyfan  </vt:lpstr>
      <vt:lpstr>RHAN 2 Y Sut – cymhwyso dull gofal             iechyd iechyd y cyhoedd</vt:lpstr>
      <vt:lpstr>RHAN 2 - Y Sut Cymhwyso dull gofal iechyd iechyd y cyhoedd </vt:lpstr>
      <vt:lpstr>   RHAN 3 Offer; rolau a chyfrifoldebau ac enghreifftiau cam wrth gam i helpu sefydliadau i ganfod gweithgareddau allweddol sydd eu hangen arnynt</vt:lpstr>
      <vt:lpstr>Cwestiynau i sefydliadau a thimau'r GIG eu gofyn I</vt:lpstr>
      <vt:lpstr>Cwestiynau i sefydliadau a thimau'r GIG eu gofyn II</vt:lpstr>
      <vt:lpstr>Pecyn cymorth gofal iechyd iechyd y cyhoedd ar y we</vt:lpstr>
      <vt:lpstr>Rolau a chyfrifoldebau mewn dull gofal iechyd iechyd y cyhoedd  </vt:lpstr>
      <vt:lpstr>Sut gall Arbenigwyr mewn iechyd y cyhoedd roi cefnogaeth</vt:lpstr>
      <vt:lpstr>Dull Y Cyngor Proffesiynau Iechyd a Gofal (HCPH) fel ymbarél sy'n cwmpasu gwaith sefydledig ac esblygol</vt:lpstr>
      <vt:lpstr>Enghreifftiau cam wrth gam - effaith dull HCPH yn y dyfodol a rôl arbenigwyr iechyd y cyhoedd</vt:lpstr>
      <vt:lpstr>Mynd i’r afael â’r bylchau – mae angen y canlynol ar system gofal iechyd iechyd y cyhoedd effithiol yng Nghymru …</vt:lpstr>
      <vt:lpstr>Argymhellion Strategol</vt:lpstr>
      <vt:lpstr>Argymhellion Strategol</vt:lpstr>
      <vt:lpstr>Argymhellion Strategol – meysydd gweithredu awgrymedig </vt:lpstr>
      <vt:lpstr>Argymhellion Strategol – meysydd gweithredu awgrymedig </vt:lpstr>
      <vt:lpstr>Argymhellion Strategol – meysydd gweithredu awgrymedig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Fiona Kinghorn (Public Health Wales - No. 2 Capital Quarter)</dc:creator>
  <cp:lastModifiedBy>Zoe Wallace (Public Health Wales - No. 2 Capital Quarter)</cp:lastModifiedBy>
  <cp:revision>301</cp:revision>
  <dcterms:created xsi:type="dcterms:W3CDTF">2024-08-14T14:48:01Z</dcterms:created>
  <dcterms:modified xsi:type="dcterms:W3CDTF">2026-09-15T09:26:22Z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0x010100F2EFC7F43D285342AA647AB5E0A8A69C</vt:lpwstr>
  </property>
  <property fmtid="{D5CDD505-2E9C-101B-9397-08002B2CF9AE}" pid="3" name="Order">
    <vt:r8>66700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</Properties>
</file>