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  <p:sldMasterId id="2147483689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69" r:id="rId16"/>
    <p:sldId id="279" r:id="rId17"/>
    <p:sldId id="271" r:id="rId18"/>
    <p:sldId id="272" r:id="rId19"/>
    <p:sldId id="273" r:id="rId20"/>
    <p:sldId id="274" r:id="rId21"/>
    <p:sldId id="275" r:id="rId22"/>
    <p:sldId id="280" r:id="rId23"/>
    <p:sldId id="263" r:id="rId24"/>
    <p:sldId id="259" r:id="rId25"/>
  </p:sldIdLst>
  <p:sldSz cx="5346700" cy="7559675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565"/>
    <a:srgbClr val="F2682E"/>
    <a:srgbClr val="2F5586"/>
    <a:srgbClr val="315787"/>
    <a:srgbClr val="B9B9B9"/>
    <a:srgbClr val="FEFEFE"/>
    <a:srgbClr val="6D6E71"/>
    <a:srgbClr val="40A294"/>
    <a:srgbClr val="F43882"/>
    <a:srgbClr val="FF5D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CCFDC6-9014-46A5-6785-A85A890D1B25}" v="2" dt="2026-08-11T13:05:36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3" autoAdjust="0"/>
    <p:restoredTop sz="91492" autoAdjust="0"/>
  </p:normalViewPr>
  <p:slideViewPr>
    <p:cSldViewPr snapToGrid="0">
      <p:cViewPr varScale="1">
        <p:scale>
          <a:sx n="75" d="100"/>
          <a:sy n="75" d="100"/>
        </p:scale>
        <p:origin x="2861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2328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Atgyfeirio</a:t>
          </a:r>
          <a:endParaRPr lang="en-US" sz="11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6D48A51-89CB-45D2-A355-52192E1250A2}" type="par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Gwneir hyn gan: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Chi eich hunan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Cymunedol a’r 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Gwirfoddol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gm:t>
    </dgm:pt>
    <dgm:pt modelId="{3B8E1DAD-E038-47E9-A96D-797634A7196C}" type="par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Presgripsiynu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Cymdeithasol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</dgm:t>
    </dgm:pt>
    <dgm:pt modelId="{505253F6-1BC9-47AF-BCFB-8701E55FD7CB}" type="par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Mae’n cynnwys: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yr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hyn sy’n cyfrif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gm:t>
    </dgm:pt>
    <dgm:pt modelId="{8DDBE84A-AA04-4F27-B486-0F531C2BCED3}" type="par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/>
        <a:lstStyle/>
        <a:p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Asedau</a:t>
          </a:r>
          <a:r>
            <a:rPr lang="en-US" sz="11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dirty="0" err="1">
              <a:latin typeface="Verdana" panose="020B0604030504040204" pitchFamily="34" charset="0"/>
              <a:ea typeface="Verdana" panose="020B0604030504040204" pitchFamily="34" charset="0"/>
            </a:rPr>
            <a:t>Cymunedol</a:t>
          </a:r>
          <a:endParaRPr lang="en-US" sz="11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D5F3CC5-9C7B-4D50-9417-57A72B50EAB6}" type="par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/>
        <a:lstStyle/>
        <a:p>
          <a:pPr>
            <a:spcAft>
              <a:spcPct val="35000"/>
            </a:spcAft>
          </a:pPr>
          <a:r>
            <a:rPr lang="cy-GB" sz="1000" i="1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lles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Ymarfer corff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sail </a:t>
          </a:r>
        </a:p>
        <a:p>
          <a:pPr>
            <a:spcAft>
              <a:spcPts val="378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atgyfeiriad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>
            <a:spcAft>
              <a:spcPct val="3500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yn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seiliedig ar </a:t>
          </a:r>
        </a:p>
        <a:p>
          <a:pPr>
            <a:spcAft>
              <a:spcPts val="0"/>
            </a:spcAft>
          </a:pPr>
          <a:r>
            <a:rPr lang="cy-GB" sz="9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natur</a:t>
          </a:r>
        </a:p>
      </dgm:t>
    </dgm:pt>
    <dgm:pt modelId="{D40A3BD7-9B12-461B-A282-2D5C5DF1A6B0}" type="par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 custLinFactNeighborX="47" custLinFactNeighborY="-20359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Atgyfeirio</a:t>
          </a:r>
          <a:endParaRPr lang="en-US" sz="1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Gwneir hyn gan: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Chi eich hunan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Cymunedol a’r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Gwirfoddol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Presgripsiynu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Cymdeithasol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Mae’n cynnwys: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yr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hyn sy’n cyfrif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30001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anchor="t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Asedau</a:t>
          </a:r>
          <a:r>
            <a:rPr lang="en-US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Cymunedol</a:t>
          </a:r>
          <a:endParaRPr lang="en-US" sz="1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6200000">
        <a:off x="2615579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633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000" i="1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lles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Ymarfer corff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sail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atgyfeiriad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yn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seiliedig ar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-GB" sz="900" kern="1200" noProof="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natur</a:t>
          </a:r>
        </a:p>
      </dsp:txBody>
      <dsp:txXfrm>
        <a:off x="3426338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DB7E-B6C3-D44F-9AF9-0B10833A08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anchor="b"/>
          <a:lstStyle>
            <a:lvl1pPr algn="ctr"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41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16976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262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8"/>
            <a:ext cx="31208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Cefnogi Ymddygiadau Iach: Canllaw ar gyfer Meddygaeth Gyffredinol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26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36574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lang="cy-GB" sz="700" spc="-6" dirty="0">
                <a:solidFill>
                  <a:srgbClr val="FFFFFF"/>
                </a:solidFill>
                <a:latin typeface="Verdana"/>
                <a:cs typeface="Verdana"/>
              </a:rPr>
              <a:t>Cefnogi Ymddygiadau Iach: Canllaw ar gyfer Meddygaeth Gyffredinol</a:t>
            </a:r>
            <a:endParaRPr lang="cy-GB"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568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771027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Cefnogi Ymddygiadau Iach: Canllaw ar gyfer Gofal Sylfaenol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1586"/>
            <a:ext cx="5364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20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003" y="1237197"/>
            <a:ext cx="4544695" cy="2631887"/>
          </a:xfrm>
        </p:spPr>
        <p:txBody>
          <a:bodyPr anchor="b"/>
          <a:lstStyle>
            <a:lvl1pPr algn="ctr">
              <a:defRPr sz="35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/>
          <a:lstStyle>
            <a:lvl1pPr marL="0" indent="0" algn="ctr">
              <a:buNone/>
              <a:defRPr sz="1403"/>
            </a:lvl1pPr>
            <a:lvl2pPr marL="267325" indent="0" algn="ctr">
              <a:buNone/>
              <a:defRPr sz="1169"/>
            </a:lvl2pPr>
            <a:lvl3pPr marL="534650" indent="0" algn="ctr">
              <a:buNone/>
              <a:defRPr sz="1052"/>
            </a:lvl3pPr>
            <a:lvl4pPr marL="801975" indent="0" algn="ctr">
              <a:buNone/>
              <a:defRPr sz="936"/>
            </a:lvl4pPr>
            <a:lvl5pPr marL="1069299" indent="0" algn="ctr">
              <a:buNone/>
              <a:defRPr sz="936"/>
            </a:lvl5pPr>
            <a:lvl6pPr marL="1336624" indent="0" algn="ctr">
              <a:buNone/>
              <a:defRPr sz="936"/>
            </a:lvl6pPr>
            <a:lvl7pPr marL="1603949" indent="0" algn="ctr">
              <a:buNone/>
              <a:defRPr sz="936"/>
            </a:lvl7pPr>
            <a:lvl8pPr marL="1871274" indent="0" algn="ctr">
              <a:buNone/>
              <a:defRPr sz="936"/>
            </a:lvl8pPr>
            <a:lvl9pPr marL="2138599" indent="0" algn="ctr">
              <a:buNone/>
              <a:defRPr sz="93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06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89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1"/>
            <a:ext cx="4611529" cy="3144614"/>
          </a:xfrm>
        </p:spPr>
        <p:txBody>
          <a:bodyPr anchor="b"/>
          <a:lstStyle>
            <a:lvl1pPr>
              <a:defRPr sz="35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5"/>
            <a:ext cx="4611529" cy="1653678"/>
          </a:xfrm>
        </p:spPr>
        <p:txBody>
          <a:bodyPr/>
          <a:lstStyle>
            <a:lvl1pPr marL="0" indent="0">
              <a:buNone/>
              <a:defRPr sz="1403">
                <a:solidFill>
                  <a:schemeClr val="tx1"/>
                </a:solidFill>
              </a:defRPr>
            </a:lvl1pPr>
            <a:lvl2pPr marL="267325" indent="0">
              <a:buNone/>
              <a:defRPr sz="1169">
                <a:solidFill>
                  <a:schemeClr val="tx1">
                    <a:tint val="75000"/>
                  </a:schemeClr>
                </a:solidFill>
              </a:defRPr>
            </a:lvl2pPr>
            <a:lvl3pPr marL="53465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3pPr>
            <a:lvl4pPr marL="801975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4pPr>
            <a:lvl5pPr marL="1069299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5pPr>
            <a:lvl6pPr marL="1336624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6pPr>
            <a:lvl7pPr marL="1603949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7pPr>
            <a:lvl8pPr marL="1871274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8pPr>
            <a:lvl9pPr marL="2138599" indent="0">
              <a:buNone/>
              <a:defRPr sz="9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070331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27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56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4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3" y="1853171"/>
            <a:ext cx="2261904" cy="908210"/>
          </a:xfrm>
        </p:spPr>
        <p:txBody>
          <a:bodyPr anchor="b"/>
          <a:lstStyle>
            <a:lvl1pPr marL="0" indent="0">
              <a:buNone/>
              <a:defRPr sz="1403" b="1"/>
            </a:lvl1pPr>
            <a:lvl2pPr marL="267325" indent="0">
              <a:buNone/>
              <a:defRPr sz="1169" b="1"/>
            </a:lvl2pPr>
            <a:lvl3pPr marL="534650" indent="0">
              <a:buNone/>
              <a:defRPr sz="1052" b="1"/>
            </a:lvl3pPr>
            <a:lvl4pPr marL="801975" indent="0">
              <a:buNone/>
              <a:defRPr sz="936" b="1"/>
            </a:lvl4pPr>
            <a:lvl5pPr marL="1069299" indent="0">
              <a:buNone/>
              <a:defRPr sz="936" b="1"/>
            </a:lvl5pPr>
            <a:lvl6pPr marL="1336624" indent="0">
              <a:buNone/>
              <a:defRPr sz="936" b="1"/>
            </a:lvl6pPr>
            <a:lvl7pPr marL="1603949" indent="0">
              <a:buNone/>
              <a:defRPr sz="936" b="1"/>
            </a:lvl7pPr>
            <a:lvl8pPr marL="1871274" indent="0">
              <a:buNone/>
              <a:defRPr sz="936" b="1"/>
            </a:lvl8pPr>
            <a:lvl9pPr marL="2138599" indent="0">
              <a:buNone/>
              <a:defRPr sz="93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3" y="2761381"/>
            <a:ext cx="226190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403" b="1"/>
            </a:lvl1pPr>
            <a:lvl2pPr marL="267325" indent="0">
              <a:buNone/>
              <a:defRPr sz="1169" b="1"/>
            </a:lvl2pPr>
            <a:lvl3pPr marL="534650" indent="0">
              <a:buNone/>
              <a:defRPr sz="1052" b="1"/>
            </a:lvl3pPr>
            <a:lvl4pPr marL="801975" indent="0">
              <a:buNone/>
              <a:defRPr sz="936" b="1"/>
            </a:lvl4pPr>
            <a:lvl5pPr marL="1069299" indent="0">
              <a:buNone/>
              <a:defRPr sz="936" b="1"/>
            </a:lvl5pPr>
            <a:lvl6pPr marL="1336624" indent="0">
              <a:buNone/>
              <a:defRPr sz="936" b="1"/>
            </a:lvl6pPr>
            <a:lvl7pPr marL="1603949" indent="0">
              <a:buNone/>
              <a:defRPr sz="936" b="1"/>
            </a:lvl7pPr>
            <a:lvl8pPr marL="1871274" indent="0">
              <a:buNone/>
              <a:defRPr sz="936" b="1"/>
            </a:lvl8pPr>
            <a:lvl9pPr marL="2138599" indent="0">
              <a:buNone/>
              <a:defRPr sz="93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219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4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4906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8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5"/>
            <a:ext cx="2706767" cy="5372269"/>
          </a:xfrm>
        </p:spPr>
        <p:txBody>
          <a:bodyPr/>
          <a:lstStyle>
            <a:lvl1pPr>
              <a:defRPr sz="1871"/>
            </a:lvl1pPr>
            <a:lvl2pPr>
              <a:defRPr sz="1637"/>
            </a:lvl2pPr>
            <a:lvl3pPr>
              <a:defRPr sz="1403"/>
            </a:lvl3pPr>
            <a:lvl4pPr>
              <a:defRPr sz="1169"/>
            </a:lvl4pPr>
            <a:lvl5pPr>
              <a:defRPr sz="1169"/>
            </a:lvl5pPr>
            <a:lvl6pPr>
              <a:defRPr sz="1169"/>
            </a:lvl6pPr>
            <a:lvl7pPr>
              <a:defRPr sz="1169"/>
            </a:lvl7pPr>
            <a:lvl8pPr>
              <a:defRPr sz="1169"/>
            </a:lvl8pPr>
            <a:lvl9pPr>
              <a:defRPr sz="116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936"/>
            </a:lvl1pPr>
            <a:lvl2pPr marL="267325" indent="0">
              <a:buNone/>
              <a:defRPr sz="819"/>
            </a:lvl2pPr>
            <a:lvl3pPr marL="534650" indent="0">
              <a:buNone/>
              <a:defRPr sz="702"/>
            </a:lvl3pPr>
            <a:lvl4pPr marL="801975" indent="0">
              <a:buNone/>
              <a:defRPr sz="585"/>
            </a:lvl4pPr>
            <a:lvl5pPr marL="1069299" indent="0">
              <a:buNone/>
              <a:defRPr sz="585"/>
            </a:lvl5pPr>
            <a:lvl6pPr marL="1336624" indent="0">
              <a:buNone/>
              <a:defRPr sz="585"/>
            </a:lvl6pPr>
            <a:lvl7pPr marL="1603949" indent="0">
              <a:buNone/>
              <a:defRPr sz="585"/>
            </a:lvl7pPr>
            <a:lvl8pPr marL="1871274" indent="0">
              <a:buNone/>
              <a:defRPr sz="585"/>
            </a:lvl8pPr>
            <a:lvl9pPr marL="2138599" indent="0">
              <a:buNone/>
              <a:defRPr sz="58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079543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8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73044" y="1088455"/>
            <a:ext cx="2706767" cy="5372269"/>
          </a:xfrm>
        </p:spPr>
        <p:txBody>
          <a:bodyPr anchor="t"/>
          <a:lstStyle>
            <a:lvl1pPr marL="0" indent="0">
              <a:buNone/>
              <a:defRPr sz="1871"/>
            </a:lvl1pPr>
            <a:lvl2pPr marL="267325" indent="0">
              <a:buNone/>
              <a:defRPr sz="1637"/>
            </a:lvl2pPr>
            <a:lvl3pPr marL="534650" indent="0">
              <a:buNone/>
              <a:defRPr sz="1403"/>
            </a:lvl3pPr>
            <a:lvl4pPr marL="801975" indent="0">
              <a:buNone/>
              <a:defRPr sz="1169"/>
            </a:lvl4pPr>
            <a:lvl5pPr marL="1069299" indent="0">
              <a:buNone/>
              <a:defRPr sz="1169"/>
            </a:lvl5pPr>
            <a:lvl6pPr marL="1336624" indent="0">
              <a:buNone/>
              <a:defRPr sz="1169"/>
            </a:lvl6pPr>
            <a:lvl7pPr marL="1603949" indent="0">
              <a:buNone/>
              <a:defRPr sz="1169"/>
            </a:lvl7pPr>
            <a:lvl8pPr marL="1871274" indent="0">
              <a:buNone/>
              <a:defRPr sz="1169"/>
            </a:lvl8pPr>
            <a:lvl9pPr marL="2138599" indent="0">
              <a:buNone/>
              <a:defRPr sz="116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936"/>
            </a:lvl1pPr>
            <a:lvl2pPr marL="267325" indent="0">
              <a:buNone/>
              <a:defRPr sz="819"/>
            </a:lvl2pPr>
            <a:lvl3pPr marL="534650" indent="0">
              <a:buNone/>
              <a:defRPr sz="702"/>
            </a:lvl3pPr>
            <a:lvl4pPr marL="801975" indent="0">
              <a:buNone/>
              <a:defRPr sz="585"/>
            </a:lvl4pPr>
            <a:lvl5pPr marL="1069299" indent="0">
              <a:buNone/>
              <a:defRPr sz="585"/>
            </a:lvl5pPr>
            <a:lvl6pPr marL="1336624" indent="0">
              <a:buNone/>
              <a:defRPr sz="585"/>
            </a:lvl6pPr>
            <a:lvl7pPr marL="1603949" indent="0">
              <a:buNone/>
              <a:defRPr sz="585"/>
            </a:lvl7pPr>
            <a:lvl8pPr marL="1871274" indent="0">
              <a:buNone/>
              <a:defRPr sz="585"/>
            </a:lvl8pPr>
            <a:lvl9pPr marL="2138599" indent="0">
              <a:buNone/>
              <a:defRPr sz="58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6072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497198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3" y="402483"/>
            <a:ext cx="115288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16207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36574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lang="cy-GB" sz="700" spc="-6" dirty="0">
                <a:solidFill>
                  <a:srgbClr val="FFFFFF"/>
                </a:solidFill>
                <a:latin typeface="Verdana"/>
                <a:cs typeface="Verdana"/>
              </a:rPr>
              <a:t>Cefnogi Ymddygiadau Iach: Canllaw ar gyfer Meddygaeth Gyffredinol</a:t>
            </a:r>
            <a:endParaRPr lang="cy-GB" sz="700" dirty="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8CBED0B-04CD-4B49-8118-1C61570F31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52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8277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43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53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23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0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69194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anchor="b"/>
          <a:lstStyle>
            <a:lvl1pPr>
              <a:defRPr sz="140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57944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6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74" r:id="rId14"/>
    <p:sldLayoutId id="2147483672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4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700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EAAB0-C178-485A-B421-F3C192B10B8A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700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700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A00BD-17C9-4056-8759-62238A005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2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hdr="0" ftr="0" dt="0"/>
  <p:txStyles>
    <p:titleStyle>
      <a:lvl1pPr algn="l" defTabSz="534650" rtl="0" eaLnBrk="1" latinLnBrk="0" hangingPunct="1">
        <a:lnSpc>
          <a:spcPct val="90000"/>
        </a:lnSpc>
        <a:spcBef>
          <a:spcPct val="0"/>
        </a:spcBef>
        <a:buNone/>
        <a:defRPr sz="2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662" indent="-133662" algn="l" defTabSz="53465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1637" kern="1200">
          <a:solidFill>
            <a:schemeClr val="tx1"/>
          </a:solidFill>
          <a:latin typeface="+mn-lt"/>
          <a:ea typeface="+mn-ea"/>
          <a:cs typeface="+mn-cs"/>
        </a:defRPr>
      </a:lvl1pPr>
      <a:lvl2pPr marL="400987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668312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3pPr>
      <a:lvl4pPr marL="935637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202962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470287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737611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2004936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272261" indent="-133662" algn="l" defTabSz="534650" rtl="0" eaLnBrk="1" latinLnBrk="0" hangingPunct="1">
        <a:lnSpc>
          <a:spcPct val="90000"/>
        </a:lnSpc>
        <a:spcBef>
          <a:spcPts val="292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325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650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975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299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624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949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1274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599" algn="l" defTabSz="534650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svg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helpafiistopio.cymru/gwasanaethau-yn-eich-ardal-chi/" TargetMode="External"/><Relationship Id="rId5" Type="http://schemas.openxmlformats.org/officeDocument/2006/relationships/hyperlink" Target="https://www.helpafiistopio.cymru/ffurflen-cyfeiriad-proffesiynol/" TargetMode="External"/><Relationship Id="rId4" Type="http://schemas.openxmlformats.org/officeDocument/2006/relationships/hyperlink" Target="https://www.helpafiistopio.cym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an247.org.uk/cy/hafan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an247.org.uk/cy/hafan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pwysauiach.cymru/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wysauiach.cymru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gov.uk/government/publications/general-practice-physical-activity-questionnaire-gppaq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lyw.cymru/dod-o-hyd-ich-awdurdod-lleol" TargetMode="External"/><Relationship Id="rId2" Type="http://schemas.openxmlformats.org/officeDocument/2006/relationships/hyperlink" Target="https://111.wales.nhs.uk/encyclopaedia/e/article/exercise/?locale=cy&amp;term=A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fif"/><Relationship Id="rId4" Type="http://schemas.openxmlformats.org/officeDocument/2006/relationships/hyperlink" Target="https://icc.gig.cymru/gwasanaethau-a-thimau/cynllun-atgyfeirio-cleifion-i-wneud-ymarfer-corff-cymr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cc.gig.cymru/gwasanaethau-a-thimau/yr-is-adran-gofal-sylfaenol/rhaglen-atal-diabetes-cymru-gyfan/" TargetMode="External"/><Relationship Id="rId2" Type="http://schemas.openxmlformats.org/officeDocument/2006/relationships/hyperlink" Target="https://riskscore.diabetes.org.uk/start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hyperlink" Target="https://www.letspreventdiabetes.wal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hyperlink" Target="https://www.smokinginwales.info/graphs/top-line-findings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icc.gig.cymru/gwasanaethau-a-thimau/arsyllfa/data-a-dadansoddi/mynychder-diabetes-tueddiadau-ffactorau-risg-ac-amcanestyniadau-10-mlynedd/" TargetMode="Externa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lyw.cymru/llesiant-cymru-2023-html" TargetMode="External"/><Relationship Id="rId2" Type="http://schemas.openxmlformats.org/officeDocument/2006/relationships/hyperlink" Target="https://www.llyw.cymru/sites/default/files/publications/2021-0https:/www.llyw.cymru/sites/default/files/publications/2021-09/cymru-iachach-ein-cynllun-iechyd-a-gofal-cymdeithasol.pdf9/cymru-iachach-ein-cynllun-iechyd-a-gofal-cymdeithasol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agic.gig.cymru/cefnogaeth/lechyd-a-lles-cydweithwyr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hyperlink" Target="https://icc.gig.cymru/gwasanaethau-a-thimau/cymru-iach-ar-waith/" TargetMode="External"/><Relationship Id="rId4" Type="http://schemas.openxmlformats.org/officeDocument/2006/relationships/hyperlink" Target="https://aagic.gig.cymru/files/iechyd-a-lles-staff/mae-ein-lles-yn-bwysi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icc.gig.cymru/gwybodaeth-erthygl/hyfforddiant-mecc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llyw.cymru/fframwaith-cenedlaethol-ar-gyfer-presgripsiynu-cymdeithasol?_ga=2.178428321.421513047.1705426271-175759683.1694757925&amp;_gl=1*r281r*_ga*MTc1NzU5NjgzLjE2OTQ3NTc5MjU.*_ga_L1471V4N02*MTcwNTQyNjI5Ni4xNy4wLjE3MDU0MjYyOTYuMC4wLjA.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helpafiistopio.cymru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5236" y="4864772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596" y="1621253"/>
            <a:ext cx="4544696" cy="1311078"/>
          </a:xfrm>
        </p:spPr>
        <p:txBody>
          <a:bodyPr>
            <a:noAutofit/>
          </a:bodyPr>
          <a:lstStyle/>
          <a:p>
            <a:pPr algn="l">
              <a:lnSpc>
                <a:spcPts val="3000"/>
              </a:lnSpc>
            </a:pPr>
            <a: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Cefnogi Ymddygiadau Iach:</a:t>
            </a:r>
            <a:br>
              <a:rPr lang="en-GB" sz="28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Canllaw ar gyfer Meddygaeth Gyffredinol</a:t>
            </a:r>
          </a:p>
        </p:txBody>
      </p:sp>
      <p:pic>
        <p:nvPicPr>
          <p:cNvPr id="5" name="Picture 4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4E9D986B-8605-910C-1265-4E2A78CD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42" y="6803289"/>
            <a:ext cx="2673350" cy="59233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95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314673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1" y="4863011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55236" y="3146733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4863012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55795" y="3144790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3973" y="31496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83901" y="1520427"/>
            <a:ext cx="200025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Smoking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still</a:t>
            </a:r>
            <a:r>
              <a:rPr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largest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cause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avoidable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death</a:t>
            </a:r>
            <a:r>
              <a:rPr sz="11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Wales,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13%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adult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population</a:t>
            </a:r>
            <a:r>
              <a:rPr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Verdana"/>
                <a:cs typeface="Verdana"/>
              </a:rPr>
              <a:t>smoke.</a:t>
            </a:r>
            <a:r>
              <a:rPr sz="976" b="1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83299" y="2573636"/>
            <a:ext cx="205994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Wales</a:t>
            </a:r>
            <a:r>
              <a:rPr sz="1100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give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up.</a:t>
            </a:r>
            <a:endParaRPr sz="1100" dirty="0">
              <a:latin typeface="Verdana"/>
              <a:cs typeface="Verdana"/>
            </a:endParaRPr>
          </a:p>
          <a:p>
            <a:pPr marL="138438" marR="5080"/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smokers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prepared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attempt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quit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want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support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from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primary</a:t>
            </a: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care.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47630" y="1310469"/>
            <a:ext cx="2193529" cy="3554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cy-GB" sz="1100" b="1" dirty="0">
                <a:solidFill>
                  <a:srgbClr val="315787"/>
                </a:solidFill>
              </a:rPr>
              <a:t>Helpa Fi i Stopio yw’r unig frand rhoi’r gorau i ysmygu cenedlaethol</a:t>
            </a:r>
            <a:r>
              <a:rPr lang="cy-GB" sz="1100" b="1" spc="-16" dirty="0">
                <a:solidFill>
                  <a:srgbClr val="315787"/>
                </a:solidFill>
              </a:rPr>
              <a:t> i Gymru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Mae’n darparu cymorth di-dor ar sail tystiolaeth i roi’r gorau iddi yn lleol ac yn genedlaethol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Gall cleientiaid dderbyn cynnyrch disodli nicotin am ddim a chymorth ar ymddygiad wedi’i deilwra  </a:t>
            </a:r>
          </a:p>
          <a:p>
            <a:pPr lvl="0"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</a:rPr>
              <a:t>Cadarnheir bod mwy na 40% o’r ysmygwyr sy’n derbyn cymorth gan y rhaglen, drwy fonitro carbon monocsid, wedi llwyddo i roi’r gorau i ysmygu ar ôl 4 wythnos</a:t>
            </a:r>
            <a:r>
              <a:rPr lang="cy-GB" sz="1100" baseline="30000" dirty="0">
                <a:solidFill>
                  <a:srgbClr val="6D6E71"/>
                </a:solidFill>
              </a:rPr>
              <a:t>5</a:t>
            </a:r>
            <a:r>
              <a:rPr lang="cy-GB" sz="1100" dirty="0">
                <a:solidFill>
                  <a:srgbClr val="6D6E71"/>
                </a:solidFill>
              </a:rPr>
              <a:t>. </a:t>
            </a:r>
          </a:p>
          <a:p>
            <a:pPr marL="0" marR="183524" indent="0" algn="just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endParaRPr lang="en-GB" sz="1100" b="1" spc="-16" dirty="0">
              <a:solidFill>
                <a:srgbClr val="2F5586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775" y="1016025"/>
            <a:ext cx="1207631" cy="1207631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0977" y="2465540"/>
            <a:ext cx="2332493" cy="4411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b="1" spc="-16" dirty="0">
                <a:solidFill>
                  <a:srgbClr val="315787"/>
                </a:solidFill>
              </a:rPr>
              <a:t>Mae Helpa Fi i Stopio wedi’i ddylunio i’w gwneud mor hawdd â phosibl i ysmygwyr ymgysylltu â’r rhaglen</a:t>
            </a:r>
            <a:endParaRPr lang="cy-GB" sz="1100" b="1" spc="-10" dirty="0">
              <a:solidFill>
                <a:srgbClr val="315787"/>
              </a:solidFill>
            </a:endParaRPr>
          </a:p>
          <a:p>
            <a:pPr marL="0" marR="183524" indent="0" algn="just">
              <a:lnSpc>
                <a:spcPct val="100000"/>
              </a:lnSpc>
              <a:spcBef>
                <a:spcPts val="100"/>
              </a:spcBef>
              <a:buNone/>
            </a:pPr>
            <a:endParaRPr lang="cy-GB" sz="1100" b="1" spc="-10" dirty="0">
              <a:solidFill>
                <a:srgbClr val="2F5586"/>
              </a:solidFill>
            </a:endParaRPr>
          </a:p>
          <a:p>
            <a:pPr marL="120657" marR="10160" indent="-107956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Gall pobl dderbyn galwad ar adeg cyfleus o’r dydd iddyn nhw drwy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wefan y rhaglen</a:t>
            </a:r>
            <a:r>
              <a:rPr lang="cy-GB" sz="1100" spc="-20" dirty="0">
                <a:solidFill>
                  <a:srgbClr val="656565"/>
                </a:solidFill>
                <a:latin typeface="Verdana"/>
                <a:cs typeface="Verdana"/>
              </a:rPr>
              <a:t> drwy nodi dim ond enw a rhif ffôn</a:t>
            </a:r>
            <a:endParaRPr lang="cy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Ar hyn o bryd, gall gweithwyr proffesiynol ddarparu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atgyfeiriad ar-lein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 gellir ei lenwi’n hawdd yn ystod apwyntiad arferol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 Erbyn 2024, bydd atgyfeirio’n cael ei integreiddio o fewn systemau’r holl bractisau meddygon teulu yng Nghymru.</a:t>
            </a:r>
          </a:p>
          <a:p>
            <a:pPr marL="120657" marR="187335" indent="-107956">
              <a:lnSpc>
                <a:spcPct val="100000"/>
              </a:lnSpc>
              <a:spcBef>
                <a:spcPts val="566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Gellir gweld lleoliad y gwasanaethau lleol ar </a:t>
            </a:r>
            <a:r>
              <a:rPr lang="cy-GB" sz="1100" spc="-49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fap syml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</p:txBody>
      </p:sp>
      <p:pic>
        <p:nvPicPr>
          <p:cNvPr id="3074" name="Picture 2" descr="Free Red Corded Telephone on White Suraface Stock Phot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3" t="3491" r="28382" b="10178"/>
          <a:stretch/>
        </p:blipFill>
        <p:spPr bwMode="auto">
          <a:xfrm>
            <a:off x="409511" y="4849085"/>
            <a:ext cx="2297114" cy="222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59817" y="1186896"/>
            <a:ext cx="2160270" cy="1023463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899339" y="1186897"/>
            <a:ext cx="2058406" cy="1345244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756310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899340" y="1345623"/>
            <a:ext cx="2337658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Nid oes lefel gwbl ddiogel ar gyfer yfed alcohol a gall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yfed ychydig o alcohol hyd yn oed gynyddu’r perygl o glefydau fel canser. </a:t>
            </a: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cy-GB" sz="1000" b="1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74139" y="2657516"/>
            <a:ext cx="2280008" cy="4681250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endParaRPr lang="cy-GB" sz="400" b="1" dirty="0">
              <a:solidFill>
                <a:srgbClr val="656565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gofal sylfaenol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gyda’u defnydd o alcohol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Bod yn ymwybodol o niwed sy’n ymwneud ag alcohol a chanllawiau NICE</a:t>
            </a:r>
            <a:r>
              <a:rPr lang="cy-GB" sz="1100" baseline="30000" dirty="0">
                <a:solidFill>
                  <a:srgbClr val="656565"/>
                </a:solidFill>
                <a:latin typeface="Verdana"/>
                <a:cs typeface="Verdana"/>
              </a:rPr>
              <a:t>6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ar ymyriadau atal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Holi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am faint maen nhw’n ei yfed pan fydd hynny’n berthnasol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Asesu a chofnodi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ymddygiad yfed gan ddefnyddio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3"/>
              </a:rPr>
              <a:t>AUDIT C</a:t>
            </a: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-GB" sz="1100" b="1" dirty="0">
                <a:solidFill>
                  <a:srgbClr val="2F5586"/>
                </a:solidFill>
              </a:rPr>
              <a:t>Rhoi cyngor </a:t>
            </a:r>
            <a:r>
              <a:rPr lang="cy-GB" sz="1100" dirty="0">
                <a:solidFill>
                  <a:srgbClr val="656565"/>
                </a:solidFill>
              </a:rPr>
              <a:t>ar sail sgôr </a:t>
            </a:r>
            <a:r>
              <a:rPr lang="cy-GB" sz="1100" dirty="0">
                <a:solidFill>
                  <a:srgbClr val="FF0000"/>
                </a:solidFill>
                <a:hlinkClick r:id="rId3"/>
              </a:rPr>
              <a:t>AUDIT C</a:t>
            </a:r>
            <a:r>
              <a:rPr lang="cy-GB" sz="1100" dirty="0">
                <a:solidFill>
                  <a:srgbClr val="656565"/>
                </a:solidFill>
              </a:rPr>
              <a:t> a’u </a:t>
            </a:r>
            <a:r>
              <a:rPr lang="cy-GB" sz="1100" b="1" dirty="0">
                <a:solidFill>
                  <a:srgbClr val="2F5586"/>
                </a:solidFill>
              </a:rPr>
              <a:t>cyfeirio</a:t>
            </a:r>
            <a:r>
              <a:rPr lang="cy-GB" sz="1100" dirty="0">
                <a:solidFill>
                  <a:srgbClr val="656565"/>
                </a:solidFill>
              </a:rPr>
              <a:t> i’r llinell gymorth </a:t>
            </a:r>
            <a:r>
              <a:rPr lang="cy-GB" sz="1100" dirty="0">
                <a:solidFill>
                  <a:srgbClr val="656565"/>
                </a:solidFill>
                <a:hlinkClick r:id="rId4"/>
              </a:rPr>
              <a:t>DAN 24/7</a:t>
            </a:r>
            <a:r>
              <a:rPr lang="cy-GB" sz="1100" dirty="0">
                <a:solidFill>
                  <a:srgbClr val="656565"/>
                </a:solidFill>
              </a:rPr>
              <a:t>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486561" y="2374110"/>
            <a:ext cx="199492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Mae’r perygl o ddatblygu amrywiaeth o broblemau iechyd yn cynyddu po fwyaf aml y mae unigolyn yn yfed alcohol.</a:t>
            </a: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899833"/>
              </p:ext>
            </p:extLst>
          </p:nvPr>
        </p:nvGraphicFramePr>
        <p:xfrm>
          <a:off x="445224" y="4012356"/>
          <a:ext cx="2031345" cy="2039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b="1" noProof="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Sgôr AUDIT C </a:t>
                      </a: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b="1" noProof="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Risg</a:t>
                      </a: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y-GB" sz="1100" b="1" noProof="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0-4 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isel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5-7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gynyddol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â risg uwch</a:t>
                      </a:r>
                      <a:endParaRPr lang="cy-GB" sz="1100" noProof="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11-12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100" noProof="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Yn ddibynnol o bosibl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98972" y="3257992"/>
            <a:ext cx="2077597" cy="80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Prawf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Adnabod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Anhwylderau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Defnyddio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Alcohol –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Sgôr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Defnydd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AUDIT C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</a:t>
            </a:r>
            <a:r>
              <a:rPr lang="en-GB" sz="1100" b="1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cryno</a:t>
            </a:r>
            <a:r>
              <a:rPr lang="en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547254" y="1317902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Mae 17% o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oedolion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(16+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oed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)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yng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chemeClr val="bg1"/>
                </a:solidFill>
                <a:latin typeface="Verdana"/>
                <a:cs typeface="Verdana"/>
              </a:rPr>
              <a:t>Nghymru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yn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yfed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mwy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na’r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canllawiau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a argymhellir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2510" y="6104980"/>
            <a:ext cx="2287578" cy="1163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Mae AUDIT C yn cynnwys cwestiynau ar yfed o’r AUDIT llawn, a phrawf sgrinio ar y defnydd o alcohol i asesu risg person o niwed yn sgil alcohol</a:t>
            </a:r>
            <a:r>
              <a:rPr lang="en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84" y="4957895"/>
            <a:ext cx="2458989" cy="1935291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Gellir cyfeirio pobl sydd eisiau cymorth i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Llinell Gymorth Cyffuriau ac Alcohol Cymru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  </a:t>
            </a:r>
            <a:r>
              <a:rPr lang="cy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cy-GB" sz="11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DAN 24/7 yn </a:t>
            </a:r>
            <a:r>
              <a:rPr lang="cy-GB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llinell gymorth ffôn am ddim, gyfrinachol a dwyieithog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sy’n darparu un pwynt cyswllt i unrhyw un yng Nghymru sydd eisiau rhagor o wybodaeth a/neu help ynghylch </a:t>
            </a:r>
            <a:r>
              <a:rPr lang="cy-GB" sz="1100" dirty="0" err="1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cyffurfiau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y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" y="3613565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8233" y="4939753"/>
            <a:ext cx="243497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a/neu alcohol. Gall siarad â rhywun am broblem gyffuriau neu alcohol fod y cam cyntaf i unigolyn ddatrys ei broblemau. Gall pobl </a:t>
            </a:r>
            <a:r>
              <a:rPr lang="cy-GB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hunangyfeirio 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dderbyn cymorth. </a:t>
            </a:r>
            <a:b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Mae’r gwasanaeth ar gael 24 awr y dydd, 7 niwrnod yr wythnos.</a:t>
            </a:r>
          </a:p>
          <a:p>
            <a:pPr>
              <a:buClr>
                <a:srgbClr val="23A7B5"/>
              </a:buClr>
            </a:pPr>
            <a:b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Ffoniwch y rhif rhadffôn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neu anfonwch neges destun at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 </a:t>
            </a:r>
            <a:r>
              <a:rPr lang="cy-GB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ar: </a:t>
            </a:r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cy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924673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406138" y="4170092"/>
            <a:ext cx="2160270" cy="912272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Pwysau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Iach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5510" y="1401394"/>
            <a:ext cx="2101526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Gall cyrraedd a chynnal pwysau iachach fod yn heriol, ac fe’i dylanwadir gan yr amgylchiadau y byddwn yn cael ein geni, yn cael ein magu, yn byw ac yn gweithio ynddynt</a:t>
            </a:r>
            <a:r>
              <a:rPr lang="en-GB" sz="1100" dirty="0">
                <a:solidFill>
                  <a:srgbClr val="6D6E71"/>
                </a:solidFill>
                <a:latin typeface="Verdana"/>
                <a:cs typeface="Verdana"/>
              </a:rPr>
              <a:t>. </a:t>
            </a:r>
            <a:endParaRPr sz="976" baseline="29914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468495" y="2773191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Cofnodwyd bod 61% o oedolion yng Nghymru dros bwysau neu’n ordew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; yn cynnwys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cy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354489"/>
            <a:ext cx="2157096" cy="5874901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400" b="1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gofal sylfaenol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5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 mae risg iddynt fod yn ordew, neu sy’n ordew ar hyn o bryd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Ofyn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cwestiynau – gofynnwch am ganiatâd i siarad am bwysau a’i archwilio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	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Asesu a chofnodi </a:t>
            </a:r>
            <a:r>
              <a:rPr lang="cy-GB" sz="1100" dirty="0">
                <a:solidFill>
                  <a:srgbClr val="2F5586"/>
                </a:solidFill>
                <a:latin typeface="Verdana"/>
                <a:cs typeface="Verdana"/>
              </a:rPr>
              <a:t>eu statws iechyd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(e.e. pwysau, BMI), a thaith rheoli pwysau yr unigolyn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ynghylch manteision cyrraedd a chynnal pwysau iachach</a:t>
            </a: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Cyfeirio/atgyfeirio’r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unigolyn at y wefan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Pwysau Iach Byw’n Iach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neu wasnaeth rheoli pwysau eich bwrdd iechyd lleol</a:t>
            </a:r>
            <a:r>
              <a:rPr lang="en-GB" sz="110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4816" y="5246028"/>
            <a:ext cx="2225909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Mae’n bwysig deall taith pwysau unigolyn o’i safbwynt hwy, heb farn a rhagfarn.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510" y="4230006"/>
            <a:ext cx="21015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>
              <a:spcBef>
                <a:spcPts val="100"/>
              </a:spcBef>
              <a:buClr>
                <a:srgbClr val="93C9DF"/>
              </a:buClr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Gall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sgyrsiau tosturiol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a mynediad i gymorth helpu pobl i gael pwysau iachach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</p:txBody>
      </p:sp>
      <p:pic>
        <p:nvPicPr>
          <p:cNvPr id="12" name="Picture 2" descr="Free Close-Up Photo Of Vegetables Stock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" b="18356"/>
          <a:stretch/>
        </p:blipFill>
        <p:spPr bwMode="auto">
          <a:xfrm>
            <a:off x="395260" y="5911749"/>
            <a:ext cx="2213949" cy="119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06138" y="2711385"/>
            <a:ext cx="2160270" cy="1306419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414816" y="2835444"/>
            <a:ext cx="2421546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Cofnodwyd bod 61% o oedolion yng Nghymru dros bwysau neu’n ordew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; yn cynnwys 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cy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1581" y="980284"/>
            <a:ext cx="2584652" cy="361036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Mae’r wefan Pwysau Iach Byw’n Iach yn cynnig cynnwys ac adnoddau, sy’n cynnwys: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y-GB" sz="5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Pennu nodau a hunanfonitro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Deall pwysau a’ch taith rheoli pwysau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Adnoddau rhyngweithiol y gellir eu lawrlwytho fel cynllunwyr prydau 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Cyfeirio pobl at wybodaeth am ffyrdd o gadw’n heini ac opsiynau eraill ar gyfer colli pwysau.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Tudalen wybodaeth ar gyfer gweithwyr iechyd proffesiynol. 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3" y="450648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70031" y="2280203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/>
              <a:t>Gellir </a:t>
            </a:r>
            <a:r>
              <a:rPr lang="cy-GB" sz="1100" b="1" dirty="0"/>
              <a:t>cyfeirio </a:t>
            </a:r>
            <a:r>
              <a:rPr lang="cy-GB" sz="1100" dirty="0"/>
              <a:t>unigolion at</a:t>
            </a:r>
            <a:r>
              <a:rPr lang="cy-GB" sz="1100" b="1" dirty="0"/>
              <a:t> </a:t>
            </a:r>
            <a:r>
              <a:rPr lang="cy-GB" sz="1100" b="1" dirty="0">
                <a:solidFill>
                  <a:srgbClr val="FF0000"/>
                </a:solidFill>
                <a:hlinkClick r:id="rId3"/>
              </a:rPr>
              <a:t>Pwysau Iach Byw’n Iach</a:t>
            </a:r>
            <a:r>
              <a:rPr lang="cy-GB" sz="1100" dirty="0"/>
              <a:t>, sef adnodd ar-lein gan y GIG ar gyfer oedolion yng Nghymru sydd dros bwysau ac sy’n ordew.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y-GB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y-GB" sz="1100" dirty="0"/>
              <a:t>Mae’n adnodd am ddim sy’n seiliedig ar dystiolaeth sy’n cynnig gwybodaeth wedi’i theilwra a chymorth hunan-gyfeiriedig.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7370" y="6330379"/>
            <a:ext cx="4693833" cy="934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y-GB" sz="1100" dirty="0"/>
              <a:t>Ar gyfer unigolion sydd â BMI o ≥40 kg/m2 neu BMI o ≥35 kg/m2 a chydafiacheddau neu ystyriaethau ychwanegol sylweddol, ac y mae angen cymorth mwy dwys arnynt, </a:t>
            </a:r>
            <a:r>
              <a:rPr lang="cy-GB" sz="1100" b="1" dirty="0"/>
              <a:t>cysylltwch â gwasanaeth rheoli pwysau eich bwrdd iechyd lleol. </a:t>
            </a:r>
            <a:endParaRPr lang="cy-GB" sz="1100" dirty="0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747735" y="4467884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13664" y="4479532"/>
            <a:ext cx="2190623" cy="155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3155398" y="2855393"/>
            <a:ext cx="1920597" cy="1192323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96003" y="803858"/>
            <a:ext cx="4460872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Gweithgaredd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corfforol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263877" y="2930014"/>
            <a:ext cx="177172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Gall </a:t>
            </a:r>
            <a:r>
              <a:rPr lang="en-GB" sz="1100" dirty="0" err="1">
                <a:solidFill>
                  <a:srgbClr val="FFFFFF"/>
                </a:solidFill>
                <a:latin typeface="Verdana"/>
                <a:cs typeface="Verdana"/>
              </a:rPr>
              <a:t>gweithgaredd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rgbClr val="FFFFFF"/>
                </a:solidFill>
                <a:latin typeface="Verdana"/>
                <a:cs typeface="Verdana"/>
              </a:rPr>
              <a:t>corfforol</a:t>
            </a:r>
            <a:r>
              <a:rPr lang="en-GB" sz="1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atal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a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thrin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cyflyrau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mwy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hirdymor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nag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unrhyw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ymyriad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b="1" dirty="0" err="1">
                <a:solidFill>
                  <a:srgbClr val="FFFFFF"/>
                </a:solidFill>
                <a:latin typeface="Verdana"/>
                <a:cs typeface="Verdana"/>
              </a:rPr>
              <a:t>unigol</a:t>
            </a:r>
            <a:r>
              <a:rPr lang="en-GB" sz="1100" b="1" dirty="0">
                <a:solidFill>
                  <a:srgbClr val="FFFFFF"/>
                </a:solidFill>
                <a:latin typeface="Verdana"/>
                <a:cs typeface="Verdana"/>
              </a:rPr>
              <a:t> arall</a:t>
            </a:r>
            <a:r>
              <a:rPr lang="en-GB" sz="1100" baseline="3000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3157869" y="1221486"/>
            <a:ext cx="1906489" cy="1521714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154353" y="1298711"/>
            <a:ext cx="2192347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Mae tua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31% o oedolion yng Nghymru yn anweithgar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, sy’n cael ei ddiffinio fel ymgymryd â llai na 30 munud o weithgaredd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corfforol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yr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wythnos</a:t>
            </a:r>
            <a:r>
              <a:rPr lang="en-GB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7591" y="3407067"/>
            <a:ext cx="2665962" cy="3918704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gofal sylfaenol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i fod yn fwy corfforol egnïol 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Ofyn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i bobl am fod yn egnïol,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asesu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gan ddefnyddio’r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Holiadur Gweithgaredd Corfforol Practisau Cyffredinol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a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chofnodi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lefelau’r gweithgaredd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ynghylch buddiannau gweithgaredd corfforol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Cyfeirio/atgyfeirio </a:t>
            </a:r>
            <a:r>
              <a:rPr lang="cy-GB" sz="1100" dirty="0">
                <a:solidFill>
                  <a:srgbClr val="2F5586"/>
                </a:solidFill>
                <a:latin typeface="Verdana"/>
                <a:cs typeface="Verdana"/>
              </a:rPr>
              <a:t>pobl at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wybodaeth a chymorth pellach.</a:t>
            </a: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298711"/>
            <a:ext cx="2603078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Gall bod yn gorfforol anweithgar a threulio gormod o amser yn eistedd gynyddu’r tebygolrwydd y bydd unigolyn yn datblygu amrywiaeth eang o afiechydon a chyflyrau cronig. </a:t>
            </a:r>
          </a:p>
        </p:txBody>
      </p:sp>
      <p:pic>
        <p:nvPicPr>
          <p:cNvPr id="11" name="Picture 10" descr="Free People swimming in sea during competition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6" t="5223" r="-3" b="-196"/>
          <a:stretch/>
        </p:blipFill>
        <p:spPr bwMode="auto">
          <a:xfrm>
            <a:off x="3157870" y="4159909"/>
            <a:ext cx="1918125" cy="30798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7591" y="2376016"/>
            <a:ext cx="2490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Yn fwyaf nodedig: Clefyd Cardiofasgwlaidd, diabetes math 2, gordewdra, iselder, gorbryder a mathau penodol o ganser a chlyfyrau cyhyrysgerbydol </a:t>
            </a:r>
          </a:p>
          <a:p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85" y="728495"/>
            <a:ext cx="2402697" cy="4796544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Gallwch gyfeirio pobl at: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6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Wefan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GIG 111: Ymarfer Corff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i gael gwybodaeth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Neu i ganfod cyfleusterau o fewn eich ardal, gall pobl ymweld â gwefan yr awdurdod lleol. Yma, gall pobl ganfod manylion lleoedd fel canolfannau hamdden, mannau gwyrdd, llwybrau sy’n addas i blant a phobl ag anabledd, traethau a mwy. 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Cliciwch y ddolen i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Ddod o hyd i’ch awdurdod lleol | llywodraeth.cymru</a:t>
            </a: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814451" y="728495"/>
            <a:ext cx="2423314" cy="550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r>
              <a:rPr lang="cy-GB" sz="1100" dirty="0"/>
              <a:t>Fel gweithiwr iechyd proffesiynol, gallwch atgyfeirio pobl y mae angen cefnogaeth ychwanegol arnynt sy’n anweithgar neu y mae perygl iddynt brofi cyflwr iechyd hirdymor neu gronig, neu sydd eisoes yn dioddef cyflwr o’r fath, i’r </a:t>
            </a:r>
            <a:r>
              <a:rPr lang="cy-GB" sz="1100" b="1" dirty="0">
                <a:hlinkClick r:id="rId4"/>
              </a:rPr>
              <a:t>Cynllun Cenedlaethol i Atgyfeirio Cleifion i Wneud Ymarfer Corff</a:t>
            </a:r>
            <a:endParaRPr lang="cy-GB" sz="1100" b="1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None/>
            </a:pPr>
            <a:endParaRPr lang="cy-GB" sz="1100" dirty="0"/>
          </a:p>
          <a:p>
            <a:pPr marL="0" indent="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dirty="0"/>
              <a:t>Gall gweithwyr iechyd proffesiynol atgyfeirio unigolion i gynllun ymarfer corff lleol a byddant yn derbyn: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asesiad cychwynnol, 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arolwg ar ôl 4 wythnos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rhaglen ymarfer corff wedi’i graddio’n briodol am 16 wythnos</a:t>
            </a:r>
          </a:p>
          <a:p>
            <a:pPr>
              <a:lnSpc>
                <a:spcPct val="11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-GB" sz="1100" dirty="0"/>
              <a:t>Arolwg dilynol ar ôl 52 wythnos.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t="33964" b="5121"/>
          <a:stretch/>
        </p:blipFill>
        <p:spPr>
          <a:xfrm>
            <a:off x="305295" y="4366568"/>
            <a:ext cx="2342387" cy="2813050"/>
          </a:xfrm>
          <a:prstGeom prst="rect">
            <a:avLst/>
          </a:prstGeom>
        </p:spPr>
      </p:pic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03" b="3266"/>
          <a:stretch/>
        </p:blipFill>
        <p:spPr bwMode="auto">
          <a:xfrm>
            <a:off x="2945823" y="5156792"/>
            <a:ext cx="2089776" cy="202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Atal Diabetes Math 2</a:t>
            </a:r>
            <a:endParaRPr lang="en-GB" sz="1900" b="1" spc="-1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400430" y="3269497"/>
            <a:ext cx="2105322" cy="131838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525206" y="3329808"/>
            <a:ext cx="1855769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nifer y bobl ar y Gofrestr Clefyd Diabetic Gofal Sylfaenol wedi cynyddu 60,000 ers 2009, sy’n gynnydd o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40% mewn ychydig dros ddeng mlynedd</a:t>
            </a:r>
            <a:r>
              <a:rPr lang="cy-GB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857141" y="1354489"/>
            <a:ext cx="2069516" cy="1321334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857142" y="1433410"/>
            <a:ext cx="2277084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Mae’r dystiolaeth yn awgrymu, drwy gefnogi pobl i wneud newidiadau i’w ffordd o fyw,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gellid atal dros hanner yr achosion o ddiabetes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math 2.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448912" y="1354489"/>
            <a:ext cx="2211472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Mae mwy na 200,000 o bobl yng Nghymru yn byw gyda diabetes, ac mae gan naw o bob 10 ohonynt </a:t>
            </a:r>
            <a:r>
              <a:rPr lang="cy-GB" sz="1100" dirty="0">
                <a:solidFill>
                  <a:srgbClr val="6D6E71"/>
                </a:solidFill>
              </a:rPr>
              <a:t>dd</a:t>
            </a:r>
            <a:r>
              <a:rPr lang="cy-GB" sz="1100" dirty="0">
                <a:solidFill>
                  <a:srgbClr val="656565"/>
                </a:solidFill>
              </a:rPr>
              <a:t>iabetes math 2</a:t>
            </a:r>
            <a:r>
              <a:rPr lang="cy-GB" sz="1100" baseline="30000" dirty="0">
                <a:solidFill>
                  <a:srgbClr val="656565"/>
                </a:solidFill>
              </a:rPr>
              <a:t>8</a:t>
            </a:r>
            <a:r>
              <a:rPr lang="cy-GB" sz="1100" dirty="0">
                <a:solidFill>
                  <a:srgbClr val="656565"/>
                </a:solidFill>
              </a:rPr>
              <a:t>.  </a:t>
            </a:r>
          </a:p>
          <a:p>
            <a:pPr marL="0" marR="208290" indent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Diabetes yw’r prif achos dros golli golwg ac mae’n gyfrannwr mawr at fethiant yr arennau, trawiad ar y galon a strôc. </a:t>
            </a:r>
          </a:p>
        </p:txBody>
      </p:sp>
      <p:pic>
        <p:nvPicPr>
          <p:cNvPr id="12" name="Picture 11" descr="Free A Man in Active Wear Exercising Stock Photo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t="17155" r="-299" b="-5273"/>
          <a:stretch/>
        </p:blipFill>
        <p:spPr bwMode="auto">
          <a:xfrm>
            <a:off x="2863252" y="2847053"/>
            <a:ext cx="2063405" cy="2316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Free An Elderly Man Exercising Stock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6353"/>
          <a:stretch/>
        </p:blipFill>
        <p:spPr bwMode="auto">
          <a:xfrm>
            <a:off x="2864273" y="5163944"/>
            <a:ext cx="2062384" cy="210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ree Flat Lay Photography of Three Tray of Foods Stock 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9473" y="4986556"/>
            <a:ext cx="2517056" cy="201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307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508075" y="3377296"/>
            <a:ext cx="1855769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nifer y bobl ar y Gofrestr Clefyd Diabetic Gofal Sylfaenol wedi cynyddu 60,000 ers 2009, sy’n gynnydd o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40% mewn ychydig dros ddeng mlynedd</a:t>
            </a:r>
            <a:r>
              <a:rPr lang="cy-GB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83300" y="4801505"/>
            <a:ext cx="2277084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Mae’r dystiolaeth yn awgrymu, drwy gefnogi pobl i wneud newidiadau i’w ffordd o fyw,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gellid atal dros hanner yr achosion o ddiabetes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</a:rPr>
              <a:t>math 2.</a:t>
            </a:r>
            <a:endParaRPr sz="1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189039" y="1141685"/>
            <a:ext cx="1794087" cy="2980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Ar ôl cael ei atgyfeirio i’r Rhaglen Atal Diabetes Cymru Gyfan, gwahoddir yr unigolyn i ymgynghoriad 30 munud i drafod: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ei ganlyniad HbA1c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 ffactorau risg ar gyfer Diabetes Math 2 a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manteision ymddygiad iach o ran lleihau’r risg o Diabetes Math 2.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5358" y="779488"/>
            <a:ext cx="2580974" cy="6606778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400" b="1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o fewn gofal sylfaenol</a:t>
            </a: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i atal Diabetes Math 2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drwy: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Cydnabod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 ffactorau risg ar gyfer datblygu diabetes e.e. oedran, ethnigrwydd, hanes teuluol, profi gordewdra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Annog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pobl i ddeall eu risg o ddatblygu diabetes gan ddefnyddio Offeryn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‘</a:t>
            </a:r>
            <a:r>
              <a:rPr lang="cy-GB" sz="1100" b="1" dirty="0" err="1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Know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 </a:t>
            </a:r>
            <a:r>
              <a:rPr lang="cy-GB" sz="1100" b="1" dirty="0" err="1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Your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 </a:t>
            </a:r>
            <a:r>
              <a:rPr lang="cy-GB" sz="1100" b="1" dirty="0" err="1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Risk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  <a:hlinkClick r:id="rId2"/>
              </a:rPr>
              <a:t>’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Diabetes UK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Profi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lefelau HbA1c yn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systematig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yn y rhai sydd ‘mewn perygl’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Nodi’r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rhai sydd â lefelau HbA1c cyn-ddiabetig (42-47mmol/mol) a thrafod y canlyniad gyda’r unigolion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Atgyfeirio </a:t>
            </a:r>
            <a:r>
              <a:rPr lang="cy-GB" sz="1100" dirty="0">
                <a:solidFill>
                  <a:srgbClr val="2F5586"/>
                </a:solidFill>
                <a:latin typeface="Verdana"/>
                <a:cs typeface="Verdana"/>
              </a:rPr>
              <a:t>pobl at y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Rhaglen Atal Diabetes Cymru Gyfan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ar sail y meini prawf cymhwysedd / argaeledd</a:t>
            </a:r>
          </a:p>
          <a:p>
            <a:pPr marL="108000" marR="508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Cyfeirio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pobl at gymorth hunanreoli digidol: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  <a:hlinkClick r:id="rId4"/>
              </a:rPr>
              <a:t>Let’s Prevent Diabetes</a:t>
            </a:r>
            <a:endParaRPr lang="cy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2" name="Picture 4" descr="Free Crop faceless multiethnic interviewer and job seeker going through interview Stock Pho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74" y="4483983"/>
            <a:ext cx="1782255" cy="118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Free Person in Green Shirt Holding White Printer Paper Stock Phot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74" y="5846398"/>
            <a:ext cx="1782255" cy="11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895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143375" y="180975"/>
            <a:ext cx="1203325" cy="403225"/>
          </a:xfrm>
        </p:spPr>
        <p:txBody>
          <a:bodyPr/>
          <a:lstStyle/>
          <a:p>
            <a:fld id="{68CBED0B-04CD-4B49-8118-1C61570F317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2001" b="1" spc="-1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Cyfeiriadau</a:t>
            </a:r>
            <a:endParaRPr lang="en-GB" sz="2001" b="1" spc="-1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8" y="1325415"/>
            <a:ext cx="2370535" cy="5242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1 StatsCymru. Ffordd o fyw oedolion yn ôl oedran a rhyw 2022-23. 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2 Arsyllfa Iechyd Cyhoeddus Cymru (2020). Ysmygu yng Nghymru.</a:t>
            </a: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Llywodraeth Cymru. Arolwg Cenedlaethol Cymru, 2016-17.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4 Smoking in Wales. </a:t>
            </a:r>
            <a:r>
              <a:rPr lang="cy-GB" sz="1100" b="1" dirty="0" err="1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Smoking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 </a:t>
            </a:r>
            <a:r>
              <a:rPr lang="cy-GB" sz="1100" b="1" dirty="0" err="1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Toolkit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 </a:t>
            </a:r>
            <a:r>
              <a:rPr lang="cy-GB" sz="1100" b="1" dirty="0" err="1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Study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, 2023.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5 StatsCymru, Smygwyr sy’n byw yng Nghymru y cadarnhawyd drwy fonitro carbon monocsid eu bod yn dal i lwyddo i roi’r gorau i smygu ar ôl 4 wythnos, 2019-20.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6 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NICE (2010). Public health guideline [PH24]. Alcohol-use disorders: prevention.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gael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yma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: </a:t>
            </a:r>
            <a:r>
              <a:rPr lang="en-GB" sz="1100" b="1" dirty="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https://www.nice.org.uk/guidance/ph24</a:t>
            </a:r>
            <a:endParaRPr lang="en-GB" sz="1100" b="1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[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Fel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Verdana"/>
                <a:cs typeface="Verdana"/>
              </a:rPr>
              <a:t>ar</a:t>
            </a:r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 19/11/2023].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endParaRPr lang="cy-GB"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898888" y="1174995"/>
            <a:ext cx="2183130" cy="41139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7 BMJ Learning. The </a:t>
            </a:r>
            <a:r>
              <a:rPr lang="cy-GB" sz="1100" dirty="0" err="1">
                <a:solidFill>
                  <a:schemeClr val="bg1"/>
                </a:solidFill>
                <a:latin typeface="Verdana"/>
                <a:cs typeface="Verdana"/>
              </a:rPr>
              <a:t>Importance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 of </a:t>
            </a:r>
            <a:r>
              <a:rPr lang="cy-GB" sz="1100" dirty="0" err="1">
                <a:solidFill>
                  <a:schemeClr val="bg1"/>
                </a:solidFill>
                <a:latin typeface="Verdana"/>
                <a:cs typeface="Verdana"/>
              </a:rPr>
              <a:t>Physical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-GB" sz="1100" dirty="0" err="1">
                <a:solidFill>
                  <a:schemeClr val="bg1"/>
                </a:solidFill>
                <a:latin typeface="Verdana"/>
                <a:cs typeface="Verdana"/>
              </a:rPr>
              <a:t>Activity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 Learning </a:t>
            </a:r>
            <a:r>
              <a:rPr lang="cy-GB" sz="1100" dirty="0" err="1">
                <a:solidFill>
                  <a:schemeClr val="bg1"/>
                </a:solidFill>
                <a:latin typeface="Verdana"/>
                <a:cs typeface="Verdana"/>
              </a:rPr>
              <a:t>Module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 1. Ar gael yma: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4"/>
              </a:rPr>
              <a:t>http://learning.bmj.com/learning/info/getting-started.html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[Fel ar 8/6/2018].</a:t>
            </a:r>
          </a:p>
          <a:p>
            <a:pPr marL="12701" marR="99700"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>
              <a:spcBef>
                <a:spcPts val="100"/>
              </a:spcBef>
            </a:pP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8 ICC (2023). Mynychder diabetes - tueddiadau, ffactorau risg, ac amcanestyniadau 10 mlynedd. Ar gael yma: 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  <a:hlinkClick r:id="rId5"/>
              </a:rPr>
              <a:t>https://icc.gig.cymru/gwasanaethau-a-thimau/arsyllfa/data-a-dadansoddi/mynychder-diabetes-tueddiadau-ffactorau-risg-ac-amcanestyniadau-10-mlynedd/</a:t>
            </a:r>
            <a:r>
              <a:rPr lang="cy-GB" sz="1100" b="1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chemeClr val="bg1"/>
                </a:solidFill>
                <a:latin typeface="Verdana"/>
                <a:cs typeface="Verdana"/>
              </a:rPr>
              <a:t>[Fel ar 17/11/2023]</a:t>
            </a: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8" y="412115"/>
            <a:ext cx="3108047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lang="cy-GB" sz="700" spc="-6" dirty="0">
                <a:solidFill>
                  <a:srgbClr val="FFFFFF"/>
                </a:solidFill>
                <a:latin typeface="Verdana"/>
                <a:cs typeface="Verdana"/>
              </a:rPr>
              <a:t>Cefnogi Ymddygiadau Iach</a:t>
            </a:r>
            <a:r>
              <a:rPr lang="en-GB" sz="700" spc="-6" dirty="0">
                <a:solidFill>
                  <a:srgbClr val="FFFFFF"/>
                </a:solidFill>
                <a:latin typeface="Verdana"/>
                <a:cs typeface="Verdana"/>
              </a:rPr>
              <a:t>: Canllaw ar gyfer Meddygaeth Gyffredinol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lang="cy-GB" b="1" spc="-10" dirty="0">
                <a:solidFill>
                  <a:srgbClr val="FFFFFF"/>
                </a:solidFill>
                <a:latin typeface="Verdana"/>
                <a:cs typeface="Verdana"/>
              </a:rPr>
              <a:t>ynnwys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095391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Cefnogi Ymddygiadau Iach</a:t>
                      </a: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                                       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20338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Llesiant y Gweithlu Meddygaeth Gyffredinol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Gwneud i Bob Cyswllt Gyfrif</a:t>
                      </a:r>
                      <a:endParaRPr lang="cy-GB" sz="1050" b="1" spc="-10" noProof="0" dirty="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Presgripsiynu Cymdeithasol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spc="-1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Ysmygu                                                                                 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Pwysau Iach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Gweithgaredd Corfforol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Atal Diabetes Math</a:t>
                      </a:r>
                      <a:r>
                        <a:rPr lang="cy-GB" sz="1050" b="1" baseline="0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-GB" sz="1050" b="1" noProof="0" dirty="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2</a:t>
                      </a:r>
                      <a:endParaRPr lang="cy-GB" sz="1050" noProof="0" dirty="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r>
                        <a:rPr lang="cy-GB" sz="1050" b="1" spc="-10" noProof="0" dirty="0">
                          <a:solidFill>
                            <a:srgbClr val="FFFFFF"/>
                          </a:solidFill>
                          <a:latin typeface="Verdana"/>
                        </a:rPr>
                        <a:t>Cyfeiriadau</a:t>
                      </a:r>
                      <a:endParaRPr lang="cy-GB" sz="105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062"/>
                        </a:lnSpc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70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62"/>
                        </a:lnSpc>
                      </a:pP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722683" y="2923897"/>
            <a:ext cx="2296633" cy="27186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1"/>
            <a:r>
              <a:rPr lang="en-GB" sz="1100" dirty="0">
                <a:solidFill>
                  <a:schemeClr val="bg1"/>
                </a:solidFill>
                <a:latin typeface="Verdana"/>
                <a:cs typeface="Verdana"/>
              </a:rPr>
              <a:t>Cyhoeddwyd: Chwefror</a:t>
            </a:r>
            <a:r>
              <a:rPr lang="en-GB" sz="1000" dirty="0">
                <a:solidFill>
                  <a:schemeClr val="bg1"/>
                </a:solidFill>
                <a:latin typeface="Verdana"/>
                <a:cs typeface="Verdana"/>
              </a:rPr>
              <a:t> 2024</a:t>
            </a:r>
            <a:endParaRPr sz="1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1" name="Picture 10" descr="A colorful pixelated logo&#10;&#10;Description automatically generated with medium confidence">
            <a:extLst>
              <a:ext uri="{FF2B5EF4-FFF2-40B4-BE49-F238E27FC236}">
                <a16:creationId xmlns:a16="http://schemas.microsoft.com/office/drawing/2014/main" id="{FE506560-FD0D-B683-1382-8F830EE4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08" y="6801279"/>
            <a:ext cx="2673350" cy="59233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24227" y="2923897"/>
            <a:ext cx="2296633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012" y="6711806"/>
            <a:ext cx="771277" cy="7712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6" y="6711807"/>
            <a:ext cx="771276" cy="7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cy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Cefnogi Ymddygiadau Iach</a:t>
            </a:r>
            <a:endParaRPr lang="cy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299" y="1282522"/>
            <a:ext cx="23424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Amlygodd </a:t>
            </a:r>
            <a:r>
              <a:rPr lang="cy-GB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Cymru Iachach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yr angen i symud tuag at fwy o waith atal ac ymyrraeth gynnar er mwyn gwella iechyd a llesiant pobl</a:t>
            </a:r>
            <a:r>
              <a:rPr lang="cy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a chefnogi cynaliadwyedd ein system iechyd a gofal</a:t>
            </a:r>
            <a:r>
              <a:rPr lang="cy-GB" sz="1100" spc="-1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.</a:t>
            </a:r>
            <a:endParaRPr lang="cy-GB" sz="1100" dirty="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5008" y="2666235"/>
            <a:ext cx="1510538" cy="1757324"/>
            <a:chOff x="444653" y="2898299"/>
            <a:chExt cx="2238157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44653" y="2898299"/>
              <a:ext cx="223815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461335" y="2933884"/>
              <a:ext cx="2221475" cy="95890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Adroddodd </a:t>
              </a:r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Llesiant Cymru (2023)</a:t>
              </a:r>
              <a:r>
                <a:rPr lang="cy-GB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y gellir </a:t>
              </a:r>
              <a:r>
                <a:rPr lang="cy-GB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priodoli tua dwy rhan o dair o farwolaethau y gellid eu hosgoi i gyflyrau y gellid eu hatal.</a:t>
              </a: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888023" y="1299193"/>
            <a:ext cx="225497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cyfleoedd helaeth i ysgogi sgyrsiau am newid ymddygiad, a grymuso pobl i wneud dewisiadau iachach, drwy’r nifer fawr o gysylltiadau rhwng y cyhoedd a’r gwasanaethau gofal sylfaenol</a:t>
            </a: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.</a:t>
            </a: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6526"/>
          <a:stretch/>
        </p:blipFill>
        <p:spPr bwMode="auto">
          <a:xfrm>
            <a:off x="2167847" y="2755872"/>
            <a:ext cx="2867752" cy="164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38447" y="4589175"/>
            <a:ext cx="4804547" cy="2715637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Meysydd ar gyfer gwella ansawdd mewn gofal sylfaenol:</a:t>
            </a:r>
          </a:p>
          <a:p>
            <a:pPr marL="38102" marR="30482">
              <a:spcBef>
                <a:spcPts val="100"/>
              </a:spcBef>
            </a:pPr>
            <a:endParaRPr lang="cy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Gwella’r gwaith o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adnabod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pobl y mae angen cefnogaeth arnynt o ran mabwysiadu ymddygiadau iach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Gwella’r gwaith o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gofnodi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asesiadau a’r camau a gymerir i gefnogi pobl i fabwysiadu ymddygiadau iach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Sicrhau’r nifer fwyaf posibl o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atgyfeiriadau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ar gyfer pobl y mae angen cymorth arnynt o ran ymddygiadau iach, lle y bo ar gael ac yn briodol</a:t>
            </a:r>
          </a:p>
          <a:p>
            <a:pPr marL="38102" marR="30482">
              <a:spcBef>
                <a:spcPts val="100"/>
              </a:spcBef>
              <a:buClr>
                <a:srgbClr val="23A7B5"/>
              </a:buClr>
            </a:pPr>
            <a:endParaRPr lang="cy-GB" sz="5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Adolygu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bylchau mewn sgiliau/gwasanaethau i gefnogi pobl i fabwysiadu ymddygiadau iach a chymryd camau i fynd i’r afael â’r bylchau.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31334" y="863960"/>
            <a:ext cx="2288115" cy="27417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Llesiant y Gweithlu Gofal Sylfaenol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cy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Mae’r angen i fabwysiadu a/neu gynnal ymddygiadau iach yn berthnasol i ni oll a gallwn oll ystyried pa ffordd yw’r un orau o gynnwys ymddygiadau iach yn ein bywydau. </a:t>
            </a: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cy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Mae iechyd a llesiant staff y GIG hefyd yn ffactor allweddol sy’n ategu perfformiad yn y gwaith, ymgysylltiad yn y gweithle, recriwtio a chadw a lefelau absenoldeb oherwydd salwch</a:t>
            </a:r>
            <a:r>
              <a:rPr lang="en-GB" sz="1100" spc="-10" dirty="0">
                <a:solidFill>
                  <a:srgbClr val="6D6E71"/>
                </a:solidFill>
                <a:latin typeface="Verdana"/>
                <a:cs typeface="Verdana"/>
              </a:rPr>
              <a:t>. 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2" b="10668"/>
          <a:stretch/>
        </p:blipFill>
        <p:spPr bwMode="auto">
          <a:xfrm>
            <a:off x="2949242" y="863960"/>
            <a:ext cx="2074020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3875" y="7226162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Mae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ein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lles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 yn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bwysig</a:t>
            </a:r>
            <a:r>
              <a:rPr lang="en-GB" sz="1100" b="1" dirty="0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, </a:t>
            </a:r>
            <a:r>
              <a:rPr lang="en-GB" sz="1100" b="1" dirty="0" err="1">
                <a:solidFill>
                  <a:srgbClr val="2F5586"/>
                </a:solidFill>
                <a:latin typeface="Verdana"/>
                <a:cs typeface="Verdana"/>
                <a:hlinkClick r:id="rId3"/>
              </a:rPr>
              <a:t>AaGIC</a:t>
            </a:r>
            <a:endParaRPr lang="en-GB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I chi eich hunan a’ch cydweithwyr, mae’n fuddiol felly bod yn ymwybodol o’r adnoddau perthnasol a amlinellir yn y ddogfen hon a’u defnyddio i gefnogi eich iechyd a’ch llesiant chi eich hunan. </a:t>
            </a:r>
            <a:endParaRPr lang="cy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186321" y="4704704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rhaglen AaGIC,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4"/>
              </a:rPr>
              <a:t>Mae ein lles yn bwysig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, yn cysylltu amrywiaeth o adnoddau ynghyd y gall y gweithlu eu defnyddio i gefnogi eu llesiant, ac mae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  <a:hlinkClick r:id="rId5"/>
              </a:rPr>
              <a:t>Gwasanaeth Digidol Cymru Iach ar Waith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 yn anelu at gefnogi ac annog cyflogwyr i greu amgylcheddau gwaith iach a chymryd camau i wella iechyd a llesiant eu staff.  </a:t>
            </a:r>
            <a:endParaRPr lang="cy-GB" sz="1100" dirty="0">
              <a:latin typeface="Verdana"/>
              <a:cs typeface="Verdana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3475" r="5134"/>
          <a:stretch/>
        </p:blipFill>
        <p:spPr bwMode="auto">
          <a:xfrm>
            <a:off x="154113" y="4414034"/>
            <a:ext cx="2890106" cy="2794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Gwneud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Bob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Cyswllt</a:t>
            </a:r>
            <a:r>
              <a:rPr lang="en-GB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Gyfrif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96003" y="1325271"/>
            <a:ext cx="2307350" cy="38759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Gwneud i Bob Cyswllt Gyfrif yn ddull newid ymddygiad sy’n defnyddio miliynau o gysylltiadau cyffredin rhwng pobl i gefnogi unigolion i wneud newidiadau cadarnhaol i’w hiechyd a’u llesiant.  </a:t>
            </a: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cy-GB" sz="1100" b="1" dirty="0">
                <a:solidFill>
                  <a:srgbClr val="2F5586"/>
                </a:solidFill>
              </a:rPr>
              <a:t>Beth yw Gwneud i Bob Cyswllt Gyfrif?</a:t>
            </a:r>
          </a:p>
          <a:p>
            <a:pPr marL="0" indent="0">
              <a:buNone/>
            </a:pPr>
            <a:endParaRPr lang="cy-GB" sz="1100" dirty="0">
              <a:solidFill>
                <a:srgbClr val="2F558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</a:rPr>
              <a:t>Mae Gwneud i Bob Cyswllt Gyfrif yn anelu at rymuso’r holl staff sy’n cysylltu â phobl, i adnabod y cyfleoedd sydd ganddynt i hybu ffordd o fyw iach, cefnogi newid mewn ymddygiad a chyfrannu at leihau’r risg o ddatblygu cyflwr hirdymor.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solidFill>
                <a:srgbClr val="6D6E7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88896" y="4453956"/>
            <a:ext cx="2246703" cy="27783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/>
            <a:r>
              <a:rPr lang="cy-GB" sz="1100" u="sng" dirty="0">
                <a:solidFill>
                  <a:srgbClr val="656565"/>
                </a:solidFill>
                <a:latin typeface="Verdana"/>
                <a:cs typeface="Verdana"/>
              </a:rPr>
              <a:t>Nid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yw’n ymwneud ag:</a:t>
            </a:r>
          </a:p>
          <a:p>
            <a:pPr marL="38102" marR="30482"/>
            <a:endParaRPr lang="cy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ychwanegu mwy o waith at ddiwrnodau gwaith sydd eisoes yn brysur</a:t>
            </a:r>
          </a:p>
          <a:p>
            <a:pPr marL="38102" marR="30482">
              <a:buClr>
                <a:srgbClr val="23A7B5"/>
              </a:buClr>
            </a:pPr>
            <a:r>
              <a:rPr lang="cy-GB" sz="9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dod yn arbenigwr mewn meysydd penodol sy’n ymwneud â ffordd o fyw</a:t>
            </a:r>
          </a:p>
          <a:p>
            <a:pPr marL="38102" marR="30482">
              <a:buClr>
                <a:srgbClr val="23A7B5"/>
              </a:buClr>
            </a:pPr>
            <a:endParaRPr lang="cy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dod yn gwnselydd neu ddarparu cymorth parhaus i unigolion penodol </a:t>
            </a:r>
          </a:p>
          <a:p>
            <a:pPr marL="38102" marR="30482">
              <a:buClr>
                <a:srgbClr val="23A7B5"/>
              </a:buClr>
            </a:pPr>
            <a:endParaRPr lang="cy-GB" sz="9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dweud wrth rhywun beth i’w wneud a sut i fyw eu bywydau.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861953" y="1321010"/>
            <a:ext cx="2180210" cy="3046477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945219" y="1407479"/>
            <a:ext cx="1911656" cy="2705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chemeClr val="bg1"/>
                </a:solidFill>
              </a:rPr>
              <a:t>Mae’n ymwneud ag: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5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Adnabod </a:t>
            </a:r>
            <a:r>
              <a:rPr lang="cy-GB" sz="1100" dirty="0">
                <a:solidFill>
                  <a:schemeClr val="bg1"/>
                </a:solidFill>
              </a:rPr>
              <a:t>cyfleoedd i grybwyll y pwnc ymddygiadau iechyd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Cyfathrebu </a:t>
            </a:r>
            <a:r>
              <a:rPr lang="cy-GB" sz="1100" dirty="0">
                <a:solidFill>
                  <a:schemeClr val="bg1"/>
                </a:solidFill>
              </a:rPr>
              <a:t>mewn ffordd gefnogol, anuniongyrchol i helpu i ysgogi unigolion i feddwl am newid eu hymddygiad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cy-GB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cy-GB" sz="1100" b="1" dirty="0">
                <a:solidFill>
                  <a:schemeClr val="bg1"/>
                </a:solidFill>
              </a:rPr>
              <a:t>Cyfeirio </a:t>
            </a:r>
            <a:r>
              <a:rPr lang="cy-GB" sz="1100" dirty="0">
                <a:solidFill>
                  <a:schemeClr val="bg1"/>
                </a:solidFill>
              </a:rPr>
              <a:t>unigolion at ragor o wybodaeth a chefnogaeth</a:t>
            </a:r>
            <a:endParaRPr lang="cy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4" y="4998322"/>
            <a:ext cx="2392893" cy="651340"/>
          </a:xfrm>
          <a:prstGeom prst="rect">
            <a:avLst/>
          </a:prstGeom>
        </p:spPr>
      </p:pic>
      <p:pic>
        <p:nvPicPr>
          <p:cNvPr id="12" name="Picture 11" descr="Free Woman in White Suit with Stethoscope Talking to a Person Stock Pho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3" y="5761017"/>
            <a:ext cx="2174063" cy="1401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67890" y="1002966"/>
            <a:ext cx="2244899" cy="3196388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Mae adnoddau hyfforddi i staff yn elfen allweddol o’r rhaglen. </a:t>
            </a: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>
                <a:solidFill>
                  <a:srgbClr val="6D6E71"/>
                </a:solidFill>
                <a:latin typeface="Verdana"/>
                <a:cs typeface="Verdana"/>
              </a:rPr>
              <a:t>Mae gwefan </a:t>
            </a:r>
            <a:r>
              <a:rPr lang="cy-GB" sz="110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Gwneud i Bob Cyswllt Gyfrif</a:t>
            </a:r>
            <a:r>
              <a:rPr lang="cy-GB" sz="1100">
                <a:solidFill>
                  <a:srgbClr val="6D6E71"/>
                </a:solidFill>
                <a:latin typeface="Verdana"/>
                <a:cs typeface="Verdana"/>
              </a:rPr>
              <a:t> yn rhoi mynediad i hyfforddiant ar y sgiliau a’r wybodaeth sydd eu hangen i gynnal sgyrsiau effeithiol ar newid ymddygiadau iechyd. </a:t>
            </a:r>
            <a:endParaRPr lang="cy-GB" sz="1100">
              <a:solidFill>
                <a:srgbClr val="6D6E71"/>
              </a:solidFill>
              <a:latin typeface="Verdana"/>
              <a:ea typeface="Verdana"/>
              <a:cs typeface="Verdana"/>
            </a:endParaRPr>
          </a:p>
          <a:p>
            <a:pPr marL="0" marR="212101" indent="0">
              <a:lnSpc>
                <a:spcPct val="100000"/>
              </a:lnSpc>
              <a:spcBef>
                <a:spcPts val="100"/>
              </a:spcBef>
              <a:buNone/>
            </a:pPr>
            <a:endParaRPr lang="cy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e-Ddysgu ar ymddygiad penodol:</a:t>
            </a:r>
          </a:p>
          <a:p>
            <a:pPr marR="508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Mae modiwlau i gefnogi sgyrsiau ynghylch pwysau iach a’r defnydd o alcohol ar y gweill ar gyfer 2024.</a:t>
            </a: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1002966"/>
            <a:ext cx="2262332" cy="3768339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Bydd mabwysiadu’r dull hwn, fel </a:t>
            </a:r>
            <a:r>
              <a:rPr lang="cy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rhan o’r hyn yr ydym oll yn ei wneud</a:t>
            </a: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cy-GB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cy-GB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yn caniatáu i ni symud i sefyllfa lle y bydd trafod ymddygiadau ffordd o fyw a’u heffaith ar iechyd a llesiant yn arferol, ddim yn feirniadol ac yn rhan annatod o gyfrifoldeb proffesiynol a chymdeithasol pawb. </a:t>
            </a:r>
          </a:p>
          <a:p>
            <a:pPr marL="12701" lvl="0" indent="0" defTabSz="457200">
              <a:lnSpc>
                <a:spcPct val="100000"/>
              </a:lnSpc>
              <a:spcBef>
                <a:spcPts val="100"/>
              </a:spcBef>
              <a:buNone/>
            </a:pPr>
            <a:endParaRPr lang="cy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e-Ddysgu Gwneud i Bob Cyswllt Gyfrif</a:t>
            </a:r>
            <a:endParaRPr lang="cy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Nid yw’n hawdd i bawb ofyn cwestiynau am ymddygiadau ffordd o fyw. Mae’r rhaglen hon yn gofyn am amrywiaeth o sgiliau a gwybodaeth er mwyn i’r staff fagu’r hyder i gefnogi a chyfeirio pobl. </a:t>
            </a:r>
            <a:endParaRPr lang="cy-GB" sz="1100" dirty="0">
              <a:latin typeface="Verdana"/>
              <a:cs typeface="Verdana"/>
            </a:endParaRPr>
          </a:p>
          <a:p>
            <a:pPr marL="0" marR="311802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4946073"/>
            <a:ext cx="4526681" cy="226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75624" y="755229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Presgripsiynu</a:t>
            </a:r>
            <a:r>
              <a:rPr lang="en-GB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Cymdeithasol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3300" y="1137387"/>
            <a:ext cx="2165227" cy="431720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wedi tyfu mewn modd organig yng Nghymru, gan gynhyrchu amrywiaeth o wahanol fodelau darparu ar draws iechyd a gofal, y trydydd sector, a sefydliadau statudol. </a:t>
            </a:r>
          </a:p>
          <a:p>
            <a:pPr marL="0" lvl="1"/>
            <a:endParaRPr lang="cy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Datblygir y gwasanaethau ar lawr gwlad yn aml, ac fe’u darperir i ddiwallu anghenion y boblogaeth leol.</a:t>
            </a: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‘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Fframwaith Cenedlaethol ar gyfer </a:t>
            </a:r>
            <a:r>
              <a:rPr lang="cy-GB" sz="1100" dirty="0" err="1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Presgripsiynu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 Cymdeithasol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 Llywodraeth Cymru yn anelu at yn cefnogi dull cyson ac yn helpu i roi sicrwydd ynghylch ansawdd y ddarpariaeth, heb bennu sut y dylid darparu’r gwasanaethau mewn gwahanol gymunedau.</a:t>
            </a:r>
          </a:p>
          <a:p>
            <a:pPr marL="0" lvl="1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70829" y="1121727"/>
            <a:ext cx="2224159" cy="376321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yw presgripsiynu cymdeithasol?</a:t>
            </a:r>
          </a:p>
          <a:p>
            <a:pPr marL="0" lvl="1"/>
            <a:endParaRPr lang="cy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yn disgrifio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dull sy’n canolbwyntio ar yr unigolyn i gysylltu pobl â’u hasedau cymunedol lleol.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helpu i rymuso unigolion i nodi eu hanghenion, eu cryfderau a’u hasedau personol, ac i gysylltu â’u cymunedau i gael cymorth ar gyfer eu hiechyd a’u llesiant.</a:t>
            </a:r>
          </a:p>
          <a:p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ddarparu parhad mewn cymorth, gall chwarae rôl ataliol, a gall lunio rhan o fodel cymorth ‘cam i lawr’. </a:t>
            </a:r>
          </a:p>
          <a:p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261309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5624" y="5327316"/>
            <a:ext cx="3153960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Llwybr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Presgripsiynu</a:t>
            </a:r>
            <a:r>
              <a:rPr lang="en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100" b="1" dirty="0" err="1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Cymdeithasol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74072" y="726949"/>
            <a:ext cx="2393175" cy="651781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/>
            <a:r>
              <a:rPr lang="cy-GB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 mae Ymarferydd Presgripsiynu Cymdeithasol yn ei wneud?</a:t>
            </a:r>
          </a:p>
          <a:p>
            <a:pPr marL="0" lvl="1"/>
            <a:endParaRPr lang="cy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ymarferydd presgripsiynu cymdeithasol yn cael ei adnabod gan ddefnyddio amrywiaeth o dermau, gan gynnwys ‘cysylltydd cymunedol’, ‘gweithiwr cyswllt’, ‘presgripsiynydd cymdeithasol’ neu ‘cydygysylltydd yr ardal leol’. 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/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Byddant yn: </a:t>
            </a:r>
          </a:p>
          <a:p>
            <a:pPr marL="0" lvl="1"/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Cynnal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sgwrs am yr hyn sy’n cyfrif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gydag unigolyn i nodi beth yw eu hanghenion anfeddygol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Cydgynhyrchu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cynllun gweithredu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sydd wedi’i deilwra i’w dewisiadau a’u hanghenion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Helpu i </a:t>
            </a:r>
            <a:r>
              <a:rPr lang="cy-GB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gael mynediad iasedau cymunedol lleol </a:t>
            </a: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fel grwpiau, ymyriadau neu wasanaethau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Archwilio’r rhwystrau a’r heriau i fynychu asedau a gweithgareddau, ac yn annog cyfranogiad parhaus </a:t>
            </a: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cy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-GB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bydd angen meddygol posibl yn cael ei nodi, gallant hefyd atgyfeirio’r unigolyn at feddyg teulu neu fferyllydd.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3004916" y="2326351"/>
            <a:ext cx="2186305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cy-GB" sz="1100" b="1" dirty="0">
                <a:solidFill>
                  <a:srgbClr val="6D6E71"/>
                </a:solidFill>
                <a:latin typeface="Verdana"/>
                <a:cs typeface="Verdana"/>
              </a:rPr>
              <a:t>Dylech atgyfeirio i’ch gwasanaeth presgripsiynu cymdeithasol lleol </a:t>
            </a:r>
            <a:r>
              <a:rPr lang="cy-GB" sz="1100" dirty="0">
                <a:solidFill>
                  <a:srgbClr val="6D6E71"/>
                </a:solidFill>
                <a:latin typeface="Verdana"/>
                <a:cs typeface="Verdana"/>
              </a:rPr>
              <a:t>y bobl hynny y mae angen cymorth arnynt i gysylltu â chymorth cymunedol i reoli eu hiechyd a’u llesiant yn well.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957165" y="1085969"/>
            <a:ext cx="2160270" cy="127066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3050358" y="1180951"/>
            <a:ext cx="1996597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manteision eang i bresgripsiynu cymdeithasol, a chydnabyddir ei rôl o ran </a:t>
            </a: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gwella llesiant corfforol, meddyliol a chymdeithasol</a:t>
            </a:r>
            <a:endParaRPr lang="cy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3004916" y="6058971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3010854" y="5009665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3010854" y="3887829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CBED0B-04CD-4B49-8118-1C61570F317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lnSpc>
                <a:spcPct val="100000"/>
              </a:lnSpc>
              <a:spcBef>
                <a:spcPts val="100"/>
              </a:spcBef>
            </a:pPr>
            <a:r>
              <a:rPr lang="en-GB" sz="1900" b="1" spc="-10" dirty="0" err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Ysmygu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2" y="1486155"/>
            <a:ext cx="2080260" cy="1505684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76012" y="1573344"/>
            <a:ext cx="183374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>
              <a:spcBef>
                <a:spcPts val="100"/>
              </a:spcBef>
            </a:pP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Ysmygu yw’r achos mwyaf dros farwolaethau y gellid eu hosgoi yng Nghymru o hyd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1100" spc="-25" dirty="0" err="1">
                <a:solidFill>
                  <a:srgbClr val="FFFFFF"/>
                </a:solidFill>
                <a:latin typeface="Verdana"/>
                <a:cs typeface="Verdana"/>
              </a:rPr>
              <a:t>gyda</a:t>
            </a:r>
            <a:r>
              <a:rPr lang="en-GB"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3%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spc="-20" dirty="0">
                <a:solidFill>
                  <a:srgbClr val="FFFFFF"/>
                </a:solidFill>
                <a:latin typeface="Verdana"/>
                <a:cs typeface="Verdana"/>
              </a:rPr>
              <a:t>o’r boblogaeth o oedolion yn ysmygu ar sail adroddiadau</a:t>
            </a:r>
            <a:r>
              <a:rPr lang="en-GB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en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100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660074" y="1486112"/>
            <a:ext cx="2305118" cy="1404787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660073" y="1546021"/>
            <a:ext cx="2466453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>
              <a:spcBef>
                <a:spcPts val="100"/>
              </a:spcBef>
            </a:pPr>
            <a:r>
              <a:rPr lang="cy-GB" sz="1100" b="1" dirty="0">
                <a:solidFill>
                  <a:srgbClr val="FFFFFF"/>
                </a:solidFill>
                <a:latin typeface="Verdana"/>
                <a:cs typeface="Verdana"/>
              </a:rPr>
              <a:t>Mae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b="1" spc="-35" dirty="0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-GB" sz="1100" b="1" spc="-35" dirty="0">
                <a:solidFill>
                  <a:srgbClr val="FFFFFF"/>
                </a:solidFill>
                <a:latin typeface="Verdana"/>
                <a:cs typeface="Verdana"/>
              </a:rPr>
              <a:t>ysmygwr yng Nghymru eisiau rhoi’r gorau iddi</a:t>
            </a:r>
            <a:r>
              <a:rPr lang="en-GB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en-GB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>
              <a:spcBef>
                <a:spcPts val="100"/>
              </a:spcBef>
            </a:pPr>
            <a:r>
              <a:rPr lang="cy-GB" sz="1100" dirty="0">
                <a:solidFill>
                  <a:srgbClr val="FFFFFF"/>
                </a:solidFill>
                <a:latin typeface="Verdana"/>
                <a:cs typeface="Verdana"/>
              </a:rPr>
              <a:t>Mae hyd at chwarter yr ysmygwyr yn bwriadu ceisio rhoi’r gorau iddi yn ystod y 3 mis nesaf</a:t>
            </a:r>
            <a:r>
              <a:rPr lang="cy-GB" sz="1100" spc="-10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cy-GB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lang="cy-GB"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59520" y="3107114"/>
            <a:ext cx="2104610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Mae ysmygu yn parhau i fod yn brif achos afiachedd a marwolaeth yng Nghymru.  </a:t>
            </a: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cy-GB" sz="1100" b="1" dirty="0">
              <a:solidFill>
                <a:srgbClr val="2F5586"/>
              </a:solidFill>
            </a:endParaRPr>
          </a:p>
          <a:p>
            <a:pPr marL="0" marR="208290" indent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-GB" sz="1100" dirty="0">
                <a:solidFill>
                  <a:srgbClr val="656565"/>
                </a:solidFill>
              </a:rPr>
              <a:t>Gellir priodoli mwy na 5,500 o farwolaethau a 28,000 o ymweliadau â’r ysbyty y flwyddyn i ysmygu</a:t>
            </a:r>
            <a:r>
              <a:rPr lang="cy-GB" sz="1100" baseline="30000" dirty="0">
                <a:solidFill>
                  <a:srgbClr val="656565"/>
                </a:solidFill>
              </a:rPr>
              <a:t>2</a:t>
            </a:r>
            <a:r>
              <a:rPr lang="en-GB" sz="1100" dirty="0">
                <a:solidFill>
                  <a:srgbClr val="656565"/>
                </a:solidFill>
              </a:rPr>
              <a:t>.</a:t>
            </a:r>
            <a:endParaRPr lang="en-GB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565070" y="3046994"/>
            <a:ext cx="2561456" cy="4230554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en-GB" sz="400" b="1" dirty="0">
                <a:solidFill>
                  <a:srgbClr val="2F5586"/>
                </a:solidFill>
              </a:rPr>
              <a:t> </a:t>
            </a:r>
            <a:endParaRPr lang="cy-GB" sz="400" b="1" dirty="0">
              <a:solidFill>
                <a:srgbClr val="2F5586"/>
              </a:solidFill>
            </a:endParaRPr>
          </a:p>
          <a:p>
            <a:pPr marL="108000" marR="208290" indent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2F5586"/>
                </a:solidFill>
              </a:rPr>
              <a:t>Meysydd ar gyfer gweithgaredd gwella ansawdd mewn gofal sylfaenol</a:t>
            </a:r>
            <a:endParaRPr lang="cy-GB" sz="1100" b="1" spc="-25" dirty="0">
              <a:solidFill>
                <a:srgbClr val="2F5586"/>
              </a:solidFill>
            </a:endParaRP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Gallwch chi a’ch cydweithwyr helpu pobl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sy’n ysmygu drwy</a:t>
            </a:r>
            <a:r>
              <a:rPr lang="cy-GB" sz="1100" spc="-25" dirty="0">
                <a:solidFill>
                  <a:srgbClr val="656565"/>
                </a:solidFill>
                <a:latin typeface="Verdana"/>
                <a:cs typeface="Verdana"/>
              </a:rPr>
              <a:t>:</a:t>
            </a:r>
          </a:p>
          <a:p>
            <a:pPr marL="108000" marR="5080" indent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cy-GB" sz="105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pobl am ysmygu a </a:t>
            </a: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chofnodi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eu statws ysmygu presennol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cy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dirty="0">
                <a:solidFill>
                  <a:srgbClr val="2F5586"/>
                </a:solidFill>
                <a:latin typeface="Verdana"/>
                <a:cs typeface="Verdana"/>
              </a:rPr>
              <a:t>Eu cyfeirio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 at Helpa Fi i Stopio os yw’n briodol neu eu hannog i hunan-atgyfeirio drwy 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https://www.helpafiistopio.cymru/</a:t>
            </a:r>
            <a:r>
              <a:rPr lang="cy-GB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-GB" sz="1100" dirty="0">
                <a:solidFill>
                  <a:srgbClr val="656565"/>
                </a:solidFill>
                <a:latin typeface="Verdana"/>
                <a:cs typeface="Verdana"/>
              </a:rPr>
              <a:t>neu </a:t>
            </a:r>
            <a:r>
              <a:rPr lang="cy-GB" sz="1100" b="1" dirty="0">
                <a:solidFill>
                  <a:srgbClr val="656565"/>
                </a:solidFill>
                <a:latin typeface="Verdana"/>
                <a:cs typeface="Verdana"/>
              </a:rPr>
              <a:t>0800 085 2219 </a:t>
            </a: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endParaRPr lang="cy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-GB" sz="1100" b="1" spc="-10" dirty="0">
                <a:solidFill>
                  <a:srgbClr val="2F5586"/>
                </a:solidFill>
                <a:latin typeface="Verdana"/>
                <a:cs typeface="Verdana"/>
              </a:rPr>
              <a:t>Eu cyfeirio 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at wefan </a:t>
            </a:r>
            <a:r>
              <a:rPr lang="cy-GB" sz="1100" spc="-1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Helpa Fi i Stopio</a:t>
            </a:r>
            <a:r>
              <a:rPr lang="cy-GB" sz="1100" spc="-10" dirty="0">
                <a:solidFill>
                  <a:srgbClr val="6D6E71"/>
                </a:solidFill>
                <a:latin typeface="Verdana"/>
                <a:cs typeface="Verdana"/>
              </a:rPr>
              <a:t> i gael cyngor ar roi’r gorau i ysmygu</a:t>
            </a:r>
            <a:r>
              <a:rPr lang="cy-GB" sz="1100" spc="-10" dirty="0">
                <a:solidFill>
                  <a:srgbClr val="656565"/>
                </a:solidFill>
                <a:latin typeface="Verdana"/>
                <a:cs typeface="Verdana"/>
              </a:rPr>
              <a:t>.</a:t>
            </a:r>
          </a:p>
          <a:p>
            <a:pPr marL="44" marR="151137" indent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A Patient Having a Consultation with Her Doctor Stock Photo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22" r="7298" b="1639"/>
          <a:stretch/>
        </p:blipFill>
        <p:spPr bwMode="auto">
          <a:xfrm>
            <a:off x="359520" y="4977226"/>
            <a:ext cx="1928444" cy="1983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etingtype xmlns="2e920aae-e81d-44c3-9bf1-a4827f32e6ee" xsi:nil="true"/>
    <BusinessFunction xmlns="2e920aae-e81d-44c3-9bf1-a4827f32e6ee">Resources</BusinessFunction>
    <_ip_UnifiedCompliancePolicyUIAction xmlns="http://schemas.microsoft.com/sharepoint/v3" xsi:nil="true"/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lcf76f155ced4ddcb4097134ff3c332f xmlns="2e920aae-e81d-44c3-9bf1-a4827f32e6ee">
      <Terms xmlns="http://schemas.microsoft.com/office/infopath/2007/PartnerControls"/>
    </lcf76f155ced4ddcb4097134ff3c332f>
    <_ip_UnifiedCompliancePolicyProperties xmlns="http://schemas.microsoft.com/sharepoint/v3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  <TaxCatchAll xmlns="4167e674-6a9f-4892-8806-05d2e97a6b2a" xsi:nil="true"/>
  </documentManagement>
</p:properties>
</file>

<file path=customXml/itemProps1.xml><?xml version="1.0" encoding="utf-8"?>
<ds:datastoreItem xmlns:ds="http://schemas.openxmlformats.org/officeDocument/2006/customXml" ds:itemID="{96C87716-1A72-4917-8967-4BF2073CE5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AFBBA8-03B8-4B19-AFEF-8D6DFE98DCEF}">
  <ds:schemaRefs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4167e674-6a9f-4892-8806-05d2e97a6b2a"/>
    <ds:schemaRef ds:uri="http://schemas.openxmlformats.org/package/2006/metadata/core-properties"/>
    <ds:schemaRef ds:uri="2e920aae-e81d-44c3-9bf1-a4827f32e6ee"/>
    <ds:schemaRef ds:uri="http://schemas.microsoft.com/sharepoint/v3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23914</TotalTime>
  <Words>3093</Words>
  <Application>Microsoft Office PowerPoint</Application>
  <PresentationFormat>Custom</PresentationFormat>
  <Paragraphs>335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Cefnogi Ymddygiadau Iach: Canllaw ar gyfer Meddygaeth Gyffredinol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342</cp:revision>
  <dcterms:created xsi:type="dcterms:W3CDTF">2023-08-16T10:33:35Z</dcterms:created>
  <dcterms:modified xsi:type="dcterms:W3CDTF">2026-08-12T15:56:01Z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