
<file path=[Content_Types].xml><?xml version="1.0" encoding="utf-8"?>
<Types xmlns="http://schemas.openxmlformats.org/package/2006/content-types">
  <Default Extension="png" ContentType="image/png"/>
  <Default Extension="svg" ContentType="image/sv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1" r:id="rId2"/>
  </p:sldIdLst>
  <p:sldSz cx="12801600" cy="9601200" type="A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673"/>
  </p:normalViewPr>
  <p:slideViewPr>
    <p:cSldViewPr snapToGrid="0" snapToObjects="1">
      <p:cViewPr varScale="1">
        <p:scale>
          <a:sx n="39" d="100"/>
          <a:sy n="39" d="100"/>
        </p:scale>
        <p:origin x="142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52980-F815-4C0F-8FCD-BA1D8AC5408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7B9096-2779-4A7B-9449-A8439A99724B}" type="parTrans" cxnId="{3BC7C55D-FB37-4122-B6D9-9D2A9EC37064}">
      <dgm:prSet/>
      <dgm:spPr/>
      <dgm:t>
        <a:bodyPr/>
        <a:lstStyle/>
        <a:p>
          <a:endParaRPr lang="en-US"/>
        </a:p>
      </dgm:t>
    </dgm:pt>
    <dgm:pt modelId="{EC7C0E24-3DBA-4F25-946E-C0A5FB18094C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y-GB" sz="2400" b="0" i="0" strike="noStrike" cap="none" spc="0" baseline="0">
              <a:solidFill>
                <a:srgbClr val="FFFFFF"/>
              </a:solidFill>
              <a:effectLst/>
              <a:latin typeface="Calibri"/>
              <a:ea typeface="Calibri"/>
              <a:cs typeface="Calibri"/>
            </a:rPr>
            <a:t>LlCD </a:t>
          </a:r>
        </a:p>
      </dgm:t>
    </dgm:pt>
    <dgm:pt modelId="{D361CED8-2E47-47B4-8EA0-4198B85173B3}" type="sibTrans" cxnId="{3BC7C55D-FB37-4122-B6D9-9D2A9EC37064}">
      <dgm:prSet/>
      <dgm:spPr/>
      <dgm:t>
        <a:bodyPr/>
        <a:lstStyle/>
        <a:p>
          <a:endParaRPr lang="en-US"/>
        </a:p>
      </dgm:t>
    </dgm:pt>
    <dgm:pt modelId="{BF8D33B7-C3DD-41BA-9409-38272C08AE7E}" type="parTrans" cxnId="{287B1A1B-2EFC-40D1-9F66-B2305AEB4A56}">
      <dgm:prSet/>
      <dgm:spPr/>
      <dgm:t>
        <a:bodyPr/>
        <a:lstStyle/>
        <a:p>
          <a:endParaRPr lang="en-US"/>
        </a:p>
      </dgm:t>
    </dgm:pt>
    <dgm:pt modelId="{7D8EE3D4-1DE6-471B-A015-8CAFDE208682}">
      <dgm:prSet phldrT="[Text]" custT="1"/>
      <dgm:spPr>
        <a:solidFill>
          <a:schemeClr val="accent4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cy-GB" sz="2400" b="0" i="0" strike="noStrike" cap="none" spc="0" baseline="0">
              <a:solidFill>
                <a:srgbClr val="FFFFFF"/>
              </a:solidFill>
              <a:effectLst/>
              <a:latin typeface="Calibri"/>
              <a:ea typeface="Calibri"/>
              <a:cs typeface="Calibri"/>
            </a:rPr>
            <a:t>CI </a:t>
          </a:r>
        </a:p>
      </dgm:t>
    </dgm:pt>
    <dgm:pt modelId="{8A320812-307D-422B-906C-FF9F8AA9528E}" type="sibTrans" cxnId="{287B1A1B-2EFC-40D1-9F66-B2305AEB4A56}">
      <dgm:prSet/>
      <dgm:spPr/>
      <dgm:t>
        <a:bodyPr/>
        <a:lstStyle/>
        <a:p>
          <a:endParaRPr lang="en-US"/>
        </a:p>
      </dgm:t>
    </dgm:pt>
    <dgm:pt modelId="{B6E3A7C7-D842-4F2B-B6C3-60F35AEF475A}" type="parTrans" cxnId="{0BCD2CA4-495F-4542-B3AF-0B0A3F0ED7B9}">
      <dgm:prSet/>
      <dgm:spPr/>
      <dgm:t>
        <a:bodyPr/>
        <a:lstStyle/>
        <a:p>
          <a:endParaRPr lang="en-US"/>
        </a:p>
      </dgm:t>
    </dgm:pt>
    <dgm:pt modelId="{9B7B017E-C1DE-4E8C-8FB5-FDAFDC3BF0DD}">
      <dgm:prSet phldrT="[Text]"/>
      <dgm:spPr>
        <a:solidFill>
          <a:schemeClr val="accent6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endParaRPr lang="en-US" sz="6500"/>
        </a:p>
      </dgm:t>
    </dgm:pt>
    <dgm:pt modelId="{B7EFC026-B546-4857-9F58-866DAF075EAB}" type="sibTrans" cxnId="{0BCD2CA4-495F-4542-B3AF-0B0A3F0ED7B9}">
      <dgm:prSet/>
      <dgm:spPr/>
      <dgm:t>
        <a:bodyPr/>
        <a:lstStyle/>
        <a:p>
          <a:endParaRPr lang="en-US"/>
        </a:p>
      </dgm:t>
    </dgm:pt>
    <dgm:pt modelId="{59FBC6C7-B58A-4601-870A-77F2BB60AFA4}" type="pres">
      <dgm:prSet presAssocID="{A7A52980-F815-4C0F-8FCD-BA1D8AC5408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D7B46E-CD47-4E71-B9AC-8866AF55A4EC}" type="pres">
      <dgm:prSet presAssocID="{A7A52980-F815-4C0F-8FCD-BA1D8AC5408A}" presName="comp1" presStyleCnt="0"/>
      <dgm:spPr/>
    </dgm:pt>
    <dgm:pt modelId="{67B8C783-F432-4CC6-9ED7-67D6AF8F8A90}" type="pres">
      <dgm:prSet presAssocID="{A7A52980-F815-4C0F-8FCD-BA1D8AC5408A}" presName="circle1" presStyleLbl="node1" presStyleIdx="0" presStyleCnt="3"/>
      <dgm:spPr/>
      <dgm:t>
        <a:bodyPr/>
        <a:lstStyle/>
        <a:p>
          <a:endParaRPr lang="en-US"/>
        </a:p>
      </dgm:t>
    </dgm:pt>
    <dgm:pt modelId="{03584388-CA0F-410A-88CA-71576293DD66}" type="pres">
      <dgm:prSet presAssocID="{A7A52980-F815-4C0F-8FCD-BA1D8AC5408A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F66E2-B2C1-42B0-8A86-92A1804DDB56}" type="pres">
      <dgm:prSet presAssocID="{A7A52980-F815-4C0F-8FCD-BA1D8AC5408A}" presName="comp2" presStyleCnt="0"/>
      <dgm:spPr/>
    </dgm:pt>
    <dgm:pt modelId="{96562801-B0E9-4E27-A4B8-8EF8DB02C503}" type="pres">
      <dgm:prSet presAssocID="{A7A52980-F815-4C0F-8FCD-BA1D8AC5408A}" presName="circle2" presStyleLbl="node1" presStyleIdx="1" presStyleCnt="3"/>
      <dgm:spPr/>
      <dgm:t>
        <a:bodyPr/>
        <a:lstStyle/>
        <a:p>
          <a:endParaRPr lang="en-US"/>
        </a:p>
      </dgm:t>
    </dgm:pt>
    <dgm:pt modelId="{B8F70BF7-66A6-4CE1-89B2-62F3B4D856B8}" type="pres">
      <dgm:prSet presAssocID="{A7A52980-F815-4C0F-8FCD-BA1D8AC5408A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C7EA6C-2EBF-441F-9255-596DEE187D6E}" type="pres">
      <dgm:prSet presAssocID="{A7A52980-F815-4C0F-8FCD-BA1D8AC5408A}" presName="comp3" presStyleCnt="0"/>
      <dgm:spPr/>
    </dgm:pt>
    <dgm:pt modelId="{189A1AB9-F5C1-456C-8C65-19741FF0B9CA}" type="pres">
      <dgm:prSet presAssocID="{A7A52980-F815-4C0F-8FCD-BA1D8AC5408A}" presName="circle3" presStyleLbl="node1" presStyleIdx="2" presStyleCnt="3"/>
      <dgm:spPr/>
      <dgm:t>
        <a:bodyPr/>
        <a:lstStyle/>
        <a:p>
          <a:endParaRPr lang="en-US"/>
        </a:p>
      </dgm:t>
    </dgm:pt>
    <dgm:pt modelId="{741D4825-1FEC-4F6E-9049-2A5F848764D4}" type="pres">
      <dgm:prSet presAssocID="{A7A52980-F815-4C0F-8FCD-BA1D8AC5408A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C650FE-A42A-4619-BEF2-9B10B24E122C}" type="presOf" srcId="{A7A52980-F815-4C0F-8FCD-BA1D8AC5408A}" destId="{59FBC6C7-B58A-4601-870A-77F2BB60AFA4}" srcOrd="0" destOrd="0" presId="urn:microsoft.com/office/officeart/2005/8/layout/venn2"/>
    <dgm:cxn modelId="{287B1A1B-2EFC-40D1-9F66-B2305AEB4A56}" srcId="{A7A52980-F815-4C0F-8FCD-BA1D8AC5408A}" destId="{7D8EE3D4-1DE6-471B-A015-8CAFDE208682}" srcOrd="1" destOrd="0" parTransId="{BF8D33B7-C3DD-41BA-9409-38272C08AE7E}" sibTransId="{8A320812-307D-422B-906C-FF9F8AA9528E}"/>
    <dgm:cxn modelId="{F991D432-80E1-4FF7-9C59-51F0480AC521}" type="presOf" srcId="{9B7B017E-C1DE-4E8C-8FB5-FDAFDC3BF0DD}" destId="{189A1AB9-F5C1-456C-8C65-19741FF0B9CA}" srcOrd="0" destOrd="0" presId="urn:microsoft.com/office/officeart/2005/8/layout/venn2"/>
    <dgm:cxn modelId="{29327452-B5E7-4D9F-B08E-F10A89DA2193}" type="presOf" srcId="{EC7C0E24-3DBA-4F25-946E-C0A5FB18094C}" destId="{03584388-CA0F-410A-88CA-71576293DD66}" srcOrd="1" destOrd="0" presId="urn:microsoft.com/office/officeart/2005/8/layout/venn2"/>
    <dgm:cxn modelId="{3BC7C55D-FB37-4122-B6D9-9D2A9EC37064}" srcId="{A7A52980-F815-4C0F-8FCD-BA1D8AC5408A}" destId="{EC7C0E24-3DBA-4F25-946E-C0A5FB18094C}" srcOrd="0" destOrd="0" parTransId="{FA7B9096-2779-4A7B-9449-A8439A99724B}" sibTransId="{D361CED8-2E47-47B4-8EA0-4198B85173B3}"/>
    <dgm:cxn modelId="{ADF8A1B3-C23B-4002-B33C-2A343FDC0625}" type="presOf" srcId="{9B7B017E-C1DE-4E8C-8FB5-FDAFDC3BF0DD}" destId="{741D4825-1FEC-4F6E-9049-2A5F848764D4}" srcOrd="1" destOrd="0" presId="urn:microsoft.com/office/officeart/2005/8/layout/venn2"/>
    <dgm:cxn modelId="{00E297F0-8AE6-4A65-A67F-4999D00B074D}" type="presOf" srcId="{7D8EE3D4-1DE6-471B-A015-8CAFDE208682}" destId="{96562801-B0E9-4E27-A4B8-8EF8DB02C503}" srcOrd="0" destOrd="0" presId="urn:microsoft.com/office/officeart/2005/8/layout/venn2"/>
    <dgm:cxn modelId="{42FAEC71-A6B4-45DE-953A-3420A3C4C516}" type="presOf" srcId="{7D8EE3D4-1DE6-471B-A015-8CAFDE208682}" destId="{B8F70BF7-66A6-4CE1-89B2-62F3B4D856B8}" srcOrd="1" destOrd="0" presId="urn:microsoft.com/office/officeart/2005/8/layout/venn2"/>
    <dgm:cxn modelId="{0BCD2CA4-495F-4542-B3AF-0B0A3F0ED7B9}" srcId="{A7A52980-F815-4C0F-8FCD-BA1D8AC5408A}" destId="{9B7B017E-C1DE-4E8C-8FB5-FDAFDC3BF0DD}" srcOrd="2" destOrd="0" parTransId="{B6E3A7C7-D842-4F2B-B6C3-60F35AEF475A}" sibTransId="{B7EFC026-B546-4857-9F58-866DAF075EAB}"/>
    <dgm:cxn modelId="{52C4012A-3CA3-46C1-88D5-72E2EEC470EE}" type="presOf" srcId="{EC7C0E24-3DBA-4F25-946E-C0A5FB18094C}" destId="{67B8C783-F432-4CC6-9ED7-67D6AF8F8A90}" srcOrd="0" destOrd="0" presId="urn:microsoft.com/office/officeart/2005/8/layout/venn2"/>
    <dgm:cxn modelId="{A3433366-B838-40C7-B848-8ECEA168B02B}" type="presParOf" srcId="{59FBC6C7-B58A-4601-870A-77F2BB60AFA4}" destId="{6BD7B46E-CD47-4E71-B9AC-8866AF55A4EC}" srcOrd="0" destOrd="0" presId="urn:microsoft.com/office/officeart/2005/8/layout/venn2"/>
    <dgm:cxn modelId="{951B3A92-9126-4DFA-8FA0-7B40F7D52210}" type="presParOf" srcId="{6BD7B46E-CD47-4E71-B9AC-8866AF55A4EC}" destId="{67B8C783-F432-4CC6-9ED7-67D6AF8F8A90}" srcOrd="0" destOrd="0" presId="urn:microsoft.com/office/officeart/2005/8/layout/venn2"/>
    <dgm:cxn modelId="{90EC9FC7-88AE-4355-90BE-C0340B9FE5DF}" type="presParOf" srcId="{6BD7B46E-CD47-4E71-B9AC-8866AF55A4EC}" destId="{03584388-CA0F-410A-88CA-71576293DD66}" srcOrd="1" destOrd="0" presId="urn:microsoft.com/office/officeart/2005/8/layout/venn2"/>
    <dgm:cxn modelId="{96ECBF14-5116-445A-9C2E-F5E90B545C5C}" type="presParOf" srcId="{59FBC6C7-B58A-4601-870A-77F2BB60AFA4}" destId="{5B4F66E2-B2C1-42B0-8A86-92A1804DDB56}" srcOrd="1" destOrd="0" presId="urn:microsoft.com/office/officeart/2005/8/layout/venn2"/>
    <dgm:cxn modelId="{01ED8405-59D9-44A3-AB9B-29DBC05254E4}" type="presParOf" srcId="{5B4F66E2-B2C1-42B0-8A86-92A1804DDB56}" destId="{96562801-B0E9-4E27-A4B8-8EF8DB02C503}" srcOrd="0" destOrd="0" presId="urn:microsoft.com/office/officeart/2005/8/layout/venn2"/>
    <dgm:cxn modelId="{1D62E99F-4343-471F-A303-69FA879ECBEC}" type="presParOf" srcId="{5B4F66E2-B2C1-42B0-8A86-92A1804DDB56}" destId="{B8F70BF7-66A6-4CE1-89B2-62F3B4D856B8}" srcOrd="1" destOrd="0" presId="urn:microsoft.com/office/officeart/2005/8/layout/venn2"/>
    <dgm:cxn modelId="{6E4CE561-375D-4355-8C58-D4268192B1A4}" type="presParOf" srcId="{59FBC6C7-B58A-4601-870A-77F2BB60AFA4}" destId="{F6C7EA6C-2EBF-441F-9255-596DEE187D6E}" srcOrd="2" destOrd="0" presId="urn:microsoft.com/office/officeart/2005/8/layout/venn2"/>
    <dgm:cxn modelId="{E16602F3-93E4-4A51-9A95-3EE8A700B762}" type="presParOf" srcId="{F6C7EA6C-2EBF-441F-9255-596DEE187D6E}" destId="{189A1AB9-F5C1-456C-8C65-19741FF0B9CA}" srcOrd="0" destOrd="0" presId="urn:microsoft.com/office/officeart/2005/8/layout/venn2"/>
    <dgm:cxn modelId="{B52F716D-F772-4802-8842-A7BDDC519356}" type="presParOf" srcId="{F6C7EA6C-2EBF-441F-9255-596DEE187D6E}" destId="{741D4825-1FEC-4F6E-9049-2A5F848764D4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main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8C783-F432-4CC6-9ED7-67D6AF8F8A90}">
      <dsp:nvSpPr>
        <dsp:cNvPr id="0" name=""/>
        <dsp:cNvSpPr/>
      </dsp:nvSpPr>
      <dsp:spPr>
        <a:xfrm>
          <a:off x="818060" y="0"/>
          <a:ext cx="3819197" cy="3819197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2400" b="0" i="0" strike="noStrike" kern="1200" cap="none" spc="0" baseline="0">
              <a:solidFill>
                <a:srgbClr val="FFFFFF"/>
              </a:solidFill>
              <a:effectLst/>
              <a:latin typeface="Calibri"/>
              <a:ea typeface="Calibri"/>
              <a:cs typeface="Calibri"/>
            </a:rPr>
            <a:t>LlCD </a:t>
          </a:r>
        </a:p>
      </dsp:txBody>
      <dsp:txXfrm>
        <a:off x="2060254" y="190959"/>
        <a:ext cx="1334809" cy="572879"/>
      </dsp:txXfrm>
    </dsp:sp>
    <dsp:sp modelId="{96562801-B0E9-4E27-A4B8-8EF8DB02C503}">
      <dsp:nvSpPr>
        <dsp:cNvPr id="0" name=""/>
        <dsp:cNvSpPr/>
      </dsp:nvSpPr>
      <dsp:spPr>
        <a:xfrm>
          <a:off x="1295460" y="954799"/>
          <a:ext cx="2864397" cy="2864397"/>
        </a:xfrm>
        <a:prstGeom prst="ellipse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2400" b="0" i="0" strike="noStrike" kern="1200" cap="none" spc="0" baseline="0">
              <a:solidFill>
                <a:srgbClr val="FFFFFF"/>
              </a:solidFill>
              <a:effectLst/>
              <a:latin typeface="Calibri"/>
              <a:ea typeface="Calibri"/>
              <a:cs typeface="Calibri"/>
            </a:rPr>
            <a:t>CI </a:t>
          </a:r>
        </a:p>
      </dsp:txBody>
      <dsp:txXfrm>
        <a:off x="2060254" y="1133824"/>
        <a:ext cx="1334809" cy="537074"/>
      </dsp:txXfrm>
    </dsp:sp>
    <dsp:sp modelId="{189A1AB9-F5C1-456C-8C65-19741FF0B9CA}">
      <dsp:nvSpPr>
        <dsp:cNvPr id="0" name=""/>
        <dsp:cNvSpPr/>
      </dsp:nvSpPr>
      <dsp:spPr>
        <a:xfrm>
          <a:off x="1772859" y="1909598"/>
          <a:ext cx="1909598" cy="1909598"/>
        </a:xfrm>
        <a:prstGeom prst="ellipse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2052513" y="2386998"/>
        <a:ext cx="1350290" cy="954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7F311-6720-4A4B-B52D-4DD7751E2665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3F87-C376-4B41-B43A-B9A7EC3D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65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3F87-C376-4B41-B43A-B9A7EC3DD20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60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1330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1138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0167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9340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043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176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00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770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9398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491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3633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6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svg"/><Relationship Id="rId18" Type="http://schemas.openxmlformats.org/officeDocument/2006/relationships/image" Target="../media/image6.png"/><Relationship Id="rId3" Type="http://schemas.openxmlformats.org/officeDocument/2006/relationships/diagramData" Target="../diagrams/data1.xml"/><Relationship Id="rId21" Type="http://schemas.openxmlformats.org/officeDocument/2006/relationships/image" Target="../media/image14.svg"/><Relationship Id="rId7" Type="http://schemas.microsoft.com/office/2007/relationships/diagramDrawing" Target="../diagrams/drawing1.xml"/><Relationship Id="rId12" Type="http://schemas.openxmlformats.org/officeDocument/2006/relationships/image" Target="../media/image3.png"/><Relationship Id="rId17" Type="http://schemas.openxmlformats.org/officeDocument/2006/relationships/image" Target="../media/image10.svg"/><Relationship Id="rId25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svg"/><Relationship Id="rId24" Type="http://schemas.openxmlformats.org/officeDocument/2006/relationships/hyperlink" Target="https://primarycareone.nhs.wales/topics1/strategic-programme/" TargetMode="Externa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8.svg"/><Relationship Id="rId23" Type="http://schemas.openxmlformats.org/officeDocument/2006/relationships/image" Target="../media/image16.svg"/><Relationship Id="rId10" Type="http://schemas.openxmlformats.org/officeDocument/2006/relationships/image" Target="../media/image2.png"/><Relationship Id="rId19" Type="http://schemas.openxmlformats.org/officeDocument/2006/relationships/image" Target="../media/image12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svg"/><Relationship Id="rId14" Type="http://schemas.openxmlformats.org/officeDocument/2006/relationships/image" Target="../media/image4.png"/><Relationship Id="rId2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7463D1D-3EB7-1E49-A4BA-5B372A93A77C}"/>
              </a:ext>
            </a:extLst>
          </p:cNvPr>
          <p:cNvSpPr/>
          <p:nvPr/>
        </p:nvSpPr>
        <p:spPr>
          <a:xfrm>
            <a:off x="399260" y="1523936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321BB4-55B9-FC4C-9A5C-90D8916AC1DD}"/>
              </a:ext>
            </a:extLst>
          </p:cNvPr>
          <p:cNvSpPr txBox="1"/>
          <p:nvPr/>
        </p:nvSpPr>
        <p:spPr>
          <a:xfrm>
            <a:off x="1408167" y="1641054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1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BFD96B-F542-0342-9733-3BF6634727BB}"/>
              </a:ext>
            </a:extLst>
          </p:cNvPr>
          <p:cNvSpPr txBox="1"/>
          <p:nvPr/>
        </p:nvSpPr>
        <p:spPr>
          <a:xfrm>
            <a:off x="1391723" y="2042052"/>
            <a:ext cx="3635783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Gwell cynllunio integredig rhwng clystyrau, byrddau iechyd ac awdurdodau lleol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15EB726-69D5-0648-B18B-C340244FBB24}"/>
              </a:ext>
            </a:extLst>
          </p:cNvPr>
          <p:cNvSpPr/>
          <p:nvPr/>
        </p:nvSpPr>
        <p:spPr>
          <a:xfrm>
            <a:off x="399260" y="3129907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0E4C9E-D542-2441-983B-78487B5BCCB1}"/>
              </a:ext>
            </a:extLst>
          </p:cNvPr>
          <p:cNvSpPr txBox="1"/>
          <p:nvPr/>
        </p:nvSpPr>
        <p:spPr>
          <a:xfrm>
            <a:off x="1408167" y="3247025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2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D39D22-646A-8D49-A8D9-C9376DF070C7}"/>
              </a:ext>
            </a:extLst>
          </p:cNvPr>
          <p:cNvSpPr txBox="1"/>
          <p:nvPr/>
        </p:nvSpPr>
        <p:spPr>
          <a:xfrm>
            <a:off x="1391723" y="3648023"/>
            <a:ext cx="3635783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Ystod ehangach o wasanaethau a ddarperir ar draws clwstwr, gan fodloni blaenoriaethau ac angen y boblogaeth, yn nes at adref 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10848B6-7C0D-EF48-B597-D7F0E586C92C}"/>
              </a:ext>
            </a:extLst>
          </p:cNvPr>
          <p:cNvSpPr/>
          <p:nvPr/>
        </p:nvSpPr>
        <p:spPr>
          <a:xfrm>
            <a:off x="399260" y="4721335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44165F-0B73-3341-AAC6-F269324A0480}"/>
              </a:ext>
            </a:extLst>
          </p:cNvPr>
          <p:cNvSpPr txBox="1"/>
          <p:nvPr/>
        </p:nvSpPr>
        <p:spPr>
          <a:xfrm>
            <a:off x="1408167" y="4838454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3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C9A8B-14F3-684D-ACDF-B7275643C76D}"/>
              </a:ext>
            </a:extLst>
          </p:cNvPr>
          <p:cNvSpPr txBox="1"/>
          <p:nvPr/>
        </p:nvSpPr>
        <p:spPr>
          <a:xfrm>
            <a:off x="1391723" y="5239453"/>
            <a:ext cx="3635783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Arweinwyr mwy effeithiol ar draws y system gofal sylfaenol, mentrau cydweithredol a chlystyrau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65861CC-D434-5740-AA1C-E07D77256073}"/>
              </a:ext>
            </a:extLst>
          </p:cNvPr>
          <p:cNvSpPr/>
          <p:nvPr/>
        </p:nvSpPr>
        <p:spPr>
          <a:xfrm>
            <a:off x="399260" y="6339294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066D24-DDA7-A141-89C2-2075106E4FF9}"/>
              </a:ext>
            </a:extLst>
          </p:cNvPr>
          <p:cNvSpPr txBox="1"/>
          <p:nvPr/>
        </p:nvSpPr>
        <p:spPr>
          <a:xfrm>
            <a:off x="1408167" y="6456412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4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C92986-0DB7-ED4F-973A-888DDF584A2D}"/>
              </a:ext>
            </a:extLst>
          </p:cNvPr>
          <p:cNvSpPr txBox="1"/>
          <p:nvPr/>
        </p:nvSpPr>
        <p:spPr>
          <a:xfrm>
            <a:off x="1391723" y="6857412"/>
            <a:ext cx="3635783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Gwell tegwch o ran darparu gwasanaethau gofal clwstwr yn seiliedig ar angen lleol 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0C9302C-F0CD-874A-806E-66DF547BC8BD}"/>
              </a:ext>
            </a:extLst>
          </p:cNvPr>
          <p:cNvSpPr/>
          <p:nvPr/>
        </p:nvSpPr>
        <p:spPr>
          <a:xfrm>
            <a:off x="399260" y="7963408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7A8125-0A2B-A940-9EBE-FB578193627B}"/>
              </a:ext>
            </a:extLst>
          </p:cNvPr>
          <p:cNvSpPr txBox="1"/>
          <p:nvPr/>
        </p:nvSpPr>
        <p:spPr>
          <a:xfrm>
            <a:off x="1408165" y="8080526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5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B4DB34-3E45-3B43-9E91-184D4AE5E86B}"/>
              </a:ext>
            </a:extLst>
          </p:cNvPr>
          <p:cNvSpPr txBox="1"/>
          <p:nvPr/>
        </p:nvSpPr>
        <p:spPr>
          <a:xfrm>
            <a:off x="1391721" y="8481524"/>
            <a:ext cx="3635783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Gwell gwasanaethau aml-broffesiwn ac amlasiantaethol a ddarperir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6C8C74A-9673-A242-8977-782FDD860F0A}"/>
              </a:ext>
            </a:extLst>
          </p:cNvPr>
          <p:cNvSpPr/>
          <p:nvPr/>
        </p:nvSpPr>
        <p:spPr>
          <a:xfrm>
            <a:off x="5490984" y="1523936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F87831-421D-5B4F-9FF7-4D09D820505C}"/>
              </a:ext>
            </a:extLst>
          </p:cNvPr>
          <p:cNvSpPr txBox="1"/>
          <p:nvPr/>
        </p:nvSpPr>
        <p:spPr>
          <a:xfrm>
            <a:off x="6499888" y="1641054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6 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B3E346-F43B-564A-8DE9-7C0A1B0CF076}"/>
              </a:ext>
            </a:extLst>
          </p:cNvPr>
          <p:cNvSpPr txBox="1"/>
          <p:nvPr/>
        </p:nvSpPr>
        <p:spPr>
          <a:xfrm>
            <a:off x="6483446" y="2042052"/>
            <a:ext cx="3635783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Gweithlu a gwasanaethau clwstwr cynaliadwy effeithiol, effeithlon a hirdymor 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51DE38D-1E76-4C46-AA54-3F5D7421CCB1}"/>
              </a:ext>
            </a:extLst>
          </p:cNvPr>
          <p:cNvSpPr/>
          <p:nvPr/>
        </p:nvSpPr>
        <p:spPr>
          <a:xfrm>
            <a:off x="5490984" y="3129907"/>
            <a:ext cx="4844145" cy="13589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6AB00C7-A6B4-0D4C-A731-043492FCA8FE}"/>
              </a:ext>
            </a:extLst>
          </p:cNvPr>
          <p:cNvSpPr txBox="1"/>
          <p:nvPr/>
        </p:nvSpPr>
        <p:spPr>
          <a:xfrm>
            <a:off x="6499888" y="3247025"/>
            <a:ext cx="282632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Canlyniad DCC 7 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1AA8A54-A431-D240-80CD-39CE1587A204}"/>
              </a:ext>
            </a:extLst>
          </p:cNvPr>
          <p:cNvSpPr txBox="1"/>
          <p:nvPr/>
        </p:nvSpPr>
        <p:spPr>
          <a:xfrm>
            <a:off x="6483446" y="3648023"/>
            <a:ext cx="3635783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Clystyrau wedi'u grymuso gyda mwy o ymreolaeth, hyblygrwydd a gweledigaeth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4750F58-C1E9-F149-8D82-7BA3870EF94C}"/>
              </a:ext>
            </a:extLst>
          </p:cNvPr>
          <p:cNvSpPr txBox="1"/>
          <p:nvPr/>
        </p:nvSpPr>
        <p:spPr>
          <a:xfrm>
            <a:off x="326789" y="392152"/>
            <a:ext cx="8913465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i="0" strike="noStrike" cap="none" spc="0" baseline="0">
                <a:solidFill>
                  <a:srgbClr val="2E75B6"/>
                </a:solidFill>
                <a:effectLst/>
                <a:latin typeface="Calibri"/>
                <a:ea typeface="Calibri"/>
                <a:cs typeface="Calibri"/>
              </a:rPr>
              <a:t>DCC | DATBLYGIAD CLWSTWR CARLAM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AD0D30-A000-D443-BBA2-71221F92BE90}"/>
              </a:ext>
            </a:extLst>
          </p:cNvPr>
          <p:cNvSpPr txBox="1"/>
          <p:nvPr/>
        </p:nvSpPr>
        <p:spPr>
          <a:xfrm>
            <a:off x="326789" y="845235"/>
            <a:ext cx="1214802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Nod cyffredinol DCC yw diwallu anghenion iechyd poblogaeth y clwstwr drwy gynllunio a darparu gwasanaethau cadarn 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CCB344AB-22DE-094B-B6F0-3765E956EE59}"/>
              </a:ext>
            </a:extLst>
          </p:cNvPr>
          <p:cNvSpPr/>
          <p:nvPr/>
        </p:nvSpPr>
        <p:spPr>
          <a:xfrm>
            <a:off x="5488637" y="4721335"/>
            <a:ext cx="6866449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1E425A6A-78BF-CA4A-9221-E53833384E6D}"/>
              </a:ext>
            </a:extLst>
          </p:cNvPr>
          <p:cNvSpPr/>
          <p:nvPr/>
        </p:nvSpPr>
        <p:spPr>
          <a:xfrm>
            <a:off x="5488638" y="7963408"/>
            <a:ext cx="6866449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CA159E55-8C3A-B94F-A599-BAAF591D409D}"/>
              </a:ext>
            </a:extLst>
          </p:cNvPr>
          <p:cNvSpPr/>
          <p:nvPr/>
        </p:nvSpPr>
        <p:spPr>
          <a:xfrm>
            <a:off x="5488638" y="5239454"/>
            <a:ext cx="6866449" cy="38811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AAC4855-AF96-6A46-8F18-194F32BAE26A}"/>
              </a:ext>
            </a:extLst>
          </p:cNvPr>
          <p:cNvSpPr/>
          <p:nvPr/>
        </p:nvSpPr>
        <p:spPr>
          <a:xfrm>
            <a:off x="10582709" y="1523936"/>
            <a:ext cx="1819632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7779AABB-A47E-634D-9785-DEE743A68E17}"/>
              </a:ext>
            </a:extLst>
          </p:cNvPr>
          <p:cNvSpPr/>
          <p:nvPr/>
        </p:nvSpPr>
        <p:spPr>
          <a:xfrm>
            <a:off x="10582709" y="3122635"/>
            <a:ext cx="1819632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EB14194-6DFF-BC48-9B33-DD44F2B91786}"/>
              </a:ext>
            </a:extLst>
          </p:cNvPr>
          <p:cNvSpPr/>
          <p:nvPr/>
        </p:nvSpPr>
        <p:spPr>
          <a:xfrm>
            <a:off x="10582709" y="2184126"/>
            <a:ext cx="1819632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0B1EDB-7E54-394D-8B24-AD03C189B8E4}"/>
              </a:ext>
            </a:extLst>
          </p:cNvPr>
          <p:cNvSpPr txBox="1"/>
          <p:nvPr/>
        </p:nvSpPr>
        <p:spPr>
          <a:xfrm>
            <a:off x="10656920" y="1729024"/>
            <a:ext cx="1583207" cy="3093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5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Beth yw GCCC? </a:t>
            </a:r>
          </a:p>
          <a:p>
            <a:endParaRPr lang="en-GB" sz="1400"/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Bydd Grwpiau Cynllunio Clystyrau Cyfan yn cynllunio ar y cyd ac yn comisiynu gwasanaethau sy'n seiliedig ar fannau, gan adael clystyrau'n rhydd i ganolbwyntio ar ddarparu gofal o ansawdd uchel.</a:t>
            </a:r>
            <a:endParaRPr lang="en-GB" sz="140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26A6D2-6F9B-7447-8B52-4CEFE32095C9}"/>
              </a:ext>
            </a:extLst>
          </p:cNvPr>
          <p:cNvSpPr txBox="1"/>
          <p:nvPr/>
        </p:nvSpPr>
        <p:spPr>
          <a:xfrm>
            <a:off x="5622860" y="4882532"/>
            <a:ext cx="6614048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Beth yw'r cyd-destun strategol sy'n cysylltu MGSiG ac DCC gyda'i gilydd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F0E2BA-C5F2-2C47-9AC0-EDC2181F9E83}"/>
              </a:ext>
            </a:extLst>
          </p:cNvPr>
          <p:cNvSpPr txBox="1"/>
          <p:nvPr/>
        </p:nvSpPr>
        <p:spPr>
          <a:xfrm>
            <a:off x="5606418" y="5283533"/>
            <a:ext cx="3457372" cy="3931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Cymru Iachach 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(CI; LlC 2018) yn nodi'r weledigaeth o ddull system gyfan o ymdrin ag iechyd a gofal cymdeithasol sy'n canolbwyntio ar iechyd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 lles ac ar atal salwch. 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Mae'n pennu'r cyfeiriad ar gyfer cyrraedd nod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Deddf Llesiant Cenedlaethau'r Dyfodol (Cymru) 2015 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[LlCD]</a:t>
            </a:r>
          </a:p>
          <a:p>
            <a:endParaRPr lang="en-GB" sz="1400"/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Yn unol â’r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Rhaglen ar gyfer </a:t>
            </a:r>
          </a:p>
          <a:p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Llywodraeth 2021 i 2026  </a:t>
            </a:r>
          </a:p>
          <a:p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(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LlC 2021) mae DCC yn anelu at gyflymu'r broses o weithredu MGSiG 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tuag at wireddu CI drwy wahanu  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swyddogaethau cyflenwi clwstwr gan rai  </a:t>
            </a:r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swyddogaethau cynllunio a chomisiynu ar draws clystyrau.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7905B56-A71B-DD44-B032-44FF2D23382F}"/>
              </a:ext>
            </a:extLst>
          </p:cNvPr>
          <p:cNvGrpSpPr/>
          <p:nvPr/>
        </p:nvGrpSpPr>
        <p:grpSpPr>
          <a:xfrm>
            <a:off x="7479134" y="5295945"/>
            <a:ext cx="5455318" cy="3819197"/>
            <a:chOff x="7491665" y="5328987"/>
            <a:chExt cx="5455318" cy="3819197"/>
          </a:xfrm>
        </p:grpSpPr>
        <p:graphicFrame>
          <p:nvGraphicFramePr>
            <p:cNvPr id="55" name="Content Placeholder 4">
              <a:extLst>
                <a:ext uri="{FF2B5EF4-FFF2-40B4-BE49-F238E27FC236}">
                  <a16:creationId xmlns:a16="http://schemas.microsoft.com/office/drawing/2014/main" id="{71D4F3B2-3748-1A46-A8D6-F9CCF916C36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238107189"/>
                </p:ext>
              </p:extLst>
            </p:nvPr>
          </p:nvGraphicFramePr>
          <p:xfrm>
            <a:off x="7491665" y="5328987"/>
            <a:ext cx="5455318" cy="381919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56" name="Down Arrow 55">
              <a:extLst>
                <a:ext uri="{FF2B5EF4-FFF2-40B4-BE49-F238E27FC236}">
                  <a16:creationId xmlns:a16="http://schemas.microsoft.com/office/drawing/2014/main" id="{8BE7EF59-000F-5F46-93A4-8EF58CBEB035}"/>
                </a:ext>
              </a:extLst>
            </p:cNvPr>
            <p:cNvSpPr/>
            <p:nvPr/>
          </p:nvSpPr>
          <p:spPr>
            <a:xfrm rot="10800000">
              <a:off x="9837039" y="7498608"/>
              <a:ext cx="764571" cy="1487815"/>
            </a:xfrm>
            <a:prstGeom prst="downArrow">
              <a:avLst/>
            </a:prstGeom>
            <a:solidFill>
              <a:schemeClr val="accent5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62F9213-6291-6A4B-A30F-BEE881081AE5}"/>
                </a:ext>
              </a:extLst>
            </p:cNvPr>
            <p:cNvSpPr/>
            <p:nvPr/>
          </p:nvSpPr>
          <p:spPr>
            <a:xfrm>
              <a:off x="9967564" y="7876809"/>
              <a:ext cx="457200" cy="1095451"/>
            </a:xfrm>
            <a:prstGeom prst="rect">
              <a:avLst/>
            </a:prstGeom>
          </p:spPr>
          <p:txBody>
            <a:bodyPr vert="wordArtVert" wrap="none">
              <a:spAutoFit/>
            </a:bodyPr>
            <a:lstStyle/>
            <a:p>
              <a:pPr lvl="0"/>
              <a:r>
                <a:rPr lang="cy-GB" sz="1800" b="1" i="0" strike="noStrike" cap="none" spc="0" baseline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DCC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28EDAE9-948B-9348-94C2-D19D00840679}"/>
                </a:ext>
              </a:extLst>
            </p:cNvPr>
            <p:cNvSpPr txBox="1"/>
            <p:nvPr/>
          </p:nvSpPr>
          <p:spPr>
            <a:xfrm>
              <a:off x="10359389" y="8233137"/>
              <a:ext cx="911187" cy="3657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cy-GB" sz="1800" b="0" i="0" strike="noStrike" cap="none" spc="0" baseline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MGSiG </a:t>
              </a:r>
              <a:endParaRPr lang="en-GB">
                <a:solidFill>
                  <a:schemeClr val="bg1"/>
                </a:solidFill>
              </a:endParaRPr>
            </a:p>
          </p:txBody>
        </p:sp>
      </p:grpSp>
      <p:pic>
        <p:nvPicPr>
          <p:cNvPr id="43" name="Graphic 42" descr="Blockchain with solid fill">
            <a:extLst>
              <a:ext uri="{FF2B5EF4-FFF2-40B4-BE49-F238E27FC236}">
                <a16:creationId xmlns:a16="http://schemas.microsoft.com/office/drawing/2014/main" id="{8CEE1564-8F38-4849-BA92-6014DA1209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93765" y="1721498"/>
            <a:ext cx="914400" cy="914400"/>
          </a:xfrm>
          <a:prstGeom prst="rect">
            <a:avLst/>
          </a:prstGeom>
        </p:spPr>
      </p:pic>
      <p:pic>
        <p:nvPicPr>
          <p:cNvPr id="53" name="Graphic 52" descr="Suburban scene with solid fill">
            <a:extLst>
              <a:ext uri="{FF2B5EF4-FFF2-40B4-BE49-F238E27FC236}">
                <a16:creationId xmlns:a16="http://schemas.microsoft.com/office/drawing/2014/main" id="{07ADE6E5-FB65-684D-9DB4-7EBAC97637A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77321" y="3352157"/>
            <a:ext cx="914400" cy="914400"/>
          </a:xfrm>
          <a:prstGeom prst="rect">
            <a:avLst/>
          </a:prstGeom>
        </p:spPr>
      </p:pic>
      <p:pic>
        <p:nvPicPr>
          <p:cNvPr id="61" name="Graphic 60" descr="Scales of justice with solid fill">
            <a:extLst>
              <a:ext uri="{FF2B5EF4-FFF2-40B4-BE49-F238E27FC236}">
                <a16:creationId xmlns:a16="http://schemas.microsoft.com/office/drawing/2014/main" id="{3AA8F325-CA00-FA48-8C5A-6D616CE344C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493765" y="6561544"/>
            <a:ext cx="914400" cy="914400"/>
          </a:xfrm>
          <a:prstGeom prst="rect">
            <a:avLst/>
          </a:prstGeom>
        </p:spPr>
      </p:pic>
      <p:pic>
        <p:nvPicPr>
          <p:cNvPr id="65" name="Graphic 64" descr="Group of men with solid fill">
            <a:extLst>
              <a:ext uri="{FF2B5EF4-FFF2-40B4-BE49-F238E27FC236}">
                <a16:creationId xmlns:a16="http://schemas.microsoft.com/office/drawing/2014/main" id="{54191D88-DA88-6D48-9F84-D48B2FCDE05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585489" y="1719100"/>
            <a:ext cx="914400" cy="914400"/>
          </a:xfrm>
          <a:prstGeom prst="rect">
            <a:avLst/>
          </a:prstGeom>
        </p:spPr>
      </p:pic>
      <p:pic>
        <p:nvPicPr>
          <p:cNvPr id="71" name="Graphic 70" descr="Branching diagram with solid fill">
            <a:extLst>
              <a:ext uri="{FF2B5EF4-FFF2-40B4-BE49-F238E27FC236}">
                <a16:creationId xmlns:a16="http://schemas.microsoft.com/office/drawing/2014/main" id="{191DB268-1EC5-2D47-B45E-F988B7F2296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509383" y="8185658"/>
            <a:ext cx="914400" cy="914400"/>
          </a:xfrm>
          <a:prstGeom prst="rect">
            <a:avLst/>
          </a:prstGeom>
        </p:spPr>
      </p:pic>
      <p:pic>
        <p:nvPicPr>
          <p:cNvPr id="73" name="Graphic 72" descr="Group brainstorm with solid fill">
            <a:extLst>
              <a:ext uri="{FF2B5EF4-FFF2-40B4-BE49-F238E27FC236}">
                <a16:creationId xmlns:a16="http://schemas.microsoft.com/office/drawing/2014/main" id="{ABB48C76-716E-3847-8653-7688CDE053E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5572551" y="3344885"/>
            <a:ext cx="914400" cy="914400"/>
          </a:xfrm>
          <a:prstGeom prst="rect">
            <a:avLst/>
          </a:prstGeom>
        </p:spPr>
      </p:pic>
      <p:pic>
        <p:nvPicPr>
          <p:cNvPr id="75" name="Graphic 74" descr="Idea with solid fill">
            <a:extLst>
              <a:ext uri="{FF2B5EF4-FFF2-40B4-BE49-F238E27FC236}">
                <a16:creationId xmlns:a16="http://schemas.microsoft.com/office/drawing/2014/main" id="{773629F8-E2F6-FE42-9345-9BC80F4CCF5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477321" y="4943585"/>
            <a:ext cx="914400" cy="91440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11779708" y="-85848"/>
            <a:ext cx="1121664" cy="1107740"/>
            <a:chOff x="11779708" y="-85848"/>
            <a:chExt cx="1121664" cy="1107740"/>
          </a:xfrm>
        </p:grpSpPr>
        <p:sp>
          <p:nvSpPr>
            <p:cNvPr id="7" name="Right Triangle 6"/>
            <p:cNvSpPr/>
            <p:nvPr/>
          </p:nvSpPr>
          <p:spPr>
            <a:xfrm rot="10800000">
              <a:off x="11779708" y="0"/>
              <a:ext cx="1021892" cy="1021892"/>
            </a:xfrm>
            <a:prstGeom prst="rt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7" name="Graphic 76" descr="Link outline">
              <a:extLst>
                <a:ext uri="{FF2B5EF4-FFF2-40B4-BE49-F238E27FC236}">
                  <a16:creationId xmlns:a16="http://schemas.microsoft.com/office/drawing/2014/main" id="{AA9E050F-2B0D-8042-9844-18030AC66A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xmlns="" r:embed="rId23"/>
                </a:ext>
              </a:extLst>
            </a:blip>
            <a:stretch>
              <a:fillRect/>
            </a:stretch>
          </p:blipFill>
          <p:spPr>
            <a:xfrm>
              <a:off x="11986972" y="-85848"/>
              <a:ext cx="914400" cy="9144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 rot="2671841">
              <a:off x="12366342" y="66624"/>
              <a:ext cx="490855" cy="2286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y-GB" sz="900" b="0" i="0" strike="noStrike" cap="none" spc="0" baseline="0">
                  <a:solidFill>
                    <a:srgbClr val="000000"/>
                  </a:solidFill>
                  <a:effectLst/>
                  <a:latin typeface="Calibri"/>
                  <a:ea typeface="Calibri"/>
                  <a:cs typeface="Calibri"/>
                </a:rPr>
                <a:t>MWY?</a:t>
              </a:r>
              <a:endParaRPr lang="en-GB" sz="900"/>
            </a:p>
          </p:txBody>
        </p:sp>
      </p:grpSp>
      <p:pic>
        <p:nvPicPr>
          <p:cNvPr id="51" name="Picture 50">
            <a:hlinkClick r:id="rId24"/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6118" y="-106034"/>
            <a:ext cx="1121761" cy="110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729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02.28"/>
  <p:tag name="AS_TITLE" val="Aspose.Slides for Java"/>
  <p:tag name="AS_VERSION" val="21.2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</TotalTime>
  <Words>280</Words>
  <Application>Microsoft Office PowerPoint</Application>
  <PresentationFormat>A3 Paper (297x420 mm)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McKenzie</dc:creator>
  <cp:lastModifiedBy>Holly McAnoy (Public Health Wales - No. 2 Capital Quarter)</cp:lastModifiedBy>
  <cp:revision>92</cp:revision>
  <dcterms:created xsi:type="dcterms:W3CDTF">2021-10-01T06:10:55Z</dcterms:created>
  <dcterms:modified xsi:type="dcterms:W3CDTF">2022-06-21T14:44:41Z</dcterms:modified>
</cp:coreProperties>
</file>