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4"/>
  </p:notesMasterIdLst>
  <p:handoutMasterIdLst>
    <p:handoutMasterId r:id="rId55"/>
  </p:handoutMasterIdLst>
  <p:sldIdLst>
    <p:sldId id="421" r:id="rId2"/>
    <p:sldId id="260" r:id="rId3"/>
    <p:sldId id="263" r:id="rId4"/>
    <p:sldId id="372" r:id="rId5"/>
    <p:sldId id="464" r:id="rId6"/>
    <p:sldId id="422" r:id="rId7"/>
    <p:sldId id="313" r:id="rId8"/>
    <p:sldId id="468" r:id="rId9"/>
    <p:sldId id="469" r:id="rId10"/>
    <p:sldId id="475" r:id="rId11"/>
    <p:sldId id="490" r:id="rId12"/>
    <p:sldId id="491" r:id="rId13"/>
    <p:sldId id="476" r:id="rId14"/>
    <p:sldId id="472" r:id="rId15"/>
    <p:sldId id="471" r:id="rId16"/>
    <p:sldId id="489" r:id="rId17"/>
    <p:sldId id="473" r:id="rId18"/>
    <p:sldId id="474" r:id="rId19"/>
    <p:sldId id="477" r:id="rId20"/>
    <p:sldId id="478" r:id="rId21"/>
    <p:sldId id="433" r:id="rId22"/>
    <p:sldId id="492" r:id="rId23"/>
    <p:sldId id="435" r:id="rId24"/>
    <p:sldId id="436" r:id="rId25"/>
    <p:sldId id="437" r:id="rId26"/>
    <p:sldId id="438" r:id="rId27"/>
    <p:sldId id="439" r:id="rId28"/>
    <p:sldId id="440" r:id="rId29"/>
    <p:sldId id="441" r:id="rId30"/>
    <p:sldId id="442" r:id="rId31"/>
    <p:sldId id="443" r:id="rId32"/>
    <p:sldId id="480" r:id="rId33"/>
    <p:sldId id="445" r:id="rId34"/>
    <p:sldId id="446" r:id="rId35"/>
    <p:sldId id="447" r:id="rId36"/>
    <p:sldId id="458" r:id="rId37"/>
    <p:sldId id="448" r:id="rId38"/>
    <p:sldId id="449" r:id="rId39"/>
    <p:sldId id="459" r:id="rId40"/>
    <p:sldId id="451" r:id="rId41"/>
    <p:sldId id="493" r:id="rId42"/>
    <p:sldId id="452" r:id="rId43"/>
    <p:sldId id="484" r:id="rId44"/>
    <p:sldId id="461" r:id="rId45"/>
    <p:sldId id="462" r:id="rId46"/>
    <p:sldId id="463" r:id="rId47"/>
    <p:sldId id="453" r:id="rId48"/>
    <p:sldId id="454" r:id="rId49"/>
    <p:sldId id="455" r:id="rId50"/>
    <p:sldId id="456" r:id="rId51"/>
    <p:sldId id="457" r:id="rId52"/>
    <p:sldId id="485" r:id="rId5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hur Duncan-Jones (Public Health Wales - No. 2 Capital Quarter)" initials="AD(HW-N2CQ" lastIdx="17" clrIdx="0">
    <p:extLst/>
  </p:cmAuthor>
  <p:cmAuthor id="2" name="Megan Isabel Luker" initials="MIL"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F74"/>
    <a:srgbClr val="28B8CE"/>
    <a:srgbClr val="324F82"/>
    <a:srgbClr val="F9C402"/>
    <a:srgbClr val="E03882"/>
    <a:srgbClr val="4FB9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84828" autoAdjust="0"/>
  </p:normalViewPr>
  <p:slideViewPr>
    <p:cSldViewPr snapToGrid="0" snapToObjects="1" showGuides="1">
      <p:cViewPr varScale="1">
        <p:scale>
          <a:sx n="99" d="100"/>
          <a:sy n="99" d="100"/>
        </p:scale>
        <p:origin x="1122" y="78"/>
      </p:cViewPr>
      <p:guideLst>
        <p:guide orient="horz" pos="2137"/>
        <p:guide pos="3840"/>
      </p:guideLst>
    </p:cSldViewPr>
  </p:slideViewPr>
  <p:outlineViewPr>
    <p:cViewPr>
      <p:scale>
        <a:sx n="33" d="100"/>
        <a:sy n="33" d="100"/>
      </p:scale>
      <p:origin x="0" y="-895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30" d="100"/>
          <a:sy n="130" d="100"/>
        </p:scale>
        <p:origin x="128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763841F-BFA5-E84D-9FBF-C2EF90B9D7E0}" type="datetimeFigureOut">
              <a:rPr lang="en-US" smtClean="0"/>
              <a:t>3/2/2020</a:t>
            </a:fld>
            <a:endParaRPr lang="en-US"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1D0E142-3AF0-A947-ABB3-AF8FB947353F}" type="slidenum">
              <a:rPr lang="en-US" smtClean="0"/>
              <a:t>‹#›</a:t>
            </a:fld>
            <a:endParaRPr lang="en-US" dirty="0"/>
          </a:p>
        </p:txBody>
      </p:sp>
    </p:spTree>
    <p:extLst>
      <p:ext uri="{BB962C8B-B14F-4D97-AF65-F5344CB8AC3E}">
        <p14:creationId xmlns:p14="http://schemas.microsoft.com/office/powerpoint/2010/main" val="1359430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292" y="371475"/>
            <a:ext cx="6471105" cy="3641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1292" y="4083773"/>
            <a:ext cx="6471105" cy="564125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3266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000" kern="1200">
        <a:solidFill>
          <a:schemeClr val="tx1"/>
        </a:solidFill>
        <a:latin typeface="Ubuntu"/>
        <a:ea typeface="+mn-ea"/>
        <a:cs typeface="+mn-cs"/>
      </a:defRPr>
    </a:lvl1pPr>
    <a:lvl2pPr marL="457200" algn="l" defTabSz="914400" rtl="0" eaLnBrk="1" latinLnBrk="0" hangingPunct="1">
      <a:defRPr sz="1000" kern="1200">
        <a:solidFill>
          <a:schemeClr val="tx1"/>
        </a:solidFill>
        <a:latin typeface="Ubuntu"/>
        <a:ea typeface="+mn-ea"/>
        <a:cs typeface="+mn-cs"/>
      </a:defRPr>
    </a:lvl2pPr>
    <a:lvl3pPr marL="914400" algn="l" defTabSz="914400" rtl="0" eaLnBrk="1" latinLnBrk="0" hangingPunct="1">
      <a:defRPr sz="1000" kern="1200">
        <a:solidFill>
          <a:schemeClr val="tx1"/>
        </a:solidFill>
        <a:latin typeface="Ubuntu"/>
        <a:ea typeface="+mn-ea"/>
        <a:cs typeface="+mn-cs"/>
      </a:defRPr>
    </a:lvl3pPr>
    <a:lvl4pPr marL="1371600" algn="l" defTabSz="914400" rtl="0" eaLnBrk="1" latinLnBrk="0" hangingPunct="1">
      <a:defRPr sz="1000" kern="1200">
        <a:solidFill>
          <a:schemeClr val="tx1"/>
        </a:solidFill>
        <a:latin typeface="Ubuntu"/>
        <a:ea typeface="+mn-ea"/>
        <a:cs typeface="+mn-cs"/>
      </a:defRPr>
    </a:lvl4pPr>
    <a:lvl5pPr marL="1828800" algn="l" defTabSz="914400" rtl="0" eaLnBrk="1" latinLnBrk="0" hangingPunct="1">
      <a:defRPr sz="1000" kern="1200">
        <a:solidFill>
          <a:schemeClr val="tx1"/>
        </a:solidFill>
        <a:latin typeface="Ubuntu"/>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1704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Life expectancy at birth</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r>
              <a:rPr lang="en-GB" b="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Welsh Index of Multiple Deprivation (WIMD) 2014, Welsh Government (WG)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 least and most deprived fifth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2002-04 to 2015-17</a:t>
            </a:r>
            <a:endParaRPr lang="en-GB" b="0" dirty="0" smtClean="0"/>
          </a:p>
          <a:p>
            <a:endParaRPr lang="en-GB" dirty="0"/>
          </a:p>
        </p:txBody>
      </p:sp>
    </p:spTree>
    <p:extLst>
      <p:ext uri="{BB962C8B-B14F-4D97-AF65-F5344CB8AC3E}">
        <p14:creationId xmlns:p14="http://schemas.microsoft.com/office/powerpoint/2010/main" val="402023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Life expectancy at birth</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r>
              <a:rPr lang="en-GB" b="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Welsh Index of Multiple Deprivation (WIMD) 2014, Welsh Government (WG)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Females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 least and most deprived fifth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2002-04 to 2015-17</a:t>
            </a:r>
            <a:endParaRPr lang="en-GB" b="0" dirty="0" smtClean="0"/>
          </a:p>
          <a:p>
            <a:endParaRPr lang="en-GB" dirty="0"/>
          </a:p>
        </p:txBody>
      </p:sp>
    </p:spTree>
    <p:extLst>
      <p:ext uri="{BB962C8B-B14F-4D97-AF65-F5344CB8AC3E}">
        <p14:creationId xmlns:p14="http://schemas.microsoft.com/office/powerpoint/2010/main" val="866667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Life expectancy at birth - a</a:t>
            </a:r>
            <a:r>
              <a:rPr lang="en-GB" sz="1000" b="0" i="0" u="none" strike="noStrike" kern="1200" baseline="0" dirty="0" smtClean="0">
                <a:solidFill>
                  <a:schemeClr val="tx1"/>
                </a:solidFill>
                <a:latin typeface="Ubuntu"/>
                <a:ea typeface="+mn-ea"/>
                <a:cs typeface="+mn-cs"/>
              </a:rPr>
              <a:t> measure of the absolute difference in years of life expectancy at birth between the least and most deprived areas.</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r>
              <a:rPr lang="en-GB" b="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Welsh Index of Multiple Deprivation (WIMD) 2014, Welsh Government (WG)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Males &amp; females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 least and most deprived fifth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2002-04 to 2015-17</a:t>
            </a:r>
            <a:endParaRPr lang="en-GB" b="0" dirty="0" smtClean="0"/>
          </a:p>
          <a:p>
            <a:endParaRPr lang="en-GB" dirty="0"/>
          </a:p>
        </p:txBody>
      </p:sp>
    </p:spTree>
    <p:extLst>
      <p:ext uri="{BB962C8B-B14F-4D97-AF65-F5344CB8AC3E}">
        <p14:creationId xmlns:p14="http://schemas.microsoft.com/office/powerpoint/2010/main" val="817087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Life expectancy at birth</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r>
              <a:rPr lang="en-GB" b="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United Kingdom nations</a:t>
            </a:r>
          </a:p>
          <a:p>
            <a:pPr marL="171450" indent="-171450">
              <a:buFont typeface="Arial" panose="020B0604020202020204" pitchFamily="34" charset="0"/>
              <a:buChar char="•"/>
            </a:pPr>
            <a:r>
              <a:rPr lang="en-GB" b="0" baseline="0" dirty="0" smtClean="0"/>
              <a:t>2001-03 to 2015-17</a:t>
            </a:r>
            <a:endParaRPr lang="en-GB" b="0" dirty="0" smtClean="0"/>
          </a:p>
          <a:p>
            <a:endParaRPr lang="en-GB" dirty="0"/>
          </a:p>
        </p:txBody>
      </p:sp>
    </p:spTree>
    <p:extLst>
      <p:ext uri="{BB962C8B-B14F-4D97-AF65-F5344CB8AC3E}">
        <p14:creationId xmlns:p14="http://schemas.microsoft.com/office/powerpoint/2010/main" val="2151342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Life expectancy at birth</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r>
              <a:rPr lang="en-GB" b="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Females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United Kingdom nations</a:t>
            </a:r>
          </a:p>
          <a:p>
            <a:pPr marL="171450" indent="-171450">
              <a:buFont typeface="Arial" panose="020B0604020202020204" pitchFamily="34" charset="0"/>
              <a:buChar char="•"/>
            </a:pPr>
            <a:r>
              <a:rPr lang="en-GB" b="0" baseline="0" dirty="0" smtClean="0"/>
              <a:t>2001-03 to 2015-17</a:t>
            </a:r>
            <a:endParaRPr lang="en-GB" b="0" dirty="0" smtClean="0"/>
          </a:p>
          <a:p>
            <a:endParaRPr lang="en-GB" dirty="0"/>
          </a:p>
        </p:txBody>
      </p:sp>
    </p:spTree>
    <p:extLst>
      <p:ext uri="{BB962C8B-B14F-4D97-AF65-F5344CB8AC3E}">
        <p14:creationId xmlns:p14="http://schemas.microsoft.com/office/powerpoint/2010/main" val="3940563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Life expectancy at birth</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Global Health Data Exchange (IHME)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Persons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UK nations and other select countries</a:t>
            </a:r>
          </a:p>
          <a:p>
            <a:pPr marL="171450" indent="-171450">
              <a:buFont typeface="Arial" panose="020B0604020202020204" pitchFamily="34" charset="0"/>
              <a:buChar char="•"/>
            </a:pPr>
            <a:r>
              <a:rPr lang="en-GB" b="0" baseline="0" dirty="0" smtClean="0"/>
              <a:t>1990 to 2017</a:t>
            </a:r>
            <a:endParaRPr lang="en-GB" b="0" dirty="0" smtClean="0"/>
          </a:p>
        </p:txBody>
      </p:sp>
    </p:spTree>
    <p:extLst>
      <p:ext uri="{BB962C8B-B14F-4D97-AF65-F5344CB8AC3E}">
        <p14:creationId xmlns:p14="http://schemas.microsoft.com/office/powerpoint/2010/main" val="2844331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Healthy life expectancy at birth</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r>
              <a:rPr lang="en-GB" b="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Annual Population Survey (APS),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United Kingdom nations</a:t>
            </a:r>
          </a:p>
          <a:p>
            <a:pPr marL="171450" indent="-171450">
              <a:buFont typeface="Arial" panose="020B0604020202020204" pitchFamily="34" charset="0"/>
              <a:buChar char="•"/>
            </a:pPr>
            <a:r>
              <a:rPr lang="en-GB" b="0" baseline="0" dirty="0" smtClean="0"/>
              <a:t>2009-11 to 2015-17</a:t>
            </a:r>
            <a:endParaRPr lang="en-GB" b="0" dirty="0" smtClean="0"/>
          </a:p>
          <a:p>
            <a:endParaRPr lang="en-GB" dirty="0"/>
          </a:p>
        </p:txBody>
      </p:sp>
    </p:spTree>
    <p:extLst>
      <p:ext uri="{BB962C8B-B14F-4D97-AF65-F5344CB8AC3E}">
        <p14:creationId xmlns:p14="http://schemas.microsoft.com/office/powerpoint/2010/main" val="307060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Healthy life expectancy at birth</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r>
              <a:rPr lang="en-GB" b="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Annual Population Survey (APS),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Females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United Kingdom nations</a:t>
            </a:r>
          </a:p>
          <a:p>
            <a:pPr marL="171450" indent="-171450">
              <a:buFont typeface="Arial" panose="020B0604020202020204" pitchFamily="34" charset="0"/>
              <a:buChar char="•"/>
            </a:pPr>
            <a:r>
              <a:rPr lang="en-GB" b="0" baseline="0" dirty="0" smtClean="0"/>
              <a:t>2009-11 to 2015-17</a:t>
            </a:r>
            <a:endParaRPr lang="en-GB" b="0" dirty="0" smtClean="0"/>
          </a:p>
          <a:p>
            <a:endParaRPr lang="en-GB" dirty="0"/>
          </a:p>
        </p:txBody>
      </p:sp>
    </p:spTree>
    <p:extLst>
      <p:ext uri="{BB962C8B-B14F-4D97-AF65-F5344CB8AC3E}">
        <p14:creationId xmlns:p14="http://schemas.microsoft.com/office/powerpoint/2010/main" val="1051960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Gap between life expectancy &amp; healthy life expectancy at birth - a</a:t>
            </a:r>
            <a:r>
              <a:rPr lang="en-GB" sz="1000" b="0" i="0" u="none" strike="noStrike" kern="1200" baseline="0" dirty="0" smtClean="0">
                <a:solidFill>
                  <a:schemeClr val="tx1"/>
                </a:solidFill>
                <a:latin typeface="Ubuntu"/>
                <a:ea typeface="+mn-ea"/>
                <a:cs typeface="+mn-cs"/>
              </a:rPr>
              <a:t> measure of the absolute difference in years between life expectancy and healthy life expectancy.</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r>
              <a:rPr lang="en-GB" b="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Annual Population Survey (APS),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2009-11 to 2015-17</a:t>
            </a:r>
            <a:endParaRPr lang="en-GB" b="0" dirty="0" smtClean="0"/>
          </a:p>
          <a:p>
            <a:endParaRPr lang="en-GB" dirty="0"/>
          </a:p>
        </p:txBody>
      </p:sp>
    </p:spTree>
    <p:extLst>
      <p:ext uri="{BB962C8B-B14F-4D97-AF65-F5344CB8AC3E}">
        <p14:creationId xmlns:p14="http://schemas.microsoft.com/office/powerpoint/2010/main" val="1923274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Gap between life expectancy &amp; healthy life expectancy at birth - a</a:t>
            </a:r>
            <a:r>
              <a:rPr lang="en-GB" sz="1000" b="0" i="0" u="none" strike="noStrike" kern="1200" baseline="0" dirty="0" smtClean="0">
                <a:solidFill>
                  <a:schemeClr val="tx1"/>
                </a:solidFill>
                <a:latin typeface="Ubuntu"/>
                <a:ea typeface="+mn-ea"/>
                <a:cs typeface="+mn-cs"/>
              </a:rPr>
              <a:t> measure of the absolute difference in years between life expectancy and healthy life expectancy.</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r>
              <a:rPr lang="en-GB" b="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Annual Population Survey (APS),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Females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2009-11 to 2015-17</a:t>
            </a:r>
            <a:endParaRPr lang="en-GB" b="0" dirty="0" smtClean="0"/>
          </a:p>
          <a:p>
            <a:endParaRPr lang="en-GB" dirty="0"/>
          </a:p>
        </p:txBody>
      </p:sp>
    </p:spTree>
    <p:extLst>
      <p:ext uri="{BB962C8B-B14F-4D97-AF65-F5344CB8AC3E}">
        <p14:creationId xmlns:p14="http://schemas.microsoft.com/office/powerpoint/2010/main" val="106655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21975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Tree>
    <p:extLst>
      <p:ext uri="{BB962C8B-B14F-4D97-AF65-F5344CB8AC3E}">
        <p14:creationId xmlns:p14="http://schemas.microsoft.com/office/powerpoint/2010/main" val="3136103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European age-standardised mortality rate per 100,000 persons</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r>
              <a:rPr lang="en-GB" b="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Persons, all ages</a:t>
            </a:r>
            <a:endParaRPr lang="en-GB"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 &amp; United Kingdom</a:t>
            </a:r>
          </a:p>
          <a:p>
            <a:pPr marL="171450" indent="-171450">
              <a:buFont typeface="Arial" panose="020B0604020202020204" pitchFamily="34" charset="0"/>
              <a:buChar char="•"/>
            </a:pPr>
            <a:r>
              <a:rPr lang="en-GB" b="0" baseline="0" dirty="0" smtClean="0"/>
              <a:t>1991-2017</a:t>
            </a:r>
            <a:endParaRPr lang="en-GB" b="0" dirty="0" smtClean="0"/>
          </a:p>
          <a:p>
            <a:endParaRPr lang="en-GB" dirty="0"/>
          </a:p>
        </p:txBody>
      </p:sp>
    </p:spTree>
    <p:extLst>
      <p:ext uri="{BB962C8B-B14F-4D97-AF65-F5344CB8AC3E}">
        <p14:creationId xmlns:p14="http://schemas.microsoft.com/office/powerpoint/2010/main" val="2489428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European age-standardised mortality rate per 100,000 persons</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indent="-171450">
              <a:buFont typeface="Arial" panose="020B0604020202020204" pitchFamily="34" charset="0"/>
              <a:buChar char="•"/>
            </a:pPr>
            <a:r>
              <a:rPr lang="en-GB" b="0" baseline="0" dirty="0" smtClean="0"/>
              <a:t>Welsh Index of Multiple Deprivation (WIMD) 2014, Welsh Government (WG)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Persons, all ages</a:t>
            </a:r>
            <a:endParaRPr lang="en-GB" b="0" baseline="0" dirty="0" smtClean="0"/>
          </a:p>
          <a:p>
            <a:pPr marL="171450" indent="-171450">
              <a:buFont typeface="Arial" panose="020B0604020202020204" pitchFamily="34" charset="0"/>
              <a:buChar char="•"/>
            </a:pPr>
            <a:r>
              <a:rPr lang="en-GB" b="0" baseline="0" dirty="0" smtClean="0"/>
              <a:t>Wales, least and most deprived fifth</a:t>
            </a:r>
          </a:p>
          <a:p>
            <a:pPr marL="171450" indent="-171450">
              <a:buFont typeface="Arial" panose="020B0604020202020204" pitchFamily="34" charset="0"/>
              <a:buChar char="•"/>
            </a:pPr>
            <a:r>
              <a:rPr lang="en-GB" b="0" baseline="0" dirty="0" smtClean="0"/>
              <a:t>2002-2017</a:t>
            </a:r>
            <a:endParaRPr lang="en-GB" b="0" dirty="0" smtClean="0"/>
          </a:p>
          <a:p>
            <a:endParaRPr lang="en-GB" dirty="0"/>
          </a:p>
        </p:txBody>
      </p:sp>
    </p:spTree>
    <p:extLst>
      <p:ext uri="{BB962C8B-B14F-4D97-AF65-F5344CB8AC3E}">
        <p14:creationId xmlns:p14="http://schemas.microsoft.com/office/powerpoint/2010/main" val="3154649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European age-standardised mortality rate per 100,000 persons</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indent="-171450">
              <a:buFont typeface="Arial" panose="020B0604020202020204" pitchFamily="34" charset="0"/>
              <a:buChar char="•"/>
            </a:pPr>
            <a:r>
              <a:rPr lang="en-GB" b="0" baseline="0" dirty="0" smtClean="0"/>
              <a:t>Welsh Index of Multiple Deprivation (WIMD) 2014, Welsh Government (WG)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Persons</a:t>
            </a:r>
            <a:r>
              <a:rPr lang="en-GB" b="0" baseline="0" dirty="0" smtClean="0"/>
              <a:t> aged under 75</a:t>
            </a:r>
          </a:p>
          <a:p>
            <a:pPr marL="171450" indent="-171450">
              <a:buFont typeface="Arial" panose="020B0604020202020204" pitchFamily="34" charset="0"/>
              <a:buChar char="•"/>
            </a:pPr>
            <a:r>
              <a:rPr lang="en-GB" b="0" baseline="0" dirty="0" smtClean="0"/>
              <a:t>Wales, least and most deprived fifth</a:t>
            </a:r>
          </a:p>
          <a:p>
            <a:pPr marL="171450" indent="-171450">
              <a:buFont typeface="Arial" panose="020B0604020202020204" pitchFamily="34" charset="0"/>
              <a:buChar char="•"/>
            </a:pPr>
            <a:r>
              <a:rPr lang="en-GB" b="0" baseline="0" dirty="0" smtClean="0"/>
              <a:t>2002-2017</a:t>
            </a:r>
            <a:endParaRPr lang="en-GB" b="0" dirty="0" smtClean="0"/>
          </a:p>
          <a:p>
            <a:endParaRPr lang="en-GB" dirty="0"/>
          </a:p>
        </p:txBody>
      </p:sp>
    </p:spTree>
    <p:extLst>
      <p:ext uri="{BB962C8B-B14F-4D97-AF65-F5344CB8AC3E}">
        <p14:creationId xmlns:p14="http://schemas.microsoft.com/office/powerpoint/2010/main" val="190872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European age-standardised mortality rate per 100,000 persons</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indent="-171450">
              <a:buFont typeface="Arial" panose="020B0604020202020204" pitchFamily="34" charset="0"/>
              <a:buChar char="•"/>
            </a:pPr>
            <a:r>
              <a:rPr lang="en-GB" b="0" baseline="0" dirty="0" smtClean="0"/>
              <a:t>Welsh Index of Multiple Deprivation (WIMD) 2014, Welsh Government (WG)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Persons</a:t>
            </a:r>
            <a:r>
              <a:rPr lang="en-GB" b="0" baseline="0" dirty="0" smtClean="0"/>
              <a:t> aged 75+</a:t>
            </a:r>
          </a:p>
          <a:p>
            <a:pPr marL="171450" indent="-171450">
              <a:buFont typeface="Arial" panose="020B0604020202020204" pitchFamily="34" charset="0"/>
              <a:buChar char="•"/>
            </a:pPr>
            <a:r>
              <a:rPr lang="en-GB" b="0" baseline="0" dirty="0" smtClean="0"/>
              <a:t>Wales, least and most deprived fifth</a:t>
            </a:r>
          </a:p>
          <a:p>
            <a:pPr marL="171450" indent="-171450">
              <a:buFont typeface="Arial" panose="020B0604020202020204" pitchFamily="34" charset="0"/>
              <a:buChar char="•"/>
            </a:pPr>
            <a:r>
              <a:rPr lang="en-GB" b="0" baseline="0" dirty="0" smtClean="0"/>
              <a:t>2002-2017</a:t>
            </a:r>
            <a:endParaRPr lang="en-GB" b="0" dirty="0" smtClean="0"/>
          </a:p>
          <a:p>
            <a:endParaRPr lang="en-GB" dirty="0"/>
          </a:p>
        </p:txBody>
      </p:sp>
    </p:spTree>
    <p:extLst>
      <p:ext uri="{BB962C8B-B14F-4D97-AF65-F5344CB8AC3E}">
        <p14:creationId xmlns:p14="http://schemas.microsoft.com/office/powerpoint/2010/main" val="1551710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European age-standardised mortality rate per 100,000 persons</a:t>
            </a:r>
          </a:p>
          <a:p>
            <a:pPr marL="171450" indent="-171450">
              <a:buFont typeface="Arial" panose="020B0604020202020204" pitchFamily="34" charset="0"/>
              <a:buChar char="•"/>
            </a:pPr>
            <a:r>
              <a:rPr lang="en-GB" b="0" baseline="0" dirty="0" smtClean="0"/>
              <a:t>Deaths were counted with an underlying cause of death of circulatory disease (ICD-10 codes: I00-I99) </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indent="-171450">
              <a:buFont typeface="Arial" panose="020B0604020202020204" pitchFamily="34" charset="0"/>
              <a:buChar char="•"/>
            </a:pPr>
            <a:r>
              <a:rPr lang="en-GB" b="0" baseline="0" dirty="0" smtClean="0"/>
              <a:t>Welsh Index of Multiple Deprivation (WIMD) 2014, Welsh Government (WG)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Persons, all ages</a:t>
            </a:r>
            <a:endParaRPr lang="en-GB" b="0" baseline="0" dirty="0" smtClean="0"/>
          </a:p>
          <a:p>
            <a:pPr marL="171450" indent="-171450">
              <a:buFont typeface="Arial" panose="020B0604020202020204" pitchFamily="34" charset="0"/>
              <a:buChar char="•"/>
            </a:pPr>
            <a:r>
              <a:rPr lang="en-GB" b="0" baseline="0" dirty="0" smtClean="0"/>
              <a:t>Wales, least and most deprived fifth</a:t>
            </a:r>
          </a:p>
          <a:p>
            <a:pPr marL="171450" indent="-171450">
              <a:buFont typeface="Arial" panose="020B0604020202020204" pitchFamily="34" charset="0"/>
              <a:buChar char="•"/>
            </a:pPr>
            <a:r>
              <a:rPr lang="en-GB" b="0" baseline="0" dirty="0" smtClean="0"/>
              <a:t>2002-2017</a:t>
            </a:r>
            <a:endParaRPr lang="en-GB" b="0" dirty="0" smtClean="0"/>
          </a:p>
          <a:p>
            <a:endParaRPr lang="en-GB" dirty="0"/>
          </a:p>
        </p:txBody>
      </p:sp>
    </p:spTree>
    <p:extLst>
      <p:ext uri="{BB962C8B-B14F-4D97-AF65-F5344CB8AC3E}">
        <p14:creationId xmlns:p14="http://schemas.microsoft.com/office/powerpoint/2010/main" val="3474076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European age-standardised mortality rate per 100,000 persons</a:t>
            </a:r>
          </a:p>
          <a:p>
            <a:pPr marL="171450" indent="-171450">
              <a:buFont typeface="Arial" panose="020B0604020202020204" pitchFamily="34" charset="0"/>
              <a:buChar char="•"/>
            </a:pPr>
            <a:r>
              <a:rPr lang="en-GB" b="0" baseline="0" dirty="0" smtClean="0"/>
              <a:t>Deaths were counted with an underlying cause of death of circulatory disease (ICD-10 codes: I00-I99) </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indent="-171450">
              <a:buFont typeface="Arial" panose="020B0604020202020204" pitchFamily="34" charset="0"/>
              <a:buChar char="•"/>
            </a:pPr>
            <a:r>
              <a:rPr lang="en-GB" b="0" baseline="0" dirty="0" smtClean="0"/>
              <a:t>Welsh Index of Multiple Deprivation (WIMD) 2014, Welsh Government (WG)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Persons</a:t>
            </a:r>
            <a:r>
              <a:rPr lang="en-GB" b="0" baseline="0" dirty="0" smtClean="0"/>
              <a:t> aged under 75</a:t>
            </a:r>
          </a:p>
          <a:p>
            <a:pPr marL="171450" indent="-171450">
              <a:buFont typeface="Arial" panose="020B0604020202020204" pitchFamily="34" charset="0"/>
              <a:buChar char="•"/>
            </a:pPr>
            <a:r>
              <a:rPr lang="en-GB" b="0" baseline="0" dirty="0" smtClean="0"/>
              <a:t>Wales, least and most deprived fifth</a:t>
            </a:r>
          </a:p>
          <a:p>
            <a:pPr marL="171450" indent="-171450">
              <a:buFont typeface="Arial" panose="020B0604020202020204" pitchFamily="34" charset="0"/>
              <a:buChar char="•"/>
            </a:pPr>
            <a:r>
              <a:rPr lang="en-GB" b="0" baseline="0" dirty="0" smtClean="0"/>
              <a:t>2002-2017</a:t>
            </a:r>
            <a:endParaRPr lang="en-GB" b="0" dirty="0" smtClean="0"/>
          </a:p>
          <a:p>
            <a:endParaRPr lang="en-GB" dirty="0"/>
          </a:p>
        </p:txBody>
      </p:sp>
    </p:spTree>
    <p:extLst>
      <p:ext uri="{BB962C8B-B14F-4D97-AF65-F5344CB8AC3E}">
        <p14:creationId xmlns:p14="http://schemas.microsoft.com/office/powerpoint/2010/main" val="3689224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European age-standardised mortality rate per 100,000 persons</a:t>
            </a:r>
          </a:p>
          <a:p>
            <a:pPr marL="171450" indent="-171450">
              <a:buFont typeface="Arial" panose="020B0604020202020204" pitchFamily="34" charset="0"/>
              <a:buChar char="•"/>
            </a:pPr>
            <a:r>
              <a:rPr lang="en-GB" b="0" baseline="0" dirty="0" smtClean="0"/>
              <a:t>Deaths were counted with an underlying cause of death of circulatory disease (ICD-10 codes: I00-I99) </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indent="-171450">
              <a:buFont typeface="Arial" panose="020B0604020202020204" pitchFamily="34" charset="0"/>
              <a:buChar char="•"/>
            </a:pPr>
            <a:r>
              <a:rPr lang="en-GB" b="0" baseline="0" dirty="0" smtClean="0"/>
              <a:t>Welsh Index of Multiple Deprivation (WIMD) 2014, Welsh Government (WG)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Persons aged 75+</a:t>
            </a:r>
            <a:endParaRPr lang="en-GB" b="0" baseline="0" dirty="0" smtClean="0"/>
          </a:p>
          <a:p>
            <a:pPr marL="171450" indent="-171450">
              <a:buFont typeface="Arial" panose="020B0604020202020204" pitchFamily="34" charset="0"/>
              <a:buChar char="•"/>
            </a:pPr>
            <a:r>
              <a:rPr lang="en-GB" b="0" baseline="0" dirty="0" smtClean="0"/>
              <a:t>Wales, least and most deprived fifth</a:t>
            </a:r>
          </a:p>
          <a:p>
            <a:pPr marL="171450" indent="-171450">
              <a:buFont typeface="Arial" panose="020B0604020202020204" pitchFamily="34" charset="0"/>
              <a:buChar char="•"/>
            </a:pPr>
            <a:r>
              <a:rPr lang="en-GB" b="0" baseline="0" dirty="0" smtClean="0"/>
              <a:t>2002-2017</a:t>
            </a:r>
            <a:endParaRPr lang="en-GB" b="0" dirty="0" smtClean="0"/>
          </a:p>
          <a:p>
            <a:endParaRPr lang="en-GB" dirty="0"/>
          </a:p>
        </p:txBody>
      </p:sp>
    </p:spTree>
    <p:extLst>
      <p:ext uri="{BB962C8B-B14F-4D97-AF65-F5344CB8AC3E}">
        <p14:creationId xmlns:p14="http://schemas.microsoft.com/office/powerpoint/2010/main" val="1557333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European age-standardised mortality rate per 100,000 persons</a:t>
            </a:r>
          </a:p>
          <a:p>
            <a:pPr marL="171450" indent="-171450">
              <a:buFont typeface="Arial" panose="020B0604020202020204" pitchFamily="34" charset="0"/>
              <a:buChar char="•"/>
            </a:pPr>
            <a:r>
              <a:rPr lang="en-GB" b="0" baseline="0" dirty="0" smtClean="0"/>
              <a:t>Deaths were counted with an underlying cause of death of dementia and </a:t>
            </a:r>
            <a:r>
              <a:rPr lang="en-GB" b="0" baseline="0" dirty="0" err="1" smtClean="0"/>
              <a:t>Alzheimers</a:t>
            </a:r>
            <a:r>
              <a:rPr lang="en-GB" b="0" baseline="0" dirty="0" smtClean="0"/>
              <a:t> (ICD-10 codes: F00, F01, F03, G30) </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indent="-171450">
              <a:buFont typeface="Arial" panose="020B0604020202020204" pitchFamily="34" charset="0"/>
              <a:buChar char="•"/>
            </a:pPr>
            <a:r>
              <a:rPr lang="en-GB" b="0" baseline="0" dirty="0" smtClean="0"/>
              <a:t>Welsh Index of Multiple Deprivation (WIMD) 2014, Welsh Government (WG)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Persons, all ages</a:t>
            </a:r>
            <a:endParaRPr lang="en-GB" b="0" baseline="0" dirty="0" smtClean="0"/>
          </a:p>
          <a:p>
            <a:pPr marL="171450" indent="-171450">
              <a:buFont typeface="Arial" panose="020B0604020202020204" pitchFamily="34" charset="0"/>
              <a:buChar char="•"/>
            </a:pPr>
            <a:r>
              <a:rPr lang="en-GB" b="0" baseline="0" dirty="0" smtClean="0"/>
              <a:t>Wales, least and most deprived fifth</a:t>
            </a:r>
          </a:p>
          <a:p>
            <a:pPr marL="171450" indent="-171450">
              <a:buFont typeface="Arial" panose="020B0604020202020204" pitchFamily="34" charset="0"/>
              <a:buChar char="•"/>
            </a:pPr>
            <a:r>
              <a:rPr lang="en-GB" b="0" baseline="0" dirty="0" smtClean="0"/>
              <a:t>2002-2017</a:t>
            </a:r>
            <a:endParaRPr lang="en-GB" b="0" dirty="0" smtClean="0"/>
          </a:p>
          <a:p>
            <a:endParaRPr lang="en-GB" dirty="0"/>
          </a:p>
        </p:txBody>
      </p:sp>
    </p:spTree>
    <p:extLst>
      <p:ext uri="{BB962C8B-B14F-4D97-AF65-F5344CB8AC3E}">
        <p14:creationId xmlns:p14="http://schemas.microsoft.com/office/powerpoint/2010/main" val="4273287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European age-standardised mortality rate per 100,000 persons</a:t>
            </a:r>
          </a:p>
          <a:p>
            <a:pPr marL="171450" indent="-171450">
              <a:buFont typeface="Arial" panose="020B0604020202020204" pitchFamily="34" charset="0"/>
              <a:buChar char="•"/>
            </a:pPr>
            <a:r>
              <a:rPr lang="en-GB" b="0" baseline="0" dirty="0" smtClean="0"/>
              <a:t>Deaths were counted with an underlying cause of death of dementia and </a:t>
            </a:r>
            <a:r>
              <a:rPr lang="en-GB" b="0" baseline="0" dirty="0" err="1" smtClean="0"/>
              <a:t>Alzheimers</a:t>
            </a:r>
            <a:r>
              <a:rPr lang="en-GB" b="0" baseline="0" dirty="0" smtClean="0"/>
              <a:t> (ICD-10 codes: F00, F01, F03, G30) </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indent="-171450">
              <a:buFont typeface="Arial" panose="020B0604020202020204" pitchFamily="34" charset="0"/>
              <a:buChar char="•"/>
            </a:pPr>
            <a:r>
              <a:rPr lang="en-GB" b="0" baseline="0" dirty="0" smtClean="0"/>
              <a:t>Welsh Index of Multiple Deprivation (WIMD) 2014, Welsh Government (WG)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Persons aged</a:t>
            </a:r>
            <a:r>
              <a:rPr lang="en-GB" b="0" baseline="0" dirty="0" smtClean="0"/>
              <a:t> 75+</a:t>
            </a:r>
          </a:p>
          <a:p>
            <a:pPr marL="171450" indent="-171450">
              <a:buFont typeface="Arial" panose="020B0604020202020204" pitchFamily="34" charset="0"/>
              <a:buChar char="•"/>
            </a:pPr>
            <a:r>
              <a:rPr lang="en-GB" b="0" baseline="0" dirty="0" smtClean="0"/>
              <a:t>Wales, least and most deprived fifth</a:t>
            </a:r>
          </a:p>
          <a:p>
            <a:pPr marL="171450" indent="-171450">
              <a:buFont typeface="Arial" panose="020B0604020202020204" pitchFamily="34" charset="0"/>
              <a:buChar char="•"/>
            </a:pPr>
            <a:r>
              <a:rPr lang="en-GB" b="0" baseline="0" dirty="0" smtClean="0"/>
              <a:t>2002-2017</a:t>
            </a:r>
            <a:endParaRPr lang="en-GB" b="0" dirty="0" smtClean="0"/>
          </a:p>
          <a:p>
            <a:endParaRPr lang="en-GB" dirty="0"/>
          </a:p>
        </p:txBody>
      </p:sp>
    </p:spTree>
    <p:extLst>
      <p:ext uri="{BB962C8B-B14F-4D97-AF65-F5344CB8AC3E}">
        <p14:creationId xmlns:p14="http://schemas.microsoft.com/office/powerpoint/2010/main" val="256348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sz="1000" b="0" i="0" u="none" strike="noStrike" kern="1200" baseline="0" dirty="0" smtClean="0">
                <a:solidFill>
                  <a:schemeClr val="tx1"/>
                </a:solidFill>
                <a:latin typeface="Ubuntu"/>
                <a:ea typeface="+mn-ea"/>
                <a:cs typeface="+mn-cs"/>
              </a:rPr>
              <a:t>1. </a:t>
            </a:r>
            <a:r>
              <a:rPr lang="en-GB" sz="1000" b="0" i="0" u="none" strike="noStrike" kern="1200" baseline="0" dirty="0" err="1" smtClean="0">
                <a:solidFill>
                  <a:schemeClr val="tx1"/>
                </a:solidFill>
                <a:latin typeface="Ubuntu"/>
                <a:ea typeface="+mn-ea"/>
                <a:cs typeface="+mn-cs"/>
              </a:rPr>
              <a:t>Ponnapalli</a:t>
            </a:r>
            <a:r>
              <a:rPr lang="en-GB" sz="1000" b="0" i="0" u="none" strike="noStrike" kern="1200" baseline="0" dirty="0" smtClean="0">
                <a:solidFill>
                  <a:schemeClr val="tx1"/>
                </a:solidFill>
                <a:latin typeface="Ubuntu"/>
                <a:ea typeface="+mn-ea"/>
                <a:cs typeface="+mn-cs"/>
              </a:rPr>
              <a:t>, K., A comparison of different methods for decomposition of changes in expectation of life at birth and differentials in life expectancy at birth. Demographic Research 2005. 12: p. 31. </a:t>
            </a:r>
          </a:p>
          <a:p>
            <a:r>
              <a:rPr lang="en-GB" sz="1000" b="0" i="0" u="none" strike="noStrike" kern="1200" baseline="0" dirty="0" smtClean="0">
                <a:solidFill>
                  <a:schemeClr val="tx1"/>
                </a:solidFill>
                <a:latin typeface="Ubuntu"/>
                <a:ea typeface="+mn-ea"/>
                <a:cs typeface="+mn-cs"/>
              </a:rPr>
              <a:t>2. Preston, S.H., P; </a:t>
            </a:r>
            <a:r>
              <a:rPr lang="en-GB" sz="1000" b="0" i="0" u="none" strike="noStrike" kern="1200" baseline="0" dirty="0" err="1" smtClean="0">
                <a:solidFill>
                  <a:schemeClr val="tx1"/>
                </a:solidFill>
                <a:latin typeface="Ubuntu"/>
                <a:ea typeface="+mn-ea"/>
                <a:cs typeface="+mn-cs"/>
              </a:rPr>
              <a:t>Guillot</a:t>
            </a:r>
            <a:r>
              <a:rPr lang="en-GB" sz="1000" b="0" i="0" u="none" strike="noStrike" kern="1200" baseline="0" dirty="0" smtClean="0">
                <a:solidFill>
                  <a:schemeClr val="tx1"/>
                </a:solidFill>
                <a:latin typeface="Ubuntu"/>
                <a:ea typeface="+mn-ea"/>
                <a:cs typeface="+mn-cs"/>
              </a:rPr>
              <a:t>, M, Demography: Measuring and Modelling Population Processes. 2005: Blackwell Publishing. </a:t>
            </a:r>
            <a:endParaRPr lang="en-GB" dirty="0"/>
          </a:p>
        </p:txBody>
      </p:sp>
    </p:spTree>
    <p:extLst>
      <p:ext uri="{BB962C8B-B14F-4D97-AF65-F5344CB8AC3E}">
        <p14:creationId xmlns:p14="http://schemas.microsoft.com/office/powerpoint/2010/main" val="2100636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Crude rate per 1,000 live births</a:t>
            </a:r>
          </a:p>
          <a:p>
            <a:pPr marL="171450" indent="-171450">
              <a:buFont typeface="Arial" panose="020B0604020202020204" pitchFamily="34" charset="0"/>
              <a:buChar char="•"/>
            </a:pPr>
            <a:r>
              <a:rPr lang="en-GB" b="0" baseline="0" dirty="0" smtClean="0"/>
              <a:t>Infant mortality are deaths that occur before the age of one</a:t>
            </a:r>
          </a:p>
          <a:p>
            <a:pPr marL="171450" indent="-171450">
              <a:buFont typeface="Arial" panose="020B0604020202020204" pitchFamily="34" charset="0"/>
              <a:buChar char="•"/>
            </a:pPr>
            <a:r>
              <a:rPr lang="en-GB" b="0" baseline="0" dirty="0" smtClean="0"/>
              <a:t>Neonatal mortality are deaths that occur under 28 days</a:t>
            </a:r>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Public Health Births (PHB), Office for National Statistics (ONS)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Persons aged under 1 and 28 days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 and United Kingdom</a:t>
            </a:r>
          </a:p>
          <a:p>
            <a:pPr marL="171450" indent="-171450">
              <a:buFont typeface="Arial" panose="020B0604020202020204" pitchFamily="34" charset="0"/>
              <a:buChar char="•"/>
            </a:pPr>
            <a:r>
              <a:rPr lang="en-GB" b="0" baseline="0" dirty="0" smtClean="0"/>
              <a:t>1991-2017</a:t>
            </a:r>
            <a:endParaRPr lang="en-GB" b="0" dirty="0" smtClean="0"/>
          </a:p>
          <a:p>
            <a:endParaRPr lang="en-GB" dirty="0"/>
          </a:p>
        </p:txBody>
      </p:sp>
    </p:spTree>
    <p:extLst>
      <p:ext uri="{BB962C8B-B14F-4D97-AF65-F5344CB8AC3E}">
        <p14:creationId xmlns:p14="http://schemas.microsoft.com/office/powerpoint/2010/main" val="3286130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Average annual absolute change in age-specific mortality rates within each period</a:t>
            </a:r>
          </a:p>
          <a:p>
            <a:pPr marL="171450" indent="-171450">
              <a:buFont typeface="Arial" panose="020B0604020202020204" pitchFamily="34" charset="0"/>
              <a:buChar char="•"/>
            </a:pPr>
            <a:r>
              <a:rPr lang="en-GB" b="0" baseline="0" dirty="0" smtClean="0"/>
              <a:t>A negative value implies an improvement in mortality rates</a:t>
            </a:r>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Males</a:t>
            </a:r>
            <a:r>
              <a:rPr lang="en-GB" b="0" baseline="0" dirty="0" smtClean="0"/>
              <a:t> and Females, all ages</a:t>
            </a:r>
          </a:p>
          <a:p>
            <a:pPr marL="171450" indent="-171450">
              <a:buFont typeface="Arial" panose="020B0604020202020204" pitchFamily="34" charset="0"/>
              <a:buChar char="•"/>
            </a:pPr>
            <a:r>
              <a:rPr lang="en-GB" b="0" baseline="0" dirty="0" smtClean="0"/>
              <a:t>Wales</a:t>
            </a:r>
          </a:p>
          <a:p>
            <a:pPr marL="171450" indent="-171450">
              <a:buFont typeface="Arial" panose="020B0604020202020204" pitchFamily="34" charset="0"/>
              <a:buChar char="•"/>
            </a:pPr>
            <a:r>
              <a:rPr lang="en-GB" b="0" baseline="0" dirty="0" smtClean="0"/>
              <a:t>2002-2017</a:t>
            </a:r>
            <a:endParaRPr lang="en-GB" b="0" dirty="0" smtClean="0"/>
          </a:p>
          <a:p>
            <a:endParaRPr lang="en-GB" dirty="0"/>
          </a:p>
        </p:txBody>
      </p:sp>
    </p:spTree>
    <p:extLst>
      <p:ext uri="{BB962C8B-B14F-4D97-AF65-F5344CB8AC3E}">
        <p14:creationId xmlns:p14="http://schemas.microsoft.com/office/powerpoint/2010/main" val="1142390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Tree>
    <p:extLst>
      <p:ext uri="{BB962C8B-B14F-4D97-AF65-F5344CB8AC3E}">
        <p14:creationId xmlns:p14="http://schemas.microsoft.com/office/powerpoint/2010/main" val="3513683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sz="1000" b="0" dirty="0" smtClean="0">
                <a:solidFill>
                  <a:srgbClr val="423F74"/>
                </a:solidFill>
                <a:latin typeface="Ubuntu"/>
                <a:ea typeface="ＭＳ Ｐゴシック"/>
              </a:rPr>
              <a:t>Life expectancy decomposition method for age: </a:t>
            </a:r>
            <a:r>
              <a:rPr lang="en-GB" sz="1000" dirty="0" smtClean="0">
                <a:latin typeface="Ubuntu"/>
                <a:ea typeface="ＭＳ Ｐゴシック"/>
              </a:rPr>
              <a:t>The contribution of different age bands to changes in life expectancy over time (due to changes in age-specific death rates) can be calculated using a method of ‘life expectancy decomposition’. Contributions to changes in life expectancy over time show the amount that life expectancy has increased in the later time period due to changes in the mortality rate since the earlier time period in a given age group, assuming all other rates remained constant. Contributions that increased life expectancy (that is, where mortality rate has reduced over time) have a positive value, while contributions that offset the life expectancy increase (that is, where mortality rate has increased over time) have a negative value. </a:t>
            </a:r>
            <a:endParaRPr lang="en-GB" b="1"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Males, all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a:t>
            </a:r>
          </a:p>
          <a:p>
            <a:pPr marL="171450" indent="-171450">
              <a:buFont typeface="Arial" panose="020B0604020202020204" pitchFamily="34" charset="0"/>
              <a:buChar char="•"/>
            </a:pPr>
            <a:r>
              <a:rPr lang="en-GB" b="0" baseline="0" dirty="0" smtClean="0"/>
              <a:t>2005-07 to 2010-12; 2010-12 to 2015-17</a:t>
            </a:r>
            <a:endParaRPr lang="en-GB" b="0" dirty="0" smtClean="0"/>
          </a:p>
          <a:p>
            <a:endParaRPr lang="en-GB" dirty="0"/>
          </a:p>
        </p:txBody>
      </p:sp>
    </p:spTree>
    <p:extLst>
      <p:ext uri="{BB962C8B-B14F-4D97-AF65-F5344CB8AC3E}">
        <p14:creationId xmlns:p14="http://schemas.microsoft.com/office/powerpoint/2010/main" val="1934437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smtClean="0">
                <a:solidFill>
                  <a:srgbClr val="423F74"/>
                </a:solidFill>
                <a:latin typeface="Ubuntu"/>
                <a:ea typeface="ＭＳ Ｐゴシック"/>
              </a:rPr>
              <a:t>Life expectancy decomposition method for cause</a:t>
            </a:r>
            <a:r>
              <a:rPr lang="en-GB" sz="1000" b="0" baseline="0" dirty="0" smtClean="0">
                <a:solidFill>
                  <a:srgbClr val="423F74"/>
                </a:solidFill>
                <a:latin typeface="Ubuntu"/>
                <a:ea typeface="ＭＳ Ｐゴシック"/>
              </a:rPr>
              <a:t> of death</a:t>
            </a:r>
            <a:r>
              <a:rPr lang="en-GB" sz="1000" b="0" dirty="0" smtClean="0">
                <a:solidFill>
                  <a:srgbClr val="423F74"/>
                </a:solidFill>
                <a:latin typeface="Ubuntu"/>
                <a:ea typeface="ＭＳ Ｐゴシック"/>
              </a:rPr>
              <a:t>: </a:t>
            </a:r>
            <a:r>
              <a:rPr lang="en-GB" sz="1000" dirty="0" smtClean="0">
                <a:latin typeface="Ubuntu"/>
                <a:ea typeface="ＭＳ Ｐゴシック"/>
              </a:rPr>
              <a:t>The contribution of different causes of death to changes in life expectancy over time (due to changes in cause</a:t>
            </a:r>
            <a:r>
              <a:rPr lang="en-GB" sz="1000" baseline="0" dirty="0" smtClean="0">
                <a:latin typeface="Ubuntu"/>
                <a:ea typeface="ＭＳ Ｐゴシック"/>
              </a:rPr>
              <a:t> </a:t>
            </a:r>
            <a:r>
              <a:rPr lang="en-GB" sz="1000" dirty="0" smtClean="0">
                <a:latin typeface="Ubuntu"/>
                <a:ea typeface="ＭＳ Ｐゴシック"/>
              </a:rPr>
              <a:t>specific death rates) can be calculated using a method of ‘life expectancy decomposition’. Contributions to changes in life expectancy over time show the amount that life expectancy has increased in the later time period due to changes in the mortality rate since the earlier time period in a given cause of death, assuming all other rates remained constant. Contributions that increased life expectancy (that is, where mortality rate has reduced over time) have a positive value, while contributions that offset the life expectancy increase (that is, where mortality rate has increased over time) have a negative value. </a:t>
            </a:r>
            <a:endParaRPr lang="en-GB" b="1" dirty="0" smtClean="0"/>
          </a:p>
          <a:p>
            <a:endParaRPr lang="en-GB" b="1" dirty="0" smtClean="0"/>
          </a:p>
          <a:p>
            <a:r>
              <a:rPr lang="en-GB" b="1" dirty="0" smtClean="0"/>
              <a:t>Causes of death ICD-10 codes:</a:t>
            </a:r>
          </a:p>
          <a:p>
            <a:r>
              <a:rPr lang="en-GB" sz="1000" kern="1200" dirty="0" smtClean="0">
                <a:solidFill>
                  <a:schemeClr val="tx1"/>
                </a:solidFill>
                <a:effectLst/>
                <a:latin typeface="Ubuntu"/>
                <a:ea typeface="+mn-ea"/>
                <a:cs typeface="+mn-cs"/>
              </a:rPr>
              <a:t>Cancer: C00-C97 excluding C44 </a:t>
            </a:r>
          </a:p>
          <a:p>
            <a:r>
              <a:rPr lang="en-GB" sz="1000" kern="1200" dirty="0" smtClean="0">
                <a:solidFill>
                  <a:schemeClr val="tx1"/>
                </a:solidFill>
                <a:effectLst/>
                <a:latin typeface="Ubuntu"/>
                <a:ea typeface="+mn-ea"/>
                <a:cs typeface="+mn-cs"/>
              </a:rPr>
              <a:t>Circulatory: I00-I99 </a:t>
            </a:r>
          </a:p>
          <a:p>
            <a:r>
              <a:rPr lang="en-GB" sz="1000" kern="1200" dirty="0" smtClean="0">
                <a:solidFill>
                  <a:schemeClr val="tx1"/>
                </a:solidFill>
                <a:effectLst/>
                <a:latin typeface="Ubuntu"/>
                <a:ea typeface="+mn-ea"/>
                <a:cs typeface="+mn-cs"/>
              </a:rPr>
              <a:t>Dementia and Alzheimer: F00, F01, F03, G30 </a:t>
            </a:r>
          </a:p>
          <a:p>
            <a:r>
              <a:rPr lang="en-GB" sz="1000" kern="1200" dirty="0" smtClean="0">
                <a:solidFill>
                  <a:schemeClr val="tx1"/>
                </a:solidFill>
                <a:effectLst/>
                <a:latin typeface="Ubuntu"/>
                <a:ea typeface="+mn-ea"/>
                <a:cs typeface="+mn-cs"/>
              </a:rPr>
              <a:t>Diabetes Mellitus: E10-E14 </a:t>
            </a:r>
          </a:p>
          <a:p>
            <a:r>
              <a:rPr lang="en-GB" sz="1000" kern="1200" dirty="0" smtClean="0">
                <a:solidFill>
                  <a:schemeClr val="tx1"/>
                </a:solidFill>
                <a:effectLst/>
                <a:latin typeface="Ubuntu"/>
                <a:ea typeface="+mn-ea"/>
                <a:cs typeface="+mn-cs"/>
              </a:rPr>
              <a:t>Digestive: K00-K99 </a:t>
            </a:r>
          </a:p>
          <a:p>
            <a:r>
              <a:rPr lang="en-GB" sz="1000" kern="1200" dirty="0" smtClean="0">
                <a:solidFill>
                  <a:schemeClr val="tx1"/>
                </a:solidFill>
                <a:effectLst/>
                <a:latin typeface="Ubuntu"/>
                <a:ea typeface="+mn-ea"/>
                <a:cs typeface="+mn-cs"/>
              </a:rPr>
              <a:t>Drug-related: F11-F16; F18-F19; X40-X44; X60-X64; X85; Y10-Y14 </a:t>
            </a:r>
          </a:p>
          <a:p>
            <a:r>
              <a:rPr lang="en-GB" sz="1000" kern="1200" dirty="0" smtClean="0">
                <a:solidFill>
                  <a:schemeClr val="tx1"/>
                </a:solidFill>
                <a:effectLst/>
                <a:latin typeface="Ubuntu"/>
                <a:ea typeface="+mn-ea"/>
                <a:cs typeface="+mn-cs"/>
              </a:rPr>
              <a:t>External: V00-Y99 excluding Y339 before 2007 </a:t>
            </a:r>
          </a:p>
          <a:p>
            <a:r>
              <a:rPr lang="en-GB" sz="1000" kern="1200" dirty="0" smtClean="0">
                <a:solidFill>
                  <a:schemeClr val="tx1"/>
                </a:solidFill>
                <a:effectLst/>
                <a:latin typeface="Ubuntu"/>
                <a:ea typeface="+mn-ea"/>
                <a:cs typeface="+mn-cs"/>
              </a:rPr>
              <a:t>Genitourinary: N00-N99 </a:t>
            </a:r>
          </a:p>
          <a:p>
            <a:r>
              <a:rPr lang="en-GB" sz="1000" kern="1200" dirty="0" smtClean="0">
                <a:solidFill>
                  <a:schemeClr val="tx1"/>
                </a:solidFill>
                <a:effectLst/>
                <a:latin typeface="Ubuntu"/>
                <a:ea typeface="+mn-ea"/>
                <a:cs typeface="+mn-cs"/>
              </a:rPr>
              <a:t>Ill-defined: R00-R99 </a:t>
            </a:r>
          </a:p>
          <a:p>
            <a:r>
              <a:rPr lang="en-GB" sz="1000" kern="1200" dirty="0" smtClean="0">
                <a:solidFill>
                  <a:schemeClr val="tx1"/>
                </a:solidFill>
                <a:effectLst/>
                <a:latin typeface="Ubuntu"/>
                <a:ea typeface="+mn-ea"/>
                <a:cs typeface="+mn-cs"/>
              </a:rPr>
              <a:t>Infectious diseases: A00-B99 </a:t>
            </a:r>
          </a:p>
          <a:p>
            <a:r>
              <a:rPr lang="en-GB" sz="1000" kern="1200" dirty="0" smtClean="0">
                <a:solidFill>
                  <a:schemeClr val="tx1"/>
                </a:solidFill>
                <a:effectLst/>
                <a:latin typeface="Ubuntu"/>
                <a:ea typeface="+mn-ea"/>
                <a:cs typeface="+mn-cs"/>
              </a:rPr>
              <a:t>Mental and behavioural disorders excluding dementia: All other F codes </a:t>
            </a:r>
          </a:p>
          <a:p>
            <a:r>
              <a:rPr lang="en-GB" sz="1000" kern="1200" dirty="0" smtClean="0">
                <a:solidFill>
                  <a:schemeClr val="tx1"/>
                </a:solidFill>
                <a:effectLst/>
                <a:latin typeface="Ubuntu"/>
                <a:ea typeface="+mn-ea"/>
                <a:cs typeface="+mn-cs"/>
              </a:rPr>
              <a:t>Nervous system diseases excluding Alzheimer: G00-G99 </a:t>
            </a:r>
          </a:p>
          <a:p>
            <a:r>
              <a:rPr lang="en-GB" sz="1000" kern="1200" dirty="0" smtClean="0">
                <a:solidFill>
                  <a:schemeClr val="tx1"/>
                </a:solidFill>
                <a:effectLst/>
                <a:latin typeface="Ubuntu"/>
                <a:ea typeface="+mn-ea"/>
                <a:cs typeface="+mn-cs"/>
              </a:rPr>
              <a:t>Perinatal conditions: P00-P96 </a:t>
            </a:r>
          </a:p>
          <a:p>
            <a:r>
              <a:rPr lang="en-GB" sz="1000" kern="1200" dirty="0" smtClean="0">
                <a:solidFill>
                  <a:schemeClr val="tx1"/>
                </a:solidFill>
                <a:effectLst/>
                <a:latin typeface="Ubuntu"/>
                <a:ea typeface="+mn-ea"/>
                <a:cs typeface="+mn-cs"/>
              </a:rPr>
              <a:t>Residual: All D, other E, all H, all L, all O, all M, all Q codes </a:t>
            </a:r>
          </a:p>
          <a:p>
            <a:r>
              <a:rPr lang="en-GB" sz="1000" kern="1200" dirty="0" smtClean="0">
                <a:solidFill>
                  <a:schemeClr val="tx1"/>
                </a:solidFill>
                <a:effectLst/>
                <a:latin typeface="Ubuntu"/>
                <a:ea typeface="+mn-ea"/>
                <a:cs typeface="+mn-cs"/>
              </a:rPr>
              <a:t>Respiratory: J00-J99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Ubuntu"/>
                <a:ea typeface="+mn-ea"/>
                <a:cs typeface="+mn-cs"/>
              </a:rPr>
              <a:t>Other: All other remaining codes </a:t>
            </a:r>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Males, all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a:t>
            </a:r>
          </a:p>
          <a:p>
            <a:pPr marL="171450" indent="-171450">
              <a:buFont typeface="Arial" panose="020B0604020202020204" pitchFamily="34" charset="0"/>
              <a:buChar char="•"/>
            </a:pPr>
            <a:r>
              <a:rPr lang="en-GB" b="0" baseline="0" dirty="0" smtClean="0"/>
              <a:t>2005-07 to 2010-12; 2010-12 to 2015-17</a:t>
            </a:r>
          </a:p>
          <a:p>
            <a:pPr marL="171450" indent="-171450">
              <a:buFont typeface="Arial" panose="020B0604020202020204" pitchFamily="34" charset="0"/>
              <a:buChar char="•"/>
            </a:pPr>
            <a:endParaRPr lang="en-GB" b="0" dirty="0" smtClean="0"/>
          </a:p>
          <a:p>
            <a:endParaRPr lang="en-GB" dirty="0"/>
          </a:p>
        </p:txBody>
      </p:sp>
    </p:spTree>
    <p:extLst>
      <p:ext uri="{BB962C8B-B14F-4D97-AF65-F5344CB8AC3E}">
        <p14:creationId xmlns:p14="http://schemas.microsoft.com/office/powerpoint/2010/main" val="892158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smtClean="0">
                <a:solidFill>
                  <a:srgbClr val="423F74"/>
                </a:solidFill>
                <a:latin typeface="Ubuntu"/>
                <a:ea typeface="ＭＳ Ｐゴシック"/>
              </a:rPr>
              <a:t>Life expectancy decomposition method for cause of death: </a:t>
            </a:r>
            <a:r>
              <a:rPr lang="en-GB" sz="1000" dirty="0" smtClean="0">
                <a:latin typeface="Ubuntu"/>
                <a:ea typeface="ＭＳ Ｐゴシック"/>
              </a:rPr>
              <a:t>The contribution of different causes of death to changes in life expectancy over time (due to changes in cause</a:t>
            </a:r>
            <a:r>
              <a:rPr lang="en-GB" sz="1000" baseline="0" dirty="0" smtClean="0">
                <a:latin typeface="Ubuntu"/>
                <a:ea typeface="ＭＳ Ｐゴシック"/>
              </a:rPr>
              <a:t> </a:t>
            </a:r>
            <a:r>
              <a:rPr lang="en-GB" sz="1000" dirty="0" smtClean="0">
                <a:latin typeface="Ubuntu"/>
                <a:ea typeface="ＭＳ Ｐゴシック"/>
              </a:rPr>
              <a:t>specific death rates) can be calculated using a method of ‘life expectancy decomposition’. Contributions to changes in life expectancy over time show the amount that life expectancy has increased in the later time period due to changes in the mortality rate since the earlier time period in a given cause of death, assuming all other rates remained constant. Contributions that increased life expectancy (that is, where mortality rate has reduced over time) have a positive value, while contributions that offset the life expectancy increase (that is, where mortality rate has increased over time) have a negative value. </a:t>
            </a:r>
            <a:endParaRPr lang="en-GB" b="1" dirty="0" smtClean="0"/>
          </a:p>
          <a:p>
            <a:endParaRPr lang="en-GB" b="1" dirty="0" smtClean="0"/>
          </a:p>
          <a:p>
            <a:r>
              <a:rPr lang="en-GB" b="1" dirty="0" smtClean="0"/>
              <a:t>Causes of death ICD-10 codes:</a:t>
            </a:r>
            <a:endParaRPr lang="en-GB" sz="1000" b="0" i="0" u="none" strike="noStrike" kern="1200" dirty="0" smtClean="0">
              <a:solidFill>
                <a:schemeClr val="tx1"/>
              </a:solidFill>
              <a:effectLst/>
              <a:latin typeface="Ubuntu"/>
              <a:ea typeface="+mn-ea"/>
              <a:cs typeface="+mn-cs"/>
            </a:endParaRPr>
          </a:p>
          <a:p>
            <a:r>
              <a:rPr lang="en-GB" sz="1000" kern="1200" dirty="0" smtClean="0">
                <a:solidFill>
                  <a:schemeClr val="tx1"/>
                </a:solidFill>
                <a:effectLst/>
                <a:latin typeface="Ubuntu"/>
                <a:ea typeface="+mn-ea"/>
                <a:cs typeface="+mn-cs"/>
              </a:rPr>
              <a:t>Accidents: V01-X59 </a:t>
            </a:r>
          </a:p>
          <a:p>
            <a:r>
              <a:rPr lang="en-GB" sz="1000" kern="1200" dirty="0" smtClean="0">
                <a:solidFill>
                  <a:schemeClr val="tx1"/>
                </a:solidFill>
                <a:effectLst/>
                <a:latin typeface="Ubuntu"/>
                <a:ea typeface="+mn-ea"/>
                <a:cs typeface="+mn-cs"/>
              </a:rPr>
              <a:t>Bowel cancer: C18-C21  </a:t>
            </a:r>
          </a:p>
          <a:p>
            <a:r>
              <a:rPr lang="en-GB" sz="1000" kern="1200" dirty="0" smtClean="0">
                <a:solidFill>
                  <a:schemeClr val="tx1"/>
                </a:solidFill>
                <a:effectLst/>
                <a:latin typeface="Ubuntu"/>
                <a:ea typeface="+mn-ea"/>
                <a:cs typeface="+mn-cs"/>
              </a:rPr>
              <a:t>Cerebrovascular: I60-I69 </a:t>
            </a:r>
          </a:p>
          <a:p>
            <a:r>
              <a:rPr lang="en-GB" sz="1000" kern="1200" dirty="0" smtClean="0">
                <a:solidFill>
                  <a:schemeClr val="tx1"/>
                </a:solidFill>
                <a:effectLst/>
                <a:latin typeface="Ubuntu"/>
                <a:ea typeface="+mn-ea"/>
                <a:cs typeface="+mn-cs"/>
              </a:rPr>
              <a:t>Chronic lower respiratory diseases: J40-J47 </a:t>
            </a:r>
          </a:p>
          <a:p>
            <a:r>
              <a:rPr lang="en-GB" sz="1000" kern="1200" dirty="0" smtClean="0">
                <a:solidFill>
                  <a:schemeClr val="tx1"/>
                </a:solidFill>
                <a:effectLst/>
                <a:latin typeface="Ubuntu"/>
                <a:ea typeface="+mn-ea"/>
                <a:cs typeface="+mn-cs"/>
              </a:rPr>
              <a:t>Cirrhosis and other diseases of the liver: K70-K76 </a:t>
            </a:r>
          </a:p>
          <a:p>
            <a:r>
              <a:rPr lang="en-GB" sz="1000" kern="1200" dirty="0" smtClean="0">
                <a:solidFill>
                  <a:schemeClr val="tx1"/>
                </a:solidFill>
                <a:effectLst/>
                <a:latin typeface="Ubuntu"/>
                <a:ea typeface="+mn-ea"/>
                <a:cs typeface="+mn-cs"/>
              </a:rPr>
              <a:t>Coronary heart disease: I20-I25 </a:t>
            </a:r>
          </a:p>
          <a:p>
            <a:r>
              <a:rPr lang="en-GB" sz="1000" kern="1200" dirty="0" smtClean="0">
                <a:solidFill>
                  <a:schemeClr val="tx1"/>
                </a:solidFill>
                <a:effectLst/>
                <a:latin typeface="Ubuntu"/>
                <a:ea typeface="+mn-ea"/>
                <a:cs typeface="+mn-cs"/>
              </a:rPr>
              <a:t>Dementia and Alzheimer: F00, F01, F03, G30 </a:t>
            </a:r>
          </a:p>
          <a:p>
            <a:r>
              <a:rPr lang="en-GB" sz="1000" kern="1200" dirty="0" smtClean="0">
                <a:solidFill>
                  <a:schemeClr val="tx1"/>
                </a:solidFill>
                <a:effectLst/>
                <a:latin typeface="Ubuntu"/>
                <a:ea typeface="+mn-ea"/>
                <a:cs typeface="+mn-cs"/>
              </a:rPr>
              <a:t>Diabetes Mellitus: E10-E14 </a:t>
            </a:r>
          </a:p>
          <a:p>
            <a:r>
              <a:rPr lang="en-GB" sz="1000" kern="1200" dirty="0" smtClean="0">
                <a:solidFill>
                  <a:schemeClr val="tx1"/>
                </a:solidFill>
                <a:effectLst/>
                <a:latin typeface="Ubuntu"/>
                <a:ea typeface="+mn-ea"/>
                <a:cs typeface="+mn-cs"/>
              </a:rPr>
              <a:t>Digestive excluding cirrhosis: K00-K69, K77-K99 </a:t>
            </a:r>
          </a:p>
          <a:p>
            <a:r>
              <a:rPr lang="en-GB" sz="1000" kern="1200" dirty="0" smtClean="0">
                <a:solidFill>
                  <a:schemeClr val="tx1"/>
                </a:solidFill>
                <a:effectLst/>
                <a:latin typeface="Ubuntu"/>
                <a:ea typeface="+mn-ea"/>
                <a:cs typeface="+mn-cs"/>
              </a:rPr>
              <a:t>Drug-related: F11-F16; F18-F19; X40-X44; X60-X64; X85; Y10-Y14 </a:t>
            </a:r>
          </a:p>
          <a:p>
            <a:r>
              <a:rPr lang="en-GB" sz="1000" kern="1200" dirty="0" smtClean="0">
                <a:solidFill>
                  <a:schemeClr val="tx1"/>
                </a:solidFill>
                <a:effectLst/>
                <a:latin typeface="Ubuntu"/>
                <a:ea typeface="+mn-ea"/>
                <a:cs typeface="+mn-cs"/>
              </a:rPr>
              <a:t>Flu and Pneumonia: J09-J18 </a:t>
            </a:r>
          </a:p>
          <a:p>
            <a:r>
              <a:rPr lang="en-GB" sz="1000" kern="1200" dirty="0" smtClean="0">
                <a:solidFill>
                  <a:schemeClr val="tx1"/>
                </a:solidFill>
                <a:effectLst/>
                <a:latin typeface="Ubuntu"/>
                <a:ea typeface="+mn-ea"/>
                <a:cs typeface="+mn-cs"/>
              </a:rPr>
              <a:t>Genitourinary: N00-N99 </a:t>
            </a:r>
          </a:p>
          <a:p>
            <a:r>
              <a:rPr lang="en-GB" sz="1000" kern="1200" dirty="0" smtClean="0">
                <a:solidFill>
                  <a:schemeClr val="tx1"/>
                </a:solidFill>
                <a:effectLst/>
                <a:latin typeface="Ubuntu"/>
                <a:ea typeface="+mn-ea"/>
                <a:cs typeface="+mn-cs"/>
              </a:rPr>
              <a:t>Ill-defined: R00-R99 </a:t>
            </a:r>
          </a:p>
          <a:p>
            <a:r>
              <a:rPr lang="en-GB" sz="1000" kern="1200" dirty="0" smtClean="0">
                <a:solidFill>
                  <a:schemeClr val="tx1"/>
                </a:solidFill>
                <a:effectLst/>
                <a:latin typeface="Ubuntu"/>
                <a:ea typeface="+mn-ea"/>
                <a:cs typeface="+mn-cs"/>
              </a:rPr>
              <a:t>Infectious diseases: A00-B99 </a:t>
            </a:r>
          </a:p>
          <a:p>
            <a:r>
              <a:rPr lang="en-GB" sz="1000" kern="1200" dirty="0" smtClean="0">
                <a:solidFill>
                  <a:schemeClr val="tx1"/>
                </a:solidFill>
                <a:effectLst/>
                <a:latin typeface="Ubuntu"/>
                <a:ea typeface="+mn-ea"/>
                <a:cs typeface="+mn-cs"/>
              </a:rPr>
              <a:t>Lung cancer: C33-C34 </a:t>
            </a:r>
          </a:p>
          <a:p>
            <a:r>
              <a:rPr lang="en-GB" sz="1000" kern="1200" dirty="0" smtClean="0">
                <a:solidFill>
                  <a:schemeClr val="tx1"/>
                </a:solidFill>
                <a:effectLst/>
                <a:latin typeface="Ubuntu"/>
                <a:ea typeface="+mn-ea"/>
                <a:cs typeface="+mn-cs"/>
              </a:rPr>
              <a:t>Mental and behavioural disorders excluding dementia: All other F codes </a:t>
            </a:r>
          </a:p>
          <a:p>
            <a:r>
              <a:rPr lang="en-GB" sz="1000" kern="1200" dirty="0" smtClean="0">
                <a:solidFill>
                  <a:schemeClr val="tx1"/>
                </a:solidFill>
                <a:effectLst/>
                <a:latin typeface="Ubuntu"/>
                <a:ea typeface="+mn-ea"/>
                <a:cs typeface="+mn-cs"/>
              </a:rPr>
              <a:t>Nervous system diseases excluding Alzheimer: All other G codes </a:t>
            </a:r>
          </a:p>
          <a:p>
            <a:r>
              <a:rPr lang="en-GB" sz="1000" kern="1200" dirty="0" smtClean="0">
                <a:solidFill>
                  <a:schemeClr val="tx1"/>
                </a:solidFill>
                <a:effectLst/>
                <a:latin typeface="Ubuntu"/>
                <a:ea typeface="+mn-ea"/>
                <a:cs typeface="+mn-cs"/>
              </a:rPr>
              <a:t>Other cancer: All other C codes excluding C44 </a:t>
            </a:r>
          </a:p>
          <a:p>
            <a:r>
              <a:rPr lang="en-GB" sz="1000" kern="1200" dirty="0" smtClean="0">
                <a:solidFill>
                  <a:schemeClr val="tx1"/>
                </a:solidFill>
                <a:effectLst/>
                <a:latin typeface="Ubuntu"/>
                <a:ea typeface="+mn-ea"/>
                <a:cs typeface="+mn-cs"/>
              </a:rPr>
              <a:t>Other circulatory: All other I codes </a:t>
            </a:r>
          </a:p>
          <a:p>
            <a:r>
              <a:rPr lang="en-GB" sz="1000" kern="1200" dirty="0" smtClean="0">
                <a:solidFill>
                  <a:schemeClr val="tx1"/>
                </a:solidFill>
                <a:effectLst/>
                <a:latin typeface="Ubuntu"/>
                <a:ea typeface="+mn-ea"/>
                <a:cs typeface="+mn-cs"/>
              </a:rPr>
              <a:t>Other external: All other X &amp; Y codes </a:t>
            </a:r>
          </a:p>
          <a:p>
            <a:r>
              <a:rPr lang="en-GB" sz="1000" kern="1200" dirty="0" smtClean="0">
                <a:solidFill>
                  <a:schemeClr val="tx1"/>
                </a:solidFill>
                <a:effectLst/>
                <a:latin typeface="Ubuntu"/>
                <a:ea typeface="+mn-ea"/>
                <a:cs typeface="+mn-cs"/>
              </a:rPr>
              <a:t>Other respiratory: All other J codes </a:t>
            </a:r>
          </a:p>
          <a:p>
            <a:r>
              <a:rPr lang="en-GB" sz="1000" kern="1200" dirty="0" smtClean="0">
                <a:solidFill>
                  <a:schemeClr val="tx1"/>
                </a:solidFill>
                <a:effectLst/>
                <a:latin typeface="Ubuntu"/>
                <a:ea typeface="+mn-ea"/>
                <a:cs typeface="+mn-cs"/>
              </a:rPr>
              <a:t>Perinatal conditions: P00-P96 </a:t>
            </a:r>
          </a:p>
          <a:p>
            <a:r>
              <a:rPr lang="en-GB" sz="1000" kern="1200" dirty="0" smtClean="0">
                <a:solidFill>
                  <a:schemeClr val="tx1"/>
                </a:solidFill>
                <a:effectLst/>
                <a:latin typeface="Ubuntu"/>
                <a:ea typeface="+mn-ea"/>
                <a:cs typeface="+mn-cs"/>
              </a:rPr>
              <a:t>Prostate cancer: C61 </a:t>
            </a:r>
          </a:p>
          <a:p>
            <a:r>
              <a:rPr lang="en-GB" sz="1000" kern="1200" dirty="0" smtClean="0">
                <a:solidFill>
                  <a:schemeClr val="tx1"/>
                </a:solidFill>
                <a:effectLst/>
                <a:latin typeface="Ubuntu"/>
                <a:ea typeface="+mn-ea"/>
                <a:cs typeface="+mn-cs"/>
              </a:rPr>
              <a:t>Residual: All D, other E, all H, all L, all O, all M, all Q codes </a:t>
            </a:r>
          </a:p>
          <a:p>
            <a:r>
              <a:rPr lang="en-GB" sz="1000" kern="1200" dirty="0" smtClean="0">
                <a:solidFill>
                  <a:schemeClr val="tx1"/>
                </a:solidFill>
                <a:effectLst/>
                <a:latin typeface="Ubuntu"/>
                <a:ea typeface="+mn-ea"/>
                <a:cs typeface="+mn-cs"/>
              </a:rPr>
              <a:t>Suicides: X60-84 &amp; Y10-34 excluding Y339 before 2007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Ubuntu"/>
                <a:ea typeface="+mn-ea"/>
                <a:cs typeface="+mn-cs"/>
              </a:rPr>
              <a:t>Other: All other remaining codes including Y339 before 2007 </a:t>
            </a:r>
          </a:p>
          <a:p>
            <a:endParaRPr lang="en-GB"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Males, all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a:t>
            </a:r>
          </a:p>
          <a:p>
            <a:pPr marL="171450" indent="-171450">
              <a:buFont typeface="Arial" panose="020B0604020202020204" pitchFamily="34" charset="0"/>
              <a:buChar char="•"/>
            </a:pPr>
            <a:r>
              <a:rPr lang="en-GB" b="0" baseline="0" dirty="0" smtClean="0"/>
              <a:t>2005-07 to 2010-12; 2010-12 to 2015-17</a:t>
            </a:r>
          </a:p>
        </p:txBody>
      </p:sp>
    </p:spTree>
    <p:extLst>
      <p:ext uri="{BB962C8B-B14F-4D97-AF65-F5344CB8AC3E}">
        <p14:creationId xmlns:p14="http://schemas.microsoft.com/office/powerpoint/2010/main" val="914609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sz="1000" b="0" dirty="0" smtClean="0">
                <a:solidFill>
                  <a:srgbClr val="423F74"/>
                </a:solidFill>
                <a:latin typeface="Ubuntu"/>
                <a:ea typeface="ＭＳ Ｐゴシック"/>
              </a:rPr>
              <a:t>Life expectancy decomposition method for age: </a:t>
            </a:r>
            <a:r>
              <a:rPr lang="en-GB" sz="1000" dirty="0" smtClean="0">
                <a:latin typeface="Ubuntu"/>
                <a:ea typeface="ＭＳ Ｐゴシック"/>
              </a:rPr>
              <a:t>The contribution of different age bands to changes in life expectancy over time (due to changes in age-specific death rates) can be calculated using a method of ‘life expectancy decomposition’. Contributions to changes in life expectancy over time show the amount that life expectancy has increased in the later time period due to changes in the mortality rate since the earlier time period in a given age group, assuming all other rates remained constant. Contributions that increased life expectancy (that is, where mortality rate has reduced over time) have a positive value, while contributions that offset the life expectancy increase (that is, where mortality rate has increased over time) have a negative value. </a:t>
            </a:r>
            <a:endParaRPr lang="en-GB" b="1"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Females, all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a:t>
            </a:r>
          </a:p>
          <a:p>
            <a:pPr marL="171450" indent="-171450">
              <a:buFont typeface="Arial" panose="020B0604020202020204" pitchFamily="34" charset="0"/>
              <a:buChar char="•"/>
            </a:pPr>
            <a:r>
              <a:rPr lang="en-GB" b="0" baseline="0" dirty="0" smtClean="0"/>
              <a:t>2005-07 to 2010-12; 2010-12 to 2015-17</a:t>
            </a:r>
            <a:endParaRPr lang="en-GB" b="0" dirty="0" smtClean="0"/>
          </a:p>
          <a:p>
            <a:endParaRPr lang="en-GB" dirty="0"/>
          </a:p>
        </p:txBody>
      </p:sp>
    </p:spTree>
    <p:extLst>
      <p:ext uri="{BB962C8B-B14F-4D97-AF65-F5344CB8AC3E}">
        <p14:creationId xmlns:p14="http://schemas.microsoft.com/office/powerpoint/2010/main" val="3449104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smtClean="0">
                <a:solidFill>
                  <a:srgbClr val="423F74"/>
                </a:solidFill>
                <a:latin typeface="Ubuntu"/>
                <a:ea typeface="ＭＳ Ｐゴシック"/>
              </a:rPr>
              <a:t>Life expectancy decomposition method for cause of death: </a:t>
            </a:r>
            <a:r>
              <a:rPr lang="en-GB" sz="1000" dirty="0" smtClean="0">
                <a:latin typeface="Ubuntu"/>
                <a:ea typeface="ＭＳ Ｐゴシック"/>
              </a:rPr>
              <a:t>The contribution of different causes of death to changes in life expectancy over time (due to changes in cause</a:t>
            </a:r>
            <a:r>
              <a:rPr lang="en-GB" sz="1000" baseline="0" dirty="0" smtClean="0">
                <a:latin typeface="Ubuntu"/>
                <a:ea typeface="ＭＳ Ｐゴシック"/>
              </a:rPr>
              <a:t> </a:t>
            </a:r>
            <a:r>
              <a:rPr lang="en-GB" sz="1000" dirty="0" smtClean="0">
                <a:latin typeface="Ubuntu"/>
                <a:ea typeface="ＭＳ Ｐゴシック"/>
              </a:rPr>
              <a:t>specific death rates) can be calculated using a method of ‘life expectancy decomposition’. Contributions to changes in life expectancy over time show the amount that life expectancy has increased in the later time period due to changes in the mortality rate since the earlier time period in a given cause of death, assuming all other rates remained constant. Contributions that increased life expectancy (that is, where mortality rate has reduced over time) have a positive value, while contributions that offset the life expectancy increase (that is, where mortality rate has increased over time) have a negative value. </a:t>
            </a:r>
            <a:endParaRPr lang="en-GB" b="1" dirty="0" smtClean="0"/>
          </a:p>
          <a:p>
            <a:endParaRPr lang="en-GB" b="1" dirty="0" smtClean="0"/>
          </a:p>
          <a:p>
            <a:r>
              <a:rPr lang="en-GB" b="1" dirty="0" smtClean="0"/>
              <a:t>Causes of death ICD-10 codes:</a:t>
            </a:r>
          </a:p>
          <a:p>
            <a:r>
              <a:rPr lang="en-GB" sz="1000" kern="1200" dirty="0" smtClean="0">
                <a:solidFill>
                  <a:schemeClr val="tx1"/>
                </a:solidFill>
                <a:effectLst/>
                <a:latin typeface="Ubuntu"/>
                <a:ea typeface="+mn-ea"/>
                <a:cs typeface="+mn-cs"/>
              </a:rPr>
              <a:t>Cancer: C00-C97 excluding C44 </a:t>
            </a:r>
          </a:p>
          <a:p>
            <a:r>
              <a:rPr lang="en-GB" sz="1000" kern="1200" dirty="0" smtClean="0">
                <a:solidFill>
                  <a:schemeClr val="tx1"/>
                </a:solidFill>
                <a:effectLst/>
                <a:latin typeface="Ubuntu"/>
                <a:ea typeface="+mn-ea"/>
                <a:cs typeface="+mn-cs"/>
              </a:rPr>
              <a:t>Circulatory: I00-I99 </a:t>
            </a:r>
          </a:p>
          <a:p>
            <a:r>
              <a:rPr lang="en-GB" sz="1000" kern="1200" dirty="0" smtClean="0">
                <a:solidFill>
                  <a:schemeClr val="tx1"/>
                </a:solidFill>
                <a:effectLst/>
                <a:latin typeface="Ubuntu"/>
                <a:ea typeface="+mn-ea"/>
                <a:cs typeface="+mn-cs"/>
              </a:rPr>
              <a:t>Dementia and Alzheimer: F00, F01, F03, G30 </a:t>
            </a:r>
          </a:p>
          <a:p>
            <a:r>
              <a:rPr lang="en-GB" sz="1000" kern="1200" dirty="0" smtClean="0">
                <a:solidFill>
                  <a:schemeClr val="tx1"/>
                </a:solidFill>
                <a:effectLst/>
                <a:latin typeface="Ubuntu"/>
                <a:ea typeface="+mn-ea"/>
                <a:cs typeface="+mn-cs"/>
              </a:rPr>
              <a:t>Diabetes Mellitus: E10-E14 </a:t>
            </a:r>
          </a:p>
          <a:p>
            <a:r>
              <a:rPr lang="en-GB" sz="1000" kern="1200" dirty="0" smtClean="0">
                <a:solidFill>
                  <a:schemeClr val="tx1"/>
                </a:solidFill>
                <a:effectLst/>
                <a:latin typeface="Ubuntu"/>
                <a:ea typeface="+mn-ea"/>
                <a:cs typeface="+mn-cs"/>
              </a:rPr>
              <a:t>Digestive: K00-K99 </a:t>
            </a:r>
          </a:p>
          <a:p>
            <a:r>
              <a:rPr lang="en-GB" sz="1000" kern="1200" dirty="0" smtClean="0">
                <a:solidFill>
                  <a:schemeClr val="tx1"/>
                </a:solidFill>
                <a:effectLst/>
                <a:latin typeface="Ubuntu"/>
                <a:ea typeface="+mn-ea"/>
                <a:cs typeface="+mn-cs"/>
              </a:rPr>
              <a:t>Drug-related: F11-F16; F18-F19; X40-X44; X60-X64; X85; Y10-Y14 </a:t>
            </a:r>
          </a:p>
          <a:p>
            <a:r>
              <a:rPr lang="en-GB" sz="1000" kern="1200" dirty="0" smtClean="0">
                <a:solidFill>
                  <a:schemeClr val="tx1"/>
                </a:solidFill>
                <a:effectLst/>
                <a:latin typeface="Ubuntu"/>
                <a:ea typeface="+mn-ea"/>
                <a:cs typeface="+mn-cs"/>
              </a:rPr>
              <a:t>External: V00-Y99 excluding Y339 before 2007 </a:t>
            </a:r>
          </a:p>
          <a:p>
            <a:r>
              <a:rPr lang="en-GB" sz="1000" kern="1200" dirty="0" smtClean="0">
                <a:solidFill>
                  <a:schemeClr val="tx1"/>
                </a:solidFill>
                <a:effectLst/>
                <a:latin typeface="Ubuntu"/>
                <a:ea typeface="+mn-ea"/>
                <a:cs typeface="+mn-cs"/>
              </a:rPr>
              <a:t>Genitourinary: N00-N99 </a:t>
            </a:r>
          </a:p>
          <a:p>
            <a:r>
              <a:rPr lang="en-GB" sz="1000" kern="1200" dirty="0" smtClean="0">
                <a:solidFill>
                  <a:schemeClr val="tx1"/>
                </a:solidFill>
                <a:effectLst/>
                <a:latin typeface="Ubuntu"/>
                <a:ea typeface="+mn-ea"/>
                <a:cs typeface="+mn-cs"/>
              </a:rPr>
              <a:t>Ill-defined: R00-R99 </a:t>
            </a:r>
          </a:p>
          <a:p>
            <a:r>
              <a:rPr lang="en-GB" sz="1000" kern="1200" dirty="0" smtClean="0">
                <a:solidFill>
                  <a:schemeClr val="tx1"/>
                </a:solidFill>
                <a:effectLst/>
                <a:latin typeface="Ubuntu"/>
                <a:ea typeface="+mn-ea"/>
                <a:cs typeface="+mn-cs"/>
              </a:rPr>
              <a:t>Infectious diseases: A00-B99 </a:t>
            </a:r>
          </a:p>
          <a:p>
            <a:r>
              <a:rPr lang="en-GB" sz="1000" kern="1200" dirty="0" smtClean="0">
                <a:solidFill>
                  <a:schemeClr val="tx1"/>
                </a:solidFill>
                <a:effectLst/>
                <a:latin typeface="Ubuntu"/>
                <a:ea typeface="+mn-ea"/>
                <a:cs typeface="+mn-cs"/>
              </a:rPr>
              <a:t>Mental and behavioural disorders excluding dementia: All other F codes </a:t>
            </a:r>
          </a:p>
          <a:p>
            <a:r>
              <a:rPr lang="en-GB" sz="1000" kern="1200" dirty="0" smtClean="0">
                <a:solidFill>
                  <a:schemeClr val="tx1"/>
                </a:solidFill>
                <a:effectLst/>
                <a:latin typeface="Ubuntu"/>
                <a:ea typeface="+mn-ea"/>
                <a:cs typeface="+mn-cs"/>
              </a:rPr>
              <a:t>Nervous system diseases excluding Alzheimer: G00-G99 </a:t>
            </a:r>
          </a:p>
          <a:p>
            <a:r>
              <a:rPr lang="en-GB" sz="1000" kern="1200" dirty="0" smtClean="0">
                <a:solidFill>
                  <a:schemeClr val="tx1"/>
                </a:solidFill>
                <a:effectLst/>
                <a:latin typeface="Ubuntu"/>
                <a:ea typeface="+mn-ea"/>
                <a:cs typeface="+mn-cs"/>
              </a:rPr>
              <a:t>Perinatal conditions: P00-P96 </a:t>
            </a:r>
          </a:p>
          <a:p>
            <a:r>
              <a:rPr lang="en-GB" sz="1000" kern="1200" dirty="0" smtClean="0">
                <a:solidFill>
                  <a:schemeClr val="tx1"/>
                </a:solidFill>
                <a:effectLst/>
                <a:latin typeface="Ubuntu"/>
                <a:ea typeface="+mn-ea"/>
                <a:cs typeface="+mn-cs"/>
              </a:rPr>
              <a:t>Residual: All D, other E, all H, all L, all O, all M, all Q codes </a:t>
            </a:r>
          </a:p>
          <a:p>
            <a:r>
              <a:rPr lang="en-GB" sz="1000" kern="1200" dirty="0" smtClean="0">
                <a:solidFill>
                  <a:schemeClr val="tx1"/>
                </a:solidFill>
                <a:effectLst/>
                <a:latin typeface="Ubuntu"/>
                <a:ea typeface="+mn-ea"/>
                <a:cs typeface="+mn-cs"/>
              </a:rPr>
              <a:t>Respiratory: J00-J99 </a:t>
            </a:r>
            <a:r>
              <a:rPr lang="en-GB" dirty="0" smtClean="0"/>
              <a:t> </a:t>
            </a: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Ubuntu"/>
                <a:ea typeface="+mn-ea"/>
                <a:cs typeface="+mn-cs"/>
              </a:rPr>
              <a:t>Other: All other remaining codes </a:t>
            </a:r>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Females, all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a:t>
            </a:r>
          </a:p>
          <a:p>
            <a:pPr marL="171450" indent="-171450">
              <a:buFont typeface="Arial" panose="020B0604020202020204" pitchFamily="34" charset="0"/>
              <a:buChar char="•"/>
            </a:pPr>
            <a:r>
              <a:rPr lang="en-GB" b="0" baseline="0" dirty="0" smtClean="0"/>
              <a:t>2005-07 to 2010-12; 2010-12 to 2015-17</a:t>
            </a:r>
          </a:p>
          <a:p>
            <a:endParaRPr lang="en-GB" dirty="0"/>
          </a:p>
        </p:txBody>
      </p:sp>
    </p:spTree>
    <p:extLst>
      <p:ext uri="{BB962C8B-B14F-4D97-AF65-F5344CB8AC3E}">
        <p14:creationId xmlns:p14="http://schemas.microsoft.com/office/powerpoint/2010/main" val="13934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smtClean="0">
                <a:solidFill>
                  <a:srgbClr val="423F74"/>
                </a:solidFill>
                <a:latin typeface="Ubuntu"/>
                <a:ea typeface="ＭＳ Ｐゴシック"/>
              </a:rPr>
              <a:t>Life expectancy decomposition method for cause of death: </a:t>
            </a:r>
            <a:r>
              <a:rPr lang="en-GB" sz="1000" dirty="0" smtClean="0">
                <a:latin typeface="Ubuntu"/>
                <a:ea typeface="ＭＳ Ｐゴシック"/>
              </a:rPr>
              <a:t>The contribution of different causes of death to changes in life expectancy over time (due to changes in cause</a:t>
            </a:r>
            <a:r>
              <a:rPr lang="en-GB" sz="1000" baseline="0" dirty="0" smtClean="0">
                <a:latin typeface="Ubuntu"/>
                <a:ea typeface="ＭＳ Ｐゴシック"/>
              </a:rPr>
              <a:t> </a:t>
            </a:r>
            <a:r>
              <a:rPr lang="en-GB" sz="1000" dirty="0" smtClean="0">
                <a:latin typeface="Ubuntu"/>
                <a:ea typeface="ＭＳ Ｐゴシック"/>
              </a:rPr>
              <a:t>specific death rates) can be calculated using a method of ‘life expectancy decomposition’. Contributions to changes in life expectancy over time show the amount that life expectancy has increased in the later time period due to changes in the mortality rate since the earlier time period in a given cause of death, assuming all other rates remained constant. Contributions that increased life expectancy (that is, where mortality rate has reduced over time) have a positive value, while contributions that offset the life expectancy increase (that is, where mortality rate has increased over time) have a negative value. </a:t>
            </a:r>
            <a:endParaRPr lang="en-GB" b="1" dirty="0" smtClean="0"/>
          </a:p>
          <a:p>
            <a:endParaRPr lang="en-GB" b="1" dirty="0" smtClean="0"/>
          </a:p>
          <a:p>
            <a:r>
              <a:rPr lang="en-GB" b="1" dirty="0" smtClean="0"/>
              <a:t>Causes of death ICD-10 codes:</a:t>
            </a:r>
            <a:endParaRPr lang="en-GB" sz="1000" b="0" i="0" u="none" strike="noStrike" kern="1200" dirty="0" smtClean="0">
              <a:solidFill>
                <a:schemeClr val="tx1"/>
              </a:solidFill>
              <a:effectLst/>
              <a:latin typeface="Ubuntu"/>
              <a:ea typeface="+mn-ea"/>
              <a:cs typeface="+mn-cs"/>
            </a:endParaRPr>
          </a:p>
          <a:p>
            <a:r>
              <a:rPr lang="en-GB" sz="1000" kern="1200" dirty="0" smtClean="0">
                <a:solidFill>
                  <a:schemeClr val="tx1"/>
                </a:solidFill>
                <a:effectLst/>
                <a:latin typeface="Ubuntu"/>
                <a:ea typeface="+mn-ea"/>
                <a:cs typeface="+mn-cs"/>
              </a:rPr>
              <a:t>Accidents: V01-X59 </a:t>
            </a:r>
          </a:p>
          <a:p>
            <a:r>
              <a:rPr lang="en-GB" sz="1000" kern="1200" dirty="0" smtClean="0">
                <a:solidFill>
                  <a:schemeClr val="tx1"/>
                </a:solidFill>
                <a:effectLst/>
                <a:latin typeface="Ubuntu"/>
                <a:ea typeface="+mn-ea"/>
                <a:cs typeface="+mn-cs"/>
              </a:rPr>
              <a:t>Bowel cancer: C18-C21 </a:t>
            </a:r>
          </a:p>
          <a:p>
            <a:r>
              <a:rPr lang="en-GB" sz="1000" kern="1200" dirty="0" smtClean="0">
                <a:solidFill>
                  <a:schemeClr val="tx1"/>
                </a:solidFill>
                <a:effectLst/>
                <a:latin typeface="Ubuntu"/>
                <a:ea typeface="+mn-ea"/>
                <a:cs typeface="+mn-cs"/>
              </a:rPr>
              <a:t>Breast cancer: C50 </a:t>
            </a:r>
          </a:p>
          <a:p>
            <a:r>
              <a:rPr lang="en-GB" sz="1000" kern="1200" dirty="0" smtClean="0">
                <a:solidFill>
                  <a:schemeClr val="tx1"/>
                </a:solidFill>
                <a:effectLst/>
                <a:latin typeface="Ubuntu"/>
                <a:ea typeface="+mn-ea"/>
                <a:cs typeface="+mn-cs"/>
              </a:rPr>
              <a:t>Cerebrovascular: I60-I69 </a:t>
            </a:r>
          </a:p>
          <a:p>
            <a:r>
              <a:rPr lang="en-GB" sz="1000" kern="1200" dirty="0" smtClean="0">
                <a:solidFill>
                  <a:schemeClr val="tx1"/>
                </a:solidFill>
                <a:effectLst/>
                <a:latin typeface="Ubuntu"/>
                <a:ea typeface="+mn-ea"/>
                <a:cs typeface="+mn-cs"/>
              </a:rPr>
              <a:t>Chronic lower respiratory diseases: J40-J47 </a:t>
            </a:r>
          </a:p>
          <a:p>
            <a:r>
              <a:rPr lang="en-GB" sz="1000" kern="1200" dirty="0" smtClean="0">
                <a:solidFill>
                  <a:schemeClr val="tx1"/>
                </a:solidFill>
                <a:effectLst/>
                <a:latin typeface="Ubuntu"/>
                <a:ea typeface="+mn-ea"/>
                <a:cs typeface="+mn-cs"/>
              </a:rPr>
              <a:t>Cirrhosis and other diseases of the liver: K70-K76 </a:t>
            </a:r>
          </a:p>
          <a:p>
            <a:r>
              <a:rPr lang="en-GB" sz="1000" kern="1200" dirty="0" smtClean="0">
                <a:solidFill>
                  <a:schemeClr val="tx1"/>
                </a:solidFill>
                <a:effectLst/>
                <a:latin typeface="Ubuntu"/>
                <a:ea typeface="+mn-ea"/>
                <a:cs typeface="+mn-cs"/>
              </a:rPr>
              <a:t>Coronary heart disease: I20-I25 </a:t>
            </a:r>
          </a:p>
          <a:p>
            <a:r>
              <a:rPr lang="en-GB" sz="1000" kern="1200" dirty="0" smtClean="0">
                <a:solidFill>
                  <a:schemeClr val="tx1"/>
                </a:solidFill>
                <a:effectLst/>
                <a:latin typeface="Ubuntu"/>
                <a:ea typeface="+mn-ea"/>
                <a:cs typeface="+mn-cs"/>
              </a:rPr>
              <a:t>Dementia and Alzheimer: F00, F01, F03, G30 </a:t>
            </a:r>
          </a:p>
          <a:p>
            <a:r>
              <a:rPr lang="en-GB" sz="1000" kern="1200" dirty="0" smtClean="0">
                <a:solidFill>
                  <a:schemeClr val="tx1"/>
                </a:solidFill>
                <a:effectLst/>
                <a:latin typeface="Ubuntu"/>
                <a:ea typeface="+mn-ea"/>
                <a:cs typeface="+mn-cs"/>
              </a:rPr>
              <a:t>Diabetes Mellitus: E10-E14 </a:t>
            </a:r>
          </a:p>
          <a:p>
            <a:r>
              <a:rPr lang="en-GB" sz="1000" kern="1200" dirty="0" smtClean="0">
                <a:solidFill>
                  <a:schemeClr val="tx1"/>
                </a:solidFill>
                <a:effectLst/>
                <a:latin typeface="Ubuntu"/>
                <a:ea typeface="+mn-ea"/>
                <a:cs typeface="+mn-cs"/>
              </a:rPr>
              <a:t>Digestive excluding cirrhosis: K00-K69, K77-K99 </a:t>
            </a:r>
          </a:p>
          <a:p>
            <a:r>
              <a:rPr lang="en-GB" sz="1000" kern="1200" dirty="0" smtClean="0">
                <a:solidFill>
                  <a:schemeClr val="tx1"/>
                </a:solidFill>
                <a:effectLst/>
                <a:latin typeface="Ubuntu"/>
                <a:ea typeface="+mn-ea"/>
                <a:cs typeface="+mn-cs"/>
              </a:rPr>
              <a:t>Drug-related: F11-F16; F18-F19; X40-X44; X60-X64; X85; Y10-Y14 </a:t>
            </a:r>
          </a:p>
          <a:p>
            <a:r>
              <a:rPr lang="en-GB" sz="1000" kern="1200" dirty="0" smtClean="0">
                <a:solidFill>
                  <a:schemeClr val="tx1"/>
                </a:solidFill>
                <a:effectLst/>
                <a:latin typeface="Ubuntu"/>
                <a:ea typeface="+mn-ea"/>
                <a:cs typeface="+mn-cs"/>
              </a:rPr>
              <a:t>Flu and Pneumonia: J09-J18 </a:t>
            </a:r>
          </a:p>
          <a:p>
            <a:r>
              <a:rPr lang="en-GB" sz="1000" kern="1200" dirty="0" smtClean="0">
                <a:solidFill>
                  <a:schemeClr val="tx1"/>
                </a:solidFill>
                <a:effectLst/>
                <a:latin typeface="Ubuntu"/>
                <a:ea typeface="+mn-ea"/>
                <a:cs typeface="+mn-cs"/>
              </a:rPr>
              <a:t>Genitourinary: N00-N99 </a:t>
            </a:r>
          </a:p>
          <a:p>
            <a:r>
              <a:rPr lang="en-GB" sz="1000" kern="1200" dirty="0" smtClean="0">
                <a:solidFill>
                  <a:schemeClr val="tx1"/>
                </a:solidFill>
                <a:effectLst/>
                <a:latin typeface="Ubuntu"/>
                <a:ea typeface="+mn-ea"/>
                <a:cs typeface="+mn-cs"/>
              </a:rPr>
              <a:t>Ill-defined: R00-R99 </a:t>
            </a:r>
          </a:p>
          <a:p>
            <a:r>
              <a:rPr lang="en-GB" sz="1000" kern="1200" dirty="0" smtClean="0">
                <a:solidFill>
                  <a:schemeClr val="tx1"/>
                </a:solidFill>
                <a:effectLst/>
                <a:latin typeface="Ubuntu"/>
                <a:ea typeface="+mn-ea"/>
                <a:cs typeface="+mn-cs"/>
              </a:rPr>
              <a:t>Infectious diseases: A00-B99 </a:t>
            </a:r>
          </a:p>
          <a:p>
            <a:r>
              <a:rPr lang="en-GB" sz="1000" kern="1200" dirty="0" smtClean="0">
                <a:solidFill>
                  <a:schemeClr val="tx1"/>
                </a:solidFill>
                <a:effectLst/>
                <a:latin typeface="Ubuntu"/>
                <a:ea typeface="+mn-ea"/>
                <a:cs typeface="+mn-cs"/>
              </a:rPr>
              <a:t>Lung cancer: C33-C34 </a:t>
            </a:r>
          </a:p>
          <a:p>
            <a:r>
              <a:rPr lang="en-GB" sz="1000" kern="1200" dirty="0" smtClean="0">
                <a:solidFill>
                  <a:schemeClr val="tx1"/>
                </a:solidFill>
                <a:effectLst/>
                <a:latin typeface="Ubuntu"/>
                <a:ea typeface="+mn-ea"/>
                <a:cs typeface="+mn-cs"/>
              </a:rPr>
              <a:t>Mental and behavioural disorders excluding dementia: All other F codes </a:t>
            </a:r>
          </a:p>
          <a:p>
            <a:r>
              <a:rPr lang="en-GB" sz="1000" kern="1200" dirty="0" smtClean="0">
                <a:solidFill>
                  <a:schemeClr val="tx1"/>
                </a:solidFill>
                <a:effectLst/>
                <a:latin typeface="Ubuntu"/>
                <a:ea typeface="+mn-ea"/>
                <a:cs typeface="+mn-cs"/>
              </a:rPr>
              <a:t>Nervous system diseases excluding Alzheimer: All other G codes </a:t>
            </a:r>
          </a:p>
          <a:p>
            <a:r>
              <a:rPr lang="en-GB" sz="1000" kern="1200" dirty="0" smtClean="0">
                <a:solidFill>
                  <a:schemeClr val="tx1"/>
                </a:solidFill>
                <a:effectLst/>
                <a:latin typeface="Ubuntu"/>
                <a:ea typeface="+mn-ea"/>
                <a:cs typeface="+mn-cs"/>
              </a:rPr>
              <a:t>Other cancer: All other C codes excluding C44 </a:t>
            </a:r>
          </a:p>
          <a:p>
            <a:r>
              <a:rPr lang="en-GB" sz="1000" kern="1200" dirty="0" smtClean="0">
                <a:solidFill>
                  <a:schemeClr val="tx1"/>
                </a:solidFill>
                <a:effectLst/>
                <a:latin typeface="Ubuntu"/>
                <a:ea typeface="+mn-ea"/>
                <a:cs typeface="+mn-cs"/>
              </a:rPr>
              <a:t>Other circulatory: All other I codes </a:t>
            </a:r>
          </a:p>
          <a:p>
            <a:r>
              <a:rPr lang="en-GB" sz="1000" kern="1200" dirty="0" smtClean="0">
                <a:solidFill>
                  <a:schemeClr val="tx1"/>
                </a:solidFill>
                <a:effectLst/>
                <a:latin typeface="Ubuntu"/>
                <a:ea typeface="+mn-ea"/>
                <a:cs typeface="+mn-cs"/>
              </a:rPr>
              <a:t>Other external: All other X &amp; Y codes </a:t>
            </a:r>
          </a:p>
          <a:p>
            <a:r>
              <a:rPr lang="en-GB" sz="1000" kern="1200" dirty="0" smtClean="0">
                <a:solidFill>
                  <a:schemeClr val="tx1"/>
                </a:solidFill>
                <a:effectLst/>
                <a:latin typeface="Ubuntu"/>
                <a:ea typeface="+mn-ea"/>
                <a:cs typeface="+mn-cs"/>
              </a:rPr>
              <a:t>Other respiratory: All other J codes </a:t>
            </a:r>
          </a:p>
          <a:p>
            <a:r>
              <a:rPr lang="en-GB" sz="1000" kern="1200" dirty="0" smtClean="0">
                <a:solidFill>
                  <a:schemeClr val="tx1"/>
                </a:solidFill>
                <a:effectLst/>
                <a:latin typeface="Ubuntu"/>
                <a:ea typeface="+mn-ea"/>
                <a:cs typeface="+mn-cs"/>
              </a:rPr>
              <a:t>Perinatal conditions: P00-P96 </a:t>
            </a:r>
          </a:p>
          <a:p>
            <a:r>
              <a:rPr lang="en-GB" sz="1000" kern="1200" dirty="0" smtClean="0">
                <a:solidFill>
                  <a:schemeClr val="tx1"/>
                </a:solidFill>
                <a:effectLst/>
                <a:latin typeface="Ubuntu"/>
                <a:ea typeface="+mn-ea"/>
                <a:cs typeface="+mn-cs"/>
              </a:rPr>
              <a:t>Residual: All D, other E, all H, all L, all O, all M, all Q codes </a:t>
            </a:r>
          </a:p>
          <a:p>
            <a:r>
              <a:rPr lang="en-GB" sz="1000" kern="1200" dirty="0" smtClean="0">
                <a:solidFill>
                  <a:schemeClr val="tx1"/>
                </a:solidFill>
                <a:effectLst/>
                <a:latin typeface="Ubuntu"/>
                <a:ea typeface="+mn-ea"/>
                <a:cs typeface="+mn-cs"/>
              </a:rPr>
              <a:t>Suicides: X60-84 &amp; Y10-34 excluding Y339 before 2007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Ubuntu"/>
                <a:ea typeface="+mn-ea"/>
                <a:cs typeface="+mn-cs"/>
              </a:rPr>
              <a:t>Other: All other remaining codes including Y339 before 2007 </a:t>
            </a:r>
          </a:p>
          <a:p>
            <a:endParaRPr lang="en-GB"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Females, all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a:t>
            </a:r>
          </a:p>
          <a:p>
            <a:pPr marL="171450" indent="-171450">
              <a:buFont typeface="Arial" panose="020B0604020202020204" pitchFamily="34" charset="0"/>
              <a:buChar char="•"/>
            </a:pPr>
            <a:r>
              <a:rPr lang="en-GB" b="0" baseline="0" dirty="0" smtClean="0"/>
              <a:t>2005-07 to 2010-12; 2010-12 to 2015-17</a:t>
            </a:r>
          </a:p>
          <a:p>
            <a:endParaRPr lang="en-GB" dirty="0"/>
          </a:p>
        </p:txBody>
      </p:sp>
    </p:spTree>
    <p:extLst>
      <p:ext uri="{BB962C8B-B14F-4D97-AF65-F5344CB8AC3E}">
        <p14:creationId xmlns:p14="http://schemas.microsoft.com/office/powerpoint/2010/main" val="17252222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smtClean="0">
                <a:solidFill>
                  <a:srgbClr val="423F74"/>
                </a:solidFill>
                <a:latin typeface="Ubuntu"/>
                <a:ea typeface="ＭＳ Ｐゴシック"/>
              </a:rPr>
              <a:t>Life expectancy decomposition method for age and cause of death: </a:t>
            </a:r>
            <a:r>
              <a:rPr lang="en-GB" sz="1000" dirty="0" smtClean="0">
                <a:latin typeface="Ubuntu"/>
                <a:ea typeface="ＭＳ Ｐゴシック"/>
              </a:rPr>
              <a:t>The contribution of different age bands</a:t>
            </a:r>
            <a:r>
              <a:rPr lang="en-GB" sz="1000" baseline="0" dirty="0" smtClean="0">
                <a:latin typeface="Ubuntu"/>
                <a:ea typeface="ＭＳ Ｐゴシック"/>
              </a:rPr>
              <a:t> or </a:t>
            </a:r>
            <a:r>
              <a:rPr lang="en-GB" sz="1000" dirty="0" smtClean="0">
                <a:latin typeface="Ubuntu"/>
                <a:ea typeface="ＭＳ Ｐゴシック"/>
              </a:rPr>
              <a:t>causes of death to changes in life expectancy over time (due to changes in age or cause</a:t>
            </a:r>
            <a:r>
              <a:rPr lang="en-GB" sz="1000" baseline="0" dirty="0" smtClean="0">
                <a:latin typeface="Ubuntu"/>
                <a:ea typeface="ＭＳ Ｐゴシック"/>
              </a:rPr>
              <a:t> </a:t>
            </a:r>
            <a:r>
              <a:rPr lang="en-GB" sz="1000" dirty="0" smtClean="0">
                <a:latin typeface="Ubuntu"/>
                <a:ea typeface="ＭＳ Ｐゴシック"/>
              </a:rPr>
              <a:t>specific death rates) can be calculated using a method of ‘life expectancy decomposition’. Contributions to changes in life expectancy over time show the amount that life expectancy has increased in the later time period due to changes in the mortality rate since the earlier time period in a given age group or cause of death, assuming all other rates remained constant. Contributions that increased life expectancy (that is, where mortality rate has reduced over time) have a positive value, while contributions that offset the life expectancy increase (that is, where mortality rate has increased over time) have a negative value. </a:t>
            </a:r>
            <a:endParaRPr lang="en-GB" b="1" dirty="0" smtClean="0"/>
          </a:p>
          <a:p>
            <a:endParaRPr lang="en-GB" b="1" dirty="0" smtClean="0"/>
          </a:p>
          <a:p>
            <a:r>
              <a:rPr lang="en-GB" b="1" dirty="0" smtClean="0"/>
              <a:t>Causes of death ICD-10 codes:</a:t>
            </a:r>
            <a:endParaRPr lang="en-GB" sz="1000" b="0" i="0" u="none" strike="noStrike" kern="1200" dirty="0" smtClean="0">
              <a:solidFill>
                <a:schemeClr val="tx1"/>
              </a:solidFill>
              <a:effectLst/>
              <a:latin typeface="Ubuntu"/>
              <a:ea typeface="+mn-ea"/>
              <a:cs typeface="+mn-cs"/>
            </a:endParaRPr>
          </a:p>
          <a:p>
            <a:r>
              <a:rPr lang="en-GB" sz="1000" b="0" i="0" u="none" strike="noStrike" kern="1200" dirty="0" smtClean="0">
                <a:solidFill>
                  <a:schemeClr val="tx1"/>
                </a:solidFill>
                <a:effectLst/>
                <a:latin typeface="Ubuntu"/>
                <a:ea typeface="+mn-ea"/>
                <a:cs typeface="+mn-cs"/>
              </a:rPr>
              <a:t>Cancer:</a:t>
            </a:r>
            <a:r>
              <a:rPr lang="en-GB" dirty="0" smtClean="0"/>
              <a:t> </a:t>
            </a:r>
            <a:r>
              <a:rPr lang="en-GB" sz="1000" b="0" i="0" u="none" strike="noStrike" kern="1200" dirty="0" smtClean="0">
                <a:solidFill>
                  <a:schemeClr val="tx1"/>
                </a:solidFill>
                <a:effectLst/>
                <a:latin typeface="Ubuntu"/>
                <a:ea typeface="+mn-ea"/>
                <a:cs typeface="+mn-cs"/>
              </a:rPr>
              <a:t>C00-C97 excluding C44</a:t>
            </a:r>
            <a:r>
              <a:rPr lang="en-GB" dirty="0" smtClean="0"/>
              <a:t> </a:t>
            </a:r>
          </a:p>
          <a:p>
            <a:r>
              <a:rPr lang="en-GB" sz="1000" b="0" i="0" u="none" strike="noStrike" kern="1200" dirty="0" smtClean="0">
                <a:solidFill>
                  <a:schemeClr val="tx1"/>
                </a:solidFill>
                <a:effectLst/>
                <a:latin typeface="Ubuntu"/>
                <a:ea typeface="+mn-ea"/>
                <a:cs typeface="+mn-cs"/>
              </a:rPr>
              <a:t>Circulatory:</a:t>
            </a:r>
            <a:r>
              <a:rPr lang="en-GB" dirty="0" smtClean="0"/>
              <a:t> </a:t>
            </a:r>
            <a:r>
              <a:rPr lang="en-GB" sz="1000" b="0" i="0" u="none" strike="noStrike" kern="1200" dirty="0" smtClean="0">
                <a:solidFill>
                  <a:schemeClr val="tx1"/>
                </a:solidFill>
                <a:effectLst/>
                <a:latin typeface="Ubuntu"/>
                <a:ea typeface="+mn-ea"/>
                <a:cs typeface="+mn-cs"/>
              </a:rPr>
              <a:t>I00-I99</a:t>
            </a:r>
            <a:r>
              <a:rPr lang="en-GB" dirty="0" smtClean="0"/>
              <a:t> </a:t>
            </a:r>
          </a:p>
          <a:p>
            <a:r>
              <a:rPr lang="en-GB" sz="1000" b="0" i="0" u="none" strike="noStrike" kern="1200" dirty="0" smtClean="0">
                <a:solidFill>
                  <a:schemeClr val="tx1"/>
                </a:solidFill>
                <a:effectLst/>
                <a:latin typeface="Ubuntu"/>
                <a:ea typeface="+mn-ea"/>
                <a:cs typeface="+mn-cs"/>
              </a:rPr>
              <a:t>Dementia and Alzheimer:</a:t>
            </a:r>
            <a:r>
              <a:rPr lang="en-GB" dirty="0" smtClean="0"/>
              <a:t> </a:t>
            </a:r>
            <a:r>
              <a:rPr lang="en-GB" sz="1000" b="0" i="0" u="none" strike="noStrike" kern="1200" dirty="0" smtClean="0">
                <a:solidFill>
                  <a:schemeClr val="tx1"/>
                </a:solidFill>
                <a:effectLst/>
                <a:latin typeface="Ubuntu"/>
                <a:ea typeface="+mn-ea"/>
                <a:cs typeface="+mn-cs"/>
              </a:rPr>
              <a:t>F00, F01, F03, G30</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Drug-related:</a:t>
            </a:r>
            <a:r>
              <a:rPr lang="en-GB" dirty="0" smtClean="0"/>
              <a:t> </a:t>
            </a:r>
            <a:r>
              <a:rPr lang="en-GB" sz="1000" b="0" i="0" u="none" strike="noStrike" kern="1200" dirty="0" smtClean="0">
                <a:solidFill>
                  <a:schemeClr val="tx1"/>
                </a:solidFill>
                <a:effectLst/>
                <a:latin typeface="Ubuntu"/>
                <a:ea typeface="+mn-ea"/>
                <a:cs typeface="+mn-cs"/>
              </a:rPr>
              <a:t>F11-F16; F18-F19; X40-X44; X60-X64; X85; Y10-Y14</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External:</a:t>
            </a:r>
            <a:r>
              <a:rPr lang="en-GB" dirty="0" smtClean="0"/>
              <a:t> </a:t>
            </a:r>
            <a:r>
              <a:rPr lang="en-GB" sz="1000" b="0" i="0" u="none" strike="noStrike" kern="1200" dirty="0" smtClean="0">
                <a:solidFill>
                  <a:schemeClr val="tx1"/>
                </a:solidFill>
                <a:effectLst/>
                <a:latin typeface="Ubuntu"/>
                <a:ea typeface="+mn-ea"/>
                <a:cs typeface="+mn-cs"/>
              </a:rPr>
              <a:t>V00-Y99 excluding Y339 before 2007</a:t>
            </a:r>
            <a:r>
              <a:rPr lang="en-GB" dirty="0" smtClean="0"/>
              <a:t> </a:t>
            </a:r>
          </a:p>
          <a:p>
            <a:r>
              <a:rPr lang="en-GB" sz="1000" b="0" i="0" u="none" strike="noStrike" kern="1200" dirty="0" smtClean="0">
                <a:solidFill>
                  <a:schemeClr val="tx1"/>
                </a:solidFill>
                <a:effectLst/>
                <a:latin typeface="Ubuntu"/>
                <a:ea typeface="+mn-ea"/>
                <a:cs typeface="+mn-cs"/>
              </a:rPr>
              <a:t>Respiratory:</a:t>
            </a:r>
            <a:r>
              <a:rPr lang="en-GB" dirty="0" smtClean="0"/>
              <a:t> </a:t>
            </a:r>
            <a:r>
              <a:rPr lang="en-GB" sz="1000" b="0" i="0" u="none" strike="noStrike" kern="1200" dirty="0" smtClean="0">
                <a:solidFill>
                  <a:schemeClr val="tx1"/>
                </a:solidFill>
                <a:effectLst/>
                <a:latin typeface="Ubuntu"/>
                <a:ea typeface="+mn-ea"/>
                <a:cs typeface="+mn-cs"/>
              </a:rPr>
              <a:t>J00-J99</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Other:</a:t>
            </a:r>
            <a:r>
              <a:rPr lang="en-GB" dirty="0" smtClean="0"/>
              <a:t> </a:t>
            </a:r>
            <a:r>
              <a:rPr lang="en-GB" sz="1000" b="0" i="0" u="none" strike="noStrike" kern="1200" dirty="0" smtClean="0">
                <a:solidFill>
                  <a:schemeClr val="tx1"/>
                </a:solidFill>
                <a:effectLst/>
                <a:latin typeface="Ubuntu"/>
                <a:ea typeface="+mn-ea"/>
                <a:cs typeface="+mn-cs"/>
              </a:rPr>
              <a:t>All other remaining codes</a:t>
            </a:r>
            <a:r>
              <a:rPr lang="en-GB" dirty="0" smtClean="0"/>
              <a:t> </a:t>
            </a:r>
            <a:endParaRPr lang="en-GB" sz="1000" b="0" i="0" u="none" strike="noStrike" kern="1200" dirty="0" smtClean="0">
              <a:solidFill>
                <a:schemeClr val="tx1"/>
              </a:solidFill>
              <a:effectLst/>
              <a:latin typeface="Ubuntu"/>
              <a:ea typeface="+mn-ea"/>
              <a:cs typeface="+mn-cs"/>
            </a:endParaRPr>
          </a:p>
          <a:p>
            <a:endParaRPr lang="en-GB"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Males, all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a:t>
            </a:r>
          </a:p>
          <a:p>
            <a:pPr marL="171450" indent="-171450">
              <a:buFont typeface="Arial" panose="020B0604020202020204" pitchFamily="34" charset="0"/>
              <a:buChar char="•"/>
            </a:pPr>
            <a:r>
              <a:rPr lang="en-GB" b="0" baseline="0" dirty="0" smtClean="0"/>
              <a:t>2005-07 to 2010-12; 2010-12 to 2015-17</a:t>
            </a:r>
          </a:p>
        </p:txBody>
      </p:sp>
    </p:spTree>
    <p:extLst>
      <p:ext uri="{BB962C8B-B14F-4D97-AF65-F5344CB8AC3E}">
        <p14:creationId xmlns:p14="http://schemas.microsoft.com/office/powerpoint/2010/main" val="33999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47136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smtClean="0">
                <a:solidFill>
                  <a:srgbClr val="423F74"/>
                </a:solidFill>
                <a:latin typeface="Ubuntu"/>
                <a:ea typeface="ＭＳ Ｐゴシック"/>
              </a:rPr>
              <a:t>Life expectancy decomposition method for age and cause of death: </a:t>
            </a:r>
            <a:r>
              <a:rPr lang="en-GB" sz="1000" dirty="0" smtClean="0">
                <a:latin typeface="Ubuntu"/>
                <a:ea typeface="ＭＳ Ｐゴシック"/>
              </a:rPr>
              <a:t>The contribution of different age bands</a:t>
            </a:r>
            <a:r>
              <a:rPr lang="en-GB" sz="1000" baseline="0" dirty="0" smtClean="0">
                <a:latin typeface="Ubuntu"/>
                <a:ea typeface="ＭＳ Ｐゴシック"/>
              </a:rPr>
              <a:t> or </a:t>
            </a:r>
            <a:r>
              <a:rPr lang="en-GB" sz="1000" dirty="0" smtClean="0">
                <a:latin typeface="Ubuntu"/>
                <a:ea typeface="ＭＳ Ｐゴシック"/>
              </a:rPr>
              <a:t>causes of death to changes in life expectancy over time (due to changes in age or cause</a:t>
            </a:r>
            <a:r>
              <a:rPr lang="en-GB" sz="1000" baseline="0" dirty="0" smtClean="0">
                <a:latin typeface="Ubuntu"/>
                <a:ea typeface="ＭＳ Ｐゴシック"/>
              </a:rPr>
              <a:t> </a:t>
            </a:r>
            <a:r>
              <a:rPr lang="en-GB" sz="1000" dirty="0" smtClean="0">
                <a:latin typeface="Ubuntu"/>
                <a:ea typeface="ＭＳ Ｐゴシック"/>
              </a:rPr>
              <a:t>specific death rates) can be calculated using a method of ‘life expectancy decomposition’. Contributions to changes in life expectancy over time show the amount that life expectancy has increased in the later time period due to changes in the mortality rate since the earlier time period in a given age group or cause of death, assuming all other rates remained constant. Contributions that increased life expectancy (that is, where mortality rate has reduced over time) have a positive value, while contributions that offset the life expectancy increase (that is, where mortality rate has increased over time) have a negative value. </a:t>
            </a:r>
            <a:endParaRPr lang="en-GB" b="1" dirty="0" smtClean="0"/>
          </a:p>
          <a:p>
            <a:endParaRPr lang="en-GB" b="1" dirty="0" smtClean="0"/>
          </a:p>
          <a:p>
            <a:r>
              <a:rPr lang="en-GB" b="1" dirty="0" smtClean="0"/>
              <a:t>Causes of death ICD-10 codes:</a:t>
            </a:r>
            <a:endParaRPr lang="en-GB" sz="1000" b="0" i="0" u="none" strike="noStrike" kern="1200" dirty="0" smtClean="0">
              <a:solidFill>
                <a:schemeClr val="tx1"/>
              </a:solidFill>
              <a:effectLst/>
              <a:latin typeface="Ubuntu"/>
              <a:ea typeface="+mn-ea"/>
              <a:cs typeface="+mn-cs"/>
            </a:endParaRPr>
          </a:p>
          <a:p>
            <a:r>
              <a:rPr lang="en-GB" sz="1000" b="0" i="0" u="none" strike="noStrike" kern="1200" dirty="0" smtClean="0">
                <a:solidFill>
                  <a:schemeClr val="tx1"/>
                </a:solidFill>
                <a:effectLst/>
                <a:latin typeface="Ubuntu"/>
                <a:ea typeface="+mn-ea"/>
                <a:cs typeface="+mn-cs"/>
              </a:rPr>
              <a:t>Cancer:</a:t>
            </a:r>
            <a:r>
              <a:rPr lang="en-GB" dirty="0" smtClean="0"/>
              <a:t> </a:t>
            </a:r>
            <a:r>
              <a:rPr lang="en-GB" sz="1000" b="0" i="0" u="none" strike="noStrike" kern="1200" dirty="0" smtClean="0">
                <a:solidFill>
                  <a:schemeClr val="tx1"/>
                </a:solidFill>
                <a:effectLst/>
                <a:latin typeface="Ubuntu"/>
                <a:ea typeface="+mn-ea"/>
                <a:cs typeface="+mn-cs"/>
              </a:rPr>
              <a:t>C00-C97 excluding C44</a:t>
            </a:r>
            <a:r>
              <a:rPr lang="en-GB" dirty="0" smtClean="0"/>
              <a:t> </a:t>
            </a:r>
          </a:p>
          <a:p>
            <a:r>
              <a:rPr lang="en-GB" sz="1000" b="0" i="0" u="none" strike="noStrike" kern="1200" dirty="0" smtClean="0">
                <a:solidFill>
                  <a:schemeClr val="tx1"/>
                </a:solidFill>
                <a:effectLst/>
                <a:latin typeface="Ubuntu"/>
                <a:ea typeface="+mn-ea"/>
                <a:cs typeface="+mn-cs"/>
              </a:rPr>
              <a:t>Circulatory:</a:t>
            </a:r>
            <a:r>
              <a:rPr lang="en-GB" dirty="0" smtClean="0"/>
              <a:t> </a:t>
            </a:r>
            <a:r>
              <a:rPr lang="en-GB" sz="1000" b="0" i="0" u="none" strike="noStrike" kern="1200" dirty="0" smtClean="0">
                <a:solidFill>
                  <a:schemeClr val="tx1"/>
                </a:solidFill>
                <a:effectLst/>
                <a:latin typeface="Ubuntu"/>
                <a:ea typeface="+mn-ea"/>
                <a:cs typeface="+mn-cs"/>
              </a:rPr>
              <a:t>I00-I99</a:t>
            </a:r>
            <a:r>
              <a:rPr lang="en-GB" dirty="0" smtClean="0"/>
              <a:t> </a:t>
            </a:r>
          </a:p>
          <a:p>
            <a:r>
              <a:rPr lang="en-GB" sz="1000" b="0" i="0" u="none" strike="noStrike" kern="1200" dirty="0" smtClean="0">
                <a:solidFill>
                  <a:schemeClr val="tx1"/>
                </a:solidFill>
                <a:effectLst/>
                <a:latin typeface="Ubuntu"/>
                <a:ea typeface="+mn-ea"/>
                <a:cs typeface="+mn-cs"/>
              </a:rPr>
              <a:t>Dementia and Alzheimer:</a:t>
            </a:r>
            <a:r>
              <a:rPr lang="en-GB" dirty="0" smtClean="0"/>
              <a:t> </a:t>
            </a:r>
            <a:r>
              <a:rPr lang="en-GB" sz="1000" b="0" i="0" u="none" strike="noStrike" kern="1200" dirty="0" smtClean="0">
                <a:solidFill>
                  <a:schemeClr val="tx1"/>
                </a:solidFill>
                <a:effectLst/>
                <a:latin typeface="Ubuntu"/>
                <a:ea typeface="+mn-ea"/>
                <a:cs typeface="+mn-cs"/>
              </a:rPr>
              <a:t>F00, F01, F03, G30</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Drug-related:</a:t>
            </a:r>
            <a:r>
              <a:rPr lang="en-GB" dirty="0" smtClean="0"/>
              <a:t> </a:t>
            </a:r>
            <a:r>
              <a:rPr lang="en-GB" sz="1000" b="0" i="0" u="none" strike="noStrike" kern="1200" dirty="0" smtClean="0">
                <a:solidFill>
                  <a:schemeClr val="tx1"/>
                </a:solidFill>
                <a:effectLst/>
                <a:latin typeface="Ubuntu"/>
                <a:ea typeface="+mn-ea"/>
                <a:cs typeface="+mn-cs"/>
              </a:rPr>
              <a:t>F11-F16; F18-F19; X40-X44; X60-X64; X85; Y10-Y14</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External:</a:t>
            </a:r>
            <a:r>
              <a:rPr lang="en-GB" dirty="0" smtClean="0"/>
              <a:t> </a:t>
            </a:r>
            <a:r>
              <a:rPr lang="en-GB" sz="1000" b="0" i="0" u="none" strike="noStrike" kern="1200" dirty="0" smtClean="0">
                <a:solidFill>
                  <a:schemeClr val="tx1"/>
                </a:solidFill>
                <a:effectLst/>
                <a:latin typeface="Ubuntu"/>
                <a:ea typeface="+mn-ea"/>
                <a:cs typeface="+mn-cs"/>
              </a:rPr>
              <a:t>V00-Y99 excluding Y339 before 2007</a:t>
            </a:r>
            <a:r>
              <a:rPr lang="en-GB" dirty="0" smtClean="0"/>
              <a:t> </a:t>
            </a:r>
          </a:p>
          <a:p>
            <a:r>
              <a:rPr lang="en-GB" sz="1000" b="0" i="0" u="none" strike="noStrike" kern="1200" dirty="0" smtClean="0">
                <a:solidFill>
                  <a:schemeClr val="tx1"/>
                </a:solidFill>
                <a:effectLst/>
                <a:latin typeface="Ubuntu"/>
                <a:ea typeface="+mn-ea"/>
                <a:cs typeface="+mn-cs"/>
              </a:rPr>
              <a:t>Respiratory:</a:t>
            </a:r>
            <a:r>
              <a:rPr lang="en-GB" dirty="0" smtClean="0"/>
              <a:t> </a:t>
            </a:r>
            <a:r>
              <a:rPr lang="en-GB" sz="1000" b="0" i="0" u="none" strike="noStrike" kern="1200" dirty="0" smtClean="0">
                <a:solidFill>
                  <a:schemeClr val="tx1"/>
                </a:solidFill>
                <a:effectLst/>
                <a:latin typeface="Ubuntu"/>
                <a:ea typeface="+mn-ea"/>
                <a:cs typeface="+mn-cs"/>
              </a:rPr>
              <a:t>J00-J99</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Other:</a:t>
            </a:r>
            <a:r>
              <a:rPr lang="en-GB" dirty="0" smtClean="0"/>
              <a:t> </a:t>
            </a:r>
            <a:r>
              <a:rPr lang="en-GB" sz="1000" b="0" i="0" u="none" strike="noStrike" kern="1200" dirty="0" smtClean="0">
                <a:solidFill>
                  <a:schemeClr val="tx1"/>
                </a:solidFill>
                <a:effectLst/>
                <a:latin typeface="Ubuntu"/>
                <a:ea typeface="+mn-ea"/>
                <a:cs typeface="+mn-cs"/>
              </a:rPr>
              <a:t>All other remaining codes</a:t>
            </a:r>
            <a:r>
              <a:rPr lang="en-GB" dirty="0" smtClean="0"/>
              <a:t> </a:t>
            </a:r>
            <a:endParaRPr lang="en-GB" sz="1000" b="0" i="0" u="none" strike="noStrike" kern="1200" dirty="0" smtClean="0">
              <a:solidFill>
                <a:schemeClr val="tx1"/>
              </a:solidFill>
              <a:effectLst/>
              <a:latin typeface="Ubuntu"/>
              <a:ea typeface="+mn-ea"/>
              <a:cs typeface="+mn-cs"/>
            </a:endParaRPr>
          </a:p>
          <a:p>
            <a:endParaRPr lang="en-GB"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Males, all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a:t>
            </a:r>
          </a:p>
          <a:p>
            <a:pPr marL="171450" indent="-171450">
              <a:buFont typeface="Arial" panose="020B0604020202020204" pitchFamily="34" charset="0"/>
              <a:buChar char="•"/>
            </a:pPr>
            <a:r>
              <a:rPr lang="en-GB" b="0" baseline="0" dirty="0" smtClean="0"/>
              <a:t>2005-07 to 2010-12; 2010-12 to 2015-17</a:t>
            </a:r>
          </a:p>
          <a:p>
            <a:endParaRPr lang="en-GB" dirty="0"/>
          </a:p>
        </p:txBody>
      </p:sp>
    </p:spTree>
    <p:extLst>
      <p:ext uri="{BB962C8B-B14F-4D97-AF65-F5344CB8AC3E}">
        <p14:creationId xmlns:p14="http://schemas.microsoft.com/office/powerpoint/2010/main" val="3804697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smtClean="0">
                <a:solidFill>
                  <a:srgbClr val="423F74"/>
                </a:solidFill>
                <a:latin typeface="Ubuntu"/>
                <a:ea typeface="ＭＳ Ｐゴシック"/>
              </a:rPr>
              <a:t>Life expectancy decomposition method for age and cause of death: </a:t>
            </a:r>
            <a:r>
              <a:rPr lang="en-GB" sz="1000" dirty="0" smtClean="0">
                <a:latin typeface="Ubuntu"/>
                <a:ea typeface="ＭＳ Ｐゴシック"/>
              </a:rPr>
              <a:t>The contribution of different age bands</a:t>
            </a:r>
            <a:r>
              <a:rPr lang="en-GB" sz="1000" baseline="0" dirty="0" smtClean="0">
                <a:latin typeface="Ubuntu"/>
                <a:ea typeface="ＭＳ Ｐゴシック"/>
              </a:rPr>
              <a:t> or </a:t>
            </a:r>
            <a:r>
              <a:rPr lang="en-GB" sz="1000" dirty="0" smtClean="0">
                <a:latin typeface="Ubuntu"/>
                <a:ea typeface="ＭＳ Ｐゴシック"/>
              </a:rPr>
              <a:t>causes of death to changes in life expectancy over time (due to changes in age or cause</a:t>
            </a:r>
            <a:r>
              <a:rPr lang="en-GB" sz="1000" baseline="0" dirty="0" smtClean="0">
                <a:latin typeface="Ubuntu"/>
                <a:ea typeface="ＭＳ Ｐゴシック"/>
              </a:rPr>
              <a:t> </a:t>
            </a:r>
            <a:r>
              <a:rPr lang="en-GB" sz="1000" dirty="0" smtClean="0">
                <a:latin typeface="Ubuntu"/>
                <a:ea typeface="ＭＳ Ｐゴシック"/>
              </a:rPr>
              <a:t>specific death rates) can be calculated using a method of ‘life expectancy decomposition’. Contributions to changes in life expectancy over time show the amount that life expectancy has increased in the later time period due to changes in the mortality rate since the earlier time period in a given age group or cause of death, assuming all other rates remained constant. Contributions that increased life expectancy (that is, where mortality rate has reduced over time) have a positive value, while contributions that offset the life expectancy increase (that is, where mortality rate has increased over time) have a negative value. </a:t>
            </a:r>
            <a:endParaRPr lang="en-GB" b="1" dirty="0" smtClean="0"/>
          </a:p>
          <a:p>
            <a:endParaRPr lang="en-GB" b="1" dirty="0" smtClean="0"/>
          </a:p>
          <a:p>
            <a:r>
              <a:rPr lang="en-GB" b="1" dirty="0" smtClean="0"/>
              <a:t>Causes of death ICD-10 codes:</a:t>
            </a:r>
            <a:endParaRPr lang="en-GB" sz="1000" b="0" i="0" u="none" strike="noStrike" kern="1200" dirty="0" smtClean="0">
              <a:solidFill>
                <a:schemeClr val="tx1"/>
              </a:solidFill>
              <a:effectLst/>
              <a:latin typeface="Ubuntu"/>
              <a:ea typeface="+mn-ea"/>
              <a:cs typeface="+mn-cs"/>
            </a:endParaRPr>
          </a:p>
          <a:p>
            <a:r>
              <a:rPr lang="en-GB" sz="1000" b="0" i="0" u="none" strike="noStrike" kern="1200" dirty="0" smtClean="0">
                <a:solidFill>
                  <a:schemeClr val="tx1"/>
                </a:solidFill>
                <a:effectLst/>
                <a:latin typeface="Ubuntu"/>
                <a:ea typeface="+mn-ea"/>
                <a:cs typeface="+mn-cs"/>
              </a:rPr>
              <a:t>Cancer:</a:t>
            </a:r>
            <a:r>
              <a:rPr lang="en-GB" dirty="0" smtClean="0"/>
              <a:t> </a:t>
            </a:r>
            <a:r>
              <a:rPr lang="en-GB" sz="1000" b="0" i="0" u="none" strike="noStrike" kern="1200" dirty="0" smtClean="0">
                <a:solidFill>
                  <a:schemeClr val="tx1"/>
                </a:solidFill>
                <a:effectLst/>
                <a:latin typeface="Ubuntu"/>
                <a:ea typeface="+mn-ea"/>
                <a:cs typeface="+mn-cs"/>
              </a:rPr>
              <a:t>C00-C97 excluding C44</a:t>
            </a:r>
            <a:r>
              <a:rPr lang="en-GB" dirty="0" smtClean="0"/>
              <a:t> </a:t>
            </a:r>
          </a:p>
          <a:p>
            <a:r>
              <a:rPr lang="en-GB" sz="1000" b="0" i="0" u="none" strike="noStrike" kern="1200" dirty="0" smtClean="0">
                <a:solidFill>
                  <a:schemeClr val="tx1"/>
                </a:solidFill>
                <a:effectLst/>
                <a:latin typeface="Ubuntu"/>
                <a:ea typeface="+mn-ea"/>
                <a:cs typeface="+mn-cs"/>
              </a:rPr>
              <a:t>Circulatory:</a:t>
            </a:r>
            <a:r>
              <a:rPr lang="en-GB" dirty="0" smtClean="0"/>
              <a:t> </a:t>
            </a:r>
            <a:r>
              <a:rPr lang="en-GB" sz="1000" b="0" i="0" u="none" strike="noStrike" kern="1200" dirty="0" smtClean="0">
                <a:solidFill>
                  <a:schemeClr val="tx1"/>
                </a:solidFill>
                <a:effectLst/>
                <a:latin typeface="Ubuntu"/>
                <a:ea typeface="+mn-ea"/>
                <a:cs typeface="+mn-cs"/>
              </a:rPr>
              <a:t>I00-I99</a:t>
            </a:r>
            <a:r>
              <a:rPr lang="en-GB" dirty="0" smtClean="0"/>
              <a:t> </a:t>
            </a:r>
          </a:p>
          <a:p>
            <a:r>
              <a:rPr lang="en-GB" sz="1000" b="0" i="0" u="none" strike="noStrike" kern="1200" dirty="0" smtClean="0">
                <a:solidFill>
                  <a:schemeClr val="tx1"/>
                </a:solidFill>
                <a:effectLst/>
                <a:latin typeface="Ubuntu"/>
                <a:ea typeface="+mn-ea"/>
                <a:cs typeface="+mn-cs"/>
              </a:rPr>
              <a:t>Dementia and Alzheimer:</a:t>
            </a:r>
            <a:r>
              <a:rPr lang="en-GB" dirty="0" smtClean="0"/>
              <a:t> </a:t>
            </a:r>
            <a:r>
              <a:rPr lang="en-GB" sz="1000" b="0" i="0" u="none" strike="noStrike" kern="1200" dirty="0" smtClean="0">
                <a:solidFill>
                  <a:schemeClr val="tx1"/>
                </a:solidFill>
                <a:effectLst/>
                <a:latin typeface="Ubuntu"/>
                <a:ea typeface="+mn-ea"/>
                <a:cs typeface="+mn-cs"/>
              </a:rPr>
              <a:t>F00, F01, F03, G30</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Drug-related:</a:t>
            </a:r>
            <a:r>
              <a:rPr lang="en-GB" dirty="0" smtClean="0"/>
              <a:t> </a:t>
            </a:r>
            <a:r>
              <a:rPr lang="en-GB" sz="1000" b="0" i="0" u="none" strike="noStrike" kern="1200" dirty="0" smtClean="0">
                <a:solidFill>
                  <a:schemeClr val="tx1"/>
                </a:solidFill>
                <a:effectLst/>
                <a:latin typeface="Ubuntu"/>
                <a:ea typeface="+mn-ea"/>
                <a:cs typeface="+mn-cs"/>
              </a:rPr>
              <a:t>F11-F16; F18-F19; X40-X44; X60-X64; X85; Y10-Y14</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External:</a:t>
            </a:r>
            <a:r>
              <a:rPr lang="en-GB" dirty="0" smtClean="0"/>
              <a:t> </a:t>
            </a:r>
            <a:r>
              <a:rPr lang="en-GB" sz="1000" b="0" i="0" u="none" strike="noStrike" kern="1200" dirty="0" smtClean="0">
                <a:solidFill>
                  <a:schemeClr val="tx1"/>
                </a:solidFill>
                <a:effectLst/>
                <a:latin typeface="Ubuntu"/>
                <a:ea typeface="+mn-ea"/>
                <a:cs typeface="+mn-cs"/>
              </a:rPr>
              <a:t>V00-Y99 excluding Y339 before 2007</a:t>
            </a:r>
            <a:r>
              <a:rPr lang="en-GB" dirty="0" smtClean="0"/>
              <a:t> </a:t>
            </a:r>
          </a:p>
          <a:p>
            <a:r>
              <a:rPr lang="en-GB" sz="1000" b="0" i="0" u="none" strike="noStrike" kern="1200" dirty="0" smtClean="0">
                <a:solidFill>
                  <a:schemeClr val="tx1"/>
                </a:solidFill>
                <a:effectLst/>
                <a:latin typeface="Ubuntu"/>
                <a:ea typeface="+mn-ea"/>
                <a:cs typeface="+mn-cs"/>
              </a:rPr>
              <a:t>Respiratory:</a:t>
            </a:r>
            <a:r>
              <a:rPr lang="en-GB" dirty="0" smtClean="0"/>
              <a:t> </a:t>
            </a:r>
            <a:r>
              <a:rPr lang="en-GB" sz="1000" b="0" i="0" u="none" strike="noStrike" kern="1200" dirty="0" smtClean="0">
                <a:solidFill>
                  <a:schemeClr val="tx1"/>
                </a:solidFill>
                <a:effectLst/>
                <a:latin typeface="Ubuntu"/>
                <a:ea typeface="+mn-ea"/>
                <a:cs typeface="+mn-cs"/>
              </a:rPr>
              <a:t>J00-J99</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Other:</a:t>
            </a:r>
            <a:r>
              <a:rPr lang="en-GB" dirty="0" smtClean="0"/>
              <a:t> </a:t>
            </a:r>
            <a:r>
              <a:rPr lang="en-GB" sz="1000" b="0" i="0" u="none" strike="noStrike" kern="1200" dirty="0" smtClean="0">
                <a:solidFill>
                  <a:schemeClr val="tx1"/>
                </a:solidFill>
                <a:effectLst/>
                <a:latin typeface="Ubuntu"/>
                <a:ea typeface="+mn-ea"/>
                <a:cs typeface="+mn-cs"/>
              </a:rPr>
              <a:t>All other remaining codes</a:t>
            </a:r>
            <a:r>
              <a:rPr lang="en-GB" dirty="0" smtClean="0"/>
              <a:t> </a:t>
            </a:r>
            <a:endParaRPr lang="en-GB" sz="1000" b="0" i="0" u="none" strike="noStrike" kern="1200" dirty="0" smtClean="0">
              <a:solidFill>
                <a:schemeClr val="tx1"/>
              </a:solidFill>
              <a:effectLst/>
              <a:latin typeface="Ubuntu"/>
              <a:ea typeface="+mn-ea"/>
              <a:cs typeface="+mn-cs"/>
            </a:endParaRPr>
          </a:p>
          <a:p>
            <a:endParaRPr lang="en-GB"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Males, all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a:t>
            </a:r>
          </a:p>
          <a:p>
            <a:pPr marL="171450" indent="-171450">
              <a:buFont typeface="Arial" panose="020B0604020202020204" pitchFamily="34" charset="0"/>
              <a:buChar char="•"/>
            </a:pPr>
            <a:r>
              <a:rPr lang="en-GB" b="0" baseline="0" dirty="0" smtClean="0"/>
              <a:t>2005-07 to 2010-12; 2010-12 to 2015-17</a:t>
            </a:r>
          </a:p>
          <a:p>
            <a:endParaRPr lang="en-GB" dirty="0"/>
          </a:p>
        </p:txBody>
      </p:sp>
    </p:spTree>
    <p:extLst>
      <p:ext uri="{BB962C8B-B14F-4D97-AF65-F5344CB8AC3E}">
        <p14:creationId xmlns:p14="http://schemas.microsoft.com/office/powerpoint/2010/main" val="26063250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smtClean="0">
                <a:solidFill>
                  <a:srgbClr val="423F74"/>
                </a:solidFill>
                <a:latin typeface="Ubuntu"/>
                <a:ea typeface="ＭＳ Ｐゴシック"/>
              </a:rPr>
              <a:t>Life expectancy decomposition method for age and cause of death: </a:t>
            </a:r>
            <a:r>
              <a:rPr lang="en-GB" sz="1000" dirty="0" smtClean="0">
                <a:latin typeface="Ubuntu"/>
                <a:ea typeface="ＭＳ Ｐゴシック"/>
              </a:rPr>
              <a:t>The contribution of different age bands</a:t>
            </a:r>
            <a:r>
              <a:rPr lang="en-GB" sz="1000" baseline="0" dirty="0" smtClean="0">
                <a:latin typeface="Ubuntu"/>
                <a:ea typeface="ＭＳ Ｐゴシック"/>
              </a:rPr>
              <a:t> or </a:t>
            </a:r>
            <a:r>
              <a:rPr lang="en-GB" sz="1000" dirty="0" smtClean="0">
                <a:latin typeface="Ubuntu"/>
                <a:ea typeface="ＭＳ Ｐゴシック"/>
              </a:rPr>
              <a:t>causes of deaths to change in life expectancy over time (due to changes in age or cause</a:t>
            </a:r>
            <a:r>
              <a:rPr lang="en-GB" sz="1000" baseline="0" dirty="0" smtClean="0">
                <a:latin typeface="Ubuntu"/>
                <a:ea typeface="ＭＳ Ｐゴシック"/>
              </a:rPr>
              <a:t> </a:t>
            </a:r>
            <a:r>
              <a:rPr lang="en-GB" sz="1000" dirty="0" smtClean="0">
                <a:latin typeface="Ubuntu"/>
                <a:ea typeface="ＭＳ Ｐゴシック"/>
              </a:rPr>
              <a:t>specific death rates) can be calculated using a method of ‘life expectancy decomposition’. Contributions to changes in life expectancy over time show the amount that life expectancy has increased in the later time period due to changes in the mortality rate since the earlier time period in a given age group or cause of death, assuming all other rates remained constant. Contributions that increased life expectancy (that is, where mortality rate has reduced over time) have a positive value, while contributions that offset the life expectancy increase (that is, where mortality rate has increased over time) have a negative value. </a:t>
            </a:r>
            <a:endParaRPr lang="en-GB" b="1" dirty="0" smtClean="0"/>
          </a:p>
          <a:p>
            <a:endParaRPr lang="en-GB" b="1" dirty="0" smtClean="0"/>
          </a:p>
          <a:p>
            <a:r>
              <a:rPr lang="en-GB" b="1" dirty="0" smtClean="0"/>
              <a:t>Causes of death ICD-10 codes:</a:t>
            </a:r>
            <a:endParaRPr lang="en-GB" sz="1000" b="0" i="0" u="none" strike="noStrike" kern="1200" dirty="0" smtClean="0">
              <a:solidFill>
                <a:schemeClr val="tx1"/>
              </a:solidFill>
              <a:effectLst/>
              <a:latin typeface="Ubuntu"/>
              <a:ea typeface="+mn-ea"/>
              <a:cs typeface="+mn-cs"/>
            </a:endParaRPr>
          </a:p>
          <a:p>
            <a:r>
              <a:rPr lang="en-GB" sz="1000" b="0" i="0" u="none" strike="noStrike" kern="1200" dirty="0" smtClean="0">
                <a:solidFill>
                  <a:schemeClr val="tx1"/>
                </a:solidFill>
                <a:effectLst/>
                <a:latin typeface="Ubuntu"/>
                <a:ea typeface="+mn-ea"/>
                <a:cs typeface="+mn-cs"/>
              </a:rPr>
              <a:t>Cancer:</a:t>
            </a:r>
            <a:r>
              <a:rPr lang="en-GB" dirty="0" smtClean="0"/>
              <a:t> </a:t>
            </a:r>
            <a:r>
              <a:rPr lang="en-GB" sz="1000" b="0" i="0" u="none" strike="noStrike" kern="1200" dirty="0" smtClean="0">
                <a:solidFill>
                  <a:schemeClr val="tx1"/>
                </a:solidFill>
                <a:effectLst/>
                <a:latin typeface="Ubuntu"/>
                <a:ea typeface="+mn-ea"/>
                <a:cs typeface="+mn-cs"/>
              </a:rPr>
              <a:t>C00-C97 excluding C44</a:t>
            </a:r>
            <a:r>
              <a:rPr lang="en-GB" dirty="0" smtClean="0"/>
              <a:t> </a:t>
            </a:r>
          </a:p>
          <a:p>
            <a:r>
              <a:rPr lang="en-GB" sz="1000" b="0" i="0" u="none" strike="noStrike" kern="1200" dirty="0" smtClean="0">
                <a:solidFill>
                  <a:schemeClr val="tx1"/>
                </a:solidFill>
                <a:effectLst/>
                <a:latin typeface="Ubuntu"/>
                <a:ea typeface="+mn-ea"/>
                <a:cs typeface="+mn-cs"/>
              </a:rPr>
              <a:t>Circulatory:</a:t>
            </a:r>
            <a:r>
              <a:rPr lang="en-GB" dirty="0" smtClean="0"/>
              <a:t> </a:t>
            </a:r>
            <a:r>
              <a:rPr lang="en-GB" sz="1000" b="0" i="0" u="none" strike="noStrike" kern="1200" dirty="0" smtClean="0">
                <a:solidFill>
                  <a:schemeClr val="tx1"/>
                </a:solidFill>
                <a:effectLst/>
                <a:latin typeface="Ubuntu"/>
                <a:ea typeface="+mn-ea"/>
                <a:cs typeface="+mn-cs"/>
              </a:rPr>
              <a:t>I00-I99</a:t>
            </a:r>
            <a:r>
              <a:rPr lang="en-GB" dirty="0" smtClean="0"/>
              <a:t> </a:t>
            </a:r>
          </a:p>
          <a:p>
            <a:r>
              <a:rPr lang="en-GB" sz="1000" b="0" i="0" u="none" strike="noStrike" kern="1200" dirty="0" smtClean="0">
                <a:solidFill>
                  <a:schemeClr val="tx1"/>
                </a:solidFill>
                <a:effectLst/>
                <a:latin typeface="Ubuntu"/>
                <a:ea typeface="+mn-ea"/>
                <a:cs typeface="+mn-cs"/>
              </a:rPr>
              <a:t>Dementia and Alzheimer:</a:t>
            </a:r>
            <a:r>
              <a:rPr lang="en-GB" dirty="0" smtClean="0"/>
              <a:t> </a:t>
            </a:r>
            <a:r>
              <a:rPr lang="en-GB" sz="1000" b="0" i="0" u="none" strike="noStrike" kern="1200" dirty="0" smtClean="0">
                <a:solidFill>
                  <a:schemeClr val="tx1"/>
                </a:solidFill>
                <a:effectLst/>
                <a:latin typeface="Ubuntu"/>
                <a:ea typeface="+mn-ea"/>
                <a:cs typeface="+mn-cs"/>
              </a:rPr>
              <a:t>F00, F01, F03, G30</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Drug-related:</a:t>
            </a:r>
            <a:r>
              <a:rPr lang="en-GB" dirty="0" smtClean="0"/>
              <a:t> </a:t>
            </a:r>
            <a:r>
              <a:rPr lang="en-GB" sz="1000" b="0" i="0" u="none" strike="noStrike" kern="1200" dirty="0" smtClean="0">
                <a:solidFill>
                  <a:schemeClr val="tx1"/>
                </a:solidFill>
                <a:effectLst/>
                <a:latin typeface="Ubuntu"/>
                <a:ea typeface="+mn-ea"/>
                <a:cs typeface="+mn-cs"/>
              </a:rPr>
              <a:t>F11-F16; F18-F19; X40-X44; X60-X64; X85; Y10-Y14</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External:</a:t>
            </a:r>
            <a:r>
              <a:rPr lang="en-GB" dirty="0" smtClean="0"/>
              <a:t> </a:t>
            </a:r>
            <a:r>
              <a:rPr lang="en-GB" sz="1000" b="0" i="0" u="none" strike="noStrike" kern="1200" dirty="0" smtClean="0">
                <a:solidFill>
                  <a:schemeClr val="tx1"/>
                </a:solidFill>
                <a:effectLst/>
                <a:latin typeface="Ubuntu"/>
                <a:ea typeface="+mn-ea"/>
                <a:cs typeface="+mn-cs"/>
              </a:rPr>
              <a:t>V00-Y99 excluding Y339 before 2007</a:t>
            </a:r>
            <a:r>
              <a:rPr lang="en-GB" dirty="0" smtClean="0"/>
              <a:t> </a:t>
            </a:r>
          </a:p>
          <a:p>
            <a:r>
              <a:rPr lang="en-GB" sz="1000" b="0" i="0" u="none" strike="noStrike" kern="1200" dirty="0" smtClean="0">
                <a:solidFill>
                  <a:schemeClr val="tx1"/>
                </a:solidFill>
                <a:effectLst/>
                <a:latin typeface="Ubuntu"/>
                <a:ea typeface="+mn-ea"/>
                <a:cs typeface="+mn-cs"/>
              </a:rPr>
              <a:t>Respiratory:</a:t>
            </a:r>
            <a:r>
              <a:rPr lang="en-GB" dirty="0" smtClean="0"/>
              <a:t> </a:t>
            </a:r>
            <a:r>
              <a:rPr lang="en-GB" sz="1000" b="0" i="0" u="none" strike="noStrike" kern="1200" dirty="0" smtClean="0">
                <a:solidFill>
                  <a:schemeClr val="tx1"/>
                </a:solidFill>
                <a:effectLst/>
                <a:latin typeface="Ubuntu"/>
                <a:ea typeface="+mn-ea"/>
                <a:cs typeface="+mn-cs"/>
              </a:rPr>
              <a:t>J00-J99</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Other:</a:t>
            </a:r>
            <a:r>
              <a:rPr lang="en-GB" dirty="0" smtClean="0"/>
              <a:t> </a:t>
            </a:r>
            <a:r>
              <a:rPr lang="en-GB" sz="1000" b="0" i="0" u="none" strike="noStrike" kern="1200" dirty="0" smtClean="0">
                <a:solidFill>
                  <a:schemeClr val="tx1"/>
                </a:solidFill>
                <a:effectLst/>
                <a:latin typeface="Ubuntu"/>
                <a:ea typeface="+mn-ea"/>
                <a:cs typeface="+mn-cs"/>
              </a:rPr>
              <a:t>All other remaining codes</a:t>
            </a:r>
            <a:r>
              <a:rPr lang="en-GB" dirty="0" smtClean="0"/>
              <a:t> </a:t>
            </a:r>
            <a:endParaRPr lang="en-GB" sz="1000" b="0" i="0" u="none" strike="noStrike" kern="1200" dirty="0" smtClean="0">
              <a:solidFill>
                <a:schemeClr val="tx1"/>
              </a:solidFill>
              <a:effectLst/>
              <a:latin typeface="Ubuntu"/>
              <a:ea typeface="+mn-ea"/>
              <a:cs typeface="+mn-cs"/>
            </a:endParaRPr>
          </a:p>
          <a:p>
            <a:endParaRPr lang="en-GB"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Females, all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a:t>
            </a:r>
          </a:p>
          <a:p>
            <a:pPr marL="171450" indent="-171450">
              <a:buFont typeface="Arial" panose="020B0604020202020204" pitchFamily="34" charset="0"/>
              <a:buChar char="•"/>
            </a:pPr>
            <a:r>
              <a:rPr lang="en-GB" b="0" baseline="0" dirty="0" smtClean="0"/>
              <a:t>2005-07 to 2010-12; 2010-12 to 2015-17</a:t>
            </a:r>
          </a:p>
          <a:p>
            <a:endParaRPr lang="en-GB" dirty="0"/>
          </a:p>
        </p:txBody>
      </p:sp>
    </p:spTree>
    <p:extLst>
      <p:ext uri="{BB962C8B-B14F-4D97-AF65-F5344CB8AC3E}">
        <p14:creationId xmlns:p14="http://schemas.microsoft.com/office/powerpoint/2010/main" val="3040103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smtClean="0">
                <a:solidFill>
                  <a:srgbClr val="423F74"/>
                </a:solidFill>
                <a:latin typeface="Ubuntu"/>
                <a:ea typeface="ＭＳ Ｐゴシック"/>
              </a:rPr>
              <a:t>Life expectancy decomposition method for age and cause of death: </a:t>
            </a:r>
            <a:r>
              <a:rPr lang="en-GB" sz="1000" dirty="0" smtClean="0">
                <a:latin typeface="Ubuntu"/>
                <a:ea typeface="ＭＳ Ｐゴシック"/>
              </a:rPr>
              <a:t>The contribution of different age bands</a:t>
            </a:r>
            <a:r>
              <a:rPr lang="en-GB" sz="1000" baseline="0" dirty="0" smtClean="0">
                <a:latin typeface="Ubuntu"/>
                <a:ea typeface="ＭＳ Ｐゴシック"/>
              </a:rPr>
              <a:t> or </a:t>
            </a:r>
            <a:r>
              <a:rPr lang="en-GB" sz="1000" dirty="0" smtClean="0">
                <a:latin typeface="Ubuntu"/>
                <a:ea typeface="ＭＳ Ｐゴシック"/>
              </a:rPr>
              <a:t>causes of death to changes in life expectancy over time (due to changes in age or cause</a:t>
            </a:r>
            <a:r>
              <a:rPr lang="en-GB" sz="1000" baseline="0" dirty="0" smtClean="0">
                <a:latin typeface="Ubuntu"/>
                <a:ea typeface="ＭＳ Ｐゴシック"/>
              </a:rPr>
              <a:t> </a:t>
            </a:r>
            <a:r>
              <a:rPr lang="en-GB" sz="1000" dirty="0" smtClean="0">
                <a:latin typeface="Ubuntu"/>
                <a:ea typeface="ＭＳ Ｐゴシック"/>
              </a:rPr>
              <a:t>specific death rates) can be calculated using a method of ‘life expectancy decomposition’. Contributions to changes in life expectancy over time show the amount that life expectancy has increased in the later time period due to changes in the mortality rate since the earlier time period in a given age group or cause of death, assuming all other rates remained constant. Contributions that increased life expectancy (that is, where mortality rate has reduced over time) have a positive value, while contributions that offset the life expectancy increase (that is, where mortality rate has increased over time) have a negative value. </a:t>
            </a:r>
            <a:endParaRPr lang="en-GB" b="1" dirty="0" smtClean="0"/>
          </a:p>
          <a:p>
            <a:endParaRPr lang="en-GB" b="1" dirty="0" smtClean="0"/>
          </a:p>
          <a:p>
            <a:r>
              <a:rPr lang="en-GB" b="1" dirty="0" smtClean="0"/>
              <a:t>Causes of death ICD-10 codes:</a:t>
            </a:r>
            <a:endParaRPr lang="en-GB" sz="1000" b="0" i="0" u="none" strike="noStrike" kern="1200" dirty="0" smtClean="0">
              <a:solidFill>
                <a:schemeClr val="tx1"/>
              </a:solidFill>
              <a:effectLst/>
              <a:latin typeface="Ubuntu"/>
              <a:ea typeface="+mn-ea"/>
              <a:cs typeface="+mn-cs"/>
            </a:endParaRPr>
          </a:p>
          <a:p>
            <a:r>
              <a:rPr lang="en-GB" sz="1000" b="0" i="0" u="none" strike="noStrike" kern="1200" dirty="0" smtClean="0">
                <a:solidFill>
                  <a:schemeClr val="tx1"/>
                </a:solidFill>
                <a:effectLst/>
                <a:latin typeface="Ubuntu"/>
                <a:ea typeface="+mn-ea"/>
                <a:cs typeface="+mn-cs"/>
              </a:rPr>
              <a:t>Cancer:</a:t>
            </a:r>
            <a:r>
              <a:rPr lang="en-GB" dirty="0" smtClean="0"/>
              <a:t> </a:t>
            </a:r>
            <a:r>
              <a:rPr lang="en-GB" sz="1000" b="0" i="0" u="none" strike="noStrike" kern="1200" dirty="0" smtClean="0">
                <a:solidFill>
                  <a:schemeClr val="tx1"/>
                </a:solidFill>
                <a:effectLst/>
                <a:latin typeface="Ubuntu"/>
                <a:ea typeface="+mn-ea"/>
                <a:cs typeface="+mn-cs"/>
              </a:rPr>
              <a:t>C00-C97 excluding C44</a:t>
            </a:r>
            <a:r>
              <a:rPr lang="en-GB" dirty="0" smtClean="0"/>
              <a:t> </a:t>
            </a:r>
          </a:p>
          <a:p>
            <a:r>
              <a:rPr lang="en-GB" sz="1000" b="0" i="0" u="none" strike="noStrike" kern="1200" dirty="0" smtClean="0">
                <a:solidFill>
                  <a:schemeClr val="tx1"/>
                </a:solidFill>
                <a:effectLst/>
                <a:latin typeface="Ubuntu"/>
                <a:ea typeface="+mn-ea"/>
                <a:cs typeface="+mn-cs"/>
              </a:rPr>
              <a:t>Circulatory:</a:t>
            </a:r>
            <a:r>
              <a:rPr lang="en-GB" dirty="0" smtClean="0"/>
              <a:t> </a:t>
            </a:r>
            <a:r>
              <a:rPr lang="en-GB" sz="1000" b="0" i="0" u="none" strike="noStrike" kern="1200" dirty="0" smtClean="0">
                <a:solidFill>
                  <a:schemeClr val="tx1"/>
                </a:solidFill>
                <a:effectLst/>
                <a:latin typeface="Ubuntu"/>
                <a:ea typeface="+mn-ea"/>
                <a:cs typeface="+mn-cs"/>
              </a:rPr>
              <a:t>I00-I99</a:t>
            </a:r>
            <a:r>
              <a:rPr lang="en-GB" dirty="0" smtClean="0"/>
              <a:t> </a:t>
            </a:r>
          </a:p>
          <a:p>
            <a:r>
              <a:rPr lang="en-GB" sz="1000" b="0" i="0" u="none" strike="noStrike" kern="1200" dirty="0" smtClean="0">
                <a:solidFill>
                  <a:schemeClr val="tx1"/>
                </a:solidFill>
                <a:effectLst/>
                <a:latin typeface="Ubuntu"/>
                <a:ea typeface="+mn-ea"/>
                <a:cs typeface="+mn-cs"/>
              </a:rPr>
              <a:t>Dementia and Alzheimer:</a:t>
            </a:r>
            <a:r>
              <a:rPr lang="en-GB" dirty="0" smtClean="0"/>
              <a:t> </a:t>
            </a:r>
            <a:r>
              <a:rPr lang="en-GB" sz="1000" b="0" i="0" u="none" strike="noStrike" kern="1200" dirty="0" smtClean="0">
                <a:solidFill>
                  <a:schemeClr val="tx1"/>
                </a:solidFill>
                <a:effectLst/>
                <a:latin typeface="Ubuntu"/>
                <a:ea typeface="+mn-ea"/>
                <a:cs typeface="+mn-cs"/>
              </a:rPr>
              <a:t>F00, F01, F03, G30</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Drug-related:</a:t>
            </a:r>
            <a:r>
              <a:rPr lang="en-GB" dirty="0" smtClean="0"/>
              <a:t> </a:t>
            </a:r>
            <a:r>
              <a:rPr lang="en-GB" sz="1000" b="0" i="0" u="none" strike="noStrike" kern="1200" dirty="0" smtClean="0">
                <a:solidFill>
                  <a:schemeClr val="tx1"/>
                </a:solidFill>
                <a:effectLst/>
                <a:latin typeface="Ubuntu"/>
                <a:ea typeface="+mn-ea"/>
                <a:cs typeface="+mn-cs"/>
              </a:rPr>
              <a:t>F11-F16; F18-F19; X40-X44; X60-X64; X85; Y10-Y14</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External:</a:t>
            </a:r>
            <a:r>
              <a:rPr lang="en-GB" dirty="0" smtClean="0"/>
              <a:t> </a:t>
            </a:r>
            <a:r>
              <a:rPr lang="en-GB" sz="1000" b="0" i="0" u="none" strike="noStrike" kern="1200" dirty="0" smtClean="0">
                <a:solidFill>
                  <a:schemeClr val="tx1"/>
                </a:solidFill>
                <a:effectLst/>
                <a:latin typeface="Ubuntu"/>
                <a:ea typeface="+mn-ea"/>
                <a:cs typeface="+mn-cs"/>
              </a:rPr>
              <a:t>V00-Y99 excluding Y339 before 2007</a:t>
            </a:r>
            <a:r>
              <a:rPr lang="en-GB" dirty="0" smtClean="0"/>
              <a:t> </a:t>
            </a:r>
          </a:p>
          <a:p>
            <a:r>
              <a:rPr lang="en-GB" sz="1000" b="0" i="0" u="none" strike="noStrike" kern="1200" dirty="0" smtClean="0">
                <a:solidFill>
                  <a:schemeClr val="tx1"/>
                </a:solidFill>
                <a:effectLst/>
                <a:latin typeface="Ubuntu"/>
                <a:ea typeface="+mn-ea"/>
                <a:cs typeface="+mn-cs"/>
              </a:rPr>
              <a:t>Respiratory:</a:t>
            </a:r>
            <a:r>
              <a:rPr lang="en-GB" dirty="0" smtClean="0"/>
              <a:t> </a:t>
            </a:r>
            <a:r>
              <a:rPr lang="en-GB" sz="1000" b="0" i="0" u="none" strike="noStrike" kern="1200" dirty="0" smtClean="0">
                <a:solidFill>
                  <a:schemeClr val="tx1"/>
                </a:solidFill>
                <a:effectLst/>
                <a:latin typeface="Ubuntu"/>
                <a:ea typeface="+mn-ea"/>
                <a:cs typeface="+mn-cs"/>
              </a:rPr>
              <a:t>J00-J99</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Other:</a:t>
            </a:r>
            <a:r>
              <a:rPr lang="en-GB" dirty="0" smtClean="0"/>
              <a:t> </a:t>
            </a:r>
            <a:r>
              <a:rPr lang="en-GB" sz="1000" b="0" i="0" u="none" strike="noStrike" kern="1200" dirty="0" smtClean="0">
                <a:solidFill>
                  <a:schemeClr val="tx1"/>
                </a:solidFill>
                <a:effectLst/>
                <a:latin typeface="Ubuntu"/>
                <a:ea typeface="+mn-ea"/>
                <a:cs typeface="+mn-cs"/>
              </a:rPr>
              <a:t>All other remaining codes</a:t>
            </a:r>
            <a:r>
              <a:rPr lang="en-GB" dirty="0" smtClean="0"/>
              <a:t> </a:t>
            </a:r>
            <a:endParaRPr lang="en-GB" sz="1000" b="0" i="0" u="none" strike="noStrike" kern="1200" dirty="0" smtClean="0">
              <a:solidFill>
                <a:schemeClr val="tx1"/>
              </a:solidFill>
              <a:effectLst/>
              <a:latin typeface="Ubuntu"/>
              <a:ea typeface="+mn-ea"/>
              <a:cs typeface="+mn-cs"/>
            </a:endParaRPr>
          </a:p>
          <a:p>
            <a:endParaRPr lang="en-GB"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Females, all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a:t>
            </a:r>
          </a:p>
          <a:p>
            <a:pPr marL="171450" indent="-171450">
              <a:buFont typeface="Arial" panose="020B0604020202020204" pitchFamily="34" charset="0"/>
              <a:buChar char="•"/>
            </a:pPr>
            <a:r>
              <a:rPr lang="en-GB" b="0" baseline="0" dirty="0" smtClean="0"/>
              <a:t>2005-07 to 2010-12; 2010-12 to 2015-17</a:t>
            </a:r>
          </a:p>
          <a:p>
            <a:endParaRPr lang="en-GB" dirty="0"/>
          </a:p>
        </p:txBody>
      </p:sp>
    </p:spTree>
    <p:extLst>
      <p:ext uri="{BB962C8B-B14F-4D97-AF65-F5344CB8AC3E}">
        <p14:creationId xmlns:p14="http://schemas.microsoft.com/office/powerpoint/2010/main" val="24713984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smtClean="0">
                <a:solidFill>
                  <a:srgbClr val="423F74"/>
                </a:solidFill>
                <a:latin typeface="Ubuntu"/>
                <a:ea typeface="ＭＳ Ｐゴシック"/>
              </a:rPr>
              <a:t>Life expectancy decomposition method for age and cause of death: </a:t>
            </a:r>
            <a:r>
              <a:rPr lang="en-GB" sz="1000" dirty="0" smtClean="0">
                <a:latin typeface="Ubuntu"/>
                <a:ea typeface="ＭＳ Ｐゴシック"/>
              </a:rPr>
              <a:t>The contribution of different age bands</a:t>
            </a:r>
            <a:r>
              <a:rPr lang="en-GB" sz="1000" baseline="0" dirty="0" smtClean="0">
                <a:latin typeface="Ubuntu"/>
                <a:ea typeface="ＭＳ Ｐゴシック"/>
              </a:rPr>
              <a:t> or </a:t>
            </a:r>
            <a:r>
              <a:rPr lang="en-GB" sz="1000" dirty="0" smtClean="0">
                <a:latin typeface="Ubuntu"/>
                <a:ea typeface="ＭＳ Ｐゴシック"/>
              </a:rPr>
              <a:t>causes of death to changes in life expectancy over time (due to changes in age or cause</a:t>
            </a:r>
            <a:r>
              <a:rPr lang="en-GB" sz="1000" baseline="0" dirty="0" smtClean="0">
                <a:latin typeface="Ubuntu"/>
                <a:ea typeface="ＭＳ Ｐゴシック"/>
              </a:rPr>
              <a:t> </a:t>
            </a:r>
            <a:r>
              <a:rPr lang="en-GB" sz="1000" dirty="0" smtClean="0">
                <a:latin typeface="Ubuntu"/>
                <a:ea typeface="ＭＳ Ｐゴシック"/>
              </a:rPr>
              <a:t>specific death rates) can be calculated using a method of ‘life expectancy decomposition’. Contributions to changes in life expectancy over time show the amount that life expectancy has increased in the later time period due to changes in the mortality rate since the earlier time period in a given age group or cause of death, assuming all other rates remained constant. Contributions that increased life expectancy (that is, where mortality rate has reduced over time) have a positive value, while contributions that offset the life expectancy increase (that is, where mortality rate has increased over time) have a negative value. </a:t>
            </a:r>
            <a:endParaRPr lang="en-GB" b="1" dirty="0" smtClean="0"/>
          </a:p>
          <a:p>
            <a:endParaRPr lang="en-GB" b="1" dirty="0" smtClean="0"/>
          </a:p>
          <a:p>
            <a:r>
              <a:rPr lang="en-GB" b="1" dirty="0" smtClean="0"/>
              <a:t>Causes of death ICD-10 codes:</a:t>
            </a:r>
            <a:endParaRPr lang="en-GB" sz="1000" b="0" i="0" u="none" strike="noStrike" kern="1200" dirty="0" smtClean="0">
              <a:solidFill>
                <a:schemeClr val="tx1"/>
              </a:solidFill>
              <a:effectLst/>
              <a:latin typeface="Ubuntu"/>
              <a:ea typeface="+mn-ea"/>
              <a:cs typeface="+mn-cs"/>
            </a:endParaRPr>
          </a:p>
          <a:p>
            <a:r>
              <a:rPr lang="en-GB" sz="1000" b="0" i="0" u="none" strike="noStrike" kern="1200" dirty="0" smtClean="0">
                <a:solidFill>
                  <a:schemeClr val="tx1"/>
                </a:solidFill>
                <a:effectLst/>
                <a:latin typeface="Ubuntu"/>
                <a:ea typeface="+mn-ea"/>
                <a:cs typeface="+mn-cs"/>
              </a:rPr>
              <a:t>Cancer:</a:t>
            </a:r>
            <a:r>
              <a:rPr lang="en-GB" dirty="0" smtClean="0"/>
              <a:t> </a:t>
            </a:r>
            <a:r>
              <a:rPr lang="en-GB" sz="1000" b="0" i="0" u="none" strike="noStrike" kern="1200" dirty="0" smtClean="0">
                <a:solidFill>
                  <a:schemeClr val="tx1"/>
                </a:solidFill>
                <a:effectLst/>
                <a:latin typeface="Ubuntu"/>
                <a:ea typeface="+mn-ea"/>
                <a:cs typeface="+mn-cs"/>
              </a:rPr>
              <a:t>C00-C97 excluding C44</a:t>
            </a:r>
            <a:r>
              <a:rPr lang="en-GB" dirty="0" smtClean="0"/>
              <a:t> </a:t>
            </a:r>
          </a:p>
          <a:p>
            <a:r>
              <a:rPr lang="en-GB" sz="1000" b="0" i="0" u="none" strike="noStrike" kern="1200" dirty="0" smtClean="0">
                <a:solidFill>
                  <a:schemeClr val="tx1"/>
                </a:solidFill>
                <a:effectLst/>
                <a:latin typeface="Ubuntu"/>
                <a:ea typeface="+mn-ea"/>
                <a:cs typeface="+mn-cs"/>
              </a:rPr>
              <a:t>Circulatory:</a:t>
            </a:r>
            <a:r>
              <a:rPr lang="en-GB" dirty="0" smtClean="0"/>
              <a:t> </a:t>
            </a:r>
            <a:r>
              <a:rPr lang="en-GB" sz="1000" b="0" i="0" u="none" strike="noStrike" kern="1200" dirty="0" smtClean="0">
                <a:solidFill>
                  <a:schemeClr val="tx1"/>
                </a:solidFill>
                <a:effectLst/>
                <a:latin typeface="Ubuntu"/>
                <a:ea typeface="+mn-ea"/>
                <a:cs typeface="+mn-cs"/>
              </a:rPr>
              <a:t>I00-I99</a:t>
            </a:r>
            <a:r>
              <a:rPr lang="en-GB" dirty="0" smtClean="0"/>
              <a:t> </a:t>
            </a:r>
          </a:p>
          <a:p>
            <a:r>
              <a:rPr lang="en-GB" sz="1000" b="0" i="0" u="none" strike="noStrike" kern="1200" dirty="0" smtClean="0">
                <a:solidFill>
                  <a:schemeClr val="tx1"/>
                </a:solidFill>
                <a:effectLst/>
                <a:latin typeface="Ubuntu"/>
                <a:ea typeface="+mn-ea"/>
                <a:cs typeface="+mn-cs"/>
              </a:rPr>
              <a:t>Dementia and Alzheimer:</a:t>
            </a:r>
            <a:r>
              <a:rPr lang="en-GB" dirty="0" smtClean="0"/>
              <a:t> </a:t>
            </a:r>
            <a:r>
              <a:rPr lang="en-GB" sz="1000" b="0" i="0" u="none" strike="noStrike" kern="1200" dirty="0" smtClean="0">
                <a:solidFill>
                  <a:schemeClr val="tx1"/>
                </a:solidFill>
                <a:effectLst/>
                <a:latin typeface="Ubuntu"/>
                <a:ea typeface="+mn-ea"/>
                <a:cs typeface="+mn-cs"/>
              </a:rPr>
              <a:t>F00, F01, F03, G30</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Drug-related:</a:t>
            </a:r>
            <a:r>
              <a:rPr lang="en-GB" dirty="0" smtClean="0"/>
              <a:t> </a:t>
            </a:r>
            <a:r>
              <a:rPr lang="en-GB" sz="1000" b="0" i="0" u="none" strike="noStrike" kern="1200" dirty="0" smtClean="0">
                <a:solidFill>
                  <a:schemeClr val="tx1"/>
                </a:solidFill>
                <a:effectLst/>
                <a:latin typeface="Ubuntu"/>
                <a:ea typeface="+mn-ea"/>
                <a:cs typeface="+mn-cs"/>
              </a:rPr>
              <a:t>F11-F16; F18-F19; X40-X44; X60-X64; X85; Y10-Y14</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External:</a:t>
            </a:r>
            <a:r>
              <a:rPr lang="en-GB" dirty="0" smtClean="0"/>
              <a:t> </a:t>
            </a:r>
            <a:r>
              <a:rPr lang="en-GB" sz="1000" b="0" i="0" u="none" strike="noStrike" kern="1200" dirty="0" smtClean="0">
                <a:solidFill>
                  <a:schemeClr val="tx1"/>
                </a:solidFill>
                <a:effectLst/>
                <a:latin typeface="Ubuntu"/>
                <a:ea typeface="+mn-ea"/>
                <a:cs typeface="+mn-cs"/>
              </a:rPr>
              <a:t>V00-Y99 excluding Y339 before 2007</a:t>
            </a:r>
            <a:r>
              <a:rPr lang="en-GB" dirty="0" smtClean="0"/>
              <a:t> </a:t>
            </a:r>
          </a:p>
          <a:p>
            <a:r>
              <a:rPr lang="en-GB" sz="1000" b="0" i="0" u="none" strike="noStrike" kern="1200" dirty="0" smtClean="0">
                <a:solidFill>
                  <a:schemeClr val="tx1"/>
                </a:solidFill>
                <a:effectLst/>
                <a:latin typeface="Ubuntu"/>
                <a:ea typeface="+mn-ea"/>
                <a:cs typeface="+mn-cs"/>
              </a:rPr>
              <a:t>Respiratory:</a:t>
            </a:r>
            <a:r>
              <a:rPr lang="en-GB" dirty="0" smtClean="0"/>
              <a:t> </a:t>
            </a:r>
            <a:r>
              <a:rPr lang="en-GB" sz="1000" b="0" i="0" u="none" strike="noStrike" kern="1200" dirty="0" smtClean="0">
                <a:solidFill>
                  <a:schemeClr val="tx1"/>
                </a:solidFill>
                <a:effectLst/>
                <a:latin typeface="Ubuntu"/>
                <a:ea typeface="+mn-ea"/>
                <a:cs typeface="+mn-cs"/>
              </a:rPr>
              <a:t>J00-J99</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Other:</a:t>
            </a:r>
            <a:r>
              <a:rPr lang="en-GB" dirty="0" smtClean="0"/>
              <a:t> </a:t>
            </a:r>
            <a:r>
              <a:rPr lang="en-GB" sz="1000" b="0" i="0" u="none" strike="noStrike" kern="1200" dirty="0" smtClean="0">
                <a:solidFill>
                  <a:schemeClr val="tx1"/>
                </a:solidFill>
                <a:effectLst/>
                <a:latin typeface="Ubuntu"/>
                <a:ea typeface="+mn-ea"/>
                <a:cs typeface="+mn-cs"/>
              </a:rPr>
              <a:t>All other remaining codes</a:t>
            </a:r>
            <a:r>
              <a:rPr lang="en-GB" dirty="0" smtClean="0"/>
              <a:t> </a:t>
            </a:r>
            <a:endParaRPr lang="en-GB" sz="1000" b="0" i="0" u="none" strike="noStrike" kern="1200" dirty="0" smtClean="0">
              <a:solidFill>
                <a:schemeClr val="tx1"/>
              </a:solidFill>
              <a:effectLst/>
              <a:latin typeface="Ubuntu"/>
              <a:ea typeface="+mn-ea"/>
              <a:cs typeface="+mn-cs"/>
            </a:endParaRPr>
          </a:p>
          <a:p>
            <a:endParaRPr lang="en-GB"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endParaRPr lang="en-GB"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Females, all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a:t>
            </a:r>
          </a:p>
          <a:p>
            <a:pPr marL="171450" indent="-171450">
              <a:buFont typeface="Arial" panose="020B0604020202020204" pitchFamily="34" charset="0"/>
              <a:buChar char="•"/>
            </a:pPr>
            <a:r>
              <a:rPr lang="en-GB" b="0" baseline="0" dirty="0" smtClean="0"/>
              <a:t>2005-07 to 2010-12; 2010-12 to 2015-17</a:t>
            </a:r>
          </a:p>
          <a:p>
            <a:endParaRPr lang="en-GB" dirty="0"/>
          </a:p>
        </p:txBody>
      </p:sp>
    </p:spTree>
    <p:extLst>
      <p:ext uri="{BB962C8B-B14F-4D97-AF65-F5344CB8AC3E}">
        <p14:creationId xmlns:p14="http://schemas.microsoft.com/office/powerpoint/2010/main" val="2208383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Tree>
    <p:extLst>
      <p:ext uri="{BB962C8B-B14F-4D97-AF65-F5344CB8AC3E}">
        <p14:creationId xmlns:p14="http://schemas.microsoft.com/office/powerpoint/2010/main" val="33785926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sz="1000" b="0" dirty="0" smtClean="0">
                <a:solidFill>
                  <a:srgbClr val="423F74"/>
                </a:solidFill>
                <a:latin typeface="Ubuntu"/>
                <a:ea typeface="ＭＳ Ｐゴシック"/>
              </a:rPr>
              <a:t>Life expectancy decomposition method for age: </a:t>
            </a:r>
            <a:r>
              <a:rPr lang="en-GB" sz="1000" dirty="0" smtClean="0">
                <a:latin typeface="Ubuntu"/>
                <a:ea typeface="ＭＳ Ｐゴシック"/>
              </a:rPr>
              <a:t>The contribution of different age bands to the gap in life expectancy between levels of deprivation (due to changes in age-specific death rates) can be calculated using a method of ‘life expectancy decomposition’. </a:t>
            </a:r>
            <a:r>
              <a:rPr lang="en-GB" sz="1000" dirty="0" smtClean="0">
                <a:latin typeface="Ubuntu"/>
              </a:rPr>
              <a:t>Contributions to the gap show the amount that life expectancy would increase in the most deprived area if its mortality rate for a given age group was changed to that of the least deprived area, assuming all other rates remained constant. Contributions that widen the inequality gap (that is, where mortality rate is higher in the most deprived area) are represented with a positive value, while contributions that offset the gap (that is, where mortality rate is higher in the least deprived area) are represented with a negative value.</a:t>
            </a:r>
            <a:endParaRPr lang="en-GB" b="1"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Welsh Index of Multiple Deprivation (WIMD) 2014, Welsh Government (WG)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Males, all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 least and most deprived fifth</a:t>
            </a:r>
          </a:p>
          <a:p>
            <a:pPr marL="171450" indent="-171450">
              <a:buFont typeface="Arial" panose="020B0604020202020204" pitchFamily="34" charset="0"/>
              <a:buChar char="•"/>
            </a:pPr>
            <a:r>
              <a:rPr lang="en-GB" b="0" baseline="0" dirty="0" smtClean="0"/>
              <a:t>2005-07; 2010-12; 2015-17</a:t>
            </a:r>
          </a:p>
          <a:p>
            <a:pPr marL="171450" indent="-171450">
              <a:buFont typeface="Arial" panose="020B0604020202020204" pitchFamily="34" charset="0"/>
              <a:buChar char="•"/>
            </a:pPr>
            <a:endParaRPr lang="en-GB" b="0" dirty="0" smtClean="0"/>
          </a:p>
          <a:p>
            <a:endParaRPr lang="en-GB" dirty="0"/>
          </a:p>
        </p:txBody>
      </p:sp>
    </p:spTree>
    <p:extLst>
      <p:ext uri="{BB962C8B-B14F-4D97-AF65-F5344CB8AC3E}">
        <p14:creationId xmlns:p14="http://schemas.microsoft.com/office/powerpoint/2010/main" val="1614878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sz="1000" b="0" dirty="0" smtClean="0">
                <a:solidFill>
                  <a:srgbClr val="423F74"/>
                </a:solidFill>
                <a:latin typeface="Ubuntu"/>
                <a:ea typeface="ＭＳ Ｐゴシック"/>
              </a:rPr>
              <a:t>Life expectancy decomposition method for cause of death: </a:t>
            </a:r>
            <a:r>
              <a:rPr lang="en-GB" sz="1000" dirty="0" smtClean="0">
                <a:latin typeface="Ubuntu"/>
                <a:ea typeface="ＭＳ Ｐゴシック"/>
              </a:rPr>
              <a:t>The contribution of different causes of death to the gap in life expectancy between levels of deprivation (due to changes in cause</a:t>
            </a:r>
            <a:r>
              <a:rPr lang="en-GB" sz="1000" baseline="0" dirty="0" smtClean="0">
                <a:latin typeface="Ubuntu"/>
                <a:ea typeface="ＭＳ Ｐゴシック"/>
              </a:rPr>
              <a:t> </a:t>
            </a:r>
            <a:r>
              <a:rPr lang="en-GB" sz="1000" dirty="0" smtClean="0">
                <a:latin typeface="Ubuntu"/>
                <a:ea typeface="ＭＳ Ｐゴシック"/>
              </a:rPr>
              <a:t>specific death rates) can be calculated using a method of ‘life expectancy decomposition’. </a:t>
            </a:r>
            <a:r>
              <a:rPr lang="en-GB" sz="1000" dirty="0" smtClean="0">
                <a:latin typeface="Ubuntu"/>
              </a:rPr>
              <a:t>Contributions to the gap show the amount that life expectancy would increase in the most deprived area if its mortality rate for a cause of death was changed to that of the least deprived area, assuming all other rates remained constant. Contributions that widen the inequality gap (that is, where mortality rate is higher in the most deprived area) are represented with a positive value, while contributions that offset the gap (that is, where mortality rate is higher in the least deprived area) are represented with a negative value.</a:t>
            </a:r>
            <a:endParaRPr lang="en-GB" b="1" dirty="0" smtClean="0"/>
          </a:p>
          <a:p>
            <a:endParaRPr lang="en-GB" b="1" dirty="0" smtClean="0"/>
          </a:p>
          <a:p>
            <a:r>
              <a:rPr lang="en-GB" b="1" dirty="0" smtClean="0"/>
              <a:t>Causes of death ICD-10 codes:</a:t>
            </a:r>
          </a:p>
          <a:p>
            <a:r>
              <a:rPr lang="en-GB" sz="1000" kern="1200" dirty="0" smtClean="0">
                <a:solidFill>
                  <a:schemeClr val="tx1"/>
                </a:solidFill>
                <a:effectLst/>
                <a:latin typeface="Ubuntu"/>
                <a:ea typeface="+mn-ea"/>
                <a:cs typeface="+mn-cs"/>
              </a:rPr>
              <a:t>Cancer: C00-C97 excluding C44 </a:t>
            </a:r>
          </a:p>
          <a:p>
            <a:r>
              <a:rPr lang="en-GB" sz="1000" kern="1200" dirty="0" smtClean="0">
                <a:solidFill>
                  <a:schemeClr val="tx1"/>
                </a:solidFill>
                <a:effectLst/>
                <a:latin typeface="Ubuntu"/>
                <a:ea typeface="+mn-ea"/>
                <a:cs typeface="+mn-cs"/>
              </a:rPr>
              <a:t>Circulatory: I00-I99 </a:t>
            </a:r>
          </a:p>
          <a:p>
            <a:r>
              <a:rPr lang="en-GB" sz="1000" kern="1200" dirty="0" smtClean="0">
                <a:solidFill>
                  <a:schemeClr val="tx1"/>
                </a:solidFill>
                <a:effectLst/>
                <a:latin typeface="Ubuntu"/>
                <a:ea typeface="+mn-ea"/>
                <a:cs typeface="+mn-cs"/>
              </a:rPr>
              <a:t>Dementia and Alzheimer: F00, F01, F03, G30 </a:t>
            </a:r>
          </a:p>
          <a:p>
            <a:r>
              <a:rPr lang="en-GB" sz="1000" kern="1200" dirty="0" smtClean="0">
                <a:solidFill>
                  <a:schemeClr val="tx1"/>
                </a:solidFill>
                <a:effectLst/>
                <a:latin typeface="Ubuntu"/>
                <a:ea typeface="+mn-ea"/>
                <a:cs typeface="+mn-cs"/>
              </a:rPr>
              <a:t>Diabetes Mellitus: E10-E14 </a:t>
            </a:r>
          </a:p>
          <a:p>
            <a:r>
              <a:rPr lang="en-GB" sz="1000" kern="1200" dirty="0" smtClean="0">
                <a:solidFill>
                  <a:schemeClr val="tx1"/>
                </a:solidFill>
                <a:effectLst/>
                <a:latin typeface="Ubuntu"/>
                <a:ea typeface="+mn-ea"/>
                <a:cs typeface="+mn-cs"/>
              </a:rPr>
              <a:t>Digestive: K00-K99 </a:t>
            </a:r>
          </a:p>
          <a:p>
            <a:r>
              <a:rPr lang="en-GB" sz="1000" kern="1200" dirty="0" smtClean="0">
                <a:solidFill>
                  <a:schemeClr val="tx1"/>
                </a:solidFill>
                <a:effectLst/>
                <a:latin typeface="Ubuntu"/>
                <a:ea typeface="+mn-ea"/>
                <a:cs typeface="+mn-cs"/>
              </a:rPr>
              <a:t>Drug-related: F11-F16; F18-F19; X40-X44; X60-X64; X85; Y10-Y14 </a:t>
            </a:r>
          </a:p>
          <a:p>
            <a:r>
              <a:rPr lang="en-GB" sz="1000" kern="1200" dirty="0" smtClean="0">
                <a:solidFill>
                  <a:schemeClr val="tx1"/>
                </a:solidFill>
                <a:effectLst/>
                <a:latin typeface="Ubuntu"/>
                <a:ea typeface="+mn-ea"/>
                <a:cs typeface="+mn-cs"/>
              </a:rPr>
              <a:t>External: V00-Y99 excluding Y339 before 2007 </a:t>
            </a:r>
          </a:p>
          <a:p>
            <a:r>
              <a:rPr lang="en-GB" sz="1000" kern="1200" dirty="0" smtClean="0">
                <a:solidFill>
                  <a:schemeClr val="tx1"/>
                </a:solidFill>
                <a:effectLst/>
                <a:latin typeface="Ubuntu"/>
                <a:ea typeface="+mn-ea"/>
                <a:cs typeface="+mn-cs"/>
              </a:rPr>
              <a:t>Genitourinary: N00-N99 </a:t>
            </a:r>
          </a:p>
          <a:p>
            <a:r>
              <a:rPr lang="en-GB" sz="1000" kern="1200" dirty="0" smtClean="0">
                <a:solidFill>
                  <a:schemeClr val="tx1"/>
                </a:solidFill>
                <a:effectLst/>
                <a:latin typeface="Ubuntu"/>
                <a:ea typeface="+mn-ea"/>
                <a:cs typeface="+mn-cs"/>
              </a:rPr>
              <a:t>Ill-defined: R00-R99 </a:t>
            </a:r>
          </a:p>
          <a:p>
            <a:r>
              <a:rPr lang="en-GB" sz="1000" kern="1200" dirty="0" smtClean="0">
                <a:solidFill>
                  <a:schemeClr val="tx1"/>
                </a:solidFill>
                <a:effectLst/>
                <a:latin typeface="Ubuntu"/>
                <a:ea typeface="+mn-ea"/>
                <a:cs typeface="+mn-cs"/>
              </a:rPr>
              <a:t>Infectious diseases: A00-B99 </a:t>
            </a:r>
          </a:p>
          <a:p>
            <a:r>
              <a:rPr lang="en-GB" sz="1000" kern="1200" dirty="0" smtClean="0">
                <a:solidFill>
                  <a:schemeClr val="tx1"/>
                </a:solidFill>
                <a:effectLst/>
                <a:latin typeface="Ubuntu"/>
                <a:ea typeface="+mn-ea"/>
                <a:cs typeface="+mn-cs"/>
              </a:rPr>
              <a:t>Mental and behavioural disorders excluding dementia: All other F codes </a:t>
            </a:r>
          </a:p>
          <a:p>
            <a:r>
              <a:rPr lang="en-GB" sz="1000" kern="1200" dirty="0" smtClean="0">
                <a:solidFill>
                  <a:schemeClr val="tx1"/>
                </a:solidFill>
                <a:effectLst/>
                <a:latin typeface="Ubuntu"/>
                <a:ea typeface="+mn-ea"/>
                <a:cs typeface="+mn-cs"/>
              </a:rPr>
              <a:t>Nervous system diseases excluding Alzheimer: G00-G99 </a:t>
            </a:r>
          </a:p>
          <a:p>
            <a:r>
              <a:rPr lang="en-GB" sz="1000" kern="1200" dirty="0" smtClean="0">
                <a:solidFill>
                  <a:schemeClr val="tx1"/>
                </a:solidFill>
                <a:effectLst/>
                <a:latin typeface="Ubuntu"/>
                <a:ea typeface="+mn-ea"/>
                <a:cs typeface="+mn-cs"/>
              </a:rPr>
              <a:t>Perinatal conditions: P00-P96 </a:t>
            </a:r>
          </a:p>
          <a:p>
            <a:r>
              <a:rPr lang="en-GB" sz="1000" kern="1200" dirty="0" smtClean="0">
                <a:solidFill>
                  <a:schemeClr val="tx1"/>
                </a:solidFill>
                <a:effectLst/>
                <a:latin typeface="Ubuntu"/>
                <a:ea typeface="+mn-ea"/>
                <a:cs typeface="+mn-cs"/>
              </a:rPr>
              <a:t>Residual: All D, other E, all H, all L, all O, all M, all Q codes </a:t>
            </a:r>
          </a:p>
          <a:p>
            <a:r>
              <a:rPr lang="en-GB" sz="1000" kern="1200" dirty="0" smtClean="0">
                <a:solidFill>
                  <a:schemeClr val="tx1"/>
                </a:solidFill>
                <a:effectLst/>
                <a:latin typeface="Ubuntu"/>
                <a:ea typeface="+mn-ea"/>
                <a:cs typeface="+mn-cs"/>
              </a:rPr>
              <a:t>Respiratory: J00-J99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Ubuntu"/>
                <a:ea typeface="+mn-ea"/>
                <a:cs typeface="+mn-cs"/>
              </a:rPr>
              <a:t>Other: All other remaining codes </a:t>
            </a:r>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Welsh Index of Multiple Deprivation (WIMD) 2014, Welsh Government (WG)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Males, all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 least and most deprived fifth</a:t>
            </a:r>
          </a:p>
          <a:p>
            <a:pPr marL="171450" indent="-171450">
              <a:buFont typeface="Arial" panose="020B0604020202020204" pitchFamily="34" charset="0"/>
              <a:buChar char="•"/>
            </a:pPr>
            <a:r>
              <a:rPr lang="en-GB" b="0" baseline="0" dirty="0" smtClean="0"/>
              <a:t>2005-07; 2010-12; 2015-17</a:t>
            </a:r>
          </a:p>
          <a:p>
            <a:endParaRPr lang="en-GB" dirty="0"/>
          </a:p>
        </p:txBody>
      </p:sp>
    </p:spTree>
    <p:extLst>
      <p:ext uri="{BB962C8B-B14F-4D97-AF65-F5344CB8AC3E}">
        <p14:creationId xmlns:p14="http://schemas.microsoft.com/office/powerpoint/2010/main" val="38994462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sz="1000" b="0" dirty="0" smtClean="0">
                <a:solidFill>
                  <a:srgbClr val="423F74"/>
                </a:solidFill>
                <a:latin typeface="Ubuntu"/>
                <a:ea typeface="ＭＳ Ｐゴシック"/>
              </a:rPr>
              <a:t>Life expectancy decomposition method for age: </a:t>
            </a:r>
            <a:r>
              <a:rPr lang="en-GB" sz="1000" dirty="0" smtClean="0">
                <a:latin typeface="Ubuntu"/>
                <a:ea typeface="ＭＳ Ｐゴシック"/>
              </a:rPr>
              <a:t>The contribution of different age bands to the gap in life expectancy between levels of deprivation (due to changes in age-specific death rates) can be calculated using a method of ‘life expectancy decomposition’. </a:t>
            </a:r>
            <a:r>
              <a:rPr lang="en-GB" sz="1000" dirty="0" smtClean="0">
                <a:latin typeface="Ubuntu"/>
              </a:rPr>
              <a:t>Contributions to the gap show the amount that life expectancy would increase in the most deprived area if its mortality rate for a given age group was changed to that of the least deprived area, assuming all other rates remained constant. Contributions that widen the inequality gap (that is, where mortality rate is higher in the most deprived area) are represented with a positive value, while contributions that offset the gap (that is, where mortality rate is higher in the least deprived area) are represented with a negative value.</a:t>
            </a:r>
            <a:endParaRPr lang="en-GB" b="1"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Welsh Index of Multiple Deprivation (WIMD) 2014, Welsh Government (WG)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Females, all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 least and most deprived fifth</a:t>
            </a:r>
          </a:p>
          <a:p>
            <a:pPr marL="171450" indent="-171450">
              <a:buFont typeface="Arial" panose="020B0604020202020204" pitchFamily="34" charset="0"/>
              <a:buChar char="•"/>
            </a:pPr>
            <a:r>
              <a:rPr lang="en-GB" b="0" baseline="0" dirty="0" smtClean="0"/>
              <a:t>2005-07; 2010-12; 2015-17</a:t>
            </a:r>
          </a:p>
          <a:p>
            <a:endParaRPr lang="en-GB" dirty="0"/>
          </a:p>
        </p:txBody>
      </p:sp>
    </p:spTree>
    <p:extLst>
      <p:ext uri="{BB962C8B-B14F-4D97-AF65-F5344CB8AC3E}">
        <p14:creationId xmlns:p14="http://schemas.microsoft.com/office/powerpoint/2010/main" val="5215972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sz="1000" b="0" dirty="0" smtClean="0">
                <a:solidFill>
                  <a:srgbClr val="423F74"/>
                </a:solidFill>
                <a:latin typeface="Ubuntu"/>
                <a:ea typeface="ＭＳ Ｐゴシック"/>
              </a:rPr>
              <a:t>Life expectancy decomposition method for cause of death: </a:t>
            </a:r>
            <a:r>
              <a:rPr lang="en-GB" sz="1000" dirty="0" smtClean="0">
                <a:latin typeface="Ubuntu"/>
                <a:ea typeface="ＭＳ Ｐゴシック"/>
              </a:rPr>
              <a:t>The contribution of different causes of death to the gap in life expectancy between levels of deprivation (due to changes in cause</a:t>
            </a:r>
            <a:r>
              <a:rPr lang="en-GB" sz="1000" baseline="0" dirty="0" smtClean="0">
                <a:latin typeface="Ubuntu"/>
                <a:ea typeface="ＭＳ Ｐゴシック"/>
              </a:rPr>
              <a:t> </a:t>
            </a:r>
            <a:r>
              <a:rPr lang="en-GB" sz="1000" dirty="0" smtClean="0">
                <a:latin typeface="Ubuntu"/>
                <a:ea typeface="ＭＳ Ｐゴシック"/>
              </a:rPr>
              <a:t>specific death rates) can be calculated using a method of ‘life expectancy decomposition’. </a:t>
            </a:r>
            <a:r>
              <a:rPr lang="en-GB" sz="1000" dirty="0" smtClean="0">
                <a:latin typeface="Ubuntu"/>
              </a:rPr>
              <a:t>Contributions to the gap show the amount that life expectancy would increase in the most deprived area if its mortality rate for a cause of death was changed to that of the least deprived area, assuming all other rates remained constant. Contributions that widen the inequality gap (that is, where mortality rate is higher in the most deprived area) are represented with a positive value, while contributions that offset the gap (that is, where mortality rate is higher in the least deprived area) are represented with a negative value.</a:t>
            </a:r>
            <a:endParaRPr lang="en-GB" b="1" dirty="0" smtClean="0"/>
          </a:p>
          <a:p>
            <a:endParaRPr lang="en-GB" b="1" dirty="0" smtClean="0"/>
          </a:p>
          <a:p>
            <a:r>
              <a:rPr lang="en-GB" b="1" dirty="0" smtClean="0"/>
              <a:t>Causes of death ICD-10 codes:</a:t>
            </a:r>
          </a:p>
          <a:p>
            <a:r>
              <a:rPr lang="en-GB" sz="1000" kern="1200" dirty="0" smtClean="0">
                <a:solidFill>
                  <a:schemeClr val="tx1"/>
                </a:solidFill>
                <a:effectLst/>
                <a:latin typeface="Ubuntu"/>
                <a:ea typeface="+mn-ea"/>
                <a:cs typeface="+mn-cs"/>
              </a:rPr>
              <a:t>Cancer: C00-C97 excluding C44 </a:t>
            </a:r>
          </a:p>
          <a:p>
            <a:r>
              <a:rPr lang="en-GB" sz="1000" kern="1200" dirty="0" smtClean="0">
                <a:solidFill>
                  <a:schemeClr val="tx1"/>
                </a:solidFill>
                <a:effectLst/>
                <a:latin typeface="Ubuntu"/>
                <a:ea typeface="+mn-ea"/>
                <a:cs typeface="+mn-cs"/>
              </a:rPr>
              <a:t>Circulatory: I00-I99 </a:t>
            </a:r>
          </a:p>
          <a:p>
            <a:r>
              <a:rPr lang="en-GB" sz="1000" kern="1200" dirty="0" smtClean="0">
                <a:solidFill>
                  <a:schemeClr val="tx1"/>
                </a:solidFill>
                <a:effectLst/>
                <a:latin typeface="Ubuntu"/>
                <a:ea typeface="+mn-ea"/>
                <a:cs typeface="+mn-cs"/>
              </a:rPr>
              <a:t>Dementia and Alzheimer: F00, F01, F03, G30 </a:t>
            </a:r>
          </a:p>
          <a:p>
            <a:r>
              <a:rPr lang="en-GB" sz="1000" kern="1200" dirty="0" smtClean="0">
                <a:solidFill>
                  <a:schemeClr val="tx1"/>
                </a:solidFill>
                <a:effectLst/>
                <a:latin typeface="Ubuntu"/>
                <a:ea typeface="+mn-ea"/>
                <a:cs typeface="+mn-cs"/>
              </a:rPr>
              <a:t>Diabetes Mellitus: E10-E14 </a:t>
            </a:r>
          </a:p>
          <a:p>
            <a:r>
              <a:rPr lang="en-GB" sz="1000" kern="1200" dirty="0" smtClean="0">
                <a:solidFill>
                  <a:schemeClr val="tx1"/>
                </a:solidFill>
                <a:effectLst/>
                <a:latin typeface="Ubuntu"/>
                <a:ea typeface="+mn-ea"/>
                <a:cs typeface="+mn-cs"/>
              </a:rPr>
              <a:t>Digestive: K00-K99 </a:t>
            </a:r>
          </a:p>
          <a:p>
            <a:r>
              <a:rPr lang="en-GB" sz="1000" kern="1200" dirty="0" smtClean="0">
                <a:solidFill>
                  <a:schemeClr val="tx1"/>
                </a:solidFill>
                <a:effectLst/>
                <a:latin typeface="Ubuntu"/>
                <a:ea typeface="+mn-ea"/>
                <a:cs typeface="+mn-cs"/>
              </a:rPr>
              <a:t>Drug-related: F11-F16; F18-F19; X40-X44; X60-X64; X85; Y10-Y14 </a:t>
            </a:r>
          </a:p>
          <a:p>
            <a:r>
              <a:rPr lang="en-GB" sz="1000" kern="1200" dirty="0" smtClean="0">
                <a:solidFill>
                  <a:schemeClr val="tx1"/>
                </a:solidFill>
                <a:effectLst/>
                <a:latin typeface="Ubuntu"/>
                <a:ea typeface="+mn-ea"/>
                <a:cs typeface="+mn-cs"/>
              </a:rPr>
              <a:t>External: V00-Y99 excluding Y339 before 2007 </a:t>
            </a:r>
          </a:p>
          <a:p>
            <a:r>
              <a:rPr lang="en-GB" sz="1000" kern="1200" dirty="0" smtClean="0">
                <a:solidFill>
                  <a:schemeClr val="tx1"/>
                </a:solidFill>
                <a:effectLst/>
                <a:latin typeface="Ubuntu"/>
                <a:ea typeface="+mn-ea"/>
                <a:cs typeface="+mn-cs"/>
              </a:rPr>
              <a:t>Genitourinary: N00-N99 </a:t>
            </a:r>
          </a:p>
          <a:p>
            <a:r>
              <a:rPr lang="en-GB" sz="1000" kern="1200" dirty="0" smtClean="0">
                <a:solidFill>
                  <a:schemeClr val="tx1"/>
                </a:solidFill>
                <a:effectLst/>
                <a:latin typeface="Ubuntu"/>
                <a:ea typeface="+mn-ea"/>
                <a:cs typeface="+mn-cs"/>
              </a:rPr>
              <a:t>Ill-defined: R00-R99 </a:t>
            </a:r>
          </a:p>
          <a:p>
            <a:r>
              <a:rPr lang="en-GB" sz="1000" kern="1200" dirty="0" smtClean="0">
                <a:solidFill>
                  <a:schemeClr val="tx1"/>
                </a:solidFill>
                <a:effectLst/>
                <a:latin typeface="Ubuntu"/>
                <a:ea typeface="+mn-ea"/>
                <a:cs typeface="+mn-cs"/>
              </a:rPr>
              <a:t>Infectious diseases: A00-B99 </a:t>
            </a:r>
          </a:p>
          <a:p>
            <a:r>
              <a:rPr lang="en-GB" sz="1000" kern="1200" dirty="0" smtClean="0">
                <a:solidFill>
                  <a:schemeClr val="tx1"/>
                </a:solidFill>
                <a:effectLst/>
                <a:latin typeface="Ubuntu"/>
                <a:ea typeface="+mn-ea"/>
                <a:cs typeface="+mn-cs"/>
              </a:rPr>
              <a:t>Mental and behavioural disorders excluding dementia: All other F codes </a:t>
            </a:r>
          </a:p>
          <a:p>
            <a:r>
              <a:rPr lang="en-GB" sz="1000" kern="1200" dirty="0" smtClean="0">
                <a:solidFill>
                  <a:schemeClr val="tx1"/>
                </a:solidFill>
                <a:effectLst/>
                <a:latin typeface="Ubuntu"/>
                <a:ea typeface="+mn-ea"/>
                <a:cs typeface="+mn-cs"/>
              </a:rPr>
              <a:t>Nervous system diseases excluding Alzheimer: G00-G99 </a:t>
            </a:r>
          </a:p>
          <a:p>
            <a:r>
              <a:rPr lang="en-GB" sz="1000" kern="1200" dirty="0" smtClean="0">
                <a:solidFill>
                  <a:schemeClr val="tx1"/>
                </a:solidFill>
                <a:effectLst/>
                <a:latin typeface="Ubuntu"/>
                <a:ea typeface="+mn-ea"/>
                <a:cs typeface="+mn-cs"/>
              </a:rPr>
              <a:t>Perinatal conditions: P00-P96 </a:t>
            </a:r>
          </a:p>
          <a:p>
            <a:r>
              <a:rPr lang="en-GB" sz="1000" kern="1200" dirty="0" smtClean="0">
                <a:solidFill>
                  <a:schemeClr val="tx1"/>
                </a:solidFill>
                <a:effectLst/>
                <a:latin typeface="Ubuntu"/>
                <a:ea typeface="+mn-ea"/>
                <a:cs typeface="+mn-cs"/>
              </a:rPr>
              <a:t>Residual: All D, other E, all H, all L, all O, all M, all Q codes </a:t>
            </a:r>
          </a:p>
          <a:p>
            <a:r>
              <a:rPr lang="en-GB" sz="1000" kern="1200" dirty="0" smtClean="0">
                <a:solidFill>
                  <a:schemeClr val="tx1"/>
                </a:solidFill>
                <a:effectLst/>
                <a:latin typeface="Ubuntu"/>
                <a:ea typeface="+mn-ea"/>
                <a:cs typeface="+mn-cs"/>
              </a:rPr>
              <a:t>Respiratory: J00-J99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Ubuntu"/>
                <a:ea typeface="+mn-ea"/>
                <a:cs typeface="+mn-cs"/>
              </a:rPr>
              <a:t>Other: All other remaining codes </a:t>
            </a:r>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Welsh Index of Multiple Deprivation (WIMD) 2014, Welsh Government (WG)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Females, all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 least and most deprived fifth</a:t>
            </a:r>
          </a:p>
          <a:p>
            <a:pPr marL="171450" indent="-171450">
              <a:buFont typeface="Arial" panose="020B0604020202020204" pitchFamily="34" charset="0"/>
              <a:buChar char="•"/>
            </a:pPr>
            <a:r>
              <a:rPr lang="en-GB" b="0" baseline="0" dirty="0" smtClean="0"/>
              <a:t>2005-07; 2010-12; 2015-17</a:t>
            </a:r>
          </a:p>
          <a:p>
            <a:endParaRPr lang="en-GB" dirty="0"/>
          </a:p>
        </p:txBody>
      </p:sp>
    </p:spTree>
    <p:extLst>
      <p:ext uri="{BB962C8B-B14F-4D97-AF65-F5344CB8AC3E}">
        <p14:creationId xmlns:p14="http://schemas.microsoft.com/office/powerpoint/2010/main" val="4224609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498466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sz="1000" b="0" dirty="0" smtClean="0">
                <a:solidFill>
                  <a:srgbClr val="423F74"/>
                </a:solidFill>
                <a:latin typeface="Ubuntu"/>
                <a:ea typeface="ＭＳ Ｐゴシック"/>
              </a:rPr>
              <a:t>Life expectancy decomposition method for age and cause of death: </a:t>
            </a:r>
            <a:r>
              <a:rPr lang="en-GB" sz="1000" dirty="0" smtClean="0">
                <a:latin typeface="Ubuntu"/>
                <a:ea typeface="ＭＳ Ｐゴシック"/>
              </a:rPr>
              <a:t>The contribution of different age groups or</a:t>
            </a:r>
            <a:r>
              <a:rPr lang="en-GB" sz="1000" baseline="0" dirty="0" smtClean="0">
                <a:latin typeface="Ubuntu"/>
                <a:ea typeface="ＭＳ Ｐゴシック"/>
              </a:rPr>
              <a:t> </a:t>
            </a:r>
            <a:r>
              <a:rPr lang="en-GB" sz="1000" dirty="0" smtClean="0">
                <a:latin typeface="Ubuntu"/>
                <a:ea typeface="ＭＳ Ｐゴシック"/>
              </a:rPr>
              <a:t>causes of death to the gap in life expectancy between levels of deprivation (due to changes in age or cause</a:t>
            </a:r>
            <a:r>
              <a:rPr lang="en-GB" sz="1000" baseline="0" dirty="0" smtClean="0">
                <a:latin typeface="Ubuntu"/>
                <a:ea typeface="ＭＳ Ｐゴシック"/>
              </a:rPr>
              <a:t> </a:t>
            </a:r>
            <a:r>
              <a:rPr lang="en-GB" sz="1000" dirty="0" smtClean="0">
                <a:latin typeface="Ubuntu"/>
                <a:ea typeface="ＭＳ Ｐゴシック"/>
              </a:rPr>
              <a:t>specific death rates) can be calculated using a method of ‘life expectancy decomposition’. </a:t>
            </a:r>
            <a:r>
              <a:rPr lang="en-GB" sz="1000" dirty="0" smtClean="0">
                <a:latin typeface="Ubuntu"/>
              </a:rPr>
              <a:t>Contributions to the gap show the amount that life expectancy would increase in the most deprived area if its mortality rate for a cause of death was changed to that of the least deprived area, assuming all other rates remained constant. Contributions that widen the inequality gap (that is, where mortality rate is higher in the most deprived area) are represented with a positive value, while contributions that offset the gap (that is, where mortality rate is higher in the least deprived area) are represented with a negative value.</a:t>
            </a:r>
            <a:endParaRPr lang="en-GB" b="1" dirty="0" smtClean="0"/>
          </a:p>
          <a:p>
            <a:endParaRPr lang="en-GB" b="1" dirty="0" smtClean="0"/>
          </a:p>
          <a:p>
            <a:r>
              <a:rPr lang="en-GB" b="1" dirty="0" smtClean="0"/>
              <a:t>Causes of death ICD-10 codes:</a:t>
            </a:r>
          </a:p>
          <a:p>
            <a:r>
              <a:rPr lang="en-GB" sz="1000" b="0" i="0" u="none" strike="noStrike" kern="1200" dirty="0" smtClean="0">
                <a:solidFill>
                  <a:schemeClr val="tx1"/>
                </a:solidFill>
                <a:effectLst/>
                <a:latin typeface="Ubuntu"/>
                <a:ea typeface="+mn-ea"/>
                <a:cs typeface="+mn-cs"/>
              </a:rPr>
              <a:t>Cancer:</a:t>
            </a:r>
            <a:r>
              <a:rPr lang="en-GB" dirty="0" smtClean="0"/>
              <a:t> </a:t>
            </a:r>
            <a:r>
              <a:rPr lang="en-GB" sz="1000" b="0" i="0" u="none" strike="noStrike" kern="1200" dirty="0" smtClean="0">
                <a:solidFill>
                  <a:schemeClr val="tx1"/>
                </a:solidFill>
                <a:effectLst/>
                <a:latin typeface="Ubuntu"/>
                <a:ea typeface="+mn-ea"/>
                <a:cs typeface="+mn-cs"/>
              </a:rPr>
              <a:t>C00-C97 excluding C44</a:t>
            </a:r>
            <a:r>
              <a:rPr lang="en-GB" dirty="0" smtClean="0"/>
              <a:t> </a:t>
            </a:r>
          </a:p>
          <a:p>
            <a:r>
              <a:rPr lang="en-GB" sz="1000" b="0" i="0" u="none" strike="noStrike" kern="1200" dirty="0" smtClean="0">
                <a:solidFill>
                  <a:schemeClr val="tx1"/>
                </a:solidFill>
                <a:effectLst/>
                <a:latin typeface="Ubuntu"/>
                <a:ea typeface="+mn-ea"/>
                <a:cs typeface="+mn-cs"/>
              </a:rPr>
              <a:t>Circulatory:</a:t>
            </a:r>
            <a:r>
              <a:rPr lang="en-GB" dirty="0" smtClean="0"/>
              <a:t> </a:t>
            </a:r>
            <a:r>
              <a:rPr lang="en-GB" sz="1000" b="0" i="0" u="none" strike="noStrike" kern="1200" dirty="0" smtClean="0">
                <a:solidFill>
                  <a:schemeClr val="tx1"/>
                </a:solidFill>
                <a:effectLst/>
                <a:latin typeface="Ubuntu"/>
                <a:ea typeface="+mn-ea"/>
                <a:cs typeface="+mn-cs"/>
              </a:rPr>
              <a:t>I00-I99</a:t>
            </a:r>
            <a:r>
              <a:rPr lang="en-GB" dirty="0" smtClean="0"/>
              <a:t> </a:t>
            </a:r>
          </a:p>
          <a:p>
            <a:r>
              <a:rPr lang="en-GB" sz="1000" b="0" i="0" u="none" strike="noStrike" kern="1200" dirty="0" smtClean="0">
                <a:solidFill>
                  <a:schemeClr val="tx1"/>
                </a:solidFill>
                <a:effectLst/>
                <a:latin typeface="Ubuntu"/>
                <a:ea typeface="+mn-ea"/>
                <a:cs typeface="+mn-cs"/>
              </a:rPr>
              <a:t>Dementia and </a:t>
            </a:r>
            <a:r>
              <a:rPr lang="en-GB" sz="1000" b="0" i="0" u="none" strike="noStrike" kern="1200" dirty="0" err="1" smtClean="0">
                <a:solidFill>
                  <a:schemeClr val="tx1"/>
                </a:solidFill>
                <a:effectLst/>
                <a:latin typeface="Ubuntu"/>
                <a:ea typeface="+mn-ea"/>
                <a:cs typeface="+mn-cs"/>
              </a:rPr>
              <a:t>Alzheimers</a:t>
            </a:r>
            <a:r>
              <a:rPr lang="en-GB" sz="1000" b="0" i="0" u="none" strike="noStrike" kern="1200" dirty="0" smtClean="0">
                <a:solidFill>
                  <a:schemeClr val="tx1"/>
                </a:solidFill>
                <a:effectLst/>
                <a:latin typeface="Ubuntu"/>
                <a:ea typeface="+mn-ea"/>
                <a:cs typeface="+mn-cs"/>
              </a:rPr>
              <a:t>:</a:t>
            </a:r>
            <a:r>
              <a:rPr lang="en-GB" dirty="0" smtClean="0"/>
              <a:t> </a:t>
            </a:r>
            <a:r>
              <a:rPr lang="en-GB" sz="1000" b="0" i="0" u="none" strike="noStrike" kern="1200" dirty="0" smtClean="0">
                <a:solidFill>
                  <a:schemeClr val="tx1"/>
                </a:solidFill>
                <a:effectLst/>
                <a:latin typeface="Ubuntu"/>
                <a:ea typeface="+mn-ea"/>
                <a:cs typeface="+mn-cs"/>
              </a:rPr>
              <a:t>F00, F01, F03, G30</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Drug-related:</a:t>
            </a:r>
            <a:r>
              <a:rPr lang="en-GB" dirty="0" smtClean="0"/>
              <a:t> </a:t>
            </a:r>
            <a:r>
              <a:rPr lang="en-GB" sz="1000" b="0" i="0" u="none" strike="noStrike" kern="1200" dirty="0" smtClean="0">
                <a:solidFill>
                  <a:schemeClr val="tx1"/>
                </a:solidFill>
                <a:effectLst/>
                <a:latin typeface="Ubuntu"/>
                <a:ea typeface="+mn-ea"/>
                <a:cs typeface="+mn-cs"/>
              </a:rPr>
              <a:t>F11-F16; F18-F19; X40-X44; X60-X64; X85; Y10-Y14</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External:</a:t>
            </a:r>
            <a:r>
              <a:rPr lang="en-GB" dirty="0" smtClean="0"/>
              <a:t> </a:t>
            </a:r>
            <a:r>
              <a:rPr lang="en-GB" sz="1000" b="0" i="0" u="none" strike="noStrike" kern="1200" dirty="0" smtClean="0">
                <a:solidFill>
                  <a:schemeClr val="tx1"/>
                </a:solidFill>
                <a:effectLst/>
                <a:latin typeface="Ubuntu"/>
                <a:ea typeface="+mn-ea"/>
                <a:cs typeface="+mn-cs"/>
              </a:rPr>
              <a:t>V00-Y99 excluding Y339 before 2007</a:t>
            </a:r>
            <a:r>
              <a:rPr lang="en-GB" dirty="0" smtClean="0"/>
              <a:t> </a:t>
            </a:r>
          </a:p>
          <a:p>
            <a:r>
              <a:rPr lang="en-GB" sz="1000" b="0" i="0" u="none" strike="noStrike" kern="1200" dirty="0" smtClean="0">
                <a:solidFill>
                  <a:schemeClr val="tx1"/>
                </a:solidFill>
                <a:effectLst/>
                <a:latin typeface="Ubuntu"/>
                <a:ea typeface="+mn-ea"/>
                <a:cs typeface="+mn-cs"/>
              </a:rPr>
              <a:t>Respiratory:</a:t>
            </a:r>
            <a:r>
              <a:rPr lang="en-GB" dirty="0" smtClean="0"/>
              <a:t> </a:t>
            </a:r>
            <a:r>
              <a:rPr lang="en-GB" sz="1000" b="0" i="0" u="none" strike="noStrike" kern="1200" dirty="0" smtClean="0">
                <a:solidFill>
                  <a:schemeClr val="tx1"/>
                </a:solidFill>
                <a:effectLst/>
                <a:latin typeface="Ubuntu"/>
                <a:ea typeface="+mn-ea"/>
                <a:cs typeface="+mn-cs"/>
              </a:rPr>
              <a:t>J00-J99</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smtClean="0">
                <a:solidFill>
                  <a:schemeClr val="tx1"/>
                </a:solidFill>
                <a:effectLst/>
                <a:latin typeface="Ubuntu"/>
                <a:ea typeface="+mn-ea"/>
                <a:cs typeface="+mn-cs"/>
              </a:rPr>
              <a:t>Other:</a:t>
            </a:r>
            <a:r>
              <a:rPr lang="en-GB" dirty="0" smtClean="0"/>
              <a:t> </a:t>
            </a:r>
            <a:r>
              <a:rPr lang="en-GB" sz="1000" b="0" i="0" u="none" strike="noStrike" kern="1200" dirty="0" smtClean="0">
                <a:solidFill>
                  <a:schemeClr val="tx1"/>
                </a:solidFill>
                <a:effectLst/>
                <a:latin typeface="Ubuntu"/>
                <a:ea typeface="+mn-ea"/>
                <a:cs typeface="+mn-cs"/>
              </a:rPr>
              <a:t>All other remaining codes</a:t>
            </a:r>
            <a:r>
              <a:rPr lang="en-GB" dirty="0" smtClean="0"/>
              <a:t> </a:t>
            </a:r>
            <a:endParaRPr lang="en-GB" sz="1000" b="0" i="0" u="none" strike="noStrike" kern="1200" dirty="0" smtClean="0">
              <a:solidFill>
                <a:schemeClr val="tx1"/>
              </a:solidFill>
              <a:effectLst/>
              <a:latin typeface="Ubuntu"/>
              <a:ea typeface="+mn-ea"/>
              <a:cs typeface="+mn-cs"/>
            </a:endParaRPr>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Welsh Index of Multiple Deprivation (WIMD) 2014, Welsh Government (WG)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t>Males and Females, all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 least and most deprived fifth</a:t>
            </a:r>
          </a:p>
          <a:p>
            <a:pPr marL="171450" indent="-171450">
              <a:buFont typeface="Arial" panose="020B0604020202020204" pitchFamily="34" charset="0"/>
              <a:buChar char="•"/>
            </a:pPr>
            <a:r>
              <a:rPr lang="en-GB" b="0" baseline="0" dirty="0" smtClean="0"/>
              <a:t>2005-07; 2010-12; 2015-17</a:t>
            </a:r>
          </a:p>
          <a:p>
            <a:endParaRPr lang="en-GB" dirty="0"/>
          </a:p>
        </p:txBody>
      </p:sp>
    </p:spTree>
    <p:extLst>
      <p:ext uri="{BB962C8B-B14F-4D97-AF65-F5344CB8AC3E}">
        <p14:creationId xmlns:p14="http://schemas.microsoft.com/office/powerpoint/2010/main" val="1047708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Tree>
    <p:extLst>
      <p:ext uri="{BB962C8B-B14F-4D97-AF65-F5344CB8AC3E}">
        <p14:creationId xmlns:p14="http://schemas.microsoft.com/office/powerpoint/2010/main" val="3366872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Life expectancy at birth</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r>
              <a:rPr lang="en-GB" b="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 &amp; United Kingdom</a:t>
            </a:r>
          </a:p>
          <a:p>
            <a:pPr marL="171450" indent="-171450">
              <a:buFont typeface="Arial" panose="020B0604020202020204" pitchFamily="34" charset="0"/>
              <a:buChar char="•"/>
            </a:pPr>
            <a:r>
              <a:rPr lang="en-GB" b="0" baseline="0" dirty="0" smtClean="0"/>
              <a:t>2001-03 to 2015-17</a:t>
            </a:r>
            <a:endParaRPr lang="en-GB" b="0" dirty="0" smtClean="0"/>
          </a:p>
          <a:p>
            <a:endParaRPr lang="en-GB" dirty="0"/>
          </a:p>
        </p:txBody>
      </p:sp>
    </p:spTree>
    <p:extLst>
      <p:ext uri="{BB962C8B-B14F-4D97-AF65-F5344CB8AC3E}">
        <p14:creationId xmlns:p14="http://schemas.microsoft.com/office/powerpoint/2010/main" val="3336195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Life expectancy at birth</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r>
              <a:rPr lang="en-GB" b="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Females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 &amp; United Kingdom</a:t>
            </a:r>
          </a:p>
          <a:p>
            <a:pPr marL="171450" indent="-171450">
              <a:buFont typeface="Arial" panose="020B0604020202020204" pitchFamily="34" charset="0"/>
              <a:buChar char="•"/>
            </a:pPr>
            <a:r>
              <a:rPr lang="en-GB" b="0" baseline="0" dirty="0" smtClean="0"/>
              <a:t>2001-03 to 2015-17</a:t>
            </a:r>
            <a:endParaRPr lang="en-GB" b="0" dirty="0" smtClean="0"/>
          </a:p>
          <a:p>
            <a:endParaRPr lang="en-GB" dirty="0"/>
          </a:p>
        </p:txBody>
      </p:sp>
    </p:spTree>
    <p:extLst>
      <p:ext uri="{BB962C8B-B14F-4D97-AF65-F5344CB8AC3E}">
        <p14:creationId xmlns:p14="http://schemas.microsoft.com/office/powerpoint/2010/main" val="1042381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371475"/>
            <a:ext cx="6473825" cy="3641725"/>
          </a:xfrm>
        </p:spPr>
      </p:sp>
      <p:sp>
        <p:nvSpPr>
          <p:cNvPr id="3" name="Notes Placeholder 2"/>
          <p:cNvSpPr>
            <a:spLocks noGrp="1"/>
          </p:cNvSpPr>
          <p:nvPr>
            <p:ph type="body" idx="1"/>
          </p:nvPr>
        </p:nvSpPr>
        <p:spPr/>
        <p:txBody>
          <a:bodyPr/>
          <a:lstStyle/>
          <a:p>
            <a:r>
              <a:rPr lang="en-GB" b="1" dirty="0" smtClean="0"/>
              <a:t>Indicator definition:</a:t>
            </a:r>
          </a:p>
          <a:p>
            <a:pPr marL="171450" indent="-171450">
              <a:buFont typeface="Arial" panose="020B0604020202020204" pitchFamily="34" charset="0"/>
              <a:buChar char="•"/>
            </a:pPr>
            <a:r>
              <a:rPr lang="en-GB" b="0" baseline="0" dirty="0" smtClean="0"/>
              <a:t>Gap in life expectancy at birth - a</a:t>
            </a:r>
            <a:r>
              <a:rPr lang="en-GB" sz="1000" b="0" i="0" u="none" strike="noStrike" kern="1200" baseline="0" dirty="0" smtClean="0">
                <a:solidFill>
                  <a:schemeClr val="tx1"/>
                </a:solidFill>
                <a:latin typeface="Ubuntu"/>
                <a:ea typeface="+mn-ea"/>
                <a:cs typeface="+mn-cs"/>
              </a:rPr>
              <a:t> measure of the absolute difference in years of life expectancy at birth between the males and females.</a:t>
            </a:r>
            <a:endParaRPr lang="en-GB" dirty="0" smtClean="0"/>
          </a:p>
          <a:p>
            <a:endParaRPr lang="en-GB" b="1" dirty="0" smtClean="0"/>
          </a:p>
          <a:p>
            <a:r>
              <a:rPr lang="en-GB" b="1" dirty="0" smtClean="0"/>
              <a:t>Data source, demography, geography &amp; period:</a:t>
            </a:r>
          </a:p>
          <a:p>
            <a:pPr marL="171450" indent="-171450">
              <a:buFont typeface="Arial" panose="020B0604020202020204" pitchFamily="34" charset="0"/>
              <a:buChar char="•"/>
            </a:pPr>
            <a:r>
              <a:rPr lang="en-GB" b="0" dirty="0" smtClean="0"/>
              <a:t>Public Health Mortality (PHM), Office for National Statistics (ONS)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Mid-Year Population Estimates (MYE), </a:t>
            </a:r>
            <a:r>
              <a:rPr lang="en-GB" b="0" dirty="0" smtClean="0"/>
              <a:t>Office for National Statistics (ONS)</a:t>
            </a:r>
            <a:r>
              <a:rPr lang="en-GB" b="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Males &amp; females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Wales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2001-03 to 2015-17</a:t>
            </a:r>
            <a:endParaRPr lang="en-GB" b="0" dirty="0" smtClean="0"/>
          </a:p>
        </p:txBody>
      </p:sp>
    </p:spTree>
    <p:extLst>
      <p:ext uri="{BB962C8B-B14F-4D97-AF65-F5344CB8AC3E}">
        <p14:creationId xmlns:p14="http://schemas.microsoft.com/office/powerpoint/2010/main" val="3548867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718456" y="1868557"/>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718457" y="718457"/>
            <a:ext cx="10492882" cy="830997"/>
          </a:xfrm>
          <a:prstGeom prst="rect">
            <a:avLst/>
          </a:prstGeom>
        </p:spPr>
        <p:txBody>
          <a:bodyPr wrap="square" lIns="0" tIns="0" rIns="0" bIns="0" anchor="ctr">
            <a:normAutofit/>
          </a:bodyPr>
          <a:lstStyle>
            <a:lvl1pPr algn="l">
              <a:defRPr sz="6000" b="1" i="0" baseline="0">
                <a:solidFill>
                  <a:schemeClr val="bg1"/>
                </a:solidFill>
                <a:latin typeface="Ubuntu" charset="0"/>
                <a:ea typeface="Ubuntu" charset="0"/>
                <a:cs typeface="Ubuntu" charset="0"/>
              </a:defRPr>
            </a:lvl1pPr>
          </a:lstStyle>
          <a:p>
            <a:r>
              <a:rPr lang="en-US" dirty="0" smtClean="0"/>
              <a:t>Presentation Title</a:t>
            </a:r>
            <a:endParaRPr lang="en-US" dirty="0"/>
          </a:p>
        </p:txBody>
      </p:sp>
      <p:sp>
        <p:nvSpPr>
          <p:cNvPr id="28" name="Content Placeholder 26"/>
          <p:cNvSpPr>
            <a:spLocks noGrp="1"/>
          </p:cNvSpPr>
          <p:nvPr>
            <p:ph sz="quarter" idx="14" hasCustomPrompt="1"/>
          </p:nvPr>
        </p:nvSpPr>
        <p:spPr>
          <a:xfrm>
            <a:off x="719138" y="2805101"/>
            <a:ext cx="10492200" cy="332399"/>
          </a:xfrm>
          <a:prstGeom prst="rect">
            <a:avLst/>
          </a:prstGeom>
        </p:spPr>
        <p:txBody>
          <a:bodyPr wrap="square" lIns="0" tIns="0" rIns="0" bIns="0">
            <a:spAutoFit/>
          </a:bodyPr>
          <a:lstStyle>
            <a:lvl1pPr marL="0" indent="0">
              <a:buNone/>
              <a:defRPr sz="2400" b="0" i="0" baseline="0">
                <a:solidFill>
                  <a:srgbClr val="F9C402"/>
                </a:solidFill>
                <a:latin typeface="Ubuntu" charset="0"/>
                <a:ea typeface="Ubuntu" charset="0"/>
                <a:cs typeface="Ubuntu" charset="0"/>
              </a:defRPr>
            </a:lvl1pPr>
          </a:lstStyle>
          <a:p>
            <a:pPr lvl="0"/>
            <a:r>
              <a:rPr lang="en-US" dirty="0" smtClean="0"/>
              <a:t>28th July 2017</a:t>
            </a:r>
            <a:endParaRPr lang="en-US" dirty="0"/>
          </a:p>
        </p:txBody>
      </p:sp>
      <p:sp>
        <p:nvSpPr>
          <p:cNvPr id="10" name="Text Placeholder 4"/>
          <p:cNvSpPr>
            <a:spLocks noGrp="1"/>
          </p:cNvSpPr>
          <p:nvPr>
            <p:ph type="body" sz="quarter" idx="15" hasCustomPrompt="1"/>
          </p:nvPr>
        </p:nvSpPr>
        <p:spPr>
          <a:xfrm>
            <a:off x="719138" y="2253927"/>
            <a:ext cx="10491787" cy="367196"/>
          </a:xfrm>
          <a:prstGeom prst="rect">
            <a:avLst/>
          </a:prstGeom>
        </p:spPr>
        <p:txBody>
          <a:bodyPr lIns="0" tIns="0" rIns="0" bIns="0"/>
          <a:lstStyle>
            <a:lvl1pPr marL="0" indent="0">
              <a:buNone/>
              <a:defRPr sz="3000" b="0" i="0">
                <a:solidFill>
                  <a:schemeClr val="bg1"/>
                </a:solidFill>
                <a:latin typeface="Ubuntu" charset="0"/>
                <a:ea typeface="Ubuntu" charset="0"/>
                <a:cs typeface="Ubuntu" charset="0"/>
              </a:defRPr>
            </a:lvl1pPr>
          </a:lstStyle>
          <a:p>
            <a:pPr lvl="0"/>
            <a:r>
              <a:rPr lang="en-US" dirty="0" smtClean="0"/>
              <a:t>Presented By: Insert Name</a:t>
            </a:r>
            <a:endParaRPr lang="en-US" dirty="0"/>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19138" y="5349764"/>
            <a:ext cx="4129025" cy="932400"/>
          </a:xfrm>
          <a:prstGeom prst="rect">
            <a:avLst/>
          </a:prstGeom>
        </p:spPr>
      </p:pic>
    </p:spTree>
    <p:extLst>
      <p:ext uri="{BB962C8B-B14F-4D97-AF65-F5344CB8AC3E}">
        <p14:creationId xmlns:p14="http://schemas.microsoft.com/office/powerpoint/2010/main" val="183473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Column Image &amp; Text">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0165" y="6116893"/>
            <a:ext cx="2087823" cy="599071"/>
          </a:xfrm>
          <a:prstGeom prst="rect">
            <a:avLst/>
          </a:prstGeom>
        </p:spPr>
      </p:pic>
      <p:sp>
        <p:nvSpPr>
          <p:cNvPr id="33"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smtClean="0"/>
              <a:t>Insert Document Title</a:t>
            </a:r>
            <a:endParaRPr lang="en-US" dirty="0"/>
          </a:p>
        </p:txBody>
      </p:sp>
      <p:sp>
        <p:nvSpPr>
          <p:cNvPr id="35" name="Content Placeholder 17"/>
          <p:cNvSpPr>
            <a:spLocks noGrp="1"/>
          </p:cNvSpPr>
          <p:nvPr>
            <p:ph sz="quarter" idx="15" hasCustomPrompt="1"/>
          </p:nvPr>
        </p:nvSpPr>
        <p:spPr>
          <a:xfrm>
            <a:off x="715963" y="3644420"/>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p>
        </p:txBody>
      </p:sp>
      <p:sp>
        <p:nvSpPr>
          <p:cNvPr id="36" name="Picture Placeholder 3" title="Click the Icon to add your Image"/>
          <p:cNvSpPr>
            <a:spLocks noGrp="1" noChangeAspect="1"/>
          </p:cNvSpPr>
          <p:nvPr>
            <p:ph type="pic" sz="quarter" idx="16" hasCustomPrompt="1"/>
          </p:nvPr>
        </p:nvSpPr>
        <p:spPr>
          <a:xfrm>
            <a:off x="1440128"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a:t>
            </a:r>
            <a:endParaRPr lang="en-US" dirty="0"/>
          </a:p>
        </p:txBody>
      </p:sp>
      <p:sp>
        <p:nvSpPr>
          <p:cNvPr id="37" name="Content Placeholder 17"/>
          <p:cNvSpPr>
            <a:spLocks noGrp="1"/>
          </p:cNvSpPr>
          <p:nvPr>
            <p:ph sz="quarter" idx="21" hasCustomPrompt="1"/>
          </p:nvPr>
        </p:nvSpPr>
        <p:spPr>
          <a:xfrm>
            <a:off x="715963"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44" name="Content Placeholder 17"/>
          <p:cNvSpPr>
            <a:spLocks noGrp="1"/>
          </p:cNvSpPr>
          <p:nvPr>
            <p:ph sz="quarter" idx="22" hasCustomPrompt="1"/>
          </p:nvPr>
        </p:nvSpPr>
        <p:spPr>
          <a:xfrm>
            <a:off x="9081397" y="3644420"/>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p>
        </p:txBody>
      </p:sp>
      <p:sp>
        <p:nvSpPr>
          <p:cNvPr id="45" name="Picture Placeholder 3" title="Click the Icon to add your Image"/>
          <p:cNvSpPr>
            <a:spLocks noGrp="1" noChangeAspect="1"/>
          </p:cNvSpPr>
          <p:nvPr>
            <p:ph type="pic" sz="quarter" idx="23" hasCustomPrompt="1"/>
          </p:nvPr>
        </p:nvSpPr>
        <p:spPr>
          <a:xfrm>
            <a:off x="9805562"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a:t>
            </a:r>
            <a:endParaRPr lang="en-US" dirty="0"/>
          </a:p>
        </p:txBody>
      </p:sp>
      <p:sp>
        <p:nvSpPr>
          <p:cNvPr id="46" name="Content Placeholder 17"/>
          <p:cNvSpPr>
            <a:spLocks noGrp="1"/>
          </p:cNvSpPr>
          <p:nvPr>
            <p:ph sz="quarter" idx="24" hasCustomPrompt="1"/>
          </p:nvPr>
        </p:nvSpPr>
        <p:spPr>
          <a:xfrm>
            <a:off x="9081397"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47" name="Content Placeholder 17"/>
          <p:cNvSpPr>
            <a:spLocks noGrp="1"/>
          </p:cNvSpPr>
          <p:nvPr>
            <p:ph sz="quarter" idx="25" hasCustomPrompt="1"/>
          </p:nvPr>
        </p:nvSpPr>
        <p:spPr>
          <a:xfrm>
            <a:off x="3504441" y="3638536"/>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p>
        </p:txBody>
      </p:sp>
      <p:sp>
        <p:nvSpPr>
          <p:cNvPr id="48" name="Picture Placeholder 3" title="Click the Icon to add your Image"/>
          <p:cNvSpPr>
            <a:spLocks noGrp="1" noChangeAspect="1"/>
          </p:cNvSpPr>
          <p:nvPr>
            <p:ph type="pic" sz="quarter" idx="26" hasCustomPrompt="1"/>
          </p:nvPr>
        </p:nvSpPr>
        <p:spPr>
          <a:xfrm>
            <a:off x="4228606"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a:t>
            </a:r>
            <a:endParaRPr lang="en-US" dirty="0"/>
          </a:p>
        </p:txBody>
      </p:sp>
      <p:sp>
        <p:nvSpPr>
          <p:cNvPr id="49" name="Content Placeholder 17"/>
          <p:cNvSpPr>
            <a:spLocks noGrp="1"/>
          </p:cNvSpPr>
          <p:nvPr>
            <p:ph sz="quarter" idx="27" hasCustomPrompt="1"/>
          </p:nvPr>
        </p:nvSpPr>
        <p:spPr>
          <a:xfrm>
            <a:off x="3504441"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50" name="Content Placeholder 17"/>
          <p:cNvSpPr>
            <a:spLocks noGrp="1"/>
          </p:cNvSpPr>
          <p:nvPr>
            <p:ph sz="quarter" idx="28" hasCustomPrompt="1"/>
          </p:nvPr>
        </p:nvSpPr>
        <p:spPr>
          <a:xfrm>
            <a:off x="6292919" y="3638536"/>
            <a:ext cx="2394986" cy="215444"/>
          </a:xfrm>
          <a:prstGeom prst="rect">
            <a:avLst/>
          </a:prstGeom>
        </p:spPr>
        <p:txBody>
          <a:bodyPr wrap="square" lIns="0" tIns="0" rIns="0" bIns="0">
            <a:spAutoFit/>
          </a:bodyPr>
          <a:lstStyle>
            <a:lvl1pPr marL="0" indent="0" algn="ctr">
              <a:lnSpc>
                <a:spcPct val="100000"/>
              </a:lnSpc>
              <a:buNone/>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p>
        </p:txBody>
      </p:sp>
      <p:sp>
        <p:nvSpPr>
          <p:cNvPr id="51" name="Picture Placeholder 3" title="Click the Icon to add your Image"/>
          <p:cNvSpPr>
            <a:spLocks noGrp="1" noChangeAspect="1"/>
          </p:cNvSpPr>
          <p:nvPr>
            <p:ph type="pic" sz="quarter" idx="29" hasCustomPrompt="1"/>
          </p:nvPr>
        </p:nvSpPr>
        <p:spPr>
          <a:xfrm>
            <a:off x="7017084" y="2122268"/>
            <a:ext cx="946657" cy="946657"/>
          </a:xfrm>
          <a:prstGeom prst="rect">
            <a:avLst/>
          </a:prstGeom>
          <a:noFill/>
        </p:spPr>
        <p:txBody>
          <a:bodyPr wrap="non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a:t>
            </a:r>
            <a:endParaRPr lang="en-US" dirty="0"/>
          </a:p>
        </p:txBody>
      </p:sp>
      <p:sp>
        <p:nvSpPr>
          <p:cNvPr id="52" name="Content Placeholder 17"/>
          <p:cNvSpPr>
            <a:spLocks noGrp="1"/>
          </p:cNvSpPr>
          <p:nvPr>
            <p:ph sz="quarter" idx="30" hasCustomPrompt="1"/>
          </p:nvPr>
        </p:nvSpPr>
        <p:spPr>
          <a:xfrm>
            <a:off x="6292919"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19" name="Text Placeholder 4"/>
          <p:cNvSpPr>
            <a:spLocks noGrp="1"/>
          </p:cNvSpPr>
          <p:nvPr>
            <p:ph type="body" sz="quarter" idx="31" hasCustomPrompt="1"/>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dirty="0" smtClean="0"/>
              <a:t>4 Column Text &amp; Icon Slide Heading</a:t>
            </a:r>
            <a:endParaRPr lang="en-US" dirty="0"/>
          </a:p>
        </p:txBody>
      </p:sp>
      <p:sp>
        <p:nvSpPr>
          <p:cNvPr id="20" name="Text Placeholder 4"/>
          <p:cNvSpPr>
            <a:spLocks noGrp="1"/>
          </p:cNvSpPr>
          <p:nvPr>
            <p:ph type="body" sz="quarter" idx="32"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smtClean="0"/>
              <a:t>Slide Subheading</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lumn Image &amp; Text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smtClean="0"/>
              <a:t>Insert Document Title</a:t>
            </a:r>
            <a:endParaRPr lang="en-US" dirty="0"/>
          </a:p>
        </p:txBody>
      </p:sp>
      <p:sp>
        <p:nvSpPr>
          <p:cNvPr id="39" name="Content Placeholder 17"/>
          <p:cNvSpPr>
            <a:spLocks noGrp="1"/>
          </p:cNvSpPr>
          <p:nvPr>
            <p:ph sz="quarter" idx="21" hasCustomPrompt="1"/>
          </p:nvPr>
        </p:nvSpPr>
        <p:spPr>
          <a:xfrm>
            <a:off x="715963"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41" name="Content Placeholder 17"/>
          <p:cNvSpPr>
            <a:spLocks noGrp="1"/>
          </p:cNvSpPr>
          <p:nvPr>
            <p:ph sz="quarter" idx="24" hasCustomPrompt="1"/>
          </p:nvPr>
        </p:nvSpPr>
        <p:spPr>
          <a:xfrm>
            <a:off x="9081397" y="3308338"/>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43" name="Content Placeholder 17"/>
          <p:cNvSpPr>
            <a:spLocks noGrp="1"/>
          </p:cNvSpPr>
          <p:nvPr>
            <p:ph sz="quarter" idx="27" hasCustomPrompt="1"/>
          </p:nvPr>
        </p:nvSpPr>
        <p:spPr>
          <a:xfrm>
            <a:off x="3504441"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45" name="Content Placeholder 17"/>
          <p:cNvSpPr>
            <a:spLocks noGrp="1"/>
          </p:cNvSpPr>
          <p:nvPr>
            <p:ph sz="quarter" idx="30" hasCustomPrompt="1"/>
          </p:nvPr>
        </p:nvSpPr>
        <p:spPr>
          <a:xfrm>
            <a:off x="6292919" y="3302454"/>
            <a:ext cx="2394986"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47" name="Picture Placeholder 3" title="Click the Icon to add your Image"/>
          <p:cNvSpPr>
            <a:spLocks noGrp="1" noChangeAspect="1"/>
          </p:cNvSpPr>
          <p:nvPr>
            <p:ph type="pic" sz="quarter" idx="16" hasCustomPrompt="1"/>
          </p:nvPr>
        </p:nvSpPr>
        <p:spPr>
          <a:xfrm>
            <a:off x="1340729"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a:t>
            </a:r>
            <a:endParaRPr lang="en-US" dirty="0"/>
          </a:p>
        </p:txBody>
      </p:sp>
      <p:sp>
        <p:nvSpPr>
          <p:cNvPr id="48" name="Picture Placeholder 3" title="Click the Icon to add your Image"/>
          <p:cNvSpPr>
            <a:spLocks noGrp="1" noChangeAspect="1"/>
          </p:cNvSpPr>
          <p:nvPr>
            <p:ph type="pic" sz="quarter" idx="23" hasCustomPrompt="1"/>
          </p:nvPr>
        </p:nvSpPr>
        <p:spPr>
          <a:xfrm>
            <a:off x="9706163"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a:t>
            </a:r>
            <a:endParaRPr lang="en-US" dirty="0"/>
          </a:p>
        </p:txBody>
      </p:sp>
      <p:sp>
        <p:nvSpPr>
          <p:cNvPr id="49" name="Picture Placeholder 3" title="Click the Icon to add your Image"/>
          <p:cNvSpPr>
            <a:spLocks noGrp="1" noChangeAspect="1"/>
          </p:cNvSpPr>
          <p:nvPr>
            <p:ph type="pic" sz="quarter" idx="26" hasCustomPrompt="1"/>
          </p:nvPr>
        </p:nvSpPr>
        <p:spPr>
          <a:xfrm>
            <a:off x="4129207"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a:t>
            </a:r>
            <a:endParaRPr lang="en-US" dirty="0"/>
          </a:p>
        </p:txBody>
      </p:sp>
      <p:sp>
        <p:nvSpPr>
          <p:cNvPr id="50" name="Picture Placeholder 3" title="Click the Icon to add your Image"/>
          <p:cNvSpPr>
            <a:spLocks noGrp="1" noChangeAspect="1"/>
          </p:cNvSpPr>
          <p:nvPr>
            <p:ph type="pic" sz="quarter" idx="29" hasCustomPrompt="1"/>
          </p:nvPr>
        </p:nvSpPr>
        <p:spPr>
          <a:xfrm>
            <a:off x="6917685" y="2032808"/>
            <a:ext cx="1145455" cy="1145455"/>
          </a:xfrm>
          <a:prstGeom prst="rect">
            <a:avLst/>
          </a:prstGeom>
          <a:noFill/>
        </p:spPr>
        <p:txBody>
          <a:bodyPr wrap="none" lIns="360000" tIns="0" rIns="360000" bIns="540000" anchor="b" anchorCtr="1">
            <a:noAutofit/>
          </a:bodyPr>
          <a:lstStyle>
            <a:lvl1pPr marL="0" indent="0" algn="ctr">
              <a:buNone/>
              <a:defRPr sz="10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a:t>
            </a:r>
            <a:endParaRPr lang="en-US" dirty="0"/>
          </a:p>
        </p:txBody>
      </p:sp>
      <p:sp>
        <p:nvSpPr>
          <p:cNvPr id="18" name="Text Placeholder 4"/>
          <p:cNvSpPr>
            <a:spLocks noGrp="1"/>
          </p:cNvSpPr>
          <p:nvPr>
            <p:ph type="body" sz="quarter" idx="31" hasCustomPrompt="1"/>
          </p:nvPr>
        </p:nvSpPr>
        <p:spPr>
          <a:xfrm>
            <a:off x="715963" y="716218"/>
            <a:ext cx="10760075" cy="393542"/>
          </a:xfrm>
          <a:prstGeom prst="rect">
            <a:avLst/>
          </a:prstGeom>
        </p:spPr>
        <p:txBody>
          <a:bodyPr lIns="0" tIns="0" rIns="0" bIns="0"/>
          <a:lstStyle>
            <a:lvl1pPr marL="0" indent="0" algn="ctr">
              <a:buNone/>
              <a:defRPr b="1" i="0">
                <a:solidFill>
                  <a:schemeClr val="bg1"/>
                </a:solidFill>
                <a:latin typeface="Ubuntu" charset="0"/>
                <a:ea typeface="Ubuntu" charset="0"/>
                <a:cs typeface="Ubuntu" charset="0"/>
              </a:defRPr>
            </a:lvl1pPr>
          </a:lstStyle>
          <a:p>
            <a:pPr lvl="0"/>
            <a:r>
              <a:rPr lang="en-US" dirty="0" smtClean="0"/>
              <a:t>4 Column Text &amp; Icon Slide Heading</a:t>
            </a:r>
            <a:endParaRPr lang="en-US" dirty="0"/>
          </a:p>
        </p:txBody>
      </p:sp>
      <p:sp>
        <p:nvSpPr>
          <p:cNvPr id="19" name="Text Placeholder 4"/>
          <p:cNvSpPr>
            <a:spLocks noGrp="1"/>
          </p:cNvSpPr>
          <p:nvPr>
            <p:ph type="body" sz="quarter" idx="32" hasCustomPrompt="1"/>
          </p:nvPr>
        </p:nvSpPr>
        <p:spPr>
          <a:xfrm>
            <a:off x="715962" y="1158975"/>
            <a:ext cx="10760075" cy="393542"/>
          </a:xfrm>
          <a:prstGeom prst="rect">
            <a:avLst/>
          </a:prstGeom>
        </p:spPr>
        <p:txBody>
          <a:bodyPr lIns="0" tIns="0" rIns="0" bIns="0"/>
          <a:lstStyle>
            <a:lvl1pPr marL="0" indent="0" algn="ctr">
              <a:buNone/>
              <a:defRPr b="0" i="0">
                <a:solidFill>
                  <a:srgbClr val="F9C402"/>
                </a:solidFill>
                <a:latin typeface="Ubuntu" charset="0"/>
                <a:ea typeface="Ubuntu" charset="0"/>
                <a:cs typeface="Ubuntu" charset="0"/>
              </a:defRPr>
            </a:lvl1pPr>
          </a:lstStyle>
          <a:p>
            <a:pPr lvl="0"/>
            <a:r>
              <a:rPr lang="en-US" dirty="0" smtClean="0"/>
              <a:t>Slide Subheading</a:t>
            </a:r>
            <a:endParaRPr lang="en-US" dirty="0"/>
          </a:p>
        </p:txBody>
      </p:sp>
      <p:sp>
        <p:nvSpPr>
          <p:cNvPr id="20" name="Content Placeholder 17"/>
          <p:cNvSpPr>
            <a:spLocks noGrp="1"/>
          </p:cNvSpPr>
          <p:nvPr>
            <p:ph sz="quarter" idx="15" hasCustomPrompt="1"/>
          </p:nvPr>
        </p:nvSpPr>
        <p:spPr>
          <a:xfrm>
            <a:off x="715963" y="3644420"/>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p>
        </p:txBody>
      </p:sp>
      <p:sp>
        <p:nvSpPr>
          <p:cNvPr id="21" name="Content Placeholder 17"/>
          <p:cNvSpPr>
            <a:spLocks noGrp="1"/>
          </p:cNvSpPr>
          <p:nvPr>
            <p:ph sz="quarter" idx="22" hasCustomPrompt="1"/>
          </p:nvPr>
        </p:nvSpPr>
        <p:spPr>
          <a:xfrm>
            <a:off x="9081397" y="3644420"/>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p>
        </p:txBody>
      </p:sp>
      <p:sp>
        <p:nvSpPr>
          <p:cNvPr id="22" name="Content Placeholder 17"/>
          <p:cNvSpPr>
            <a:spLocks noGrp="1"/>
          </p:cNvSpPr>
          <p:nvPr>
            <p:ph sz="quarter" idx="25" hasCustomPrompt="1"/>
          </p:nvPr>
        </p:nvSpPr>
        <p:spPr>
          <a:xfrm>
            <a:off x="3504441" y="3638536"/>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p>
        </p:txBody>
      </p:sp>
      <p:sp>
        <p:nvSpPr>
          <p:cNvPr id="23" name="Content Placeholder 17"/>
          <p:cNvSpPr>
            <a:spLocks noGrp="1"/>
          </p:cNvSpPr>
          <p:nvPr>
            <p:ph sz="quarter" idx="28" hasCustomPrompt="1"/>
          </p:nvPr>
        </p:nvSpPr>
        <p:spPr>
          <a:xfrm>
            <a:off x="6292919" y="3638536"/>
            <a:ext cx="2394986" cy="215444"/>
          </a:xfrm>
          <a:prstGeom prst="rect">
            <a:avLst/>
          </a:prstGeom>
        </p:spPr>
        <p:txBody>
          <a:bodyPr wrap="square" lIns="0" tIns="0" rIns="0" bIns="0">
            <a:spAutoFit/>
          </a:bodyPr>
          <a:lstStyle>
            <a:lvl1pPr marL="0" indent="0" algn="ctr">
              <a:lnSpc>
                <a:spcPct val="100000"/>
              </a:lnSpc>
              <a:buNone/>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p>
        </p:txBody>
      </p:sp>
      <p:pic>
        <p:nvPicPr>
          <p:cNvPr id="24" name="Picture 2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45598" y="6116749"/>
            <a:ext cx="2646402" cy="597600"/>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Comparison">
    <p:spTree>
      <p:nvGrpSpPr>
        <p:cNvPr id="1" name=""/>
        <p:cNvGrpSpPr/>
        <p:nvPr/>
      </p:nvGrpSpPr>
      <p:grpSpPr>
        <a:xfrm>
          <a:off x="0" y="0"/>
          <a:ext cx="0" cy="0"/>
          <a:chOff x="0" y="0"/>
          <a:chExt cx="0" cy="0"/>
        </a:xfrm>
      </p:grpSpPr>
      <p:sp>
        <p:nvSpPr>
          <p:cNvPr id="5" name="Content Placeholder 17"/>
          <p:cNvSpPr>
            <a:spLocks noGrp="1"/>
          </p:cNvSpPr>
          <p:nvPr>
            <p:ph sz="quarter" idx="15" hasCustomPrompt="1"/>
          </p:nvPr>
        </p:nvSpPr>
        <p:spPr>
          <a:xfrm>
            <a:off x="715963" y="3239916"/>
            <a:ext cx="4760498" cy="215444"/>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endParaRPr lang="en-US" dirty="0"/>
          </a:p>
        </p:txBody>
      </p:sp>
      <p:sp>
        <p:nvSpPr>
          <p:cNvPr id="6" name="Picture Placeholder 3" title="Click the Icon to add your Image"/>
          <p:cNvSpPr>
            <a:spLocks noGrp="1" noChangeAspect="1"/>
          </p:cNvSpPr>
          <p:nvPr>
            <p:ph type="pic" sz="quarter" idx="16" hasCustomPrompt="1"/>
          </p:nvPr>
        </p:nvSpPr>
        <p:spPr>
          <a:xfrm>
            <a:off x="2622884" y="1495647"/>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sp>
        <p:nvSpPr>
          <p:cNvPr id="7" name="Content Placeholder 17"/>
          <p:cNvSpPr>
            <a:spLocks noGrp="1"/>
          </p:cNvSpPr>
          <p:nvPr>
            <p:ph sz="quarter" idx="21" hasCustomPrompt="1"/>
          </p:nvPr>
        </p:nvSpPr>
        <p:spPr>
          <a:xfrm>
            <a:off x="715963" y="2784566"/>
            <a:ext cx="4760498"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8" name="Content Placeholder 17"/>
          <p:cNvSpPr>
            <a:spLocks noGrp="1"/>
          </p:cNvSpPr>
          <p:nvPr>
            <p:ph sz="quarter" idx="22" hasCustomPrompt="1"/>
          </p:nvPr>
        </p:nvSpPr>
        <p:spPr>
          <a:xfrm>
            <a:off x="6715887" y="3239916"/>
            <a:ext cx="4760498" cy="215444"/>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endParaRPr lang="en-US" dirty="0"/>
          </a:p>
        </p:txBody>
      </p:sp>
      <p:sp>
        <p:nvSpPr>
          <p:cNvPr id="9" name="Picture Placeholder 3" title="Click the Icon to add your Image"/>
          <p:cNvSpPr>
            <a:spLocks noGrp="1" noChangeAspect="1"/>
          </p:cNvSpPr>
          <p:nvPr>
            <p:ph type="pic" sz="quarter" idx="23" hasCustomPrompt="1"/>
          </p:nvPr>
        </p:nvSpPr>
        <p:spPr>
          <a:xfrm>
            <a:off x="8656633" y="1432038"/>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sp>
        <p:nvSpPr>
          <p:cNvPr id="10" name="Content Placeholder 17"/>
          <p:cNvSpPr>
            <a:spLocks noGrp="1"/>
          </p:cNvSpPr>
          <p:nvPr>
            <p:ph sz="quarter" idx="24" hasCustomPrompt="1"/>
          </p:nvPr>
        </p:nvSpPr>
        <p:spPr>
          <a:xfrm>
            <a:off x="6715887" y="2784566"/>
            <a:ext cx="4760498" cy="215444"/>
          </a:xfrm>
          <a:prstGeom prst="rect">
            <a:avLst/>
          </a:prstGeom>
        </p:spPr>
        <p:txBody>
          <a:bodyPr wrap="square" lIns="0" tIns="0" rIns="0" bIns="0">
            <a:spAutoFit/>
          </a:bodyPr>
          <a:lstStyle>
            <a:lvl1pPr marL="0" indent="0" algn="ctr">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cxnSp>
        <p:nvCxnSpPr>
          <p:cNvPr id="11" name="Straight Connector 10"/>
          <p:cNvCxnSpPr/>
          <p:nvPr userDrawn="1"/>
        </p:nvCxnSpPr>
        <p:spPr>
          <a:xfrm>
            <a:off x="6096174" y="2155352"/>
            <a:ext cx="0" cy="3001617"/>
          </a:xfrm>
          <a:prstGeom prst="line">
            <a:avLst/>
          </a:prstGeom>
          <a:ln>
            <a:solidFill>
              <a:srgbClr val="324F82">
                <a:alpha val="50000"/>
              </a:srgbClr>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0165" y="6116893"/>
            <a:ext cx="2087823" cy="599071"/>
          </a:xfrm>
          <a:prstGeom prst="rect">
            <a:avLst/>
          </a:prstGeom>
        </p:spPr>
      </p:pic>
      <p:sp>
        <p:nvSpPr>
          <p:cNvPr id="14"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smtClean="0"/>
              <a:t>Insert Document Title</a:t>
            </a:r>
            <a:endParaRPr lang="en-US" dirty="0"/>
          </a:p>
        </p:txBody>
      </p:sp>
      <p:sp>
        <p:nvSpPr>
          <p:cNvPr id="15" name="Text Placeholder 4"/>
          <p:cNvSpPr>
            <a:spLocks noGrp="1"/>
          </p:cNvSpPr>
          <p:nvPr>
            <p:ph type="body" sz="quarter" idx="25" hasCustomPrompt="1"/>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dirty="0" smtClean="0"/>
              <a:t>2 Column Comparison Slide Heading</a:t>
            </a:r>
            <a:endParaRPr lang="en-US" dirty="0"/>
          </a:p>
        </p:txBody>
      </p:sp>
      <p:sp>
        <p:nvSpPr>
          <p:cNvPr id="16" name="Text Placeholder 4"/>
          <p:cNvSpPr>
            <a:spLocks noGrp="1"/>
          </p:cNvSpPr>
          <p:nvPr>
            <p:ph type="body" sz="quarter" idx="26"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smtClean="0"/>
              <a:t>Slide Subheading</a:t>
            </a:r>
            <a:endParaRPr lang="en-US" dirty="0"/>
          </a:p>
        </p:txBody>
      </p:sp>
    </p:spTree>
    <p:extLst>
      <p:ext uri="{BB962C8B-B14F-4D97-AF65-F5344CB8AC3E}">
        <p14:creationId xmlns:p14="http://schemas.microsoft.com/office/powerpoint/2010/main" val="1657554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Comparison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smtClean="0"/>
              <a:t>Insert Document Title</a:t>
            </a:r>
            <a:endParaRPr lang="en-US" dirty="0"/>
          </a:p>
        </p:txBody>
      </p:sp>
      <p:sp>
        <p:nvSpPr>
          <p:cNvPr id="24" name="Content Placeholder 17"/>
          <p:cNvSpPr>
            <a:spLocks noGrp="1"/>
          </p:cNvSpPr>
          <p:nvPr>
            <p:ph sz="quarter" idx="15" hasCustomPrompt="1"/>
          </p:nvPr>
        </p:nvSpPr>
        <p:spPr>
          <a:xfrm>
            <a:off x="715963" y="3289611"/>
            <a:ext cx="4760498" cy="646331"/>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Quid </a:t>
            </a:r>
            <a:r>
              <a:rPr lang="en-US" dirty="0" err="1" smtClean="0"/>
              <a:t>enim</a:t>
            </a:r>
            <a:r>
              <a:rPr lang="en-US" dirty="0" smtClean="0"/>
              <a:t> de </a:t>
            </a:r>
            <a:r>
              <a:rPr lang="en-US" dirty="0" err="1" smtClean="0"/>
              <a:t>amicitia</a:t>
            </a:r>
            <a:r>
              <a:rPr lang="en-US" dirty="0" smtClean="0"/>
              <a:t> </a:t>
            </a:r>
            <a:r>
              <a:rPr lang="en-US" dirty="0" err="1" smtClean="0"/>
              <a:t>statueris</a:t>
            </a:r>
            <a:r>
              <a:rPr lang="en-US" dirty="0" smtClean="0"/>
              <a:t> </a:t>
            </a:r>
            <a:r>
              <a:rPr lang="en-US" dirty="0" err="1" smtClean="0"/>
              <a:t>utilitatis</a:t>
            </a:r>
            <a:r>
              <a:rPr lang="en-US" dirty="0" smtClean="0"/>
              <a:t> causa </a:t>
            </a:r>
            <a:r>
              <a:rPr lang="en-US" dirty="0" err="1" smtClean="0"/>
              <a:t>expetenda</a:t>
            </a:r>
            <a:r>
              <a:rPr lang="en-US" dirty="0" smtClean="0"/>
              <a:t> vides. Quod </a:t>
            </a:r>
            <a:r>
              <a:rPr lang="en-US" dirty="0" err="1" smtClean="0"/>
              <a:t>vestri</a:t>
            </a:r>
            <a:r>
              <a:rPr lang="en-US" dirty="0" smtClean="0"/>
              <a:t> non item.</a:t>
            </a:r>
            <a:endParaRPr lang="en-US" dirty="0"/>
          </a:p>
        </p:txBody>
      </p:sp>
      <p:sp>
        <p:nvSpPr>
          <p:cNvPr id="25" name="Picture Placeholder 3" title="Click the Icon to add your Image"/>
          <p:cNvSpPr>
            <a:spLocks noGrp="1" noChangeAspect="1"/>
          </p:cNvSpPr>
          <p:nvPr>
            <p:ph type="pic" sz="quarter" idx="16" hasCustomPrompt="1"/>
          </p:nvPr>
        </p:nvSpPr>
        <p:spPr>
          <a:xfrm>
            <a:off x="2622884" y="1495647"/>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sp>
        <p:nvSpPr>
          <p:cNvPr id="26" name="Content Placeholder 17"/>
          <p:cNvSpPr>
            <a:spLocks noGrp="1"/>
          </p:cNvSpPr>
          <p:nvPr>
            <p:ph sz="quarter" idx="21" hasCustomPrompt="1"/>
          </p:nvPr>
        </p:nvSpPr>
        <p:spPr>
          <a:xfrm>
            <a:off x="715963" y="2834261"/>
            <a:ext cx="4760498"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27" name="Content Placeholder 17"/>
          <p:cNvSpPr>
            <a:spLocks noGrp="1"/>
          </p:cNvSpPr>
          <p:nvPr>
            <p:ph sz="quarter" idx="22" hasCustomPrompt="1"/>
          </p:nvPr>
        </p:nvSpPr>
        <p:spPr>
          <a:xfrm>
            <a:off x="6715887" y="3289611"/>
            <a:ext cx="4760498" cy="646331"/>
          </a:xfrm>
          <a:prstGeom prst="rect">
            <a:avLst/>
          </a:prstGeom>
        </p:spPr>
        <p:txBody>
          <a:bodyPr wrap="square" lIns="0" tIns="0" rIns="0" bIns="0">
            <a:spAutoFit/>
          </a:bodyPr>
          <a:lstStyle>
            <a:lvl1pPr marL="171450" indent="-171450" algn="l">
              <a:lnSpc>
                <a:spcPct val="100000"/>
              </a:lnSpc>
              <a:buFont typeface="Arial" charset="0"/>
              <a:buChar char="•"/>
              <a:defRPr sz="14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Quid </a:t>
            </a:r>
            <a:r>
              <a:rPr lang="en-US" dirty="0" err="1" smtClean="0"/>
              <a:t>enim</a:t>
            </a:r>
            <a:r>
              <a:rPr lang="en-US" dirty="0" smtClean="0"/>
              <a:t> de </a:t>
            </a:r>
            <a:r>
              <a:rPr lang="en-US" dirty="0" err="1" smtClean="0"/>
              <a:t>amicitia</a:t>
            </a:r>
            <a:r>
              <a:rPr lang="en-US" dirty="0" smtClean="0"/>
              <a:t> </a:t>
            </a:r>
            <a:r>
              <a:rPr lang="en-US" dirty="0" err="1" smtClean="0"/>
              <a:t>statueris</a:t>
            </a:r>
            <a:r>
              <a:rPr lang="en-US" dirty="0" smtClean="0"/>
              <a:t> </a:t>
            </a:r>
            <a:r>
              <a:rPr lang="en-US" dirty="0" err="1" smtClean="0"/>
              <a:t>utilitatis</a:t>
            </a:r>
            <a:r>
              <a:rPr lang="en-US" dirty="0" smtClean="0"/>
              <a:t> causa </a:t>
            </a:r>
            <a:r>
              <a:rPr lang="en-US" dirty="0" err="1" smtClean="0"/>
              <a:t>expetenda</a:t>
            </a:r>
            <a:r>
              <a:rPr lang="en-US" dirty="0" smtClean="0"/>
              <a:t> vides. Quod </a:t>
            </a:r>
            <a:r>
              <a:rPr lang="en-US" dirty="0" err="1" smtClean="0"/>
              <a:t>vestri</a:t>
            </a:r>
            <a:r>
              <a:rPr lang="en-US" dirty="0" smtClean="0"/>
              <a:t> non item.</a:t>
            </a:r>
            <a:endParaRPr lang="en-US" dirty="0"/>
          </a:p>
        </p:txBody>
      </p:sp>
      <p:sp>
        <p:nvSpPr>
          <p:cNvPr id="28" name="Picture Placeholder 3" title="Click the Icon to add your Image"/>
          <p:cNvSpPr>
            <a:spLocks noGrp="1" noChangeAspect="1"/>
          </p:cNvSpPr>
          <p:nvPr>
            <p:ph type="pic" sz="quarter" idx="23" hasCustomPrompt="1"/>
          </p:nvPr>
        </p:nvSpPr>
        <p:spPr>
          <a:xfrm>
            <a:off x="8622808" y="1495647"/>
            <a:ext cx="946657" cy="946657"/>
          </a:xfrm>
          <a:prstGeom prst="rect">
            <a:avLst/>
          </a:prstGeom>
          <a:noFill/>
        </p:spPr>
        <p:txBody>
          <a:bodyPr wrap="none" lIns="0" tIns="0" rIns="0" bIns="540000" anchor="b"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sp>
        <p:nvSpPr>
          <p:cNvPr id="29" name="Content Placeholder 17"/>
          <p:cNvSpPr>
            <a:spLocks noGrp="1"/>
          </p:cNvSpPr>
          <p:nvPr>
            <p:ph sz="quarter" idx="24" hasCustomPrompt="1"/>
          </p:nvPr>
        </p:nvSpPr>
        <p:spPr>
          <a:xfrm>
            <a:off x="6715887" y="2834261"/>
            <a:ext cx="4760498" cy="215444"/>
          </a:xfrm>
          <a:prstGeom prst="rect">
            <a:avLst/>
          </a:prstGeom>
        </p:spPr>
        <p:txBody>
          <a:bodyPr wrap="square" lIns="0" tIns="0" rIns="0" bIns="0">
            <a:spAutoFit/>
          </a:bodyPr>
          <a:lstStyle>
            <a:lvl1pPr marL="0" indent="0" algn="ctr">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cxnSp>
        <p:nvCxnSpPr>
          <p:cNvPr id="30" name="Straight Connector 29"/>
          <p:cNvCxnSpPr/>
          <p:nvPr userDrawn="1"/>
        </p:nvCxnSpPr>
        <p:spPr>
          <a:xfrm>
            <a:off x="6096174" y="2155352"/>
            <a:ext cx="0" cy="3001617"/>
          </a:xfrm>
          <a:prstGeom prst="line">
            <a:avLst/>
          </a:prstGeom>
          <a:ln>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4"/>
          <p:cNvSpPr>
            <a:spLocks noGrp="1"/>
          </p:cNvSpPr>
          <p:nvPr>
            <p:ph type="body" sz="quarter" idx="25" hasCustomPrompt="1"/>
          </p:nvPr>
        </p:nvSpPr>
        <p:spPr>
          <a:xfrm>
            <a:off x="715963" y="716218"/>
            <a:ext cx="10760075" cy="393542"/>
          </a:xfrm>
          <a:prstGeom prst="rect">
            <a:avLst/>
          </a:prstGeom>
        </p:spPr>
        <p:txBody>
          <a:bodyPr lIns="0" tIns="0" rIns="0" bIns="0"/>
          <a:lstStyle>
            <a:lvl1pPr marL="0" indent="0" algn="ctr">
              <a:buNone/>
              <a:defRPr b="1" i="0">
                <a:solidFill>
                  <a:schemeClr val="bg1"/>
                </a:solidFill>
                <a:latin typeface="Ubuntu" charset="0"/>
                <a:ea typeface="Ubuntu" charset="0"/>
                <a:cs typeface="Ubuntu" charset="0"/>
              </a:defRPr>
            </a:lvl1pPr>
          </a:lstStyle>
          <a:p>
            <a:pPr lvl="0"/>
            <a:r>
              <a:rPr lang="en-US" dirty="0" smtClean="0"/>
              <a:t>2 Column Comparison Slide Heading</a:t>
            </a:r>
            <a:endParaRPr lang="en-US" dirty="0"/>
          </a:p>
        </p:txBody>
      </p:sp>
      <p:sp>
        <p:nvSpPr>
          <p:cNvPr id="14" name="Text Placeholder 4"/>
          <p:cNvSpPr>
            <a:spLocks noGrp="1"/>
          </p:cNvSpPr>
          <p:nvPr>
            <p:ph type="body" sz="quarter" idx="26" hasCustomPrompt="1"/>
          </p:nvPr>
        </p:nvSpPr>
        <p:spPr>
          <a:xfrm>
            <a:off x="715962" y="1158975"/>
            <a:ext cx="10760075" cy="393542"/>
          </a:xfrm>
          <a:prstGeom prst="rect">
            <a:avLst/>
          </a:prstGeom>
        </p:spPr>
        <p:txBody>
          <a:bodyPr lIns="0" tIns="0" rIns="0" bIns="0"/>
          <a:lstStyle>
            <a:lvl1pPr marL="0" indent="0" algn="ctr">
              <a:buNone/>
              <a:defRPr b="0" i="0">
                <a:solidFill>
                  <a:srgbClr val="F9C402"/>
                </a:solidFill>
                <a:latin typeface="Ubuntu" charset="0"/>
                <a:ea typeface="Ubuntu" charset="0"/>
                <a:cs typeface="Ubuntu" charset="0"/>
              </a:defRPr>
            </a:lvl1pPr>
          </a:lstStyle>
          <a:p>
            <a:pPr lvl="0"/>
            <a:r>
              <a:rPr lang="en-US" dirty="0" smtClean="0"/>
              <a:t>Slide Subheading</a:t>
            </a:r>
            <a:endParaRPr lang="en-US" dirty="0"/>
          </a:p>
        </p:txBody>
      </p:sp>
      <p:pic>
        <p:nvPicPr>
          <p:cNvPr id="15" name="Picture 1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45598" y="6116749"/>
            <a:ext cx="2646402" cy="597600"/>
          </a:xfrm>
          <a:prstGeom prst="rect">
            <a:avLst/>
          </a:prstGeom>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con Slide">
    <p:spTree>
      <p:nvGrpSpPr>
        <p:cNvPr id="1" name=""/>
        <p:cNvGrpSpPr/>
        <p:nvPr/>
      </p:nvGrpSpPr>
      <p:grpSpPr>
        <a:xfrm>
          <a:off x="0" y="0"/>
          <a:ext cx="0" cy="0"/>
          <a:chOff x="0" y="0"/>
          <a:chExt cx="0" cy="0"/>
        </a:xfrm>
      </p:grpSpPr>
      <p:sp>
        <p:nvSpPr>
          <p:cNvPr id="5" name="Content Placeholder 17"/>
          <p:cNvSpPr>
            <a:spLocks noGrp="1"/>
          </p:cNvSpPr>
          <p:nvPr>
            <p:ph sz="quarter" idx="15" hasCustomPrompt="1"/>
          </p:nvPr>
        </p:nvSpPr>
        <p:spPr>
          <a:xfrm>
            <a:off x="1955389"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endParaRPr lang="en-US" dirty="0"/>
          </a:p>
        </p:txBody>
      </p:sp>
      <p:sp>
        <p:nvSpPr>
          <p:cNvPr id="6" name="Picture Placeholder 3" title="Click the Icon to add your Image"/>
          <p:cNvSpPr>
            <a:spLocks noGrp="1" noChangeAspect="1"/>
          </p:cNvSpPr>
          <p:nvPr>
            <p:ph type="pic" sz="quarter" idx="16" hasCustomPrompt="1"/>
          </p:nvPr>
        </p:nvSpPr>
        <p:spPr>
          <a:xfrm>
            <a:off x="848173" y="1805183"/>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sp>
        <p:nvSpPr>
          <p:cNvPr id="7" name="Content Placeholder 17"/>
          <p:cNvSpPr>
            <a:spLocks noGrp="1"/>
          </p:cNvSpPr>
          <p:nvPr>
            <p:ph sz="quarter" idx="21" hasCustomPrompt="1"/>
          </p:nvPr>
        </p:nvSpPr>
        <p:spPr>
          <a:xfrm>
            <a:off x="1955389"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cxnSp>
        <p:nvCxnSpPr>
          <p:cNvPr id="11" name="Straight Connector 10"/>
          <p:cNvCxnSpPr/>
          <p:nvPr userDrawn="1"/>
        </p:nvCxnSpPr>
        <p:spPr>
          <a:xfrm>
            <a:off x="6096174" y="2155352"/>
            <a:ext cx="0" cy="3001617"/>
          </a:xfrm>
          <a:prstGeom prst="line">
            <a:avLst/>
          </a:prstGeom>
          <a:ln>
            <a:solidFill>
              <a:srgbClr val="324F82">
                <a:alpha val="50000"/>
              </a:srgbClr>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0165" y="6116893"/>
            <a:ext cx="2087823" cy="599071"/>
          </a:xfrm>
          <a:prstGeom prst="rect">
            <a:avLst/>
          </a:prstGeom>
        </p:spPr>
      </p:pic>
      <p:sp>
        <p:nvSpPr>
          <p:cNvPr id="14"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smtClean="0"/>
              <a:t>Insert Document Title</a:t>
            </a:r>
            <a:endParaRPr lang="en-US" dirty="0"/>
          </a:p>
        </p:txBody>
      </p:sp>
      <p:sp>
        <p:nvSpPr>
          <p:cNvPr id="15" name="Content Placeholder 17"/>
          <p:cNvSpPr>
            <a:spLocks noGrp="1"/>
          </p:cNvSpPr>
          <p:nvPr>
            <p:ph sz="quarter" idx="25" hasCustomPrompt="1"/>
          </p:nvPr>
        </p:nvSpPr>
        <p:spPr>
          <a:xfrm>
            <a:off x="1955389"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endParaRPr lang="en-US" dirty="0"/>
          </a:p>
        </p:txBody>
      </p:sp>
      <p:sp>
        <p:nvSpPr>
          <p:cNvPr id="16" name="Picture Placeholder 3" title="Click the Icon to add your Image"/>
          <p:cNvSpPr>
            <a:spLocks noGrp="1" noChangeAspect="1"/>
          </p:cNvSpPr>
          <p:nvPr>
            <p:ph type="pic" sz="quarter" idx="26" hasCustomPrompt="1"/>
          </p:nvPr>
        </p:nvSpPr>
        <p:spPr>
          <a:xfrm>
            <a:off x="848173" y="3103987"/>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sp>
        <p:nvSpPr>
          <p:cNvPr id="17" name="Content Placeholder 17"/>
          <p:cNvSpPr>
            <a:spLocks noGrp="1"/>
          </p:cNvSpPr>
          <p:nvPr>
            <p:ph sz="quarter" idx="27" hasCustomPrompt="1"/>
          </p:nvPr>
        </p:nvSpPr>
        <p:spPr>
          <a:xfrm>
            <a:off x="1955389"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18" name="Content Placeholder 17"/>
          <p:cNvSpPr>
            <a:spLocks noGrp="1"/>
          </p:cNvSpPr>
          <p:nvPr>
            <p:ph sz="quarter" idx="28" hasCustomPrompt="1"/>
          </p:nvPr>
        </p:nvSpPr>
        <p:spPr>
          <a:xfrm>
            <a:off x="1955389"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endParaRPr lang="en-US" dirty="0"/>
          </a:p>
        </p:txBody>
      </p:sp>
      <p:sp>
        <p:nvSpPr>
          <p:cNvPr id="19" name="Picture Placeholder 3" title="Click the Icon to add your Image"/>
          <p:cNvSpPr>
            <a:spLocks noGrp="1" noChangeAspect="1"/>
          </p:cNvSpPr>
          <p:nvPr>
            <p:ph type="pic" sz="quarter" idx="29" hasCustomPrompt="1"/>
          </p:nvPr>
        </p:nvSpPr>
        <p:spPr>
          <a:xfrm>
            <a:off x="848173" y="443339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sp>
        <p:nvSpPr>
          <p:cNvPr id="20" name="Content Placeholder 17"/>
          <p:cNvSpPr>
            <a:spLocks noGrp="1"/>
          </p:cNvSpPr>
          <p:nvPr>
            <p:ph sz="quarter" idx="30" hasCustomPrompt="1"/>
          </p:nvPr>
        </p:nvSpPr>
        <p:spPr>
          <a:xfrm>
            <a:off x="1955389"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21" name="Content Placeholder 17"/>
          <p:cNvSpPr>
            <a:spLocks noGrp="1"/>
          </p:cNvSpPr>
          <p:nvPr>
            <p:ph sz="quarter" idx="31" hasCustomPrompt="1"/>
          </p:nvPr>
        </p:nvSpPr>
        <p:spPr>
          <a:xfrm>
            <a:off x="6715888"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endParaRPr lang="en-US" dirty="0"/>
          </a:p>
        </p:txBody>
      </p:sp>
      <p:sp>
        <p:nvSpPr>
          <p:cNvPr id="23" name="Content Placeholder 17"/>
          <p:cNvSpPr>
            <a:spLocks noGrp="1"/>
          </p:cNvSpPr>
          <p:nvPr>
            <p:ph sz="quarter" idx="33" hasCustomPrompt="1"/>
          </p:nvPr>
        </p:nvSpPr>
        <p:spPr>
          <a:xfrm>
            <a:off x="6715888"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24" name="Content Placeholder 17"/>
          <p:cNvSpPr>
            <a:spLocks noGrp="1"/>
          </p:cNvSpPr>
          <p:nvPr>
            <p:ph sz="quarter" idx="34" hasCustomPrompt="1"/>
          </p:nvPr>
        </p:nvSpPr>
        <p:spPr>
          <a:xfrm>
            <a:off x="6715888"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endParaRPr lang="en-US" dirty="0"/>
          </a:p>
        </p:txBody>
      </p:sp>
      <p:sp>
        <p:nvSpPr>
          <p:cNvPr id="26" name="Content Placeholder 17"/>
          <p:cNvSpPr>
            <a:spLocks noGrp="1"/>
          </p:cNvSpPr>
          <p:nvPr>
            <p:ph sz="quarter" idx="36" hasCustomPrompt="1"/>
          </p:nvPr>
        </p:nvSpPr>
        <p:spPr>
          <a:xfrm>
            <a:off x="6715888"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27" name="Content Placeholder 17"/>
          <p:cNvSpPr>
            <a:spLocks noGrp="1"/>
          </p:cNvSpPr>
          <p:nvPr>
            <p:ph sz="quarter" idx="37" hasCustomPrompt="1"/>
          </p:nvPr>
        </p:nvSpPr>
        <p:spPr>
          <a:xfrm>
            <a:off x="6715888"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endParaRPr lang="en-US" dirty="0"/>
          </a:p>
        </p:txBody>
      </p:sp>
      <p:sp>
        <p:nvSpPr>
          <p:cNvPr id="29" name="Content Placeholder 17"/>
          <p:cNvSpPr>
            <a:spLocks noGrp="1"/>
          </p:cNvSpPr>
          <p:nvPr>
            <p:ph sz="quarter" idx="39" hasCustomPrompt="1"/>
          </p:nvPr>
        </p:nvSpPr>
        <p:spPr>
          <a:xfrm>
            <a:off x="6715888"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E038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30" name="Picture Placeholder 3" title="Click the Icon to add your Image"/>
          <p:cNvSpPr>
            <a:spLocks noGrp="1" noChangeAspect="1"/>
          </p:cNvSpPr>
          <p:nvPr>
            <p:ph type="pic" sz="quarter" idx="32" hasCustomPrompt="1"/>
          </p:nvPr>
        </p:nvSpPr>
        <p:spPr>
          <a:xfrm>
            <a:off x="10545321" y="1805183"/>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sp>
        <p:nvSpPr>
          <p:cNvPr id="31" name="Picture Placeholder 3" title="Click the Icon to add your Image"/>
          <p:cNvSpPr>
            <a:spLocks noGrp="1" noChangeAspect="1"/>
          </p:cNvSpPr>
          <p:nvPr>
            <p:ph type="pic" sz="quarter" idx="35" hasCustomPrompt="1"/>
          </p:nvPr>
        </p:nvSpPr>
        <p:spPr>
          <a:xfrm>
            <a:off x="10545321" y="3103987"/>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sp>
        <p:nvSpPr>
          <p:cNvPr id="32" name="Picture Placeholder 3" title="Click the Icon to add your Image"/>
          <p:cNvSpPr>
            <a:spLocks noGrp="1" noChangeAspect="1"/>
          </p:cNvSpPr>
          <p:nvPr>
            <p:ph type="pic" sz="quarter" idx="38" hasCustomPrompt="1"/>
          </p:nvPr>
        </p:nvSpPr>
        <p:spPr>
          <a:xfrm>
            <a:off x="10545321" y="443339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sp>
        <p:nvSpPr>
          <p:cNvPr id="28" name="Text Placeholder 4"/>
          <p:cNvSpPr>
            <a:spLocks noGrp="1"/>
          </p:cNvSpPr>
          <p:nvPr>
            <p:ph type="body" sz="quarter" idx="40" hasCustomPrompt="1"/>
          </p:nvPr>
        </p:nvSpPr>
        <p:spPr>
          <a:xfrm>
            <a:off x="715963" y="716218"/>
            <a:ext cx="10760075" cy="393542"/>
          </a:xfrm>
          <a:prstGeom prst="rect">
            <a:avLst/>
          </a:prstGeom>
        </p:spPr>
        <p:txBody>
          <a:bodyPr lIns="0" tIns="0" rIns="0" bIns="0"/>
          <a:lstStyle>
            <a:lvl1pPr marL="0" indent="0" algn="ctr">
              <a:buNone/>
              <a:defRPr b="1" i="0" baseline="0">
                <a:solidFill>
                  <a:srgbClr val="324F82"/>
                </a:solidFill>
                <a:latin typeface="Ubuntu" charset="0"/>
                <a:ea typeface="Ubuntu" charset="0"/>
                <a:cs typeface="Ubuntu" charset="0"/>
              </a:defRPr>
            </a:lvl1pPr>
          </a:lstStyle>
          <a:p>
            <a:pPr lvl="0"/>
            <a:r>
              <a:rPr lang="en-US" dirty="0" smtClean="0"/>
              <a:t>6 Icons &amp; Text Slide Heading</a:t>
            </a:r>
            <a:endParaRPr lang="en-US" dirty="0"/>
          </a:p>
        </p:txBody>
      </p:sp>
      <p:sp>
        <p:nvSpPr>
          <p:cNvPr id="33" name="Text Placeholder 4"/>
          <p:cNvSpPr>
            <a:spLocks noGrp="1"/>
          </p:cNvSpPr>
          <p:nvPr>
            <p:ph type="body" sz="quarter" idx="41"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smtClean="0"/>
              <a:t>Slide Subheading</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Column Comparison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0165" y="6116893"/>
            <a:ext cx="2087823" cy="599071"/>
          </a:xfrm>
          <a:prstGeom prst="rect">
            <a:avLst/>
          </a:prstGeom>
        </p:spPr>
      </p:pic>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smtClean="0"/>
              <a:t>Insert Document Title</a:t>
            </a:r>
            <a:endParaRPr lang="en-US" dirty="0"/>
          </a:p>
        </p:txBody>
      </p:sp>
      <p:sp>
        <p:nvSpPr>
          <p:cNvPr id="16" name="Picture Placeholder 3" title="Click the Icon to add your Image"/>
          <p:cNvSpPr>
            <a:spLocks noGrp="1" noChangeAspect="1"/>
          </p:cNvSpPr>
          <p:nvPr>
            <p:ph type="pic" sz="quarter" idx="16" hasCustomPrompt="1"/>
          </p:nvPr>
        </p:nvSpPr>
        <p:spPr>
          <a:xfrm>
            <a:off x="848173" y="181512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sp>
        <p:nvSpPr>
          <p:cNvPr id="20" name="Picture Placeholder 3" title="Click the Icon to add your Image"/>
          <p:cNvSpPr>
            <a:spLocks noGrp="1" noChangeAspect="1"/>
          </p:cNvSpPr>
          <p:nvPr>
            <p:ph type="pic" sz="quarter" idx="26" hasCustomPrompt="1"/>
          </p:nvPr>
        </p:nvSpPr>
        <p:spPr>
          <a:xfrm>
            <a:off x="848173" y="3113926"/>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sp>
        <p:nvSpPr>
          <p:cNvPr id="32" name="Picture Placeholder 3" title="Click the Icon to add your Image"/>
          <p:cNvSpPr>
            <a:spLocks noGrp="1" noChangeAspect="1"/>
          </p:cNvSpPr>
          <p:nvPr>
            <p:ph type="pic" sz="quarter" idx="29" hasCustomPrompt="1"/>
          </p:nvPr>
        </p:nvSpPr>
        <p:spPr>
          <a:xfrm>
            <a:off x="848173" y="4443331"/>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sp>
        <p:nvSpPr>
          <p:cNvPr id="40" name="Picture Placeholder 3" title="Click the Icon to add your Image"/>
          <p:cNvSpPr>
            <a:spLocks noGrp="1" noChangeAspect="1"/>
          </p:cNvSpPr>
          <p:nvPr>
            <p:ph type="pic" sz="quarter" idx="32" hasCustomPrompt="1"/>
          </p:nvPr>
        </p:nvSpPr>
        <p:spPr>
          <a:xfrm>
            <a:off x="10545321" y="1815122"/>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sp>
        <p:nvSpPr>
          <p:cNvPr id="41" name="Picture Placeholder 3" title="Click the Icon to add your Image"/>
          <p:cNvSpPr>
            <a:spLocks noGrp="1" noChangeAspect="1"/>
          </p:cNvSpPr>
          <p:nvPr>
            <p:ph type="pic" sz="quarter" idx="35" hasCustomPrompt="1"/>
          </p:nvPr>
        </p:nvSpPr>
        <p:spPr>
          <a:xfrm>
            <a:off x="10545321" y="3113926"/>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sp>
        <p:nvSpPr>
          <p:cNvPr id="42" name="Picture Placeholder 3" title="Click the Icon to add your Image"/>
          <p:cNvSpPr>
            <a:spLocks noGrp="1" noChangeAspect="1"/>
          </p:cNvSpPr>
          <p:nvPr>
            <p:ph type="pic" sz="quarter" idx="38" hasCustomPrompt="1"/>
          </p:nvPr>
        </p:nvSpPr>
        <p:spPr>
          <a:xfrm>
            <a:off x="10545321" y="4443331"/>
            <a:ext cx="798855" cy="798855"/>
          </a:xfrm>
          <a:prstGeom prst="rect">
            <a:avLst/>
          </a:prstGeom>
          <a:noFill/>
        </p:spPr>
        <p:txBody>
          <a:bodyPr wrap="square" lIns="0" tIns="0" rIns="0" bIns="0" anchor="ctr"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sp>
        <p:nvSpPr>
          <p:cNvPr id="25" name="Text Placeholder 4"/>
          <p:cNvSpPr>
            <a:spLocks noGrp="1"/>
          </p:cNvSpPr>
          <p:nvPr>
            <p:ph type="body" sz="quarter" idx="40" hasCustomPrompt="1"/>
          </p:nvPr>
        </p:nvSpPr>
        <p:spPr>
          <a:xfrm>
            <a:off x="715963" y="716218"/>
            <a:ext cx="10760075" cy="393542"/>
          </a:xfrm>
          <a:prstGeom prst="rect">
            <a:avLst/>
          </a:prstGeom>
        </p:spPr>
        <p:txBody>
          <a:bodyPr lIns="0" tIns="0" rIns="0" bIns="0"/>
          <a:lstStyle>
            <a:lvl1pPr marL="0" indent="0" algn="ctr">
              <a:buNone/>
              <a:defRPr b="1" i="0" baseline="0">
                <a:solidFill>
                  <a:schemeClr val="bg1"/>
                </a:solidFill>
                <a:latin typeface="Ubuntu" charset="0"/>
                <a:ea typeface="Ubuntu" charset="0"/>
                <a:cs typeface="Ubuntu" charset="0"/>
              </a:defRPr>
            </a:lvl1pPr>
          </a:lstStyle>
          <a:p>
            <a:pPr lvl="0"/>
            <a:r>
              <a:rPr lang="en-US" dirty="0" smtClean="0"/>
              <a:t>6 Icons &amp; Text Slide Heading</a:t>
            </a:r>
            <a:endParaRPr lang="en-US" dirty="0"/>
          </a:p>
        </p:txBody>
      </p:sp>
      <p:sp>
        <p:nvSpPr>
          <p:cNvPr id="26" name="Text Placeholder 4"/>
          <p:cNvSpPr>
            <a:spLocks noGrp="1"/>
          </p:cNvSpPr>
          <p:nvPr>
            <p:ph type="body" sz="quarter" idx="41" hasCustomPrompt="1"/>
          </p:nvPr>
        </p:nvSpPr>
        <p:spPr>
          <a:xfrm>
            <a:off x="715962" y="1158975"/>
            <a:ext cx="10760075" cy="393542"/>
          </a:xfrm>
          <a:prstGeom prst="rect">
            <a:avLst/>
          </a:prstGeom>
        </p:spPr>
        <p:txBody>
          <a:bodyPr lIns="0" tIns="0" rIns="0" bIns="0"/>
          <a:lstStyle>
            <a:lvl1pPr marL="0" indent="0" algn="ctr">
              <a:buNone/>
              <a:defRPr b="0" i="0">
                <a:solidFill>
                  <a:srgbClr val="F9C402"/>
                </a:solidFill>
                <a:latin typeface="Ubuntu" charset="0"/>
                <a:ea typeface="Ubuntu" charset="0"/>
                <a:cs typeface="Ubuntu" charset="0"/>
              </a:defRPr>
            </a:lvl1pPr>
          </a:lstStyle>
          <a:p>
            <a:pPr lvl="0"/>
            <a:r>
              <a:rPr lang="en-US" dirty="0" smtClean="0"/>
              <a:t>Slide Subheading</a:t>
            </a:r>
            <a:endParaRPr lang="en-US" dirty="0"/>
          </a:p>
        </p:txBody>
      </p:sp>
      <p:sp>
        <p:nvSpPr>
          <p:cNvPr id="27" name="Content Placeholder 17"/>
          <p:cNvSpPr>
            <a:spLocks noGrp="1"/>
          </p:cNvSpPr>
          <p:nvPr>
            <p:ph sz="quarter" idx="15" hasCustomPrompt="1"/>
          </p:nvPr>
        </p:nvSpPr>
        <p:spPr>
          <a:xfrm>
            <a:off x="1955389"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endParaRPr lang="en-US" dirty="0"/>
          </a:p>
        </p:txBody>
      </p:sp>
      <p:sp>
        <p:nvSpPr>
          <p:cNvPr id="28" name="Content Placeholder 17"/>
          <p:cNvSpPr>
            <a:spLocks noGrp="1"/>
          </p:cNvSpPr>
          <p:nvPr>
            <p:ph sz="quarter" idx="21" hasCustomPrompt="1"/>
          </p:nvPr>
        </p:nvSpPr>
        <p:spPr>
          <a:xfrm>
            <a:off x="1955389"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cxnSp>
        <p:nvCxnSpPr>
          <p:cNvPr id="29" name="Straight Connector 28"/>
          <p:cNvCxnSpPr/>
          <p:nvPr userDrawn="1"/>
        </p:nvCxnSpPr>
        <p:spPr>
          <a:xfrm>
            <a:off x="6096174" y="2155352"/>
            <a:ext cx="0" cy="3001617"/>
          </a:xfrm>
          <a:prstGeom prst="line">
            <a:avLst/>
          </a:prstGeom>
          <a:ln>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Content Placeholder 17"/>
          <p:cNvSpPr>
            <a:spLocks noGrp="1"/>
          </p:cNvSpPr>
          <p:nvPr>
            <p:ph sz="quarter" idx="25" hasCustomPrompt="1"/>
          </p:nvPr>
        </p:nvSpPr>
        <p:spPr>
          <a:xfrm>
            <a:off x="1955389"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endParaRPr lang="en-US" dirty="0"/>
          </a:p>
        </p:txBody>
      </p:sp>
      <p:sp>
        <p:nvSpPr>
          <p:cNvPr id="43" name="Content Placeholder 17"/>
          <p:cNvSpPr>
            <a:spLocks noGrp="1"/>
          </p:cNvSpPr>
          <p:nvPr>
            <p:ph sz="quarter" idx="27" hasCustomPrompt="1"/>
          </p:nvPr>
        </p:nvSpPr>
        <p:spPr>
          <a:xfrm>
            <a:off x="1955389"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44" name="Content Placeholder 17"/>
          <p:cNvSpPr>
            <a:spLocks noGrp="1"/>
          </p:cNvSpPr>
          <p:nvPr>
            <p:ph sz="quarter" idx="28" hasCustomPrompt="1"/>
          </p:nvPr>
        </p:nvSpPr>
        <p:spPr>
          <a:xfrm>
            <a:off x="1955389"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endParaRPr lang="en-US" dirty="0"/>
          </a:p>
        </p:txBody>
      </p:sp>
      <p:sp>
        <p:nvSpPr>
          <p:cNvPr id="45" name="Content Placeholder 17"/>
          <p:cNvSpPr>
            <a:spLocks noGrp="1"/>
          </p:cNvSpPr>
          <p:nvPr>
            <p:ph sz="quarter" idx="30" hasCustomPrompt="1"/>
          </p:nvPr>
        </p:nvSpPr>
        <p:spPr>
          <a:xfrm>
            <a:off x="1955389"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46" name="Content Placeholder 17"/>
          <p:cNvSpPr>
            <a:spLocks noGrp="1"/>
          </p:cNvSpPr>
          <p:nvPr>
            <p:ph sz="quarter" idx="31" hasCustomPrompt="1"/>
          </p:nvPr>
        </p:nvSpPr>
        <p:spPr>
          <a:xfrm>
            <a:off x="6715888" y="2106913"/>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endParaRPr lang="en-US" dirty="0"/>
          </a:p>
        </p:txBody>
      </p:sp>
      <p:sp>
        <p:nvSpPr>
          <p:cNvPr id="47" name="Content Placeholder 17"/>
          <p:cNvSpPr>
            <a:spLocks noGrp="1"/>
          </p:cNvSpPr>
          <p:nvPr>
            <p:ph sz="quarter" idx="33" hasCustomPrompt="1"/>
          </p:nvPr>
        </p:nvSpPr>
        <p:spPr>
          <a:xfrm>
            <a:off x="6715888" y="1780480"/>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48" name="Content Placeholder 17"/>
          <p:cNvSpPr>
            <a:spLocks noGrp="1"/>
          </p:cNvSpPr>
          <p:nvPr>
            <p:ph sz="quarter" idx="34" hasCustomPrompt="1"/>
          </p:nvPr>
        </p:nvSpPr>
        <p:spPr>
          <a:xfrm>
            <a:off x="6715888" y="3405717"/>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endParaRPr lang="en-US" dirty="0"/>
          </a:p>
        </p:txBody>
      </p:sp>
      <p:sp>
        <p:nvSpPr>
          <p:cNvPr id="49" name="Content Placeholder 17"/>
          <p:cNvSpPr>
            <a:spLocks noGrp="1"/>
          </p:cNvSpPr>
          <p:nvPr>
            <p:ph sz="quarter" idx="36" hasCustomPrompt="1"/>
          </p:nvPr>
        </p:nvSpPr>
        <p:spPr>
          <a:xfrm>
            <a:off x="6715888" y="3079284"/>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50" name="Content Placeholder 17"/>
          <p:cNvSpPr>
            <a:spLocks noGrp="1"/>
          </p:cNvSpPr>
          <p:nvPr>
            <p:ph sz="quarter" idx="37" hasCustomPrompt="1"/>
          </p:nvPr>
        </p:nvSpPr>
        <p:spPr>
          <a:xfrm>
            <a:off x="6715888" y="4735122"/>
            <a:ext cx="3521072" cy="184666"/>
          </a:xfrm>
          <a:prstGeom prst="rect">
            <a:avLst/>
          </a:prstGeom>
        </p:spPr>
        <p:txBody>
          <a:bodyPr wrap="square" lIns="0" tIns="0" rIns="0" bIns="0">
            <a:spAutoFit/>
          </a:bodyPr>
          <a:lstStyle>
            <a:lvl1pPr marL="171450" indent="-171450" algn="l">
              <a:lnSpc>
                <a:spcPct val="100000"/>
              </a:lnSpc>
              <a:buFont typeface="Arial" charset="0"/>
              <a:buChar char="•"/>
              <a:defRPr sz="12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endParaRPr lang="en-US" dirty="0"/>
          </a:p>
        </p:txBody>
      </p:sp>
      <p:sp>
        <p:nvSpPr>
          <p:cNvPr id="51" name="Content Placeholder 17"/>
          <p:cNvSpPr>
            <a:spLocks noGrp="1"/>
          </p:cNvSpPr>
          <p:nvPr>
            <p:ph sz="quarter" idx="39" hasCustomPrompt="1"/>
          </p:nvPr>
        </p:nvSpPr>
        <p:spPr>
          <a:xfrm>
            <a:off x="6715888" y="4408689"/>
            <a:ext cx="3521072" cy="215444"/>
          </a:xfrm>
          <a:prstGeom prst="rect">
            <a:avLst/>
          </a:prstGeom>
        </p:spPr>
        <p:txBody>
          <a:bodyPr wrap="square" lIns="0" tIns="0" rIns="0" bIns="0">
            <a:spAutoFit/>
          </a:bodyPr>
          <a:lstStyle>
            <a:lvl1pPr marL="0" indent="0" algn="l">
              <a:lnSpc>
                <a:spcPct val="100000"/>
              </a:lnSpc>
              <a:buNone/>
              <a:defRPr sz="1400" b="1" i="0" baseline="0">
                <a:solidFill>
                  <a:srgbClr val="F9C40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xt &amp; Image Columns">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0165" y="6116893"/>
            <a:ext cx="2087823" cy="599071"/>
          </a:xfrm>
          <a:prstGeom prst="rect">
            <a:avLst/>
          </a:prstGeom>
        </p:spPr>
      </p:pic>
      <p:sp>
        <p:nvSpPr>
          <p:cNvPr id="22" name="Content Placeholder 17"/>
          <p:cNvSpPr>
            <a:spLocks noGrp="1"/>
          </p:cNvSpPr>
          <p:nvPr>
            <p:ph sz="quarter" idx="15" hasCustomPrompt="1"/>
          </p:nvPr>
        </p:nvSpPr>
        <p:spPr>
          <a:xfrm>
            <a:off x="715962" y="4560199"/>
            <a:ext cx="3311999" cy="184666"/>
          </a:xfrm>
          <a:prstGeom prst="rect">
            <a:avLst/>
          </a:prstGeom>
        </p:spPr>
        <p:txBody>
          <a:bodyPr wrap="square" lIns="0" tIns="0" rIns="0" bIns="0">
            <a:spAutoFit/>
          </a:bodyPr>
          <a:lstStyle>
            <a:lvl1pPr marL="0" indent="0" algn="ctr">
              <a:lnSpc>
                <a:spcPct val="100000"/>
              </a:lnSpc>
              <a:buNone/>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p>
        </p:txBody>
      </p:sp>
      <p:sp>
        <p:nvSpPr>
          <p:cNvPr id="16" name="Picture Placeholder 3" title="Click the Icon to add your Image"/>
          <p:cNvSpPr>
            <a:spLocks noGrp="1" noChangeAspect="1"/>
          </p:cNvSpPr>
          <p:nvPr>
            <p:ph type="pic" sz="quarter" idx="16" hasCustomPrompt="1"/>
          </p:nvPr>
        </p:nvSpPr>
        <p:spPr>
          <a:xfrm>
            <a:off x="715962" y="2010139"/>
            <a:ext cx="3303387" cy="1943169"/>
          </a:xfrm>
          <a:prstGeom prst="rect">
            <a:avLst/>
          </a:prstGeom>
          <a:solidFill>
            <a:schemeClr val="bg2"/>
          </a:solidFill>
        </p:spPr>
        <p:txBody>
          <a:bodyPr wrap="squar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a:t>
            </a:r>
            <a:endParaRPr lang="en-US" dirty="0"/>
          </a:p>
        </p:txBody>
      </p:sp>
      <p:sp>
        <p:nvSpPr>
          <p:cNvPr id="18" name="Content Placeholder 17"/>
          <p:cNvSpPr>
            <a:spLocks noGrp="1"/>
          </p:cNvSpPr>
          <p:nvPr>
            <p:ph sz="quarter" idx="21" hasCustomPrompt="1"/>
          </p:nvPr>
        </p:nvSpPr>
        <p:spPr>
          <a:xfrm>
            <a:off x="715962" y="4224117"/>
            <a:ext cx="3311999" cy="215444"/>
          </a:xfrm>
          <a:prstGeom prst="rect">
            <a:avLst/>
          </a:prstGeom>
        </p:spPr>
        <p:txBody>
          <a:bodyPr wrap="square" lIns="0" tIns="0" rIns="0" bIns="0">
            <a:spAutoFit/>
          </a:bodyPr>
          <a:lstStyle>
            <a:lvl1pPr marL="0" indent="0" algn="ctr">
              <a:lnSpc>
                <a:spcPct val="100000"/>
              </a:lnSpc>
              <a:buNone/>
              <a:defRPr sz="1400" b="1" i="0" baseline="0">
                <a:solidFill>
                  <a:srgbClr val="4FB9AB"/>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33" name="Content Placeholder 17"/>
          <p:cNvSpPr>
            <a:spLocks noGrp="1"/>
          </p:cNvSpPr>
          <p:nvPr>
            <p:ph sz="quarter" idx="22" hasCustomPrompt="1"/>
          </p:nvPr>
        </p:nvSpPr>
        <p:spPr>
          <a:xfrm>
            <a:off x="4440173" y="4537025"/>
            <a:ext cx="3311999" cy="184666"/>
          </a:xfrm>
          <a:prstGeom prst="rect">
            <a:avLst/>
          </a:prstGeom>
        </p:spPr>
        <p:txBody>
          <a:bodyPr wrap="square" lIns="0" tIns="0" rIns="0" bIns="0">
            <a:spAutoFit/>
          </a:bodyPr>
          <a:lstStyle>
            <a:lvl1pPr marL="0" indent="0" algn="ctr">
              <a:lnSpc>
                <a:spcPct val="100000"/>
              </a:lnSpc>
              <a:buNone/>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p>
        </p:txBody>
      </p:sp>
      <p:sp>
        <p:nvSpPr>
          <p:cNvPr id="35" name="Content Placeholder 17"/>
          <p:cNvSpPr>
            <a:spLocks noGrp="1"/>
          </p:cNvSpPr>
          <p:nvPr>
            <p:ph sz="quarter" idx="24" hasCustomPrompt="1"/>
          </p:nvPr>
        </p:nvSpPr>
        <p:spPr>
          <a:xfrm>
            <a:off x="4440173" y="4200943"/>
            <a:ext cx="3311999" cy="215444"/>
          </a:xfrm>
          <a:prstGeom prst="rect">
            <a:avLst/>
          </a:prstGeom>
        </p:spPr>
        <p:txBody>
          <a:bodyPr wrap="square" lIns="0" tIns="0" rIns="0" bIns="0">
            <a:spAutoFit/>
          </a:bodyPr>
          <a:lstStyle>
            <a:lvl1pPr marL="0" indent="0" algn="ctr">
              <a:lnSpc>
                <a:spcPct val="100000"/>
              </a:lnSpc>
              <a:buNone/>
              <a:defRPr sz="1400" b="1" i="0" baseline="0">
                <a:solidFill>
                  <a:srgbClr val="4FB9AB"/>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36" name="Content Placeholder 17"/>
          <p:cNvSpPr>
            <a:spLocks noGrp="1"/>
          </p:cNvSpPr>
          <p:nvPr>
            <p:ph sz="quarter" idx="25" hasCustomPrompt="1"/>
          </p:nvPr>
        </p:nvSpPr>
        <p:spPr>
          <a:xfrm>
            <a:off x="8164384" y="4537025"/>
            <a:ext cx="3311999" cy="184666"/>
          </a:xfrm>
          <a:prstGeom prst="rect">
            <a:avLst/>
          </a:prstGeom>
        </p:spPr>
        <p:txBody>
          <a:bodyPr wrap="square" lIns="0" tIns="0" rIns="0" bIns="0">
            <a:spAutoFit/>
          </a:bodyPr>
          <a:lstStyle>
            <a:lvl1pPr marL="0" indent="0" algn="ctr">
              <a:lnSpc>
                <a:spcPct val="100000"/>
              </a:lnSpc>
              <a:buNone/>
              <a:defRPr sz="12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p>
        </p:txBody>
      </p:sp>
      <p:sp>
        <p:nvSpPr>
          <p:cNvPr id="38" name="Content Placeholder 17"/>
          <p:cNvSpPr>
            <a:spLocks noGrp="1"/>
          </p:cNvSpPr>
          <p:nvPr>
            <p:ph sz="quarter" idx="27" hasCustomPrompt="1"/>
          </p:nvPr>
        </p:nvSpPr>
        <p:spPr>
          <a:xfrm>
            <a:off x="8164384" y="4200943"/>
            <a:ext cx="3311999" cy="215444"/>
          </a:xfrm>
          <a:prstGeom prst="rect">
            <a:avLst/>
          </a:prstGeom>
        </p:spPr>
        <p:txBody>
          <a:bodyPr wrap="square" lIns="0" tIns="0" rIns="0" bIns="0">
            <a:spAutoFit/>
          </a:bodyPr>
          <a:lstStyle>
            <a:lvl1pPr marL="0" indent="0" algn="ctr">
              <a:lnSpc>
                <a:spcPct val="100000"/>
              </a:lnSpc>
              <a:buNone/>
              <a:defRPr sz="1400" b="1" i="0" baseline="0">
                <a:solidFill>
                  <a:srgbClr val="4FB9AB"/>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Insert Subtitle Here</a:t>
            </a:r>
            <a:endParaRPr lang="en-US" dirty="0"/>
          </a:p>
        </p:txBody>
      </p:sp>
      <p:sp>
        <p:nvSpPr>
          <p:cNvPr id="41" name="Picture Placeholder 3" title="Click the Icon to add your Image"/>
          <p:cNvSpPr>
            <a:spLocks noGrp="1" noChangeAspect="1"/>
          </p:cNvSpPr>
          <p:nvPr>
            <p:ph type="pic" sz="quarter" idx="28" hasCustomPrompt="1"/>
          </p:nvPr>
        </p:nvSpPr>
        <p:spPr>
          <a:xfrm>
            <a:off x="4440173" y="2010139"/>
            <a:ext cx="3303387" cy="1943169"/>
          </a:xfrm>
          <a:prstGeom prst="rect">
            <a:avLst/>
          </a:prstGeom>
          <a:solidFill>
            <a:schemeClr val="bg2"/>
          </a:solidFill>
        </p:spPr>
        <p:txBody>
          <a:bodyPr wrap="squar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a:t>
            </a:r>
            <a:endParaRPr lang="en-US" dirty="0"/>
          </a:p>
        </p:txBody>
      </p:sp>
      <p:sp>
        <p:nvSpPr>
          <p:cNvPr id="42" name="Picture Placeholder 3" title="Click the Icon to add your Image"/>
          <p:cNvSpPr>
            <a:spLocks noGrp="1" noChangeAspect="1"/>
          </p:cNvSpPr>
          <p:nvPr>
            <p:ph type="pic" sz="quarter" idx="29" hasCustomPrompt="1"/>
          </p:nvPr>
        </p:nvSpPr>
        <p:spPr>
          <a:xfrm>
            <a:off x="8168689" y="2003311"/>
            <a:ext cx="3303387" cy="1943169"/>
          </a:xfrm>
          <a:prstGeom prst="rect">
            <a:avLst/>
          </a:prstGeom>
          <a:solidFill>
            <a:schemeClr val="bg2"/>
          </a:solidFill>
        </p:spPr>
        <p:txBody>
          <a:bodyPr wrap="square" lIns="360000" tIns="0" rIns="360000" bIns="540000" anchor="b" anchorCtr="1">
            <a:noAutofit/>
          </a:bodyPr>
          <a:lstStyle>
            <a:lvl1pPr marL="0" indent="0" algn="ctr">
              <a:buNone/>
              <a:defRPr sz="10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a:t>
            </a:r>
            <a:endParaRPr lang="en-US" dirty="0"/>
          </a:p>
        </p:txBody>
      </p:sp>
      <p:sp>
        <p:nvSpPr>
          <p:cNvPr id="44"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smtClean="0"/>
              <a:t>Insert Document Title</a:t>
            </a:r>
            <a:endParaRPr lang="en-US" dirty="0"/>
          </a:p>
        </p:txBody>
      </p:sp>
      <p:sp>
        <p:nvSpPr>
          <p:cNvPr id="17" name="Text Placeholder 4"/>
          <p:cNvSpPr>
            <a:spLocks noGrp="1"/>
          </p:cNvSpPr>
          <p:nvPr>
            <p:ph type="body" sz="quarter" idx="30" hasCustomPrompt="1"/>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dirty="0" smtClean="0"/>
              <a:t>3 Column Text &amp; Image Slide Heading</a:t>
            </a:r>
            <a:endParaRPr lang="en-US" dirty="0"/>
          </a:p>
        </p:txBody>
      </p:sp>
      <p:sp>
        <p:nvSpPr>
          <p:cNvPr id="19" name="Text Placeholder 4"/>
          <p:cNvSpPr>
            <a:spLocks noGrp="1"/>
          </p:cNvSpPr>
          <p:nvPr>
            <p:ph type="body" sz="quarter" idx="31"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smtClean="0"/>
              <a:t>Slide Subheading</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16" name="Picture Placeholder 3" title="Click the Icon to add your Image"/>
          <p:cNvSpPr>
            <a:spLocks noGrp="1"/>
          </p:cNvSpPr>
          <p:nvPr>
            <p:ph type="pic" sz="quarter" idx="16" hasCustomPrompt="1"/>
          </p:nvPr>
        </p:nvSpPr>
        <p:spPr>
          <a:xfrm>
            <a:off x="0" y="0"/>
            <a:ext cx="12192000" cy="5974857"/>
          </a:xfrm>
          <a:prstGeom prst="rect">
            <a:avLst/>
          </a:prstGeom>
          <a:solidFill>
            <a:schemeClr val="bg2"/>
          </a:solidFill>
        </p:spPr>
        <p:txBody>
          <a:bodyPr wrap="square" lIns="0" tIns="0" rIns="0" bIns="1835999"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0165" y="6116893"/>
            <a:ext cx="2087823" cy="599071"/>
          </a:xfrm>
          <a:prstGeom prst="rect">
            <a:avLst/>
          </a:prstGeom>
        </p:spPr>
      </p:pic>
      <p:sp>
        <p:nvSpPr>
          <p:cNvPr id="21"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smtClean="0"/>
              <a:t>Insert Document Title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ll Page Image">
    <p:spTree>
      <p:nvGrpSpPr>
        <p:cNvPr id="1" name=""/>
        <p:cNvGrpSpPr/>
        <p:nvPr/>
      </p:nvGrpSpPr>
      <p:grpSpPr>
        <a:xfrm>
          <a:off x="0" y="0"/>
          <a:ext cx="0" cy="0"/>
          <a:chOff x="0" y="0"/>
          <a:chExt cx="0" cy="0"/>
        </a:xfrm>
      </p:grpSpPr>
      <p:sp>
        <p:nvSpPr>
          <p:cNvPr id="16" name="Picture Placeholder 3" title="Click the Icon to add your Image"/>
          <p:cNvSpPr>
            <a:spLocks noGrp="1"/>
          </p:cNvSpPr>
          <p:nvPr>
            <p:ph type="pic" sz="quarter" idx="16" hasCustomPrompt="1"/>
          </p:nvPr>
        </p:nvSpPr>
        <p:spPr>
          <a:xfrm>
            <a:off x="6089373" y="0"/>
            <a:ext cx="6102626" cy="6858000"/>
          </a:xfrm>
          <a:prstGeom prst="rect">
            <a:avLst/>
          </a:prstGeom>
          <a:solidFill>
            <a:schemeClr val="bg2"/>
          </a:solidFill>
        </p:spPr>
        <p:txBody>
          <a:bodyPr wrap="square" lIns="0" tIns="0" rIns="0" bIns="1835999"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cxnSp>
        <p:nvCxnSpPr>
          <p:cNvPr id="13" name="Straight Connector 12"/>
          <p:cNvCxnSpPr/>
          <p:nvPr userDrawn="1"/>
        </p:nvCxnSpPr>
        <p:spPr>
          <a:xfrm>
            <a:off x="715618"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20"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rgbClr val="324F82"/>
                </a:solidFill>
                <a:latin typeface="Ubuntu" charset="0"/>
                <a:ea typeface="Ubuntu" charset="0"/>
                <a:cs typeface="Ubuntu" charset="0"/>
              </a:defRPr>
            </a:lvl1pPr>
          </a:lstStyle>
          <a:p>
            <a:pPr lvl="0"/>
            <a:r>
              <a:rPr lang="en-US" dirty="0" smtClean="0"/>
              <a:t>Insert Document Title</a:t>
            </a:r>
            <a:endParaRPr lang="en-US" dirty="0"/>
          </a:p>
        </p:txBody>
      </p:sp>
      <p:sp>
        <p:nvSpPr>
          <p:cNvPr id="22" name="Rectangle 21"/>
          <p:cNvSpPr/>
          <p:nvPr userDrawn="1"/>
        </p:nvSpPr>
        <p:spPr>
          <a:xfrm>
            <a:off x="6089373" y="5814391"/>
            <a:ext cx="6102626" cy="1043609"/>
          </a:xfrm>
          <a:prstGeom prst="rect">
            <a:avLst/>
          </a:prstGeom>
          <a:gradFill>
            <a:gsLst>
              <a:gs pos="100000">
                <a:srgbClr val="324F82">
                  <a:alpha val="50000"/>
                </a:srgbClr>
              </a:gs>
              <a:gs pos="0">
                <a:srgbClr val="324F82">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0165" y="6116893"/>
            <a:ext cx="2087823" cy="599071"/>
          </a:xfrm>
          <a:prstGeom prst="rect">
            <a:avLst/>
          </a:prstGeom>
        </p:spPr>
      </p:pic>
      <p:sp>
        <p:nvSpPr>
          <p:cNvPr id="10" name="Content Placeholder 17"/>
          <p:cNvSpPr>
            <a:spLocks noGrp="1"/>
          </p:cNvSpPr>
          <p:nvPr>
            <p:ph sz="quarter" idx="18" hasCustomPrompt="1"/>
          </p:nvPr>
        </p:nvSpPr>
        <p:spPr>
          <a:xfrm>
            <a:off x="715964" y="2166730"/>
            <a:ext cx="4657792" cy="316189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Bullet Point Bullet Point</a:t>
            </a:r>
          </a:p>
          <a:p>
            <a:pPr lvl="1"/>
            <a:r>
              <a:rPr lang="en-US" dirty="0" smtClean="0"/>
              <a:t>Bullet Point Bullet Point</a:t>
            </a:r>
          </a:p>
          <a:p>
            <a:pPr lvl="2"/>
            <a:r>
              <a:rPr lang="en-US" dirty="0" smtClean="0"/>
              <a:t>Bullet Point Bullet Point</a:t>
            </a:r>
          </a:p>
          <a:p>
            <a:pPr lvl="0"/>
            <a:r>
              <a:rPr lang="en-US" dirty="0" smtClean="0"/>
              <a:t>Bullet Point Bullet Point</a:t>
            </a:r>
          </a:p>
          <a:p>
            <a:pPr lvl="1"/>
            <a:r>
              <a:rPr lang="en-US" dirty="0" smtClean="0"/>
              <a:t>Bullet Point Bullet Point</a:t>
            </a:r>
          </a:p>
          <a:p>
            <a:pPr lvl="2"/>
            <a:r>
              <a:rPr lang="en-US" dirty="0" smtClean="0"/>
              <a:t>Bullet Point Bullet Point</a:t>
            </a:r>
          </a:p>
          <a:p>
            <a:pPr lvl="0"/>
            <a:r>
              <a:rPr lang="en-US" dirty="0" smtClean="0"/>
              <a:t>Bullet Point Bullet Point</a:t>
            </a:r>
          </a:p>
          <a:p>
            <a:pPr lvl="1"/>
            <a:r>
              <a:rPr lang="en-US" dirty="0" smtClean="0"/>
              <a:t>Bullet Point Bullet Point</a:t>
            </a:r>
          </a:p>
          <a:p>
            <a:pPr lvl="2"/>
            <a:r>
              <a:rPr lang="en-US" dirty="0" smtClean="0"/>
              <a:t>Bullet Point Bullet Point</a:t>
            </a:r>
          </a:p>
        </p:txBody>
      </p:sp>
      <p:sp>
        <p:nvSpPr>
          <p:cNvPr id="14" name="Text Placeholder 4"/>
          <p:cNvSpPr>
            <a:spLocks noGrp="1"/>
          </p:cNvSpPr>
          <p:nvPr>
            <p:ph type="body" sz="quarter" idx="15" hasCustomPrompt="1"/>
          </p:nvPr>
        </p:nvSpPr>
        <p:spPr>
          <a:xfrm>
            <a:off x="715963" y="716218"/>
            <a:ext cx="4657793" cy="393542"/>
          </a:xfrm>
          <a:prstGeom prst="rect">
            <a:avLst/>
          </a:prstGeom>
        </p:spPr>
        <p:txBody>
          <a:bodyPr lIns="0" tIns="0" rIns="0" bIns="0"/>
          <a:lstStyle>
            <a:lvl1pPr marL="0" indent="0">
              <a:buNone/>
              <a:defRPr b="1" i="0" baseline="0">
                <a:solidFill>
                  <a:srgbClr val="324F82"/>
                </a:solidFill>
                <a:latin typeface="Ubuntu" charset="0"/>
                <a:ea typeface="Ubuntu" charset="0"/>
                <a:cs typeface="Ubuntu" charset="0"/>
              </a:defRPr>
            </a:lvl1pPr>
          </a:lstStyle>
          <a:p>
            <a:pPr lvl="0"/>
            <a:r>
              <a:rPr lang="en-US" dirty="0" smtClean="0"/>
              <a:t>Split Image Slide Heading</a:t>
            </a:r>
            <a:endParaRPr lang="en-US" dirty="0"/>
          </a:p>
        </p:txBody>
      </p:sp>
      <p:sp>
        <p:nvSpPr>
          <p:cNvPr id="15" name="Text Placeholder 4"/>
          <p:cNvSpPr>
            <a:spLocks noGrp="1"/>
          </p:cNvSpPr>
          <p:nvPr>
            <p:ph type="body" sz="quarter" idx="19" hasCustomPrompt="1"/>
          </p:nvPr>
        </p:nvSpPr>
        <p:spPr>
          <a:xfrm>
            <a:off x="715963" y="1158975"/>
            <a:ext cx="4657794"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smtClean="0"/>
              <a:t>Slide Subheading</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Full Page Image">
    <p:spTree>
      <p:nvGrpSpPr>
        <p:cNvPr id="1" name=""/>
        <p:cNvGrpSpPr/>
        <p:nvPr/>
      </p:nvGrpSpPr>
      <p:grpSpPr>
        <a:xfrm>
          <a:off x="0" y="0"/>
          <a:ext cx="0" cy="0"/>
          <a:chOff x="0" y="0"/>
          <a:chExt cx="0" cy="0"/>
        </a:xfrm>
      </p:grpSpPr>
      <p:sp>
        <p:nvSpPr>
          <p:cNvPr id="16" name="Picture Placeholder 3" title="Click the Icon to add your Image"/>
          <p:cNvSpPr>
            <a:spLocks noGrp="1"/>
          </p:cNvSpPr>
          <p:nvPr>
            <p:ph type="pic" sz="quarter" idx="16" hasCustomPrompt="1"/>
          </p:nvPr>
        </p:nvSpPr>
        <p:spPr>
          <a:xfrm>
            <a:off x="0" y="0"/>
            <a:ext cx="6102626" cy="6858000"/>
          </a:xfrm>
          <a:prstGeom prst="rect">
            <a:avLst/>
          </a:prstGeom>
          <a:solidFill>
            <a:schemeClr val="bg2"/>
          </a:solidFill>
        </p:spPr>
        <p:txBody>
          <a:bodyPr wrap="square" lIns="0" tIns="0" rIns="0" bIns="1835999"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sp>
        <p:nvSpPr>
          <p:cNvPr id="3" name="Rectangle 2"/>
          <p:cNvSpPr/>
          <p:nvPr userDrawn="1"/>
        </p:nvSpPr>
        <p:spPr>
          <a:xfrm>
            <a:off x="6102626" y="1"/>
            <a:ext cx="6089374" cy="6858000"/>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70165" y="6116893"/>
            <a:ext cx="2087823" cy="599071"/>
          </a:xfrm>
          <a:prstGeom prst="rect">
            <a:avLst/>
          </a:prstGeom>
        </p:spPr>
      </p:pic>
      <p:cxnSp>
        <p:nvCxnSpPr>
          <p:cNvPr id="13" name="Straight Connector 12"/>
          <p:cNvCxnSpPr/>
          <p:nvPr userDrawn="1"/>
        </p:nvCxnSpPr>
        <p:spPr>
          <a:xfrm>
            <a:off x="6818244" y="1868557"/>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0" y="5814391"/>
            <a:ext cx="6102626" cy="1043609"/>
          </a:xfrm>
          <a:prstGeom prst="rect">
            <a:avLst/>
          </a:prstGeom>
          <a:gradFill>
            <a:gsLst>
              <a:gs pos="100000">
                <a:schemeClr val="bg1">
                  <a:alpha val="49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rgbClr val="324F82"/>
                </a:solidFill>
                <a:latin typeface="Ubuntu" charset="0"/>
                <a:ea typeface="Ubuntu" charset="0"/>
                <a:cs typeface="Ubuntu" charset="0"/>
              </a:defRPr>
            </a:lvl1pPr>
          </a:lstStyle>
          <a:p>
            <a:pPr lvl="0"/>
            <a:r>
              <a:rPr lang="en-US" dirty="0" smtClean="0"/>
              <a:t>Insert Document Title</a:t>
            </a:r>
            <a:endParaRPr lang="en-US" dirty="0"/>
          </a:p>
        </p:txBody>
      </p:sp>
      <p:sp>
        <p:nvSpPr>
          <p:cNvPr id="15" name="Content Placeholder 17"/>
          <p:cNvSpPr>
            <a:spLocks noGrp="1"/>
          </p:cNvSpPr>
          <p:nvPr>
            <p:ph sz="quarter" idx="18" hasCustomPrompt="1"/>
          </p:nvPr>
        </p:nvSpPr>
        <p:spPr>
          <a:xfrm>
            <a:off x="6818589" y="2162650"/>
            <a:ext cx="4657792" cy="316189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Bullet Point Bullet Point</a:t>
            </a:r>
          </a:p>
          <a:p>
            <a:pPr lvl="1"/>
            <a:r>
              <a:rPr lang="en-US" dirty="0" smtClean="0"/>
              <a:t>Bullet Point Bullet Point</a:t>
            </a:r>
          </a:p>
          <a:p>
            <a:pPr lvl="2"/>
            <a:r>
              <a:rPr lang="en-US" dirty="0" smtClean="0"/>
              <a:t>Bullet Point Bullet Point</a:t>
            </a:r>
          </a:p>
          <a:p>
            <a:pPr lvl="0"/>
            <a:r>
              <a:rPr lang="en-US" dirty="0" smtClean="0"/>
              <a:t>Bullet Point Bullet Point</a:t>
            </a:r>
          </a:p>
          <a:p>
            <a:pPr lvl="1"/>
            <a:r>
              <a:rPr lang="en-US" dirty="0" smtClean="0"/>
              <a:t>Bullet Point Bullet Point</a:t>
            </a:r>
          </a:p>
          <a:p>
            <a:pPr lvl="2"/>
            <a:r>
              <a:rPr lang="en-US" dirty="0" smtClean="0"/>
              <a:t>Bullet Point Bullet Point</a:t>
            </a:r>
          </a:p>
          <a:p>
            <a:pPr lvl="0"/>
            <a:r>
              <a:rPr lang="en-US" dirty="0" smtClean="0"/>
              <a:t>Bullet Point Bullet Point</a:t>
            </a:r>
          </a:p>
          <a:p>
            <a:pPr lvl="1"/>
            <a:r>
              <a:rPr lang="en-US" dirty="0" smtClean="0"/>
              <a:t>Bullet Point Bullet Point</a:t>
            </a:r>
          </a:p>
          <a:p>
            <a:pPr lvl="2"/>
            <a:r>
              <a:rPr lang="en-US" dirty="0" smtClean="0"/>
              <a:t>Bullet Point Bullet Point</a:t>
            </a:r>
          </a:p>
        </p:txBody>
      </p:sp>
      <p:sp>
        <p:nvSpPr>
          <p:cNvPr id="14" name="Text Placeholder 4"/>
          <p:cNvSpPr>
            <a:spLocks noGrp="1"/>
          </p:cNvSpPr>
          <p:nvPr>
            <p:ph type="body" sz="quarter" idx="15" hasCustomPrompt="1"/>
          </p:nvPr>
        </p:nvSpPr>
        <p:spPr>
          <a:xfrm>
            <a:off x="6818244" y="716218"/>
            <a:ext cx="4657793" cy="393542"/>
          </a:xfrm>
          <a:prstGeom prst="rect">
            <a:avLst/>
          </a:prstGeom>
        </p:spPr>
        <p:txBody>
          <a:bodyPr lIns="0" tIns="0" rIns="0" bIns="0"/>
          <a:lstStyle>
            <a:lvl1pPr marL="0" indent="0">
              <a:buNone/>
              <a:defRPr b="1" i="0" baseline="0">
                <a:solidFill>
                  <a:schemeClr val="bg1"/>
                </a:solidFill>
                <a:latin typeface="Ubuntu" charset="0"/>
                <a:ea typeface="Ubuntu" charset="0"/>
                <a:cs typeface="Ubuntu" charset="0"/>
              </a:defRPr>
            </a:lvl1pPr>
          </a:lstStyle>
          <a:p>
            <a:pPr lvl="0"/>
            <a:r>
              <a:rPr lang="en-US" dirty="0" smtClean="0"/>
              <a:t>Split Image Slide Heading</a:t>
            </a:r>
            <a:endParaRPr lang="en-US" dirty="0"/>
          </a:p>
        </p:txBody>
      </p:sp>
      <p:sp>
        <p:nvSpPr>
          <p:cNvPr id="19" name="Text Placeholder 4"/>
          <p:cNvSpPr>
            <a:spLocks noGrp="1"/>
          </p:cNvSpPr>
          <p:nvPr>
            <p:ph type="body" sz="quarter" idx="19" hasCustomPrompt="1"/>
          </p:nvPr>
        </p:nvSpPr>
        <p:spPr>
          <a:xfrm>
            <a:off x="6818244" y="1158975"/>
            <a:ext cx="4657794" cy="393542"/>
          </a:xfrm>
          <a:prstGeom prst="rect">
            <a:avLst/>
          </a:prstGeom>
        </p:spPr>
        <p:txBody>
          <a:bodyPr lIns="0" tIns="0" rIns="0" bIns="0"/>
          <a:lstStyle>
            <a:lvl1pPr marL="0" indent="0">
              <a:buNone/>
              <a:defRPr b="0" i="0">
                <a:solidFill>
                  <a:srgbClr val="F9C402"/>
                </a:solidFill>
                <a:latin typeface="Ubuntu" charset="0"/>
                <a:ea typeface="Ubuntu" charset="0"/>
                <a:cs typeface="Ubuntu" charset="0"/>
              </a:defRPr>
            </a:lvl1pPr>
          </a:lstStyle>
          <a:p>
            <a:pPr lvl="0"/>
            <a:r>
              <a:rPr lang="en-US" dirty="0" smtClean="0"/>
              <a:t>Slide Subheading</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718456" y="2703444"/>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18457" y="5207313"/>
            <a:ext cx="3247256" cy="931754"/>
          </a:xfrm>
          <a:prstGeom prst="rect">
            <a:avLst/>
          </a:prstGeom>
        </p:spPr>
      </p:pic>
      <p:sp>
        <p:nvSpPr>
          <p:cNvPr id="28" name="Content Placeholder 26"/>
          <p:cNvSpPr>
            <a:spLocks noGrp="1"/>
          </p:cNvSpPr>
          <p:nvPr>
            <p:ph sz="quarter" idx="14" hasCustomPrompt="1"/>
          </p:nvPr>
        </p:nvSpPr>
        <p:spPr>
          <a:xfrm>
            <a:off x="719138" y="3639988"/>
            <a:ext cx="10492200" cy="332399"/>
          </a:xfrm>
          <a:prstGeom prst="rect">
            <a:avLst/>
          </a:prstGeom>
        </p:spPr>
        <p:txBody>
          <a:bodyPr wrap="square" lIns="0" tIns="0" rIns="0" bIns="0">
            <a:spAutoFit/>
          </a:bodyPr>
          <a:lstStyle>
            <a:lvl1pPr marL="0" indent="0">
              <a:buNone/>
              <a:defRPr sz="2400" b="0" i="0" baseline="0">
                <a:solidFill>
                  <a:srgbClr val="F9C402"/>
                </a:solidFill>
                <a:latin typeface="Ubuntu" charset="0"/>
                <a:ea typeface="Ubuntu" charset="0"/>
                <a:cs typeface="Ubuntu" charset="0"/>
              </a:defRPr>
            </a:lvl1pPr>
          </a:lstStyle>
          <a:p>
            <a:pPr lvl="0"/>
            <a:r>
              <a:rPr lang="en-US" dirty="0" smtClean="0"/>
              <a:t>28th July 2017</a:t>
            </a:r>
            <a:endParaRPr lang="en-US" dirty="0"/>
          </a:p>
        </p:txBody>
      </p:sp>
      <p:sp>
        <p:nvSpPr>
          <p:cNvPr id="10" name="Text Placeholder 4"/>
          <p:cNvSpPr>
            <a:spLocks noGrp="1"/>
          </p:cNvSpPr>
          <p:nvPr>
            <p:ph type="body" sz="quarter" idx="15" hasCustomPrompt="1"/>
          </p:nvPr>
        </p:nvSpPr>
        <p:spPr>
          <a:xfrm>
            <a:off x="719138" y="3088814"/>
            <a:ext cx="10491787" cy="367196"/>
          </a:xfrm>
          <a:prstGeom prst="rect">
            <a:avLst/>
          </a:prstGeom>
        </p:spPr>
        <p:txBody>
          <a:bodyPr lIns="0" tIns="0" rIns="0" bIns="0"/>
          <a:lstStyle>
            <a:lvl1pPr marL="0" indent="0">
              <a:buNone/>
              <a:defRPr sz="3000" b="0" i="0">
                <a:solidFill>
                  <a:schemeClr val="bg1"/>
                </a:solidFill>
                <a:latin typeface="Ubuntu" charset="0"/>
                <a:ea typeface="Ubuntu" charset="0"/>
                <a:cs typeface="Ubuntu" charset="0"/>
              </a:defRPr>
            </a:lvl1pPr>
          </a:lstStyle>
          <a:p>
            <a:pPr lvl="0"/>
            <a:r>
              <a:rPr lang="en-US" dirty="0" smtClean="0"/>
              <a:t>Presented By: Insert Name</a:t>
            </a:r>
            <a:endParaRPr lang="en-US" dirty="0"/>
          </a:p>
        </p:txBody>
      </p:sp>
      <p:sp>
        <p:nvSpPr>
          <p:cNvPr id="12" name="Title 1"/>
          <p:cNvSpPr>
            <a:spLocks noGrp="1"/>
          </p:cNvSpPr>
          <p:nvPr>
            <p:ph type="title" hasCustomPrompt="1"/>
          </p:nvPr>
        </p:nvSpPr>
        <p:spPr>
          <a:xfrm>
            <a:off x="718457" y="721772"/>
            <a:ext cx="10492882" cy="1661993"/>
          </a:xfrm>
          <a:prstGeom prst="rect">
            <a:avLst/>
          </a:prstGeom>
        </p:spPr>
        <p:txBody>
          <a:bodyPr wrap="square" lIns="0" tIns="0" rIns="0" bIns="0" anchor="ctr">
            <a:spAutoFit/>
          </a:bodyPr>
          <a:lstStyle>
            <a:lvl1pPr algn="l">
              <a:defRPr sz="6000" b="1" i="0" baseline="0">
                <a:solidFill>
                  <a:schemeClr val="bg1"/>
                </a:solidFill>
                <a:latin typeface="Ubuntu" charset="0"/>
                <a:ea typeface="Ubuntu" charset="0"/>
                <a:cs typeface="Ubuntu" charset="0"/>
              </a:defRPr>
            </a:lvl1pPr>
          </a:lstStyle>
          <a:p>
            <a:r>
              <a:rPr lang="en-US" dirty="0" smtClean="0"/>
              <a:t>Presentation Title </a:t>
            </a:r>
            <a:br>
              <a:rPr lang="en-US" dirty="0" smtClean="0"/>
            </a:br>
            <a:r>
              <a:rPr lang="en-US" dirty="0" smtClean="0"/>
              <a:t>Two Lines Template</a:t>
            </a:r>
            <a:endParaRPr lang="en-US"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Rectangle 2"/>
          <p:cNvSpPr/>
          <p:nvPr userDrawn="1"/>
        </p:nvSpPr>
        <p:spPr>
          <a:xfrm>
            <a:off x="0" y="5966418"/>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smtClean="0"/>
              <a:t>Insert Document Title</a:t>
            </a:r>
            <a:endParaRPr lang="en-US" dirty="0"/>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45598" y="6116749"/>
            <a:ext cx="2646402" cy="597600"/>
          </a:xfrm>
          <a:prstGeom prst="rect">
            <a:avLst/>
          </a:prstGeom>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Slid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715617" y="715617"/>
            <a:ext cx="10760766" cy="5401276"/>
          </a:xfrm>
          <a:prstGeom prst="rect">
            <a:avLst/>
          </a:prstGeom>
        </p:spPr>
        <p:txBody>
          <a:bodyPr wrap="none" lIns="0" tIns="0" rIns="0" bIns="0" anchor="ctr" anchorCtr="1">
            <a:noAutofit/>
          </a:bodyPr>
          <a:lstStyle>
            <a:lvl1pPr algn="ctr">
              <a:defRPr sz="6000" b="1" i="0" baseline="0">
                <a:solidFill>
                  <a:schemeClr val="bg1"/>
                </a:solidFill>
                <a:latin typeface="Ubuntu" charset="0"/>
                <a:ea typeface="Ubuntu" charset="0"/>
                <a:cs typeface="Ubuntu" charset="0"/>
              </a:defRPr>
            </a:lvl1pPr>
          </a:lstStyle>
          <a:p>
            <a:r>
              <a:rPr lang="en-US" dirty="0" smtClean="0"/>
              <a:t>Chapter/Slide Title</a:t>
            </a:r>
            <a:endParaRPr lang="en-US" dirty="0"/>
          </a:p>
        </p:txBody>
      </p:sp>
      <p:pic>
        <p:nvPicPr>
          <p:cNvPr id="4" name="Picture 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45598" y="6116749"/>
            <a:ext cx="2646402" cy="597600"/>
          </a:xfrm>
          <a:prstGeom prst="rect">
            <a:avLst/>
          </a:prstGeom>
        </p:spPr>
      </p:pic>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 Chapter Slid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715617" y="2057401"/>
            <a:ext cx="10760766" cy="4059492"/>
          </a:xfrm>
          <a:prstGeom prst="rect">
            <a:avLst/>
          </a:prstGeom>
        </p:spPr>
        <p:txBody>
          <a:bodyPr wrap="none" lIns="0" tIns="0" rIns="0" bIns="0" anchor="ctr" anchorCtr="1">
            <a:noAutofit/>
          </a:bodyPr>
          <a:lstStyle>
            <a:lvl1pPr algn="ctr">
              <a:defRPr sz="6000" b="1" i="0" baseline="0">
                <a:solidFill>
                  <a:schemeClr val="bg1"/>
                </a:solidFill>
                <a:latin typeface="Ubuntu" charset="0"/>
                <a:ea typeface="Ubuntu" charset="0"/>
                <a:cs typeface="Ubuntu" charset="0"/>
              </a:defRPr>
            </a:lvl1pPr>
          </a:lstStyle>
          <a:p>
            <a:r>
              <a:rPr lang="en-US" dirty="0" smtClean="0"/>
              <a:t>Icon Chapter Slide</a:t>
            </a:r>
            <a:endParaRPr lang="en-US" dirty="0"/>
          </a:p>
        </p:txBody>
      </p:sp>
      <p:sp>
        <p:nvSpPr>
          <p:cNvPr id="4" name="Picture Placeholder 3" title="Click the Icon to add your Image"/>
          <p:cNvSpPr>
            <a:spLocks noGrp="1" noChangeAspect="1"/>
          </p:cNvSpPr>
          <p:nvPr>
            <p:ph type="pic" sz="quarter" idx="16" hasCustomPrompt="1"/>
          </p:nvPr>
        </p:nvSpPr>
        <p:spPr>
          <a:xfrm>
            <a:off x="5430079" y="2057400"/>
            <a:ext cx="1331842" cy="1331842"/>
          </a:xfrm>
          <a:prstGeom prst="rect">
            <a:avLst/>
          </a:prstGeom>
          <a:noFill/>
        </p:spPr>
        <p:txBody>
          <a:bodyPr wrap="square" lIns="0" tIns="0" rIns="0" bIns="540000" anchor="b" anchorCtr="1">
            <a:noAutofit/>
          </a:bodyPr>
          <a:lstStyle>
            <a:lvl1pPr marL="0" indent="0" algn="ctr">
              <a:buNone/>
              <a:defRPr sz="1200" b="0" i="0" baseline="0">
                <a:solidFill>
                  <a:schemeClr val="bg1"/>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45598" y="6116749"/>
            <a:ext cx="2646402" cy="597600"/>
          </a:xfrm>
          <a:prstGeom prst="rect">
            <a:avLst/>
          </a:prstGeom>
        </p:spPr>
      </p:pic>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y questions?">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sp>
        <p:nvSpPr>
          <p:cNvPr id="2" name="TextBox 1"/>
          <p:cNvSpPr txBox="1"/>
          <p:nvPr userDrawn="1"/>
        </p:nvSpPr>
        <p:spPr>
          <a:xfrm>
            <a:off x="715617" y="3315615"/>
            <a:ext cx="10764079" cy="1446550"/>
          </a:xfrm>
          <a:prstGeom prst="rect">
            <a:avLst/>
          </a:prstGeom>
          <a:noFill/>
        </p:spPr>
        <p:txBody>
          <a:bodyPr wrap="square" rtlCol="0">
            <a:spAutoFit/>
          </a:bodyPr>
          <a:lstStyle/>
          <a:p>
            <a:pPr algn="ctr"/>
            <a:r>
              <a:rPr lang="en-US" sz="4400" b="1" i="0" dirty="0" smtClean="0">
                <a:solidFill>
                  <a:schemeClr val="bg1"/>
                </a:solidFill>
                <a:latin typeface="Ubuntu" charset="0"/>
                <a:ea typeface="Ubuntu" charset="0"/>
                <a:cs typeface="Ubuntu" charset="0"/>
              </a:rPr>
              <a:t>Thank</a:t>
            </a:r>
            <a:r>
              <a:rPr lang="en-US" sz="4400" b="1" i="0" baseline="0" dirty="0" smtClean="0">
                <a:solidFill>
                  <a:schemeClr val="bg1"/>
                </a:solidFill>
                <a:latin typeface="Ubuntu" charset="0"/>
                <a:ea typeface="Ubuntu" charset="0"/>
                <a:cs typeface="Ubuntu" charset="0"/>
              </a:rPr>
              <a:t> you for listening.</a:t>
            </a:r>
          </a:p>
          <a:p>
            <a:pPr algn="ctr"/>
            <a:r>
              <a:rPr lang="en-US" sz="4400" b="1" i="0" baseline="0" dirty="0" smtClean="0">
                <a:solidFill>
                  <a:schemeClr val="bg1"/>
                </a:solidFill>
                <a:latin typeface="Ubuntu" charset="0"/>
                <a:ea typeface="Ubuntu" charset="0"/>
                <a:cs typeface="Ubuntu" charset="0"/>
              </a:rPr>
              <a:t> Any questions?</a:t>
            </a:r>
            <a:endParaRPr lang="en-US" sz="4400" b="1" i="0" dirty="0">
              <a:solidFill>
                <a:schemeClr val="bg1"/>
              </a:solidFill>
              <a:latin typeface="Ubuntu" charset="0"/>
              <a:ea typeface="Ubuntu" charset="0"/>
              <a:cs typeface="Ubuntu" charset="0"/>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6389" y="1769165"/>
            <a:ext cx="1717886" cy="1409284"/>
          </a:xfrm>
          <a:prstGeom prst="rect">
            <a:avLst/>
          </a:prstGeom>
        </p:spPr>
      </p:pic>
      <p:pic>
        <p:nvPicPr>
          <p:cNvPr id="5" name="Picture 4"/>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545598" y="6116749"/>
            <a:ext cx="2646402" cy="597600"/>
          </a:xfrm>
          <a:prstGeom prst="rect">
            <a:avLst/>
          </a:prstGeom>
        </p:spPr>
      </p:pic>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hart Placeholder 7"/>
          <p:cNvSpPr>
            <a:spLocks noGrp="1"/>
          </p:cNvSpPr>
          <p:nvPr>
            <p:ph type="chart" sz="quarter" idx="14" hasCustomPrompt="1"/>
          </p:nvPr>
        </p:nvSpPr>
        <p:spPr>
          <a:xfrm>
            <a:off x="715963" y="1838325"/>
            <a:ext cx="10760075" cy="3736975"/>
          </a:xfrm>
          <a:prstGeom prst="rect">
            <a:avLst/>
          </a:prstGeom>
        </p:spPr>
        <p:txBody>
          <a:bodyPr anchor="b" anchorCtr="1"/>
          <a:lstStyle>
            <a:lvl1pPr marL="0" indent="0">
              <a:buNone/>
              <a:defRPr sz="1400" b="0" i="0" baseline="0">
                <a:solidFill>
                  <a:srgbClr val="324F82"/>
                </a:solidFill>
                <a:latin typeface="Ubuntu Light" charset="0"/>
                <a:ea typeface="Ubuntu Light" charset="0"/>
                <a:cs typeface="Ubuntu Light" charset="0"/>
              </a:defRPr>
            </a:lvl1pPr>
          </a:lstStyle>
          <a:p>
            <a:r>
              <a:rPr lang="en-US" dirty="0" smtClean="0"/>
              <a:t>Click the icon to start building your chart</a:t>
            </a:r>
            <a:endParaRPr lang="en-US" dirty="0"/>
          </a:p>
        </p:txBody>
      </p:sp>
      <p:sp>
        <p:nvSpPr>
          <p:cNvPr id="10"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smtClean="0"/>
              <a:t>Insert Document Title</a:t>
            </a:r>
            <a:endParaRPr lang="en-US" dirty="0"/>
          </a:p>
        </p:txBody>
      </p:sp>
      <p:sp>
        <p:nvSpPr>
          <p:cNvPr id="9"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lgn="ctr">
              <a:buNone/>
              <a:defRPr b="1" i="0">
                <a:solidFill>
                  <a:srgbClr val="324F82"/>
                </a:solidFill>
                <a:latin typeface="Ubuntu" charset="0"/>
                <a:ea typeface="Ubuntu" charset="0"/>
                <a:cs typeface="Ubuntu" charset="0"/>
              </a:defRPr>
            </a:lvl1pPr>
          </a:lstStyle>
          <a:p>
            <a:pPr lvl="0"/>
            <a:r>
              <a:rPr lang="en-US" dirty="0" smtClean="0"/>
              <a:t>Chart Slide Heading</a:t>
            </a:r>
            <a:endParaRPr lang="en-US" dirty="0"/>
          </a:p>
        </p:txBody>
      </p:sp>
      <p:sp>
        <p:nvSpPr>
          <p:cNvPr id="11" name="Text Placeholder 4"/>
          <p:cNvSpPr>
            <a:spLocks noGrp="1"/>
          </p:cNvSpPr>
          <p:nvPr>
            <p:ph type="body" sz="quarter" idx="16" hasCustomPrompt="1"/>
          </p:nvPr>
        </p:nvSpPr>
        <p:spPr>
          <a:xfrm>
            <a:off x="715962" y="1158975"/>
            <a:ext cx="10760075" cy="393542"/>
          </a:xfrm>
          <a:prstGeom prst="rect">
            <a:avLst/>
          </a:prstGeom>
        </p:spPr>
        <p:txBody>
          <a:bodyPr lIns="0" tIns="0" rIns="0" bIns="0"/>
          <a:lstStyle>
            <a:lvl1pPr marL="0" indent="0" algn="ctr">
              <a:buNone/>
              <a:defRPr b="0" i="0">
                <a:solidFill>
                  <a:srgbClr val="E03882"/>
                </a:solidFill>
                <a:latin typeface="Ubuntu" charset="0"/>
                <a:ea typeface="Ubuntu" charset="0"/>
                <a:cs typeface="Ubuntu" charset="0"/>
              </a:defRPr>
            </a:lvl1pPr>
          </a:lstStyle>
          <a:p>
            <a:pPr lvl="0"/>
            <a:r>
              <a:rPr lang="en-US" dirty="0" smtClean="0"/>
              <a:t>Slide Subheading</a:t>
            </a:r>
            <a:endParaRPr lang="en-US" dirty="0"/>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45598" y="6116749"/>
            <a:ext cx="2646402" cy="5976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Slide">
    <p:spTree>
      <p:nvGrpSpPr>
        <p:cNvPr id="1" name=""/>
        <p:cNvGrpSpPr/>
        <p:nvPr/>
      </p:nvGrpSpPr>
      <p:grpSpPr>
        <a:xfrm>
          <a:off x="0" y="0"/>
          <a:ext cx="0" cy="0"/>
          <a:chOff x="0" y="0"/>
          <a:chExt cx="0" cy="0"/>
        </a:xfrm>
      </p:grpSpPr>
      <p:sp>
        <p:nvSpPr>
          <p:cNvPr id="3" name="Rectangle 2"/>
          <p:cNvSpPr/>
          <p:nvPr userDrawn="1"/>
        </p:nvSpPr>
        <p:spPr>
          <a:xfrm>
            <a:off x="0" y="6232987"/>
            <a:ext cx="12192000" cy="635025"/>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1123122" y="-1838739"/>
            <a:ext cx="184731" cy="369332"/>
          </a:xfrm>
          <a:prstGeom prst="rect">
            <a:avLst/>
          </a:prstGeom>
          <a:noFill/>
        </p:spPr>
        <p:txBody>
          <a:bodyPr wrap="none" rtlCol="0">
            <a:spAutoFit/>
          </a:bodyPr>
          <a:lstStyle/>
          <a:p>
            <a:endParaRPr lang="en-US" dirty="0"/>
          </a:p>
        </p:txBody>
      </p:sp>
      <p:sp>
        <p:nvSpPr>
          <p:cNvPr id="10" name="Content Placeholder 17"/>
          <p:cNvSpPr>
            <a:spLocks noGrp="1"/>
          </p:cNvSpPr>
          <p:nvPr>
            <p:ph sz="quarter" idx="14" hasCustomPrompt="1"/>
          </p:nvPr>
        </p:nvSpPr>
        <p:spPr>
          <a:xfrm>
            <a:off x="715963" y="2230644"/>
            <a:ext cx="10760075" cy="2065181"/>
          </a:xfrm>
          <a:prstGeom prst="rect">
            <a:avLst/>
          </a:prstGeom>
        </p:spPr>
        <p:txBody>
          <a:bodyPr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Bullet Point Bullet Point</a:t>
            </a:r>
          </a:p>
          <a:p>
            <a:pPr lvl="1"/>
            <a:r>
              <a:rPr lang="en-US" dirty="0" smtClean="0"/>
              <a:t>Bullet Point Bullet Point</a:t>
            </a:r>
          </a:p>
          <a:p>
            <a:pPr lvl="2"/>
            <a:r>
              <a:rPr lang="en-US" dirty="0" smtClean="0"/>
              <a:t>Bullet Point Bullet Point</a:t>
            </a:r>
          </a:p>
          <a:p>
            <a:pPr lvl="0"/>
            <a:r>
              <a:rPr lang="en-US" dirty="0" smtClean="0"/>
              <a:t>Bullet Point Bullet Point</a:t>
            </a:r>
          </a:p>
          <a:p>
            <a:pPr lvl="1"/>
            <a:r>
              <a:rPr lang="en-US" dirty="0" smtClean="0"/>
              <a:t>Bullet Point Bullet Point</a:t>
            </a:r>
          </a:p>
          <a:p>
            <a:pPr lvl="2"/>
            <a:r>
              <a:rPr lang="en-US" dirty="0" smtClean="0"/>
              <a:t>Bullet Point Bullet Point</a:t>
            </a:r>
          </a:p>
        </p:txBody>
      </p:sp>
      <p:sp>
        <p:nvSpPr>
          <p:cNvPr id="17" name="Text Placeholder 4"/>
          <p:cNvSpPr>
            <a:spLocks noGrp="1"/>
          </p:cNvSpPr>
          <p:nvPr>
            <p:ph type="body" sz="quarter" idx="16" hasCustomPrompt="1"/>
          </p:nvPr>
        </p:nvSpPr>
        <p:spPr>
          <a:xfrm>
            <a:off x="715961" y="1620679"/>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smtClean="0"/>
              <a:t>Slide Subheading</a:t>
            </a:r>
            <a:endParaRPr lang="en-US" dirty="0"/>
          </a:p>
        </p:txBody>
      </p:sp>
      <p:sp>
        <p:nvSpPr>
          <p:cNvPr id="9" name="Rectangle 8"/>
          <p:cNvSpPr/>
          <p:nvPr userDrawn="1"/>
        </p:nvSpPr>
        <p:spPr>
          <a:xfrm>
            <a:off x="-1" y="0"/>
            <a:ext cx="12192000" cy="1245889"/>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ctr"/>
            <a:endParaRPr lang="en-US" dirty="0"/>
          </a:p>
        </p:txBody>
      </p:sp>
      <p:sp>
        <p:nvSpPr>
          <p:cNvPr id="12" name="Text Placeholder 4"/>
          <p:cNvSpPr>
            <a:spLocks noGrp="1"/>
          </p:cNvSpPr>
          <p:nvPr>
            <p:ph type="body" sz="quarter" idx="15" hasCustomPrompt="1"/>
          </p:nvPr>
        </p:nvSpPr>
        <p:spPr>
          <a:xfrm>
            <a:off x="0" y="-1"/>
            <a:ext cx="12191999" cy="1245890"/>
          </a:xfrm>
          <a:prstGeom prst="rect">
            <a:avLst/>
          </a:prstGeom>
        </p:spPr>
        <p:txBody>
          <a:bodyPr lIns="72000" tIns="36000" rIns="72000" bIns="36000"/>
          <a:lstStyle>
            <a:lvl1pPr marL="0" indent="0">
              <a:buNone/>
              <a:defRPr sz="2600" b="1" i="0">
                <a:solidFill>
                  <a:schemeClr val="bg1"/>
                </a:solidFill>
                <a:latin typeface="Ubuntu" charset="0"/>
                <a:ea typeface="Ubuntu" charset="0"/>
                <a:cs typeface="Ubuntu" charset="0"/>
              </a:defRPr>
            </a:lvl1pPr>
          </a:lstStyle>
          <a:p>
            <a:pPr lvl="0"/>
            <a:r>
              <a:rPr lang="en-US" dirty="0" smtClean="0"/>
              <a:t>1 Column Text Slide Heading</a:t>
            </a:r>
            <a:endParaRPr lang="en-US" dirty="0"/>
          </a:p>
        </p:txBody>
      </p:sp>
      <p:sp>
        <p:nvSpPr>
          <p:cNvPr id="11" name="Slide Number Placeholder 1"/>
          <p:cNvSpPr>
            <a:spLocks noGrp="1"/>
          </p:cNvSpPr>
          <p:nvPr>
            <p:ph type="sldNum" sz="quarter" idx="4"/>
          </p:nvPr>
        </p:nvSpPr>
        <p:spPr>
          <a:xfrm>
            <a:off x="4724398" y="6349224"/>
            <a:ext cx="2743200" cy="365125"/>
          </a:xfrm>
          <a:prstGeom prst="rect">
            <a:avLst/>
          </a:prstGeom>
        </p:spPr>
        <p:txBody>
          <a:bodyPr vert="horz" lIns="91440" tIns="45720" rIns="91440" bIns="45720" rtlCol="0" anchor="ctr"/>
          <a:lstStyle>
            <a:lvl1pPr algn="ctr">
              <a:defRPr sz="2000" b="1">
                <a:solidFill>
                  <a:schemeClr val="bg1"/>
                </a:solidFill>
                <a:latin typeface="Ubuntu"/>
              </a:defRPr>
            </a:lvl1pPr>
          </a:lstStyle>
          <a:p>
            <a:fld id="{9490A907-ADB8-4C17-B17B-3D619D329AB8}" type="slidenum">
              <a:rPr lang="en-GB" smtClean="0"/>
              <a:pPr/>
              <a:t>‹#›</a:t>
            </a:fld>
            <a:endParaRPr lang="en-GB" dirty="0"/>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661979" y="6262451"/>
            <a:ext cx="2381620" cy="538670"/>
          </a:xfrm>
          <a:prstGeom prst="rect">
            <a:avLst/>
          </a:prstGeom>
        </p:spPr>
      </p:pic>
    </p:spTree>
    <p:extLst>
      <p:ext uri="{BB962C8B-B14F-4D97-AF65-F5344CB8AC3E}">
        <p14:creationId xmlns:p14="http://schemas.microsoft.com/office/powerpoint/2010/main" val="11182999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Slide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smtClean="0"/>
              <a:t>Insert Document Title</a:t>
            </a:r>
            <a:endParaRPr lang="en-US" dirty="0"/>
          </a:p>
        </p:txBody>
      </p:sp>
      <p:cxnSp>
        <p:nvCxnSpPr>
          <p:cNvPr id="24" name="Straight Connector 23"/>
          <p:cNvCxnSpPr/>
          <p:nvPr userDrawn="1"/>
        </p:nvCxnSpPr>
        <p:spPr>
          <a:xfrm>
            <a:off x="718456" y="1868557"/>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sp>
        <p:nvSpPr>
          <p:cNvPr id="8" name="Content Placeholder 17"/>
          <p:cNvSpPr>
            <a:spLocks noGrp="1"/>
          </p:cNvSpPr>
          <p:nvPr>
            <p:ph sz="quarter" idx="14" hasCustomPrompt="1"/>
          </p:nvPr>
        </p:nvSpPr>
        <p:spPr>
          <a:xfrm>
            <a:off x="715963" y="2230644"/>
            <a:ext cx="10760075" cy="2065181"/>
          </a:xfrm>
          <a:prstGeom prst="rect">
            <a:avLst/>
          </a:prstGeom>
        </p:spPr>
        <p:txBody>
          <a:bodyPr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Bullet Point Bullet Point</a:t>
            </a:r>
          </a:p>
          <a:p>
            <a:pPr lvl="1"/>
            <a:r>
              <a:rPr lang="en-US" dirty="0" smtClean="0"/>
              <a:t>Bullet Point Bullet Point</a:t>
            </a:r>
          </a:p>
          <a:p>
            <a:pPr lvl="2"/>
            <a:r>
              <a:rPr lang="en-US" dirty="0" smtClean="0"/>
              <a:t>Bullet Point Bullet Point</a:t>
            </a:r>
          </a:p>
          <a:p>
            <a:pPr lvl="0"/>
            <a:r>
              <a:rPr lang="en-US" dirty="0" smtClean="0"/>
              <a:t>Bullet Point Bullet Point</a:t>
            </a:r>
          </a:p>
          <a:p>
            <a:pPr lvl="1"/>
            <a:r>
              <a:rPr lang="en-US" dirty="0" smtClean="0"/>
              <a:t>Bullet Point Bullet Point</a:t>
            </a:r>
          </a:p>
          <a:p>
            <a:pPr lvl="2"/>
            <a:r>
              <a:rPr lang="en-US" dirty="0" smtClean="0"/>
              <a:t>Bullet Point Bullet Point</a:t>
            </a:r>
          </a:p>
        </p:txBody>
      </p:sp>
      <p:sp>
        <p:nvSpPr>
          <p:cNvPr id="9"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chemeClr val="bg1"/>
                </a:solidFill>
                <a:latin typeface="Ubuntu" charset="0"/>
                <a:ea typeface="Ubuntu" charset="0"/>
                <a:cs typeface="Ubuntu" charset="0"/>
              </a:defRPr>
            </a:lvl1pPr>
          </a:lstStyle>
          <a:p>
            <a:pPr lvl="0"/>
            <a:r>
              <a:rPr lang="en-US" dirty="0" smtClean="0"/>
              <a:t>1 Column Text Slide Heading</a:t>
            </a:r>
            <a:endParaRPr lang="en-US" dirty="0"/>
          </a:p>
        </p:txBody>
      </p:sp>
      <p:sp>
        <p:nvSpPr>
          <p:cNvPr id="10" name="Text Placeholder 4"/>
          <p:cNvSpPr>
            <a:spLocks noGrp="1"/>
          </p:cNvSpPr>
          <p:nvPr>
            <p:ph type="body" sz="quarter" idx="16" hasCustomPrompt="1"/>
          </p:nvPr>
        </p:nvSpPr>
        <p:spPr>
          <a:xfrm>
            <a:off x="715962" y="1158975"/>
            <a:ext cx="10760075" cy="393542"/>
          </a:xfrm>
          <a:prstGeom prst="rect">
            <a:avLst/>
          </a:prstGeom>
        </p:spPr>
        <p:txBody>
          <a:bodyPr lIns="0" tIns="0" rIns="0" bIns="0"/>
          <a:lstStyle>
            <a:lvl1pPr marL="0" indent="0">
              <a:buNone/>
              <a:defRPr b="0" i="0">
                <a:solidFill>
                  <a:srgbClr val="F9C402"/>
                </a:solidFill>
                <a:latin typeface="Ubuntu" charset="0"/>
                <a:ea typeface="Ubuntu" charset="0"/>
                <a:cs typeface="Ubuntu" charset="0"/>
              </a:defRPr>
            </a:lvl1pPr>
          </a:lstStyle>
          <a:p>
            <a:pPr lvl="0"/>
            <a:r>
              <a:rPr lang="en-US" dirty="0" smtClean="0"/>
              <a:t>Slide Subheading</a:t>
            </a:r>
            <a:endParaRPr lang="en-US" dirty="0"/>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45598" y="6116749"/>
            <a:ext cx="2646402" cy="597600"/>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3" name="Rectangle 2"/>
          <p:cNvSpPr/>
          <p:nvPr userDrawn="1"/>
        </p:nvSpPr>
        <p:spPr>
          <a:xfrm>
            <a:off x="0" y="59916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smtClean="0"/>
              <a:t>Insert Document Title</a:t>
            </a:r>
            <a:endParaRPr lang="en-US" dirty="0"/>
          </a:p>
        </p:txBody>
      </p:sp>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17" name="Content Placeholder 17"/>
          <p:cNvSpPr>
            <a:spLocks noGrp="1"/>
          </p:cNvSpPr>
          <p:nvPr>
            <p:ph sz="quarter" idx="16" hasCustomPrompt="1"/>
          </p:nvPr>
        </p:nvSpPr>
        <p:spPr>
          <a:xfrm>
            <a:off x="715964"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Bullet Point Bullet Point</a:t>
            </a:r>
          </a:p>
          <a:p>
            <a:pPr lvl="1"/>
            <a:r>
              <a:rPr lang="en-US" dirty="0" smtClean="0"/>
              <a:t>Bullet Point Bullet Point</a:t>
            </a:r>
          </a:p>
          <a:p>
            <a:pPr lvl="2"/>
            <a:r>
              <a:rPr lang="en-US" dirty="0" smtClean="0"/>
              <a:t>Bullet Point Bullet Point</a:t>
            </a:r>
          </a:p>
          <a:p>
            <a:pPr lvl="0"/>
            <a:r>
              <a:rPr lang="en-US" dirty="0" smtClean="0"/>
              <a:t>Bullet Point Bullet Point</a:t>
            </a:r>
          </a:p>
          <a:p>
            <a:pPr lvl="1"/>
            <a:r>
              <a:rPr lang="en-US" dirty="0" smtClean="0"/>
              <a:t>Bullet Point Bullet Point</a:t>
            </a:r>
          </a:p>
          <a:p>
            <a:pPr lvl="2"/>
            <a:r>
              <a:rPr lang="en-US" dirty="0" smtClean="0"/>
              <a:t>Bullet Point Bullet Point</a:t>
            </a:r>
          </a:p>
        </p:txBody>
      </p:sp>
      <p:sp>
        <p:nvSpPr>
          <p:cNvPr id="20" name="Content Placeholder 17"/>
          <p:cNvSpPr>
            <a:spLocks noGrp="1"/>
          </p:cNvSpPr>
          <p:nvPr>
            <p:ph sz="quarter" idx="17" hasCustomPrompt="1"/>
          </p:nvPr>
        </p:nvSpPr>
        <p:spPr>
          <a:xfrm>
            <a:off x="6453809"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Bullet Point Bullet Point</a:t>
            </a:r>
          </a:p>
          <a:p>
            <a:pPr lvl="1"/>
            <a:r>
              <a:rPr lang="en-US" dirty="0" smtClean="0"/>
              <a:t>Bullet Point Bullet Point</a:t>
            </a:r>
          </a:p>
          <a:p>
            <a:pPr lvl="2"/>
            <a:r>
              <a:rPr lang="en-US" dirty="0" smtClean="0"/>
              <a:t>Bullet Point Bullet Point</a:t>
            </a:r>
          </a:p>
          <a:p>
            <a:pPr lvl="0"/>
            <a:r>
              <a:rPr lang="en-US" dirty="0" smtClean="0"/>
              <a:t>Bullet Point Bullet Point</a:t>
            </a:r>
          </a:p>
          <a:p>
            <a:pPr lvl="1"/>
            <a:r>
              <a:rPr lang="en-US" dirty="0" smtClean="0"/>
              <a:t>Bullet Point Bullet Point</a:t>
            </a:r>
          </a:p>
          <a:p>
            <a:pPr lvl="2"/>
            <a:r>
              <a:rPr lang="en-US" dirty="0" smtClean="0"/>
              <a:t>Bullet Point Bullet Point</a:t>
            </a:r>
          </a:p>
        </p:txBody>
      </p:sp>
      <p:sp>
        <p:nvSpPr>
          <p:cNvPr id="10"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smtClean="0"/>
              <a:t>2 Column Text Slide Heading</a:t>
            </a:r>
            <a:endParaRPr lang="en-US" dirty="0"/>
          </a:p>
        </p:txBody>
      </p:sp>
      <p:sp>
        <p:nvSpPr>
          <p:cNvPr id="11" name="Text Placeholder 4"/>
          <p:cNvSpPr>
            <a:spLocks noGrp="1"/>
          </p:cNvSpPr>
          <p:nvPr>
            <p:ph type="body" sz="quarter" idx="18"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smtClean="0"/>
              <a:t>Slide Subheading</a:t>
            </a:r>
            <a:endParaRPr lang="en-US" dirty="0"/>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45598" y="6116749"/>
            <a:ext cx="2646402" cy="59760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Slide Reverse">
    <p:bg>
      <p:bgPr>
        <a:gradFill flip="none" rotWithShape="1">
          <a:gsLst>
            <a:gs pos="10000">
              <a:srgbClr val="324F82"/>
            </a:gs>
            <a:gs pos="100000">
              <a:srgbClr val="28B8CE"/>
            </a:gs>
          </a:gsLst>
          <a:lin ang="18900000" scaled="1"/>
          <a:tileRect/>
        </a:gradFill>
        <a:effectLst/>
      </p:bgPr>
    </p:bg>
    <p:spTree>
      <p:nvGrpSpPr>
        <p:cNvPr id="1" name=""/>
        <p:cNvGrpSpPr/>
        <p:nvPr/>
      </p:nvGrpSpPr>
      <p:grpSpPr>
        <a:xfrm>
          <a:off x="0" y="0"/>
          <a:ext cx="0" cy="0"/>
          <a:chOff x="0" y="0"/>
          <a:chExt cx="0" cy="0"/>
        </a:xfrm>
      </p:grpSpPr>
      <p:sp>
        <p:nvSpPr>
          <p:cNvPr id="5"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smtClean="0"/>
              <a:t>Insert Document Title</a:t>
            </a:r>
            <a:endParaRPr lang="en-US" dirty="0"/>
          </a:p>
        </p:txBody>
      </p:sp>
      <p:cxnSp>
        <p:nvCxnSpPr>
          <p:cNvPr id="24" name="Straight Connector 23"/>
          <p:cNvCxnSpPr/>
          <p:nvPr userDrawn="1"/>
        </p:nvCxnSpPr>
        <p:spPr>
          <a:xfrm>
            <a:off x="718456" y="1868557"/>
            <a:ext cx="864704" cy="0"/>
          </a:xfrm>
          <a:prstGeom prst="line">
            <a:avLst/>
          </a:prstGeom>
          <a:ln w="28575">
            <a:solidFill>
              <a:srgbClr val="E03882"/>
            </a:solidFill>
          </a:ln>
        </p:spPr>
        <p:style>
          <a:lnRef idx="1">
            <a:schemeClr val="accent1"/>
          </a:lnRef>
          <a:fillRef idx="0">
            <a:schemeClr val="accent1"/>
          </a:fillRef>
          <a:effectRef idx="0">
            <a:schemeClr val="accent1"/>
          </a:effectRef>
          <a:fontRef idx="minor">
            <a:schemeClr val="tx1"/>
          </a:fontRef>
        </p:style>
      </p:cxnSp>
      <p:sp>
        <p:nvSpPr>
          <p:cNvPr id="9" name="Content Placeholder 17"/>
          <p:cNvSpPr>
            <a:spLocks noGrp="1"/>
          </p:cNvSpPr>
          <p:nvPr>
            <p:ph sz="quarter" idx="16" hasCustomPrompt="1"/>
          </p:nvPr>
        </p:nvSpPr>
        <p:spPr>
          <a:xfrm>
            <a:off x="715964"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Bullet Point Bullet Point</a:t>
            </a:r>
          </a:p>
          <a:p>
            <a:pPr lvl="1"/>
            <a:r>
              <a:rPr lang="en-US" dirty="0" smtClean="0"/>
              <a:t>Bullet Point Bullet Point</a:t>
            </a:r>
          </a:p>
          <a:p>
            <a:pPr lvl="2"/>
            <a:r>
              <a:rPr lang="en-US" dirty="0" smtClean="0"/>
              <a:t>Bullet Point Bullet Point</a:t>
            </a:r>
          </a:p>
          <a:p>
            <a:pPr lvl="0"/>
            <a:r>
              <a:rPr lang="en-US" dirty="0" smtClean="0"/>
              <a:t>Bullet Point Bullet Point</a:t>
            </a:r>
          </a:p>
          <a:p>
            <a:pPr lvl="1"/>
            <a:r>
              <a:rPr lang="en-US" dirty="0" smtClean="0"/>
              <a:t>Bullet Point Bullet Point</a:t>
            </a:r>
          </a:p>
          <a:p>
            <a:pPr lvl="2"/>
            <a:r>
              <a:rPr lang="en-US" dirty="0" smtClean="0"/>
              <a:t>Bullet Point Bullet Point</a:t>
            </a:r>
          </a:p>
        </p:txBody>
      </p:sp>
      <p:sp>
        <p:nvSpPr>
          <p:cNvPr id="10" name="Content Placeholder 17"/>
          <p:cNvSpPr>
            <a:spLocks noGrp="1"/>
          </p:cNvSpPr>
          <p:nvPr>
            <p:ph sz="quarter" idx="17" hasCustomPrompt="1"/>
          </p:nvPr>
        </p:nvSpPr>
        <p:spPr>
          <a:xfrm>
            <a:off x="6453809" y="2230644"/>
            <a:ext cx="5022228"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chemeClr val="bg1"/>
                </a:solidFill>
                <a:latin typeface="Verdana" charset="0"/>
                <a:ea typeface="Verdana" charset="0"/>
                <a:cs typeface="Verdana" charset="0"/>
              </a:defRPr>
            </a:lvl1pPr>
            <a:lvl2pPr marL="742950" indent="-285750">
              <a:buFont typeface="Courier New" charset="0"/>
              <a:buChar char="o"/>
              <a:defRPr sz="1800" b="0" i="0">
                <a:solidFill>
                  <a:schemeClr val="bg1"/>
                </a:solidFill>
                <a:latin typeface="Verdana" charset="0"/>
                <a:ea typeface="Verdana" charset="0"/>
                <a:cs typeface="Verdana" charset="0"/>
              </a:defRPr>
            </a:lvl2pPr>
            <a:lvl3pPr marL="1200150" indent="-285750">
              <a:buFont typeface="Arial" charset="0"/>
              <a:buChar char="•"/>
              <a:defRPr sz="1600" b="0" i="0">
                <a:solidFill>
                  <a:schemeClr val="bg1"/>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Bullet Point Bullet Point</a:t>
            </a:r>
          </a:p>
          <a:p>
            <a:pPr lvl="1"/>
            <a:r>
              <a:rPr lang="en-US" dirty="0" smtClean="0"/>
              <a:t>Bullet Point Bullet Point</a:t>
            </a:r>
          </a:p>
          <a:p>
            <a:pPr lvl="2"/>
            <a:r>
              <a:rPr lang="en-US" dirty="0" smtClean="0"/>
              <a:t>Bullet Point Bullet Point</a:t>
            </a:r>
          </a:p>
          <a:p>
            <a:pPr lvl="0"/>
            <a:r>
              <a:rPr lang="en-US" dirty="0" smtClean="0"/>
              <a:t>Bullet Point Bullet Point</a:t>
            </a:r>
          </a:p>
          <a:p>
            <a:pPr lvl="1"/>
            <a:r>
              <a:rPr lang="en-US" dirty="0" smtClean="0"/>
              <a:t>Bullet Point Bullet Point</a:t>
            </a:r>
          </a:p>
          <a:p>
            <a:pPr lvl="2"/>
            <a:r>
              <a:rPr lang="en-US" dirty="0" smtClean="0"/>
              <a:t>Bullet Point Bullet Point</a:t>
            </a:r>
          </a:p>
        </p:txBody>
      </p:sp>
      <p:sp>
        <p:nvSpPr>
          <p:cNvPr id="11"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chemeClr val="bg1"/>
                </a:solidFill>
                <a:latin typeface="Ubuntu" charset="0"/>
                <a:ea typeface="Ubuntu" charset="0"/>
                <a:cs typeface="Ubuntu" charset="0"/>
              </a:defRPr>
            </a:lvl1pPr>
          </a:lstStyle>
          <a:p>
            <a:pPr lvl="0"/>
            <a:r>
              <a:rPr lang="en-US" dirty="0" smtClean="0"/>
              <a:t>2 Column Text Slide Heading</a:t>
            </a:r>
            <a:endParaRPr lang="en-US" dirty="0"/>
          </a:p>
        </p:txBody>
      </p:sp>
      <p:sp>
        <p:nvSpPr>
          <p:cNvPr id="12" name="Text Placeholder 4"/>
          <p:cNvSpPr>
            <a:spLocks noGrp="1"/>
          </p:cNvSpPr>
          <p:nvPr>
            <p:ph type="body" sz="quarter" idx="18" hasCustomPrompt="1"/>
          </p:nvPr>
        </p:nvSpPr>
        <p:spPr>
          <a:xfrm>
            <a:off x="715962" y="1158975"/>
            <a:ext cx="10760075" cy="393542"/>
          </a:xfrm>
          <a:prstGeom prst="rect">
            <a:avLst/>
          </a:prstGeom>
        </p:spPr>
        <p:txBody>
          <a:bodyPr lIns="0" tIns="0" rIns="0" bIns="0"/>
          <a:lstStyle>
            <a:lvl1pPr marL="0" indent="0">
              <a:buNone/>
              <a:defRPr b="0" i="0">
                <a:solidFill>
                  <a:srgbClr val="F9C402"/>
                </a:solidFill>
                <a:latin typeface="Ubuntu" charset="0"/>
                <a:ea typeface="Ubuntu" charset="0"/>
                <a:cs typeface="Ubuntu" charset="0"/>
              </a:defRPr>
            </a:lvl1pPr>
          </a:lstStyle>
          <a:p>
            <a:pPr lvl="0"/>
            <a:r>
              <a:rPr lang="en-US" dirty="0" smtClean="0"/>
              <a:t>Slide Subheading</a:t>
            </a:r>
            <a:endParaRPr lang="en-US" dirty="0"/>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45598" y="6116749"/>
            <a:ext cx="2646402" cy="597600"/>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Text Slide">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22" name="Content Placeholder 17"/>
          <p:cNvSpPr>
            <a:spLocks noGrp="1"/>
          </p:cNvSpPr>
          <p:nvPr>
            <p:ph sz="quarter" idx="15" hasCustomPrompt="1"/>
          </p:nvPr>
        </p:nvSpPr>
        <p:spPr>
          <a:xfrm>
            <a:off x="715963" y="2230644"/>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p>
        </p:txBody>
      </p:sp>
      <p:sp>
        <p:nvSpPr>
          <p:cNvPr id="26"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smtClean="0"/>
              <a:t>Insert Document Title</a:t>
            </a:r>
            <a:endParaRPr lang="en-US" dirty="0"/>
          </a:p>
        </p:txBody>
      </p:sp>
      <p:sp>
        <p:nvSpPr>
          <p:cNvPr id="28" name="Content Placeholder 17"/>
          <p:cNvSpPr>
            <a:spLocks noGrp="1"/>
          </p:cNvSpPr>
          <p:nvPr>
            <p:ph sz="quarter" idx="18" hasCustomPrompt="1"/>
          </p:nvPr>
        </p:nvSpPr>
        <p:spPr>
          <a:xfrm>
            <a:off x="4481097" y="2230642"/>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p>
        </p:txBody>
      </p:sp>
      <p:sp>
        <p:nvSpPr>
          <p:cNvPr id="29" name="Content Placeholder 17"/>
          <p:cNvSpPr>
            <a:spLocks noGrp="1"/>
          </p:cNvSpPr>
          <p:nvPr>
            <p:ph sz="quarter" idx="19" hasCustomPrompt="1"/>
          </p:nvPr>
        </p:nvSpPr>
        <p:spPr>
          <a:xfrm>
            <a:off x="8246231" y="2230641"/>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p>
        </p:txBody>
      </p:sp>
      <p:sp>
        <p:nvSpPr>
          <p:cNvPr id="11" name="Text Placeholder 4"/>
          <p:cNvSpPr>
            <a:spLocks noGrp="1"/>
          </p:cNvSpPr>
          <p:nvPr>
            <p:ph type="body" sz="quarter" idx="20"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smtClean="0"/>
              <a:t>3 Column Text Slide Heading</a:t>
            </a:r>
            <a:endParaRPr lang="en-US" dirty="0"/>
          </a:p>
        </p:txBody>
      </p:sp>
      <p:sp>
        <p:nvSpPr>
          <p:cNvPr id="12" name="Text Placeholder 4"/>
          <p:cNvSpPr>
            <a:spLocks noGrp="1"/>
          </p:cNvSpPr>
          <p:nvPr>
            <p:ph type="body" sz="quarter" idx="16"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smtClean="0"/>
              <a:t>Slide Subheading</a:t>
            </a:r>
            <a:endParaRPr lang="en-US" dirty="0"/>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45598" y="6116749"/>
            <a:ext cx="2646402" cy="59760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Text Slide Pullout">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22" name="Content Placeholder 17"/>
          <p:cNvSpPr>
            <a:spLocks noGrp="1"/>
          </p:cNvSpPr>
          <p:nvPr>
            <p:ph sz="quarter" idx="15" hasCustomPrompt="1"/>
          </p:nvPr>
        </p:nvSpPr>
        <p:spPr>
          <a:xfrm>
            <a:off x="715963" y="2230644"/>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p>
        </p:txBody>
      </p:sp>
      <p:sp>
        <p:nvSpPr>
          <p:cNvPr id="26"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smtClean="0"/>
              <a:t>Insert Document Title</a:t>
            </a:r>
            <a:endParaRPr lang="en-US" dirty="0"/>
          </a:p>
        </p:txBody>
      </p:sp>
      <p:sp>
        <p:nvSpPr>
          <p:cNvPr id="28" name="Content Placeholder 17"/>
          <p:cNvSpPr>
            <a:spLocks noGrp="1"/>
          </p:cNvSpPr>
          <p:nvPr>
            <p:ph sz="quarter" idx="18" hasCustomPrompt="1"/>
          </p:nvPr>
        </p:nvSpPr>
        <p:spPr>
          <a:xfrm>
            <a:off x="4481097" y="2230642"/>
            <a:ext cx="3229803" cy="246221"/>
          </a:xfrm>
          <a:prstGeom prst="rect">
            <a:avLst/>
          </a:prstGeom>
        </p:spPr>
        <p:txBody>
          <a:bodyPr wrap="square" lIns="0" tIns="0" rIns="0" bIns="0">
            <a:spAutoFit/>
          </a:bodyPr>
          <a:lstStyle>
            <a:lvl1pPr marL="285750" indent="-285750">
              <a:lnSpc>
                <a:spcPct val="100000"/>
              </a:lnSpc>
              <a:buFont typeface="Arial" charset="0"/>
              <a:buChar char="•"/>
              <a:defRPr sz="1600" b="0" i="0" baseline="0">
                <a:solidFill>
                  <a:srgbClr val="324F82"/>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p>
        </p:txBody>
      </p:sp>
      <p:sp>
        <p:nvSpPr>
          <p:cNvPr id="29" name="Content Placeholder 17"/>
          <p:cNvSpPr>
            <a:spLocks noGrp="1"/>
          </p:cNvSpPr>
          <p:nvPr>
            <p:ph sz="quarter" idx="19" hasCustomPrompt="1"/>
          </p:nvPr>
        </p:nvSpPr>
        <p:spPr>
          <a:xfrm>
            <a:off x="8246231" y="1868557"/>
            <a:ext cx="3229803" cy="3641970"/>
          </a:xfrm>
          <a:prstGeom prst="rect">
            <a:avLst/>
          </a:prstGeom>
          <a:solidFill>
            <a:srgbClr val="324F82"/>
          </a:solidFill>
        </p:spPr>
        <p:txBody>
          <a:bodyPr wrap="square" lIns="360000" tIns="360000" rIns="360000" bIns="360000">
            <a:noAutofit/>
          </a:bodyPr>
          <a:lstStyle>
            <a:lvl1pPr marL="285750" indent="-285750">
              <a:lnSpc>
                <a:spcPct val="100000"/>
              </a:lnSpc>
              <a:buFont typeface="Arial" charset="0"/>
              <a:buChar char="•"/>
              <a:defRPr sz="1600" b="0" i="0" baseline="0">
                <a:solidFill>
                  <a:schemeClr val="bg1"/>
                </a:solidFill>
                <a:latin typeface="Verdana" charset="0"/>
                <a:ea typeface="Verdana" charset="0"/>
                <a:cs typeface="Verdana" charset="0"/>
              </a:defRPr>
            </a:lvl1pPr>
            <a:lvl2pPr marL="457200" indent="0">
              <a:buNone/>
              <a:defRPr sz="1400" b="0" i="0">
                <a:latin typeface="Verdana" charset="0"/>
                <a:ea typeface="Verdana" charset="0"/>
                <a:cs typeface="Verdana" charset="0"/>
              </a:defRPr>
            </a:lvl2pPr>
            <a:lvl3pPr marL="914400" indent="0">
              <a:buNone/>
              <a:defRPr sz="1400" b="0" i="0">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Click to add text</a:t>
            </a:r>
          </a:p>
        </p:txBody>
      </p:sp>
      <p:sp>
        <p:nvSpPr>
          <p:cNvPr id="16" name="Text Placeholder 4"/>
          <p:cNvSpPr>
            <a:spLocks noGrp="1"/>
          </p:cNvSpPr>
          <p:nvPr>
            <p:ph type="body" sz="quarter" idx="20"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smtClean="0"/>
              <a:t>3 Column Pull Out Slide Heading</a:t>
            </a:r>
            <a:endParaRPr lang="en-US" dirty="0"/>
          </a:p>
        </p:txBody>
      </p:sp>
      <p:sp>
        <p:nvSpPr>
          <p:cNvPr id="17" name="Text Placeholder 4"/>
          <p:cNvSpPr>
            <a:spLocks noGrp="1"/>
          </p:cNvSpPr>
          <p:nvPr>
            <p:ph type="body" sz="quarter" idx="16"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smtClean="0"/>
              <a:t>Slide Subheading</a:t>
            </a:r>
            <a:endParaRPr lang="en-US" dirty="0"/>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45598" y="6116749"/>
            <a:ext cx="2646402" cy="597600"/>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Image Columns">
    <p:spTree>
      <p:nvGrpSpPr>
        <p:cNvPr id="1" name=""/>
        <p:cNvGrpSpPr/>
        <p:nvPr/>
      </p:nvGrpSpPr>
      <p:grpSpPr>
        <a:xfrm>
          <a:off x="0" y="0"/>
          <a:ext cx="0" cy="0"/>
          <a:chOff x="0" y="0"/>
          <a:chExt cx="0" cy="0"/>
        </a:xfrm>
      </p:grpSpPr>
      <p:sp>
        <p:nvSpPr>
          <p:cNvPr id="3" name="Rectangle 2"/>
          <p:cNvSpPr/>
          <p:nvPr userDrawn="1"/>
        </p:nvSpPr>
        <p:spPr>
          <a:xfrm>
            <a:off x="0" y="5953539"/>
            <a:ext cx="12192000" cy="904461"/>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a:off x="718456" y="1868557"/>
            <a:ext cx="864704"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16" name="Picture Placeholder 3" title="Click the Icon to add your Image"/>
          <p:cNvSpPr>
            <a:spLocks noGrp="1" noChangeAspect="1"/>
          </p:cNvSpPr>
          <p:nvPr>
            <p:ph type="pic" sz="quarter" idx="16" hasCustomPrompt="1"/>
          </p:nvPr>
        </p:nvSpPr>
        <p:spPr>
          <a:xfrm>
            <a:off x="6453807" y="2230643"/>
            <a:ext cx="5022576" cy="2929007"/>
          </a:xfrm>
          <a:prstGeom prst="rect">
            <a:avLst/>
          </a:prstGeom>
          <a:solidFill>
            <a:schemeClr val="bg2"/>
          </a:solidFill>
        </p:spPr>
        <p:txBody>
          <a:bodyPr wrap="square" lIns="0" tIns="0" rIns="0" bIns="540000" anchor="b" anchorCtr="1">
            <a:noAutofit/>
          </a:bodyPr>
          <a:lstStyle>
            <a:lvl1pPr marL="0" indent="0" algn="ctr">
              <a:buNone/>
              <a:defRPr sz="1200" b="0" i="0" baseline="0">
                <a:solidFill>
                  <a:schemeClr val="bg1">
                    <a:lumMod val="50000"/>
                  </a:schemeClr>
                </a:solidFill>
                <a:latin typeface="Verdana" charset="0"/>
                <a:ea typeface="Verdana" charset="0"/>
                <a:cs typeface="Verdana"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Click the icon to add your image </a:t>
            </a:r>
            <a:endParaRPr lang="en-US" dirty="0"/>
          </a:p>
        </p:txBody>
      </p:sp>
      <p:sp>
        <p:nvSpPr>
          <p:cNvPr id="11" name="Content Placeholder 5"/>
          <p:cNvSpPr>
            <a:spLocks noGrp="1"/>
          </p:cNvSpPr>
          <p:nvPr>
            <p:ph sz="quarter" idx="10" hasCustomPrompt="1"/>
          </p:nvPr>
        </p:nvSpPr>
        <p:spPr>
          <a:xfrm>
            <a:off x="348491" y="6294968"/>
            <a:ext cx="3597275" cy="221599"/>
          </a:xfrm>
          <a:prstGeom prst="rect">
            <a:avLst/>
          </a:prstGeom>
        </p:spPr>
        <p:txBody>
          <a:bodyPr lIns="0" tIns="0" rIns="0" bIns="0">
            <a:spAutoFit/>
          </a:bodyPr>
          <a:lstStyle>
            <a:lvl1pPr marL="0" indent="0">
              <a:buNone/>
              <a:defRPr sz="1600" b="1" i="0">
                <a:solidFill>
                  <a:schemeClr val="bg1"/>
                </a:solidFill>
                <a:latin typeface="Ubuntu" charset="0"/>
                <a:ea typeface="Ubuntu" charset="0"/>
                <a:cs typeface="Ubuntu" charset="0"/>
              </a:defRPr>
            </a:lvl1pPr>
          </a:lstStyle>
          <a:p>
            <a:pPr lvl="0"/>
            <a:r>
              <a:rPr lang="en-US" dirty="0" smtClean="0"/>
              <a:t>Insert Document Title</a:t>
            </a:r>
            <a:endParaRPr lang="en-US" dirty="0"/>
          </a:p>
        </p:txBody>
      </p:sp>
      <p:sp>
        <p:nvSpPr>
          <p:cNvPr id="12" name="Content Placeholder 17"/>
          <p:cNvSpPr>
            <a:spLocks noGrp="1"/>
          </p:cNvSpPr>
          <p:nvPr>
            <p:ph sz="quarter" idx="17" hasCustomPrompt="1"/>
          </p:nvPr>
        </p:nvSpPr>
        <p:spPr>
          <a:xfrm>
            <a:off x="715963" y="2230644"/>
            <a:ext cx="5022227" cy="2065181"/>
          </a:xfrm>
          <a:prstGeom prst="rect">
            <a:avLst/>
          </a:prstGeom>
        </p:spPr>
        <p:txBody>
          <a:bodyPr wrap="square" lIns="0" tIns="0" rIns="0" bIns="0">
            <a:sp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2400" b="0" i="0" baseline="0">
                <a:solidFill>
                  <a:srgbClr val="324F82"/>
                </a:solidFill>
                <a:latin typeface="Verdana" charset="0"/>
                <a:ea typeface="Verdana" charset="0"/>
                <a:cs typeface="Verdana" charset="0"/>
              </a:defRPr>
            </a:lvl1pPr>
            <a:lvl2pPr marL="742950" indent="-285750">
              <a:buFont typeface="Courier New" charset="0"/>
              <a:buChar char="o"/>
              <a:defRPr sz="1800" b="0" i="0">
                <a:solidFill>
                  <a:srgbClr val="324F82"/>
                </a:solidFill>
                <a:latin typeface="Verdana" charset="0"/>
                <a:ea typeface="Verdana" charset="0"/>
                <a:cs typeface="Verdana" charset="0"/>
              </a:defRPr>
            </a:lvl2pPr>
            <a:lvl3pPr marL="1200150" indent="-285750">
              <a:buFont typeface="Arial" charset="0"/>
              <a:buChar char="•"/>
              <a:defRPr sz="1600" b="0" i="0">
                <a:solidFill>
                  <a:srgbClr val="324F82"/>
                </a:solidFill>
                <a:latin typeface="Verdana" charset="0"/>
                <a:ea typeface="Verdana" charset="0"/>
                <a:cs typeface="Verdana" charset="0"/>
              </a:defRPr>
            </a:lvl3pPr>
            <a:lvl4pPr marL="1371600" indent="0">
              <a:buNone/>
              <a:defRPr sz="1400" b="0" i="0">
                <a:latin typeface="Verdana" charset="0"/>
                <a:ea typeface="Verdana" charset="0"/>
                <a:cs typeface="Verdana" charset="0"/>
              </a:defRPr>
            </a:lvl4pPr>
            <a:lvl5pPr marL="1828800" indent="0">
              <a:buNone/>
              <a:defRPr sz="1400" b="0" i="0">
                <a:latin typeface="Verdana" charset="0"/>
                <a:ea typeface="Verdana" charset="0"/>
                <a:cs typeface="Verdana" charset="0"/>
              </a:defRPr>
            </a:lvl5pPr>
          </a:lstStyle>
          <a:p>
            <a:pPr lvl="0"/>
            <a:r>
              <a:rPr lang="en-US" dirty="0" smtClean="0"/>
              <a:t>Bullet Point Bullet Point</a:t>
            </a:r>
          </a:p>
          <a:p>
            <a:pPr lvl="1"/>
            <a:r>
              <a:rPr lang="en-US" dirty="0" smtClean="0"/>
              <a:t>Bullet Point Bullet Point</a:t>
            </a:r>
          </a:p>
          <a:p>
            <a:pPr lvl="2"/>
            <a:r>
              <a:rPr lang="en-US" dirty="0" smtClean="0"/>
              <a:t>Bullet Point Bullet Point</a:t>
            </a:r>
          </a:p>
          <a:p>
            <a:pPr lvl="0"/>
            <a:r>
              <a:rPr lang="en-US" dirty="0" smtClean="0"/>
              <a:t>Bullet Point Bullet Point</a:t>
            </a:r>
          </a:p>
          <a:p>
            <a:pPr lvl="1"/>
            <a:r>
              <a:rPr lang="en-US" dirty="0" smtClean="0"/>
              <a:t>Bullet Point Bullet Point</a:t>
            </a:r>
          </a:p>
          <a:p>
            <a:pPr lvl="2"/>
            <a:r>
              <a:rPr lang="en-US" dirty="0" smtClean="0"/>
              <a:t>Bullet Point Bullet Point</a:t>
            </a:r>
          </a:p>
        </p:txBody>
      </p:sp>
      <p:sp>
        <p:nvSpPr>
          <p:cNvPr id="10" name="Text Placeholder 4"/>
          <p:cNvSpPr>
            <a:spLocks noGrp="1"/>
          </p:cNvSpPr>
          <p:nvPr>
            <p:ph type="body" sz="quarter" idx="15" hasCustomPrompt="1"/>
          </p:nvPr>
        </p:nvSpPr>
        <p:spPr>
          <a:xfrm>
            <a:off x="715963" y="716218"/>
            <a:ext cx="10760075" cy="393542"/>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smtClean="0"/>
              <a:t>Text &amp; Image Slide Heading</a:t>
            </a:r>
            <a:endParaRPr lang="en-US" dirty="0"/>
          </a:p>
        </p:txBody>
      </p:sp>
      <p:sp>
        <p:nvSpPr>
          <p:cNvPr id="17" name="Text Placeholder 4"/>
          <p:cNvSpPr>
            <a:spLocks noGrp="1"/>
          </p:cNvSpPr>
          <p:nvPr>
            <p:ph type="body" sz="quarter" idx="18" hasCustomPrompt="1"/>
          </p:nvPr>
        </p:nvSpPr>
        <p:spPr>
          <a:xfrm>
            <a:off x="715962" y="1158975"/>
            <a:ext cx="10760075" cy="393542"/>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smtClean="0"/>
              <a:t>Slide Subheading</a:t>
            </a:r>
            <a:endParaRPr lang="en-US" dirty="0"/>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545598" y="6116749"/>
            <a:ext cx="2646402" cy="5976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505185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0A907-ADB8-4C17-B17B-3D619D329AB8}" type="slidenum">
              <a:rPr lang="en-GB" smtClean="0"/>
              <a:t>‹#›</a:t>
            </a:fld>
            <a:endParaRPr lang="en-GB" dirty="0"/>
          </a:p>
        </p:txBody>
      </p:sp>
    </p:spTree>
    <p:extLst>
      <p:ext uri="{BB962C8B-B14F-4D97-AF65-F5344CB8AC3E}">
        <p14:creationId xmlns:p14="http://schemas.microsoft.com/office/powerpoint/2010/main" val="1572358006"/>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0" r:id="rId3"/>
    <p:sldLayoutId id="2147483666" r:id="rId4"/>
    <p:sldLayoutId id="2147483651" r:id="rId5"/>
    <p:sldLayoutId id="2147483667" r:id="rId6"/>
    <p:sldLayoutId id="2147483652" r:id="rId7"/>
    <p:sldLayoutId id="2147483665" r:id="rId8"/>
    <p:sldLayoutId id="2147483654" r:id="rId9"/>
    <p:sldLayoutId id="2147483656" r:id="rId10"/>
    <p:sldLayoutId id="2147483663" r:id="rId11"/>
    <p:sldLayoutId id="2147483660" r:id="rId12"/>
    <p:sldLayoutId id="2147483664" r:id="rId13"/>
    <p:sldLayoutId id="2147483670" r:id="rId14"/>
    <p:sldLayoutId id="2147483671" r:id="rId15"/>
    <p:sldLayoutId id="2147483657" r:id="rId16"/>
    <p:sldLayoutId id="2147483653" r:id="rId17"/>
    <p:sldLayoutId id="2147483668" r:id="rId18"/>
    <p:sldLayoutId id="2147483669" r:id="rId19"/>
    <p:sldLayoutId id="2147483658" r:id="rId20"/>
    <p:sldLayoutId id="2147483655" r:id="rId21"/>
    <p:sldLayoutId id="2147483662" r:id="rId22"/>
    <p:sldLayoutId id="2147483673" r:id="rId23"/>
    <p:sldLayoutId id="2147483659" r:id="rId2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nationalarchives.gov.uk/doc/open-government-licence/version/3/"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publichealthwalesobservatory.wales.nhs.u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publichealthwalesobservatory@wales.nhs.uk"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4621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dirty="0"/>
              <a:t>The life expectancy </a:t>
            </a:r>
            <a:r>
              <a:rPr lang="en-GB" dirty="0" smtClean="0"/>
              <a:t>gap </a:t>
            </a:r>
            <a:r>
              <a:rPr lang="en-GB" dirty="0"/>
              <a:t>between males and females was 4.6 years in 2001-03. This has steadily narrowed since then to 3.9 years in </a:t>
            </a:r>
            <a:r>
              <a:rPr lang="en-GB" dirty="0" smtClean="0"/>
              <a:t>2012-14, </a:t>
            </a:r>
            <a:r>
              <a:rPr lang="en-GB" dirty="0"/>
              <a:t>due to greater increases in male life expectancy. </a:t>
            </a:r>
          </a:p>
        </p:txBody>
      </p:sp>
      <p:sp>
        <p:nvSpPr>
          <p:cNvPr id="5" name="Slide Number Placeholder 4"/>
          <p:cNvSpPr>
            <a:spLocks noGrp="1"/>
          </p:cNvSpPr>
          <p:nvPr>
            <p:ph type="sldNum" sz="quarter" idx="4"/>
          </p:nvPr>
        </p:nvSpPr>
        <p:spPr/>
        <p:txBody>
          <a:bodyPr/>
          <a:lstStyle/>
          <a:p>
            <a:fld id="{9490A907-ADB8-4C17-B17B-3D619D329AB8}" type="slidenum">
              <a:rPr lang="en-GB" smtClean="0"/>
              <a:pPr/>
              <a:t>10</a:t>
            </a:fld>
            <a:endParaRPr lang="en-GB" dirty="0"/>
          </a:p>
        </p:txBody>
      </p:sp>
      <p:pic>
        <p:nvPicPr>
          <p:cNvPr id="2" name="Picture 1"/>
          <p:cNvPicPr>
            <a:picLocks noChangeAspect="1"/>
          </p:cNvPicPr>
          <p:nvPr/>
        </p:nvPicPr>
        <p:blipFill rotWithShape="1">
          <a:blip r:embed="rId3"/>
          <a:srcRect l="805" t="10426" r="3773" b="1032"/>
          <a:stretch/>
        </p:blipFill>
        <p:spPr>
          <a:xfrm>
            <a:off x="1539237" y="1245889"/>
            <a:ext cx="8519163" cy="4988293"/>
          </a:xfrm>
          <a:prstGeom prst="rect">
            <a:avLst/>
          </a:prstGeom>
        </p:spPr>
      </p:pic>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and healthy life expectancy</a:t>
            </a:r>
            <a:endParaRPr lang="en-GB" sz="1800" b="1" dirty="0">
              <a:solidFill>
                <a:schemeClr val="bg1"/>
              </a:solidFill>
              <a:latin typeface="Ubuntu"/>
            </a:endParaRPr>
          </a:p>
        </p:txBody>
      </p:sp>
    </p:spTree>
    <p:extLst>
      <p:ext uri="{BB962C8B-B14F-4D97-AF65-F5344CB8AC3E}">
        <p14:creationId xmlns:p14="http://schemas.microsoft.com/office/powerpoint/2010/main" val="3752841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000" dirty="0" smtClean="0"/>
              <a:t>There has been a greater increase in male life expectancy in the least deprived fifth over the whole period. Both saw a slight decrease in life expectancy in the last period, with life expectancy decreasing in the most deprived fifth in two out of the last three periods.</a:t>
            </a:r>
            <a:endParaRPr lang="en-GB" sz="2000" dirty="0"/>
          </a:p>
        </p:txBody>
      </p:sp>
      <p:sp>
        <p:nvSpPr>
          <p:cNvPr id="5" name="Slide Number Placeholder 4"/>
          <p:cNvSpPr>
            <a:spLocks noGrp="1"/>
          </p:cNvSpPr>
          <p:nvPr>
            <p:ph type="sldNum" sz="quarter" idx="4"/>
          </p:nvPr>
        </p:nvSpPr>
        <p:spPr/>
        <p:txBody>
          <a:bodyPr/>
          <a:lstStyle/>
          <a:p>
            <a:fld id="{9490A907-ADB8-4C17-B17B-3D619D329AB8}" type="slidenum">
              <a:rPr lang="en-GB" smtClean="0"/>
              <a:pPr/>
              <a:t>11</a:t>
            </a:fld>
            <a:endParaRPr lang="en-GB" dirty="0"/>
          </a:p>
        </p:txBody>
      </p:sp>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and healthy life expectancy</a:t>
            </a:r>
            <a:endParaRPr lang="en-GB" sz="1800" b="1" dirty="0">
              <a:solidFill>
                <a:schemeClr val="bg1"/>
              </a:solidFill>
              <a:latin typeface="Ubuntu"/>
            </a:endParaRPr>
          </a:p>
        </p:txBody>
      </p:sp>
      <p:pic>
        <p:nvPicPr>
          <p:cNvPr id="2" name="Picture 1"/>
          <p:cNvPicPr>
            <a:picLocks noChangeAspect="1"/>
          </p:cNvPicPr>
          <p:nvPr/>
        </p:nvPicPr>
        <p:blipFill rotWithShape="1">
          <a:blip r:embed="rId3"/>
          <a:srcRect l="630" t="8090" r="1002" b="1505"/>
          <a:stretch/>
        </p:blipFill>
        <p:spPr>
          <a:xfrm>
            <a:off x="1640729" y="1245888"/>
            <a:ext cx="8583041" cy="4982353"/>
          </a:xfrm>
          <a:prstGeom prst="rect">
            <a:avLst/>
          </a:prstGeom>
        </p:spPr>
      </p:pic>
    </p:spTree>
    <p:extLst>
      <p:ext uri="{BB962C8B-B14F-4D97-AF65-F5344CB8AC3E}">
        <p14:creationId xmlns:p14="http://schemas.microsoft.com/office/powerpoint/2010/main" val="4148403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400" dirty="0" smtClean="0"/>
              <a:t>Female life expectancy in the least deprived fifth has improved by almost one year more than in the most deprived fifth over the whole period. In the last period, life expectancy in the most deprived fifth decreased by almost 20 weeks.</a:t>
            </a:r>
            <a:endParaRPr lang="en-GB" sz="2400" dirty="0"/>
          </a:p>
        </p:txBody>
      </p:sp>
      <p:sp>
        <p:nvSpPr>
          <p:cNvPr id="5" name="Slide Number Placeholder 4"/>
          <p:cNvSpPr>
            <a:spLocks noGrp="1"/>
          </p:cNvSpPr>
          <p:nvPr>
            <p:ph type="sldNum" sz="quarter" idx="4"/>
          </p:nvPr>
        </p:nvSpPr>
        <p:spPr/>
        <p:txBody>
          <a:bodyPr/>
          <a:lstStyle/>
          <a:p>
            <a:fld id="{9490A907-ADB8-4C17-B17B-3D619D329AB8}" type="slidenum">
              <a:rPr lang="en-GB" smtClean="0"/>
              <a:pPr/>
              <a:t>12</a:t>
            </a:fld>
            <a:endParaRPr lang="en-GB" dirty="0"/>
          </a:p>
        </p:txBody>
      </p:sp>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and healthy life expectancy</a:t>
            </a:r>
            <a:endParaRPr lang="en-GB" sz="1800" b="1" dirty="0">
              <a:solidFill>
                <a:schemeClr val="bg1"/>
              </a:solidFill>
              <a:latin typeface="Ubuntu"/>
            </a:endParaRPr>
          </a:p>
        </p:txBody>
      </p:sp>
      <p:pic>
        <p:nvPicPr>
          <p:cNvPr id="3" name="Picture 2"/>
          <p:cNvPicPr>
            <a:picLocks noChangeAspect="1"/>
          </p:cNvPicPr>
          <p:nvPr/>
        </p:nvPicPr>
        <p:blipFill rotWithShape="1">
          <a:blip r:embed="rId3"/>
          <a:srcRect l="514" t="7992" r="723" b="1139"/>
          <a:stretch/>
        </p:blipFill>
        <p:spPr>
          <a:xfrm>
            <a:off x="1585608" y="1245888"/>
            <a:ext cx="8774005" cy="4970085"/>
          </a:xfrm>
          <a:prstGeom prst="rect">
            <a:avLst/>
          </a:prstGeom>
        </p:spPr>
      </p:pic>
    </p:spTree>
    <p:extLst>
      <p:ext uri="{BB962C8B-B14F-4D97-AF65-F5344CB8AC3E}">
        <p14:creationId xmlns:p14="http://schemas.microsoft.com/office/powerpoint/2010/main" val="71520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000" dirty="0" smtClean="0"/>
              <a:t>The life expectancy deprivation gap widened compared to 2002-04 for both males and females. Females have seen a general widening over the whole period. For males, the gap widened from around 2005 to 2010 before narrowing, but again widened over the latter periods.</a:t>
            </a:r>
            <a:endParaRPr lang="en-GB" sz="2000" dirty="0"/>
          </a:p>
        </p:txBody>
      </p:sp>
      <p:sp>
        <p:nvSpPr>
          <p:cNvPr id="5" name="Slide Number Placeholder 4"/>
          <p:cNvSpPr>
            <a:spLocks noGrp="1"/>
          </p:cNvSpPr>
          <p:nvPr>
            <p:ph type="sldNum" sz="quarter" idx="4"/>
          </p:nvPr>
        </p:nvSpPr>
        <p:spPr/>
        <p:txBody>
          <a:bodyPr/>
          <a:lstStyle/>
          <a:p>
            <a:fld id="{9490A907-ADB8-4C17-B17B-3D619D329AB8}" type="slidenum">
              <a:rPr lang="en-GB" smtClean="0"/>
              <a:pPr/>
              <a:t>13</a:t>
            </a:fld>
            <a:endParaRPr lang="en-GB" dirty="0"/>
          </a:p>
        </p:txBody>
      </p:sp>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and healthy life expectancy</a:t>
            </a:r>
            <a:endParaRPr lang="en-GB" sz="1800" b="1" dirty="0">
              <a:solidFill>
                <a:schemeClr val="bg1"/>
              </a:solidFill>
              <a:latin typeface="Ubuntu"/>
            </a:endParaRPr>
          </a:p>
        </p:txBody>
      </p:sp>
      <p:pic>
        <p:nvPicPr>
          <p:cNvPr id="7" name="Picture 6"/>
          <p:cNvPicPr>
            <a:picLocks noChangeAspect="1"/>
          </p:cNvPicPr>
          <p:nvPr/>
        </p:nvPicPr>
        <p:blipFill rotWithShape="1">
          <a:blip r:embed="rId3"/>
          <a:srcRect l="700" t="7584" r="915" b="1251"/>
          <a:stretch/>
        </p:blipFill>
        <p:spPr>
          <a:xfrm>
            <a:off x="1770435" y="1245889"/>
            <a:ext cx="8487724" cy="4960358"/>
          </a:xfrm>
          <a:prstGeom prst="rect">
            <a:avLst/>
          </a:prstGeom>
        </p:spPr>
      </p:pic>
    </p:spTree>
    <p:extLst>
      <p:ext uri="{BB962C8B-B14F-4D97-AF65-F5344CB8AC3E}">
        <p14:creationId xmlns:p14="http://schemas.microsoft.com/office/powerpoint/2010/main" val="2589010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1" y="0"/>
            <a:ext cx="12191999" cy="1245890"/>
          </a:xfrm>
        </p:spPr>
        <p:txBody>
          <a:bodyPr/>
          <a:lstStyle/>
          <a:p>
            <a:r>
              <a:rPr lang="en-GB" sz="2000" dirty="0" smtClean="0"/>
              <a:t>Of all UK nations, male </a:t>
            </a:r>
            <a:r>
              <a:rPr lang="en-GB" sz="2000" dirty="0"/>
              <a:t>life expectancy in Wales increased the least over the period. Scotland saw the most improvement (3.5 years), but </a:t>
            </a:r>
            <a:r>
              <a:rPr lang="en-GB" sz="2000" dirty="0" smtClean="0"/>
              <a:t>still has </a:t>
            </a:r>
            <a:r>
              <a:rPr lang="en-GB" sz="2000" dirty="0"/>
              <a:t>the lowest life expectancy of all UK nations. England </a:t>
            </a:r>
            <a:r>
              <a:rPr lang="en-GB" sz="2000" dirty="0" smtClean="0"/>
              <a:t>remains </a:t>
            </a:r>
            <a:r>
              <a:rPr lang="en-GB" sz="2000" dirty="0"/>
              <a:t>with the highest life expectancy, with the gap between Wales increasing by 0.5 years to 1.2 years since 2001-03. </a:t>
            </a:r>
          </a:p>
        </p:txBody>
      </p:sp>
      <p:sp>
        <p:nvSpPr>
          <p:cNvPr id="5" name="Slide Number Placeholder 4"/>
          <p:cNvSpPr>
            <a:spLocks noGrp="1"/>
          </p:cNvSpPr>
          <p:nvPr>
            <p:ph type="sldNum" sz="quarter" idx="4"/>
          </p:nvPr>
        </p:nvSpPr>
        <p:spPr/>
        <p:txBody>
          <a:bodyPr/>
          <a:lstStyle/>
          <a:p>
            <a:fld id="{9490A907-ADB8-4C17-B17B-3D619D329AB8}" type="slidenum">
              <a:rPr lang="en-GB" smtClean="0"/>
              <a:pPr/>
              <a:t>14</a:t>
            </a:fld>
            <a:endParaRPr lang="en-GB" dirty="0"/>
          </a:p>
        </p:txBody>
      </p:sp>
      <p:pic>
        <p:nvPicPr>
          <p:cNvPr id="2" name="Picture 1"/>
          <p:cNvPicPr>
            <a:picLocks noChangeAspect="1"/>
          </p:cNvPicPr>
          <p:nvPr/>
        </p:nvPicPr>
        <p:blipFill rotWithShape="1">
          <a:blip r:embed="rId3"/>
          <a:srcRect l="2230" t="7330" r="1003" b="492"/>
          <a:stretch/>
        </p:blipFill>
        <p:spPr>
          <a:xfrm>
            <a:off x="1916349" y="1245890"/>
            <a:ext cx="8260718" cy="4970084"/>
          </a:xfrm>
          <a:prstGeom prst="rect">
            <a:avLst/>
          </a:prstGeom>
        </p:spPr>
      </p:pic>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and healthy life expectancy</a:t>
            </a:r>
            <a:endParaRPr lang="en-GB" sz="1800" b="1" dirty="0">
              <a:solidFill>
                <a:schemeClr val="bg1"/>
              </a:solidFill>
              <a:latin typeface="Ubuntu"/>
            </a:endParaRPr>
          </a:p>
        </p:txBody>
      </p:sp>
    </p:spTree>
    <p:extLst>
      <p:ext uri="{BB962C8B-B14F-4D97-AF65-F5344CB8AC3E}">
        <p14:creationId xmlns:p14="http://schemas.microsoft.com/office/powerpoint/2010/main" val="3588116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400" dirty="0"/>
              <a:t>Female life expectancy in England increased the most over the period (2.4 years). </a:t>
            </a:r>
            <a:r>
              <a:rPr lang="en-GB" sz="2400" dirty="0" smtClean="0"/>
              <a:t>The life expectancy gap between Wales and England increased by 0.28 years, from 0.60 years in 2001-03 to 0.88 </a:t>
            </a:r>
            <a:r>
              <a:rPr lang="en-GB" sz="2400" dirty="0"/>
              <a:t>years </a:t>
            </a:r>
            <a:r>
              <a:rPr lang="en-GB" sz="2400" dirty="0" smtClean="0"/>
              <a:t>in 2015-17. </a:t>
            </a:r>
            <a:endParaRPr lang="en-GB" sz="2400" dirty="0"/>
          </a:p>
        </p:txBody>
      </p:sp>
      <p:sp>
        <p:nvSpPr>
          <p:cNvPr id="5" name="Slide Number Placeholder 4"/>
          <p:cNvSpPr>
            <a:spLocks noGrp="1"/>
          </p:cNvSpPr>
          <p:nvPr>
            <p:ph type="sldNum" sz="quarter" idx="4"/>
          </p:nvPr>
        </p:nvSpPr>
        <p:spPr/>
        <p:txBody>
          <a:bodyPr/>
          <a:lstStyle/>
          <a:p>
            <a:fld id="{9490A907-ADB8-4C17-B17B-3D619D329AB8}" type="slidenum">
              <a:rPr lang="en-GB" smtClean="0"/>
              <a:pPr/>
              <a:t>15</a:t>
            </a:fld>
            <a:endParaRPr lang="en-GB" dirty="0"/>
          </a:p>
        </p:txBody>
      </p:sp>
      <p:pic>
        <p:nvPicPr>
          <p:cNvPr id="3" name="Picture 2"/>
          <p:cNvPicPr>
            <a:picLocks noChangeAspect="1"/>
          </p:cNvPicPr>
          <p:nvPr/>
        </p:nvPicPr>
        <p:blipFill rotWithShape="1">
          <a:blip r:embed="rId3"/>
          <a:srcRect l="1589" t="7230" r="1163" b="1391"/>
          <a:stretch/>
        </p:blipFill>
        <p:spPr>
          <a:xfrm>
            <a:off x="1899039" y="1245889"/>
            <a:ext cx="8393918" cy="4970085"/>
          </a:xfrm>
          <a:prstGeom prst="rect">
            <a:avLst/>
          </a:prstGeom>
        </p:spPr>
      </p:pic>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and healthy life expectancy</a:t>
            </a:r>
            <a:endParaRPr lang="en-GB" sz="1800" b="1" dirty="0">
              <a:solidFill>
                <a:schemeClr val="bg1"/>
              </a:solidFill>
              <a:latin typeface="Ubuntu"/>
            </a:endParaRPr>
          </a:p>
        </p:txBody>
      </p:sp>
    </p:spTree>
    <p:extLst>
      <p:ext uri="{BB962C8B-B14F-4D97-AF65-F5344CB8AC3E}">
        <p14:creationId xmlns:p14="http://schemas.microsoft.com/office/powerpoint/2010/main" val="2951110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800" dirty="0"/>
              <a:t>All UK </a:t>
            </a:r>
            <a:r>
              <a:rPr lang="en-GB" sz="2800" dirty="0" smtClean="0"/>
              <a:t>nations, and many others across Europe, </a:t>
            </a:r>
            <a:r>
              <a:rPr lang="en-GB" sz="2800" dirty="0"/>
              <a:t>have seen a plateau in life expectancy since the turn of the decade. This plateau hasn’t been observed in Japan or Sweden though.</a:t>
            </a:r>
          </a:p>
        </p:txBody>
      </p:sp>
      <p:sp>
        <p:nvSpPr>
          <p:cNvPr id="5" name="Slide Number Placeholder 4"/>
          <p:cNvSpPr>
            <a:spLocks noGrp="1"/>
          </p:cNvSpPr>
          <p:nvPr>
            <p:ph type="sldNum" sz="quarter" idx="4"/>
          </p:nvPr>
        </p:nvSpPr>
        <p:spPr/>
        <p:txBody>
          <a:bodyPr/>
          <a:lstStyle/>
          <a:p>
            <a:fld id="{9490A907-ADB8-4C17-B17B-3D619D329AB8}" type="slidenum">
              <a:rPr lang="en-GB" smtClean="0"/>
              <a:pPr/>
              <a:t>16</a:t>
            </a:fld>
            <a:endParaRPr lang="en-GB" dirty="0"/>
          </a:p>
        </p:txBody>
      </p:sp>
      <p:pic>
        <p:nvPicPr>
          <p:cNvPr id="3" name="Picture 2"/>
          <p:cNvPicPr>
            <a:picLocks noChangeAspect="1"/>
          </p:cNvPicPr>
          <p:nvPr/>
        </p:nvPicPr>
        <p:blipFill rotWithShape="1">
          <a:blip r:embed="rId3"/>
          <a:srcRect l="704" t="3060" r="3572" b="2654"/>
          <a:stretch/>
        </p:blipFill>
        <p:spPr>
          <a:xfrm>
            <a:off x="1955258" y="1245889"/>
            <a:ext cx="8054504" cy="4995576"/>
          </a:xfrm>
          <a:prstGeom prst="rect">
            <a:avLst/>
          </a:prstGeom>
        </p:spPr>
      </p:pic>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and healthy life expectancy</a:t>
            </a:r>
            <a:endParaRPr lang="en-GB" sz="1800" b="1" dirty="0">
              <a:solidFill>
                <a:schemeClr val="bg1"/>
              </a:solidFill>
              <a:latin typeface="Ubuntu"/>
            </a:endParaRPr>
          </a:p>
        </p:txBody>
      </p:sp>
    </p:spTree>
    <p:extLst>
      <p:ext uri="{BB962C8B-B14F-4D97-AF65-F5344CB8AC3E}">
        <p14:creationId xmlns:p14="http://schemas.microsoft.com/office/powerpoint/2010/main" val="2275630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200" dirty="0"/>
              <a:t>Male healthy life expectancy in Wales has shown very little change since 2009-11. In 2009-11, healthy life expectancy in Wales was 0.3 years higher than Scotland, by 2015-17 this had reversed to being 0.9 years lower. The gap between England has also increased to almost 2 years. </a:t>
            </a:r>
          </a:p>
        </p:txBody>
      </p:sp>
      <p:sp>
        <p:nvSpPr>
          <p:cNvPr id="5" name="Slide Number Placeholder 4"/>
          <p:cNvSpPr>
            <a:spLocks noGrp="1"/>
          </p:cNvSpPr>
          <p:nvPr>
            <p:ph type="sldNum" sz="quarter" idx="4"/>
          </p:nvPr>
        </p:nvSpPr>
        <p:spPr/>
        <p:txBody>
          <a:bodyPr/>
          <a:lstStyle/>
          <a:p>
            <a:fld id="{9490A907-ADB8-4C17-B17B-3D619D329AB8}" type="slidenum">
              <a:rPr lang="en-GB" smtClean="0"/>
              <a:pPr/>
              <a:t>17</a:t>
            </a:fld>
            <a:endParaRPr lang="en-GB" dirty="0"/>
          </a:p>
        </p:txBody>
      </p:sp>
      <p:pic>
        <p:nvPicPr>
          <p:cNvPr id="2" name="Picture 1"/>
          <p:cNvPicPr>
            <a:picLocks noChangeAspect="1"/>
          </p:cNvPicPr>
          <p:nvPr/>
        </p:nvPicPr>
        <p:blipFill rotWithShape="1">
          <a:blip r:embed="rId3"/>
          <a:srcRect l="2389" t="8245" r="1162" b="10276"/>
          <a:stretch/>
        </p:blipFill>
        <p:spPr>
          <a:xfrm>
            <a:off x="1449421" y="1245889"/>
            <a:ext cx="9318055" cy="4960358"/>
          </a:xfrm>
          <a:prstGeom prst="rect">
            <a:avLst/>
          </a:prstGeom>
        </p:spPr>
      </p:pic>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and healthy life expectancy</a:t>
            </a:r>
            <a:endParaRPr lang="en-GB" sz="1800" b="1" dirty="0">
              <a:solidFill>
                <a:schemeClr val="bg1"/>
              </a:solidFill>
              <a:latin typeface="Ubuntu"/>
            </a:endParaRPr>
          </a:p>
        </p:txBody>
      </p:sp>
    </p:spTree>
    <p:extLst>
      <p:ext uri="{BB962C8B-B14F-4D97-AF65-F5344CB8AC3E}">
        <p14:creationId xmlns:p14="http://schemas.microsoft.com/office/powerpoint/2010/main" val="982046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400" dirty="0" smtClean="0"/>
              <a:t>Overall, female </a:t>
            </a:r>
            <a:r>
              <a:rPr lang="en-GB" sz="2400" dirty="0"/>
              <a:t>healthy life expectancy in Wales </a:t>
            </a:r>
            <a:r>
              <a:rPr lang="en-GB" sz="2400" dirty="0" smtClean="0"/>
              <a:t>has shown very little change since 2009-11, and remains </a:t>
            </a:r>
            <a:r>
              <a:rPr lang="en-GB" sz="2400" dirty="0"/>
              <a:t>the lowest in the UK. </a:t>
            </a:r>
            <a:r>
              <a:rPr lang="en-GB" sz="2400" dirty="0" smtClean="0"/>
              <a:t>All UK nations, except Northern Ireland, saw a decrease in healthy life expectancy in the last period.</a:t>
            </a:r>
            <a:endParaRPr lang="en-GB" sz="2400" dirty="0"/>
          </a:p>
        </p:txBody>
      </p:sp>
      <p:sp>
        <p:nvSpPr>
          <p:cNvPr id="5" name="Slide Number Placeholder 4"/>
          <p:cNvSpPr>
            <a:spLocks noGrp="1"/>
          </p:cNvSpPr>
          <p:nvPr>
            <p:ph type="sldNum" sz="quarter" idx="4"/>
          </p:nvPr>
        </p:nvSpPr>
        <p:spPr/>
        <p:txBody>
          <a:bodyPr/>
          <a:lstStyle/>
          <a:p>
            <a:fld id="{9490A907-ADB8-4C17-B17B-3D619D329AB8}" type="slidenum">
              <a:rPr lang="en-GB" smtClean="0"/>
              <a:pPr/>
              <a:t>18</a:t>
            </a:fld>
            <a:endParaRPr lang="en-GB" dirty="0"/>
          </a:p>
        </p:txBody>
      </p:sp>
      <p:pic>
        <p:nvPicPr>
          <p:cNvPr id="3" name="Picture 2"/>
          <p:cNvPicPr>
            <a:picLocks noChangeAspect="1"/>
          </p:cNvPicPr>
          <p:nvPr/>
        </p:nvPicPr>
        <p:blipFill rotWithShape="1">
          <a:blip r:embed="rId3"/>
          <a:srcRect l="2549" t="7836" r="1322" b="10368"/>
          <a:stretch/>
        </p:blipFill>
        <p:spPr>
          <a:xfrm>
            <a:off x="1595336" y="1236160"/>
            <a:ext cx="9247743" cy="4970085"/>
          </a:xfrm>
          <a:prstGeom prst="rect">
            <a:avLst/>
          </a:prstGeom>
        </p:spPr>
      </p:pic>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and healthy life expectancy</a:t>
            </a:r>
            <a:endParaRPr lang="en-GB" sz="1800" b="1" dirty="0">
              <a:solidFill>
                <a:schemeClr val="bg1"/>
              </a:solidFill>
              <a:latin typeface="Ubuntu"/>
            </a:endParaRPr>
          </a:p>
        </p:txBody>
      </p:sp>
    </p:spTree>
    <p:extLst>
      <p:ext uri="{BB962C8B-B14F-4D97-AF65-F5344CB8AC3E}">
        <p14:creationId xmlns:p14="http://schemas.microsoft.com/office/powerpoint/2010/main" val="3368316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800" dirty="0" smtClean="0"/>
              <a:t>There has been no substantial change in the gap </a:t>
            </a:r>
            <a:r>
              <a:rPr lang="en-GB" sz="2800" dirty="0"/>
              <a:t>between </a:t>
            </a:r>
            <a:r>
              <a:rPr lang="en-GB" sz="2800" dirty="0" smtClean="0"/>
              <a:t>male </a:t>
            </a:r>
            <a:r>
              <a:rPr lang="en-GB" sz="2800" dirty="0"/>
              <a:t>life expectancy and healthy life expectancy </a:t>
            </a:r>
            <a:r>
              <a:rPr lang="en-GB" sz="2800" dirty="0" smtClean="0"/>
              <a:t>over the whole period. </a:t>
            </a:r>
            <a:endParaRPr lang="en-GB" sz="2800" dirty="0"/>
          </a:p>
        </p:txBody>
      </p:sp>
      <p:sp>
        <p:nvSpPr>
          <p:cNvPr id="5" name="Slide Number Placeholder 4"/>
          <p:cNvSpPr>
            <a:spLocks noGrp="1"/>
          </p:cNvSpPr>
          <p:nvPr>
            <p:ph type="sldNum" sz="quarter" idx="4"/>
          </p:nvPr>
        </p:nvSpPr>
        <p:spPr/>
        <p:txBody>
          <a:bodyPr/>
          <a:lstStyle/>
          <a:p>
            <a:fld id="{9490A907-ADB8-4C17-B17B-3D619D329AB8}" type="slidenum">
              <a:rPr lang="en-GB" smtClean="0"/>
              <a:pPr/>
              <a:t>19</a:t>
            </a:fld>
            <a:endParaRPr lang="en-GB" dirty="0"/>
          </a:p>
        </p:txBody>
      </p:sp>
      <p:pic>
        <p:nvPicPr>
          <p:cNvPr id="3" name="Picture 2"/>
          <p:cNvPicPr>
            <a:picLocks noChangeAspect="1"/>
          </p:cNvPicPr>
          <p:nvPr/>
        </p:nvPicPr>
        <p:blipFill rotWithShape="1">
          <a:blip r:embed="rId3"/>
          <a:srcRect t="8869" r="3110" b="7291"/>
          <a:stretch/>
        </p:blipFill>
        <p:spPr>
          <a:xfrm>
            <a:off x="2080614" y="1245888"/>
            <a:ext cx="7797844" cy="4960359"/>
          </a:xfrm>
          <a:prstGeom prst="rect">
            <a:avLst/>
          </a:prstGeom>
        </p:spPr>
      </p:pic>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and healthy life expectancy</a:t>
            </a:r>
            <a:endParaRPr lang="en-GB" sz="1800" b="1" dirty="0">
              <a:solidFill>
                <a:schemeClr val="bg1"/>
              </a:solidFill>
              <a:latin typeface="Ubuntu"/>
            </a:endParaRPr>
          </a:p>
        </p:txBody>
      </p:sp>
    </p:spTree>
    <p:extLst>
      <p:ext uri="{BB962C8B-B14F-4D97-AF65-F5344CB8AC3E}">
        <p14:creationId xmlns:p14="http://schemas.microsoft.com/office/powerpoint/2010/main" val="587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553366" y="1489071"/>
            <a:ext cx="9085263" cy="2808311"/>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80000"/>
              </a:lnSpc>
              <a:buFontTx/>
              <a:buNone/>
            </a:pPr>
            <a:endParaRPr lang="en-US" sz="1600" b="1" dirty="0" smtClean="0">
              <a:latin typeface="Ubuntu"/>
            </a:endParaRPr>
          </a:p>
          <a:p>
            <a:pPr algn="ctr">
              <a:lnSpc>
                <a:spcPct val="80000"/>
              </a:lnSpc>
              <a:buFontTx/>
              <a:buNone/>
            </a:pPr>
            <a:r>
              <a:rPr lang="en-US" sz="1800" b="1" dirty="0" smtClean="0">
                <a:latin typeface="Ubuntu"/>
              </a:rPr>
              <a:t>© 2020 Public Health Wales NHS Trust</a:t>
            </a:r>
          </a:p>
          <a:p>
            <a:pPr algn="ctr">
              <a:lnSpc>
                <a:spcPct val="80000"/>
              </a:lnSpc>
            </a:pPr>
            <a:endParaRPr lang="en-US" sz="1800" b="1" dirty="0" smtClean="0">
              <a:latin typeface="Ubuntu"/>
            </a:endParaRPr>
          </a:p>
          <a:p>
            <a:pPr marL="0" indent="0" algn="ctr">
              <a:spcBef>
                <a:spcPts val="0"/>
              </a:spcBef>
              <a:buFont typeface="Arial"/>
              <a:buNone/>
            </a:pPr>
            <a:r>
              <a:rPr lang="en-GB" sz="1800" dirty="0" smtClean="0">
                <a:latin typeface="Ubuntu"/>
                <a:ea typeface="Times New Roman" panose="02020603050405020304" pitchFamily="18" charset="0"/>
                <a:cs typeface="Times New Roman" panose="02020603050405020304" pitchFamily="18" charset="0"/>
              </a:rPr>
              <a:t>Material contained in this document may be reproduced under the terms of the Open Government Licence (OGL)</a:t>
            </a:r>
          </a:p>
          <a:p>
            <a:pPr marL="0" indent="0" algn="ctr">
              <a:spcBef>
                <a:spcPts val="0"/>
              </a:spcBef>
              <a:buFont typeface="Arial"/>
              <a:buNone/>
            </a:pPr>
            <a:r>
              <a:rPr lang="en-GB" sz="1800" u="sng" dirty="0" smtClean="0">
                <a:solidFill>
                  <a:srgbClr val="0000FF"/>
                </a:solidFill>
                <a:latin typeface="Ubuntu"/>
                <a:ea typeface="Times New Roman" panose="02020603050405020304" pitchFamily="18" charset="0"/>
                <a:cs typeface="Times New Roman" panose="02020603050405020304" pitchFamily="18" charset="0"/>
                <a:hlinkClick r:id="rId3"/>
              </a:rPr>
              <a:t>www.nationalarchives.gov.uk/doc/open-government-licence/version/3/</a:t>
            </a:r>
            <a:endParaRPr lang="en-GB" sz="1800" dirty="0" smtClean="0">
              <a:latin typeface="Ubuntu"/>
              <a:ea typeface="Times New Roman" panose="02020603050405020304" pitchFamily="18" charset="0"/>
              <a:cs typeface="Times New Roman" panose="02020603050405020304" pitchFamily="18" charset="0"/>
            </a:endParaRPr>
          </a:p>
          <a:p>
            <a:pPr marL="0" indent="0" algn="ctr">
              <a:spcBef>
                <a:spcPts val="0"/>
              </a:spcBef>
              <a:buFont typeface="Arial"/>
              <a:buNone/>
            </a:pPr>
            <a:r>
              <a:rPr lang="en-GB" sz="1800" dirty="0" smtClean="0">
                <a:latin typeface="Ubuntu"/>
                <a:ea typeface="Times New Roman" panose="02020603050405020304" pitchFamily="18" charset="0"/>
                <a:cs typeface="Times New Roman" panose="02020603050405020304" pitchFamily="18" charset="0"/>
              </a:rPr>
              <a:t>provided it is done so accurately and is not used in a misleading context. Acknowledgement to Public Health Wales NHS Trust to be stated. Copyright in the typographical arrangement, design and layout belongs to Public Health Wales NHS Trust.</a:t>
            </a:r>
            <a:endParaRPr lang="en-GB" sz="1800" dirty="0">
              <a:latin typeface="Ubuntu"/>
              <a:ea typeface="Times New Roman" panose="02020603050405020304" pitchFamily="18" charset="0"/>
              <a:cs typeface="Times New Roman" panose="02020603050405020304" pitchFamily="18" charset="0"/>
            </a:endParaRPr>
          </a:p>
        </p:txBody>
      </p:sp>
      <p:sp>
        <p:nvSpPr>
          <p:cNvPr id="4" name="Slide Number Placeholder 4"/>
          <p:cNvSpPr txBox="1">
            <a:spLocks/>
          </p:cNvSpPr>
          <p:nvPr/>
        </p:nvSpPr>
        <p:spPr>
          <a:xfrm>
            <a:off x="4724398" y="6232987"/>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dirty="0">
                <a:solidFill>
                  <a:schemeClr val="bg1"/>
                </a:solidFill>
                <a:latin typeface="Ubuntu"/>
              </a:rPr>
              <a:t>2</a:t>
            </a:r>
          </a:p>
        </p:txBody>
      </p:sp>
    </p:spTree>
    <p:extLst>
      <p:ext uri="{BB962C8B-B14F-4D97-AF65-F5344CB8AC3E}">
        <p14:creationId xmlns:p14="http://schemas.microsoft.com/office/powerpoint/2010/main" val="1716323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800" dirty="0"/>
              <a:t>There has been no substantial change in the gap between </a:t>
            </a:r>
            <a:r>
              <a:rPr lang="en-GB" sz="2800" dirty="0" smtClean="0"/>
              <a:t>female </a:t>
            </a:r>
            <a:r>
              <a:rPr lang="en-GB" sz="2800" dirty="0"/>
              <a:t>life expectancy and healthy life expectancy over the whole period. </a:t>
            </a:r>
          </a:p>
        </p:txBody>
      </p:sp>
      <p:sp>
        <p:nvSpPr>
          <p:cNvPr id="5" name="Slide Number Placeholder 4"/>
          <p:cNvSpPr>
            <a:spLocks noGrp="1"/>
          </p:cNvSpPr>
          <p:nvPr>
            <p:ph type="sldNum" sz="quarter" idx="4"/>
          </p:nvPr>
        </p:nvSpPr>
        <p:spPr/>
        <p:txBody>
          <a:bodyPr/>
          <a:lstStyle/>
          <a:p>
            <a:fld id="{9490A907-ADB8-4C17-B17B-3D619D329AB8}" type="slidenum">
              <a:rPr lang="en-GB" smtClean="0"/>
              <a:pPr/>
              <a:t>20</a:t>
            </a:fld>
            <a:endParaRPr lang="en-GB" dirty="0"/>
          </a:p>
        </p:txBody>
      </p:sp>
      <p:pic>
        <p:nvPicPr>
          <p:cNvPr id="3" name="Picture 2"/>
          <p:cNvPicPr>
            <a:picLocks noChangeAspect="1"/>
          </p:cNvPicPr>
          <p:nvPr/>
        </p:nvPicPr>
        <p:blipFill rotWithShape="1">
          <a:blip r:embed="rId3"/>
          <a:srcRect l="880" t="6108" r="2240" b="6699"/>
          <a:stretch/>
        </p:blipFill>
        <p:spPr>
          <a:xfrm>
            <a:off x="2133600" y="1264596"/>
            <a:ext cx="7468830" cy="4941651"/>
          </a:xfrm>
          <a:prstGeom prst="rect">
            <a:avLst/>
          </a:prstGeom>
        </p:spPr>
      </p:pic>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and healthy life expectancy</a:t>
            </a:r>
            <a:endParaRPr lang="en-GB" sz="1800" b="1" dirty="0">
              <a:solidFill>
                <a:schemeClr val="bg1"/>
              </a:solidFill>
              <a:latin typeface="Ubuntu"/>
            </a:endParaRPr>
          </a:p>
        </p:txBody>
      </p:sp>
    </p:spTree>
    <p:extLst>
      <p:ext uri="{BB962C8B-B14F-4D97-AF65-F5344CB8AC3E}">
        <p14:creationId xmlns:p14="http://schemas.microsoft.com/office/powerpoint/2010/main" val="3189174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Mortality</a:t>
            </a:r>
            <a:endParaRPr lang="en-GB" dirty="0"/>
          </a:p>
        </p:txBody>
      </p:sp>
    </p:spTree>
    <p:extLst>
      <p:ext uri="{BB962C8B-B14F-4D97-AF65-F5344CB8AC3E}">
        <p14:creationId xmlns:p14="http://schemas.microsoft.com/office/powerpoint/2010/main" val="4157880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400" dirty="0"/>
              <a:t>Improvement in mortality rates </a:t>
            </a:r>
            <a:r>
              <a:rPr lang="en-GB" sz="2400" dirty="0" smtClean="0"/>
              <a:t>have </a:t>
            </a:r>
            <a:r>
              <a:rPr lang="en-GB" sz="2400" dirty="0"/>
              <a:t>slowed markedly since 2011, although 2014 was the lowest mortality </a:t>
            </a:r>
            <a:r>
              <a:rPr lang="en-GB" sz="2400" dirty="0" smtClean="0"/>
              <a:t>rate </a:t>
            </a:r>
            <a:r>
              <a:rPr lang="en-GB" sz="2400" dirty="0"/>
              <a:t>over the whole period. This pattern is also seen in the UK rates, although </a:t>
            </a:r>
            <a:r>
              <a:rPr lang="en-GB" sz="2400" dirty="0" smtClean="0"/>
              <a:t>the Wales rate is </a:t>
            </a:r>
            <a:r>
              <a:rPr lang="en-GB" sz="2400" dirty="0"/>
              <a:t>consistently </a:t>
            </a:r>
            <a:r>
              <a:rPr lang="en-GB" sz="2400" dirty="0" smtClean="0"/>
              <a:t>higher.</a:t>
            </a:r>
            <a:endParaRPr lang="en-GB" sz="2400" dirty="0"/>
          </a:p>
        </p:txBody>
      </p:sp>
      <p:sp>
        <p:nvSpPr>
          <p:cNvPr id="5" name="Slide Number Placeholder 4"/>
          <p:cNvSpPr>
            <a:spLocks noGrp="1"/>
          </p:cNvSpPr>
          <p:nvPr>
            <p:ph type="sldNum" sz="quarter" idx="4"/>
          </p:nvPr>
        </p:nvSpPr>
        <p:spPr/>
        <p:txBody>
          <a:bodyPr/>
          <a:lstStyle/>
          <a:p>
            <a:fld id="{9490A907-ADB8-4C17-B17B-3D619D329AB8}" type="slidenum">
              <a:rPr lang="en-GB" smtClean="0"/>
              <a:pPr/>
              <a:t>22</a:t>
            </a:fld>
            <a:endParaRPr lang="en-GB" dirty="0"/>
          </a:p>
        </p:txBody>
      </p:sp>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Mortality</a:t>
            </a:r>
            <a:endParaRPr lang="en-GB" sz="1800" b="1" dirty="0">
              <a:solidFill>
                <a:schemeClr val="bg1"/>
              </a:solidFill>
              <a:latin typeface="Ubuntu"/>
            </a:endParaRPr>
          </a:p>
        </p:txBody>
      </p:sp>
      <p:pic>
        <p:nvPicPr>
          <p:cNvPr id="7" name="Picture 6"/>
          <p:cNvPicPr>
            <a:picLocks noChangeAspect="1"/>
          </p:cNvPicPr>
          <p:nvPr/>
        </p:nvPicPr>
        <p:blipFill rotWithShape="1">
          <a:blip r:embed="rId3"/>
          <a:srcRect t="6528" r="927" b="1786"/>
          <a:stretch/>
        </p:blipFill>
        <p:spPr>
          <a:xfrm>
            <a:off x="1201622" y="1245889"/>
            <a:ext cx="9240440" cy="4951085"/>
          </a:xfrm>
          <a:prstGeom prst="rect">
            <a:avLst/>
          </a:prstGeom>
        </p:spPr>
      </p:pic>
    </p:spTree>
    <p:extLst>
      <p:ext uri="{BB962C8B-B14F-4D97-AF65-F5344CB8AC3E}">
        <p14:creationId xmlns:p14="http://schemas.microsoft.com/office/powerpoint/2010/main" val="2542855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000" dirty="0"/>
              <a:t>The trend seen in the Wales mortality rates </a:t>
            </a:r>
            <a:r>
              <a:rPr lang="en-GB" sz="2000" dirty="0" smtClean="0"/>
              <a:t>is also reflected </a:t>
            </a:r>
            <a:r>
              <a:rPr lang="en-GB" sz="2000" dirty="0"/>
              <a:t>by the </a:t>
            </a:r>
            <a:r>
              <a:rPr lang="en-GB" sz="2000" dirty="0" smtClean="0"/>
              <a:t>deprivation </a:t>
            </a:r>
            <a:r>
              <a:rPr lang="en-GB" sz="2000" dirty="0"/>
              <a:t>fifths. The Wales rate decreased by almost 20% between </a:t>
            </a:r>
            <a:r>
              <a:rPr lang="en-GB" sz="2000" dirty="0" smtClean="0"/>
              <a:t>2002 and 2011</a:t>
            </a:r>
            <a:r>
              <a:rPr lang="en-GB" sz="2000" dirty="0"/>
              <a:t>. Since 2011, there’s been very little overall change, with a 4.1% decrease in 2014 followed by 4.7% increase in 2015. </a:t>
            </a:r>
            <a:r>
              <a:rPr lang="en-GB" sz="2000" dirty="0" smtClean="0"/>
              <a:t>The gap in mortality rates between the least and most deprived fifth have slightly increased over the whole period.</a:t>
            </a:r>
            <a:endParaRPr lang="en-GB" sz="2000" dirty="0"/>
          </a:p>
        </p:txBody>
      </p:sp>
      <p:sp>
        <p:nvSpPr>
          <p:cNvPr id="5" name="Slide Number Placeholder 4"/>
          <p:cNvSpPr>
            <a:spLocks noGrp="1"/>
          </p:cNvSpPr>
          <p:nvPr>
            <p:ph type="sldNum" sz="quarter" idx="4"/>
          </p:nvPr>
        </p:nvSpPr>
        <p:spPr/>
        <p:txBody>
          <a:bodyPr/>
          <a:lstStyle/>
          <a:p>
            <a:fld id="{9490A907-ADB8-4C17-B17B-3D619D329AB8}" type="slidenum">
              <a:rPr lang="en-GB" smtClean="0"/>
              <a:pPr/>
              <a:t>23</a:t>
            </a:fld>
            <a:endParaRPr lang="en-GB" dirty="0"/>
          </a:p>
        </p:txBody>
      </p:sp>
      <p:pic>
        <p:nvPicPr>
          <p:cNvPr id="2" name="Picture 1"/>
          <p:cNvPicPr>
            <a:picLocks noChangeAspect="1"/>
          </p:cNvPicPr>
          <p:nvPr/>
        </p:nvPicPr>
        <p:blipFill rotWithShape="1">
          <a:blip r:embed="rId3"/>
          <a:srcRect l="22" t="2259" r="486" b="3210"/>
          <a:stretch/>
        </p:blipFill>
        <p:spPr>
          <a:xfrm>
            <a:off x="1706880" y="1245888"/>
            <a:ext cx="8566831" cy="4956791"/>
          </a:xfrm>
          <a:prstGeom prst="rect">
            <a:avLst/>
          </a:prstGeom>
        </p:spPr>
      </p:pic>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Mortality</a:t>
            </a:r>
            <a:endParaRPr lang="en-GB" sz="1800" b="1" dirty="0">
              <a:solidFill>
                <a:schemeClr val="bg1"/>
              </a:solidFill>
              <a:latin typeface="Ubuntu"/>
            </a:endParaRPr>
          </a:p>
        </p:txBody>
      </p:sp>
    </p:spTree>
    <p:extLst>
      <p:ext uri="{BB962C8B-B14F-4D97-AF65-F5344CB8AC3E}">
        <p14:creationId xmlns:p14="http://schemas.microsoft.com/office/powerpoint/2010/main" val="2823999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000" dirty="0"/>
              <a:t>Premature mortality in Wales decreased by over 20% between </a:t>
            </a:r>
            <a:r>
              <a:rPr lang="en-GB" sz="2000" dirty="0" smtClean="0"/>
              <a:t>2002 and 2011</a:t>
            </a:r>
            <a:r>
              <a:rPr lang="en-GB" sz="2000" dirty="0"/>
              <a:t>. The improvements since then </a:t>
            </a:r>
            <a:r>
              <a:rPr lang="en-GB" sz="2000" dirty="0" smtClean="0"/>
              <a:t>have </a:t>
            </a:r>
            <a:r>
              <a:rPr lang="en-GB" sz="2000" dirty="0"/>
              <a:t>slowed down to 2.4%. Compared to the </a:t>
            </a:r>
            <a:r>
              <a:rPr lang="en-GB" sz="2000" dirty="0" smtClean="0"/>
              <a:t>overall mortality </a:t>
            </a:r>
            <a:r>
              <a:rPr lang="en-GB" sz="2000" dirty="0"/>
              <a:t>rate, a greater decrease was observed in 2014, 4.4%, but was followed by a greater increase, 5.4%. The rate in the most </a:t>
            </a:r>
            <a:r>
              <a:rPr lang="en-GB" sz="2000" dirty="0" smtClean="0"/>
              <a:t>deprived fifth compared to the least deprived fifth has increased from twice as high to 2.3 times.</a:t>
            </a:r>
            <a:endParaRPr lang="en-GB" sz="2000" dirty="0"/>
          </a:p>
        </p:txBody>
      </p:sp>
      <p:sp>
        <p:nvSpPr>
          <p:cNvPr id="5" name="Slide Number Placeholder 4"/>
          <p:cNvSpPr>
            <a:spLocks noGrp="1"/>
          </p:cNvSpPr>
          <p:nvPr>
            <p:ph type="sldNum" sz="quarter" idx="4"/>
          </p:nvPr>
        </p:nvSpPr>
        <p:spPr/>
        <p:txBody>
          <a:bodyPr/>
          <a:lstStyle/>
          <a:p>
            <a:fld id="{9490A907-ADB8-4C17-B17B-3D619D329AB8}" type="slidenum">
              <a:rPr lang="en-GB" smtClean="0"/>
              <a:pPr/>
              <a:t>24</a:t>
            </a:fld>
            <a:endParaRPr lang="en-GB" dirty="0"/>
          </a:p>
        </p:txBody>
      </p:sp>
      <p:pic>
        <p:nvPicPr>
          <p:cNvPr id="2" name="Picture 1"/>
          <p:cNvPicPr>
            <a:picLocks noChangeAspect="1"/>
          </p:cNvPicPr>
          <p:nvPr/>
        </p:nvPicPr>
        <p:blipFill rotWithShape="1">
          <a:blip r:embed="rId3"/>
          <a:srcRect l="24" t="2487" r="740" b="3273"/>
          <a:stretch/>
        </p:blipFill>
        <p:spPr>
          <a:xfrm>
            <a:off x="1798319" y="1245889"/>
            <a:ext cx="8571115" cy="4956791"/>
          </a:xfrm>
          <a:prstGeom prst="rect">
            <a:avLst/>
          </a:prstGeom>
        </p:spPr>
      </p:pic>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Mortality</a:t>
            </a:r>
            <a:endParaRPr lang="en-GB" sz="1800" b="1" dirty="0">
              <a:solidFill>
                <a:schemeClr val="bg1"/>
              </a:solidFill>
              <a:latin typeface="Ubuntu"/>
            </a:endParaRPr>
          </a:p>
        </p:txBody>
      </p:sp>
    </p:spTree>
    <p:extLst>
      <p:ext uri="{BB962C8B-B14F-4D97-AF65-F5344CB8AC3E}">
        <p14:creationId xmlns:p14="http://schemas.microsoft.com/office/powerpoint/2010/main" val="1201884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200" dirty="0"/>
              <a:t>Mortality rates in the 75+ year olds living in the least deprived fifth improved by over 20% between </a:t>
            </a:r>
            <a:r>
              <a:rPr lang="en-GB" sz="2200" dirty="0" smtClean="0"/>
              <a:t>2002 and 2011</a:t>
            </a:r>
            <a:r>
              <a:rPr lang="en-GB" sz="2200" dirty="0"/>
              <a:t>. Improvements in the most deprived fifth, were under half of this. Since 2011, rates in the most deprived fifth have increased by 5</a:t>
            </a:r>
            <a:r>
              <a:rPr lang="en-GB" sz="2200" dirty="0" smtClean="0"/>
              <a:t>%, leading to a widening of the gap compared to the least deprived fifth. </a:t>
            </a:r>
            <a:endParaRPr lang="en-GB" sz="2200" dirty="0"/>
          </a:p>
        </p:txBody>
      </p:sp>
      <p:sp>
        <p:nvSpPr>
          <p:cNvPr id="5" name="Slide Number Placeholder 4"/>
          <p:cNvSpPr>
            <a:spLocks noGrp="1"/>
          </p:cNvSpPr>
          <p:nvPr>
            <p:ph type="sldNum" sz="quarter" idx="4"/>
          </p:nvPr>
        </p:nvSpPr>
        <p:spPr/>
        <p:txBody>
          <a:bodyPr/>
          <a:lstStyle/>
          <a:p>
            <a:fld id="{9490A907-ADB8-4C17-B17B-3D619D329AB8}" type="slidenum">
              <a:rPr lang="en-GB" smtClean="0"/>
              <a:pPr/>
              <a:t>25</a:t>
            </a:fld>
            <a:endParaRPr lang="en-GB" dirty="0"/>
          </a:p>
        </p:txBody>
      </p:sp>
      <p:pic>
        <p:nvPicPr>
          <p:cNvPr id="2" name="Picture 1"/>
          <p:cNvPicPr>
            <a:picLocks noChangeAspect="1"/>
          </p:cNvPicPr>
          <p:nvPr/>
        </p:nvPicPr>
        <p:blipFill rotWithShape="1">
          <a:blip r:embed="rId3"/>
          <a:srcRect l="365" t="3707" r="833" b="2421"/>
          <a:stretch/>
        </p:blipFill>
        <p:spPr>
          <a:xfrm>
            <a:off x="1508757" y="1245889"/>
            <a:ext cx="9551439" cy="4956791"/>
          </a:xfrm>
          <a:prstGeom prst="rect">
            <a:avLst/>
          </a:prstGeom>
        </p:spPr>
      </p:pic>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Mortality</a:t>
            </a:r>
            <a:endParaRPr lang="en-GB" sz="1800" b="1" dirty="0">
              <a:solidFill>
                <a:schemeClr val="bg1"/>
              </a:solidFill>
              <a:latin typeface="Ubuntu"/>
            </a:endParaRPr>
          </a:p>
        </p:txBody>
      </p:sp>
    </p:spTree>
    <p:extLst>
      <p:ext uri="{BB962C8B-B14F-4D97-AF65-F5344CB8AC3E}">
        <p14:creationId xmlns:p14="http://schemas.microsoft.com/office/powerpoint/2010/main" val="3366932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000" dirty="0" smtClean="0"/>
              <a:t>Circulatory </a:t>
            </a:r>
            <a:r>
              <a:rPr lang="en-GB" sz="2000" dirty="0"/>
              <a:t>disease mortality rates have shown a decreasing trend over the whole period. Again, improvements have slowed down since 2011. This is most evident in the most deprived fifth, where improvements since 2011 are over two thirds lower than they were between 2002-2011. </a:t>
            </a:r>
          </a:p>
        </p:txBody>
      </p:sp>
      <p:sp>
        <p:nvSpPr>
          <p:cNvPr id="5" name="Slide Number Placeholder 4"/>
          <p:cNvSpPr>
            <a:spLocks noGrp="1"/>
          </p:cNvSpPr>
          <p:nvPr>
            <p:ph type="sldNum" sz="quarter" idx="4"/>
          </p:nvPr>
        </p:nvSpPr>
        <p:spPr/>
        <p:txBody>
          <a:bodyPr/>
          <a:lstStyle/>
          <a:p>
            <a:fld id="{9490A907-ADB8-4C17-B17B-3D619D329AB8}" type="slidenum">
              <a:rPr lang="en-GB" smtClean="0"/>
              <a:pPr/>
              <a:t>26</a:t>
            </a:fld>
            <a:endParaRPr lang="en-GB" dirty="0"/>
          </a:p>
        </p:txBody>
      </p:sp>
      <p:pic>
        <p:nvPicPr>
          <p:cNvPr id="3" name="Picture 2"/>
          <p:cNvPicPr>
            <a:picLocks noChangeAspect="1"/>
          </p:cNvPicPr>
          <p:nvPr/>
        </p:nvPicPr>
        <p:blipFill rotWithShape="1">
          <a:blip r:embed="rId3"/>
          <a:srcRect l="263" t="2487" r="980" b="3398"/>
          <a:stretch/>
        </p:blipFill>
        <p:spPr>
          <a:xfrm>
            <a:off x="1737360" y="1245889"/>
            <a:ext cx="8595360" cy="4988222"/>
          </a:xfrm>
          <a:prstGeom prst="rect">
            <a:avLst/>
          </a:prstGeom>
        </p:spPr>
      </p:pic>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Mortality</a:t>
            </a:r>
            <a:endParaRPr lang="en-GB" sz="1800" b="1" dirty="0">
              <a:solidFill>
                <a:schemeClr val="bg1"/>
              </a:solidFill>
              <a:latin typeface="Ubuntu"/>
            </a:endParaRPr>
          </a:p>
        </p:txBody>
      </p:sp>
    </p:spTree>
    <p:extLst>
      <p:ext uri="{BB962C8B-B14F-4D97-AF65-F5344CB8AC3E}">
        <p14:creationId xmlns:p14="http://schemas.microsoft.com/office/powerpoint/2010/main" val="2511089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000" dirty="0"/>
              <a:t>Improvements in premature </a:t>
            </a:r>
            <a:r>
              <a:rPr lang="en-GB" sz="2000" dirty="0" smtClean="0"/>
              <a:t>circulatory </a:t>
            </a:r>
            <a:r>
              <a:rPr lang="en-GB" sz="2000" dirty="0"/>
              <a:t>disease mortality rates have decreased by over three quarters since 2011, compared to the period preceding this</a:t>
            </a:r>
            <a:r>
              <a:rPr lang="en-GB" sz="2000" dirty="0" smtClean="0"/>
              <a:t>. The mortality rate in the most deprived fifth has now increased to 2.7 times the rate in the least deprived fifth, despite showing signs of narrowing at the start of the period. </a:t>
            </a:r>
            <a:endParaRPr lang="en-GB" sz="2000" dirty="0"/>
          </a:p>
        </p:txBody>
      </p:sp>
      <p:sp>
        <p:nvSpPr>
          <p:cNvPr id="5" name="Slide Number Placeholder 4"/>
          <p:cNvSpPr>
            <a:spLocks noGrp="1"/>
          </p:cNvSpPr>
          <p:nvPr>
            <p:ph type="sldNum" sz="quarter" idx="4"/>
          </p:nvPr>
        </p:nvSpPr>
        <p:spPr/>
        <p:txBody>
          <a:bodyPr/>
          <a:lstStyle/>
          <a:p>
            <a:fld id="{9490A907-ADB8-4C17-B17B-3D619D329AB8}" type="slidenum">
              <a:rPr lang="en-GB" smtClean="0"/>
              <a:pPr/>
              <a:t>27</a:t>
            </a:fld>
            <a:endParaRPr lang="en-GB" dirty="0"/>
          </a:p>
        </p:txBody>
      </p:sp>
      <p:pic>
        <p:nvPicPr>
          <p:cNvPr id="2" name="Picture 1"/>
          <p:cNvPicPr>
            <a:picLocks noChangeAspect="1"/>
          </p:cNvPicPr>
          <p:nvPr/>
        </p:nvPicPr>
        <p:blipFill rotWithShape="1">
          <a:blip r:embed="rId3"/>
          <a:srcRect l="263" t="2487" r="740" b="3273"/>
          <a:stretch/>
        </p:blipFill>
        <p:spPr>
          <a:xfrm>
            <a:off x="1691640" y="1245889"/>
            <a:ext cx="8595360" cy="4982819"/>
          </a:xfrm>
          <a:prstGeom prst="rect">
            <a:avLst/>
          </a:prstGeom>
        </p:spPr>
      </p:pic>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Mortality</a:t>
            </a:r>
            <a:endParaRPr lang="en-GB" sz="1800" b="1" dirty="0">
              <a:solidFill>
                <a:schemeClr val="bg1"/>
              </a:solidFill>
              <a:latin typeface="Ubuntu"/>
            </a:endParaRPr>
          </a:p>
        </p:txBody>
      </p:sp>
    </p:spTree>
    <p:extLst>
      <p:ext uri="{BB962C8B-B14F-4D97-AF65-F5344CB8AC3E}">
        <p14:creationId xmlns:p14="http://schemas.microsoft.com/office/powerpoint/2010/main" val="884654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400" dirty="0"/>
              <a:t>Improvements in </a:t>
            </a:r>
            <a:r>
              <a:rPr lang="en-GB" sz="2400" dirty="0" smtClean="0"/>
              <a:t>circulatory </a:t>
            </a:r>
            <a:r>
              <a:rPr lang="en-GB" sz="2400" dirty="0"/>
              <a:t>disease mortality rates in those aged 75+ have halved since 2011, compared to the period preceding this.</a:t>
            </a:r>
          </a:p>
          <a:p>
            <a:endParaRPr lang="en-GB" sz="2400" dirty="0"/>
          </a:p>
        </p:txBody>
      </p:sp>
      <p:sp>
        <p:nvSpPr>
          <p:cNvPr id="5" name="Slide Number Placeholder 4"/>
          <p:cNvSpPr>
            <a:spLocks noGrp="1"/>
          </p:cNvSpPr>
          <p:nvPr>
            <p:ph type="sldNum" sz="quarter" idx="4"/>
          </p:nvPr>
        </p:nvSpPr>
        <p:spPr/>
        <p:txBody>
          <a:bodyPr/>
          <a:lstStyle/>
          <a:p>
            <a:fld id="{9490A907-ADB8-4C17-B17B-3D619D329AB8}" type="slidenum">
              <a:rPr lang="en-GB" smtClean="0"/>
              <a:pPr/>
              <a:t>28</a:t>
            </a:fld>
            <a:endParaRPr lang="en-GB" dirty="0"/>
          </a:p>
        </p:txBody>
      </p:sp>
      <p:pic>
        <p:nvPicPr>
          <p:cNvPr id="3" name="Picture 2"/>
          <p:cNvPicPr>
            <a:picLocks noChangeAspect="1"/>
          </p:cNvPicPr>
          <p:nvPr/>
        </p:nvPicPr>
        <p:blipFill rotWithShape="1">
          <a:blip r:embed="rId3"/>
          <a:srcRect l="263" t="2094" r="501" b="2487"/>
          <a:stretch/>
        </p:blipFill>
        <p:spPr>
          <a:xfrm>
            <a:off x="1828800" y="1245889"/>
            <a:ext cx="8488680" cy="4970481"/>
          </a:xfrm>
          <a:prstGeom prst="rect">
            <a:avLst/>
          </a:prstGeom>
        </p:spPr>
      </p:pic>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Mortality</a:t>
            </a:r>
            <a:endParaRPr lang="en-GB" sz="1800" b="1" dirty="0">
              <a:solidFill>
                <a:schemeClr val="bg1"/>
              </a:solidFill>
              <a:latin typeface="Ubuntu"/>
            </a:endParaRPr>
          </a:p>
        </p:txBody>
      </p:sp>
    </p:spTree>
    <p:extLst>
      <p:ext uri="{BB962C8B-B14F-4D97-AF65-F5344CB8AC3E}">
        <p14:creationId xmlns:p14="http://schemas.microsoft.com/office/powerpoint/2010/main" val="283820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000" dirty="0" smtClean="0"/>
              <a:t>Dementia </a:t>
            </a:r>
            <a:r>
              <a:rPr lang="en-GB" sz="2000" dirty="0"/>
              <a:t>and </a:t>
            </a:r>
            <a:r>
              <a:rPr lang="en-GB" sz="2000" dirty="0" smtClean="0"/>
              <a:t>Alzheimer disease mortality rate has </a:t>
            </a:r>
            <a:r>
              <a:rPr lang="en-GB" sz="2000" dirty="0"/>
              <a:t>more than doubled since 2010. A number of factors have led to this, including </a:t>
            </a:r>
            <a:r>
              <a:rPr lang="en-GB" sz="2000" dirty="0" smtClean="0"/>
              <a:t>changes </a:t>
            </a:r>
            <a:r>
              <a:rPr lang="en-GB" sz="2000" dirty="0"/>
              <a:t>to cause of death </a:t>
            </a:r>
            <a:r>
              <a:rPr lang="en-GB" sz="2000" dirty="0" smtClean="0"/>
              <a:t>coding in 2010, </a:t>
            </a:r>
            <a:r>
              <a:rPr lang="en-GB" sz="2000" dirty="0"/>
              <a:t>improved understanding and diagnosis of dementia, and people living longer and surviving other illnesses. </a:t>
            </a:r>
          </a:p>
        </p:txBody>
      </p:sp>
      <p:sp>
        <p:nvSpPr>
          <p:cNvPr id="5" name="Slide Number Placeholder 4"/>
          <p:cNvSpPr>
            <a:spLocks noGrp="1"/>
          </p:cNvSpPr>
          <p:nvPr>
            <p:ph type="sldNum" sz="quarter" idx="4"/>
          </p:nvPr>
        </p:nvSpPr>
        <p:spPr/>
        <p:txBody>
          <a:bodyPr/>
          <a:lstStyle/>
          <a:p>
            <a:fld id="{9490A907-ADB8-4C17-B17B-3D619D329AB8}" type="slidenum">
              <a:rPr lang="en-GB" smtClean="0"/>
              <a:pPr/>
              <a:t>29</a:t>
            </a:fld>
            <a:endParaRPr lang="en-GB" dirty="0"/>
          </a:p>
        </p:txBody>
      </p:sp>
      <p:pic>
        <p:nvPicPr>
          <p:cNvPr id="3" name="Picture 2"/>
          <p:cNvPicPr>
            <a:picLocks noChangeAspect="1"/>
          </p:cNvPicPr>
          <p:nvPr/>
        </p:nvPicPr>
        <p:blipFill rotWithShape="1">
          <a:blip r:embed="rId3"/>
          <a:srcRect l="263" t="2486" r="740" b="2880"/>
          <a:stretch/>
        </p:blipFill>
        <p:spPr>
          <a:xfrm>
            <a:off x="1691639" y="1245889"/>
            <a:ext cx="8541163" cy="4972031"/>
          </a:xfrm>
          <a:prstGeom prst="rect">
            <a:avLst/>
          </a:prstGeom>
        </p:spPr>
      </p:pic>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Mortality</a:t>
            </a:r>
            <a:endParaRPr lang="en-GB" sz="1800" b="1" dirty="0">
              <a:solidFill>
                <a:schemeClr val="bg1"/>
              </a:solidFill>
              <a:latin typeface="Ubuntu"/>
            </a:endParaRPr>
          </a:p>
        </p:txBody>
      </p:sp>
    </p:spTree>
    <p:extLst>
      <p:ext uri="{BB962C8B-B14F-4D97-AF65-F5344CB8AC3E}">
        <p14:creationId xmlns:p14="http://schemas.microsoft.com/office/powerpoint/2010/main" val="1926947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125412" y="0"/>
            <a:ext cx="10760075" cy="1009650"/>
          </a:xfrm>
        </p:spPr>
        <p:txBody>
          <a:bodyPr/>
          <a:lstStyle/>
          <a:p>
            <a:r>
              <a:rPr lang="en-GB" sz="6000" dirty="0" smtClean="0"/>
              <a:t>Introduction</a:t>
            </a:r>
            <a:endParaRPr lang="en-GB" sz="6000" dirty="0"/>
          </a:p>
        </p:txBody>
      </p:sp>
      <p:sp>
        <p:nvSpPr>
          <p:cNvPr id="5" name="Slide Number Placeholder 4"/>
          <p:cNvSpPr>
            <a:spLocks noGrp="1"/>
          </p:cNvSpPr>
          <p:nvPr>
            <p:ph type="sldNum" sz="quarter" idx="4"/>
          </p:nvPr>
        </p:nvSpPr>
        <p:spPr/>
        <p:txBody>
          <a:bodyPr/>
          <a:lstStyle/>
          <a:p>
            <a:fld id="{9490A907-ADB8-4C17-B17B-3D619D329AB8}" type="slidenum">
              <a:rPr lang="en-GB" smtClean="0"/>
              <a:t>3</a:t>
            </a:fld>
            <a:endParaRPr lang="en-GB" dirty="0"/>
          </a:p>
        </p:txBody>
      </p:sp>
      <p:sp>
        <p:nvSpPr>
          <p:cNvPr id="6" name="Content Placeholder 1"/>
          <p:cNvSpPr txBox="1">
            <a:spLocks/>
          </p:cNvSpPr>
          <p:nvPr/>
        </p:nvSpPr>
        <p:spPr>
          <a:xfrm>
            <a:off x="266112" y="6407136"/>
            <a:ext cx="3597275"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Introduction</a:t>
            </a:r>
            <a:endParaRPr lang="en-GB" sz="1800" b="1" dirty="0">
              <a:solidFill>
                <a:schemeClr val="bg1"/>
              </a:solidFill>
              <a:latin typeface="Ubuntu"/>
            </a:endParaRPr>
          </a:p>
        </p:txBody>
      </p:sp>
      <p:sp>
        <p:nvSpPr>
          <p:cNvPr id="2" name="TextBox 1"/>
          <p:cNvSpPr txBox="1"/>
          <p:nvPr/>
        </p:nvSpPr>
        <p:spPr>
          <a:xfrm>
            <a:off x="125412" y="2718949"/>
            <a:ext cx="2002298" cy="553998"/>
          </a:xfrm>
          <a:prstGeom prst="rect">
            <a:avLst/>
          </a:prstGeom>
          <a:noFill/>
        </p:spPr>
        <p:txBody>
          <a:bodyPr wrap="square" rtlCol="0">
            <a:spAutoFit/>
          </a:bodyPr>
          <a:lstStyle/>
          <a:p>
            <a:r>
              <a:rPr lang="en-GB" sz="3000" b="1" i="0" dirty="0" smtClean="0">
                <a:solidFill>
                  <a:srgbClr val="423F74"/>
                </a:solidFill>
                <a:latin typeface="Ubuntu" charset="0"/>
                <a:ea typeface="Ubuntu" charset="0"/>
                <a:cs typeface="Ubuntu" charset="0"/>
              </a:rPr>
              <a:t>Contents</a:t>
            </a:r>
          </a:p>
        </p:txBody>
      </p:sp>
      <p:graphicFrame>
        <p:nvGraphicFramePr>
          <p:cNvPr id="7" name="Table 6"/>
          <p:cNvGraphicFramePr>
            <a:graphicFrameLocks noGrp="1"/>
          </p:cNvGraphicFramePr>
          <p:nvPr>
            <p:extLst>
              <p:ext uri="{D42A27DB-BD31-4B8C-83A1-F6EECF244321}">
                <p14:modId xmlns:p14="http://schemas.microsoft.com/office/powerpoint/2010/main" val="1941500342"/>
              </p:ext>
            </p:extLst>
          </p:nvPr>
        </p:nvGraphicFramePr>
        <p:xfrm>
          <a:off x="173038" y="3266819"/>
          <a:ext cx="5574173" cy="2103120"/>
        </p:xfrm>
        <a:graphic>
          <a:graphicData uri="http://schemas.openxmlformats.org/drawingml/2006/table">
            <a:tbl>
              <a:tblPr firstRow="1" bandRow="1">
                <a:tableStyleId>{5940675A-B579-460E-94D1-54222C63F5DA}</a:tableStyleId>
              </a:tblPr>
              <a:tblGrid>
                <a:gridCol w="4321037">
                  <a:extLst>
                    <a:ext uri="{9D8B030D-6E8A-4147-A177-3AD203B41FA5}">
                      <a16:colId xmlns:a16="http://schemas.microsoft.com/office/drawing/2014/main" val="20000"/>
                    </a:ext>
                  </a:extLst>
                </a:gridCol>
                <a:gridCol w="1253136">
                  <a:extLst>
                    <a:ext uri="{9D8B030D-6E8A-4147-A177-3AD203B41FA5}">
                      <a16:colId xmlns:a16="http://schemas.microsoft.com/office/drawing/2014/main" val="20001"/>
                    </a:ext>
                  </a:extLst>
                </a:gridCol>
              </a:tblGrid>
              <a:tr h="243297">
                <a:tc>
                  <a:txBody>
                    <a:bodyPr/>
                    <a:lstStyle/>
                    <a:p>
                      <a:r>
                        <a:rPr lang="en-GB" sz="1800" b="1" dirty="0" smtClean="0">
                          <a:latin typeface="Ubuntu"/>
                        </a:rPr>
                        <a:t>Introduction</a:t>
                      </a:r>
                      <a:endParaRPr lang="en-GB" sz="1800" b="1" dirty="0">
                        <a:latin typeface="Ubuntu"/>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800" b="1" dirty="0" smtClean="0">
                          <a:solidFill>
                            <a:srgbClr val="423F74"/>
                          </a:solidFill>
                          <a:latin typeface="Ubuntu"/>
                        </a:rPr>
                        <a:t>4-6</a:t>
                      </a:r>
                      <a:endParaRPr lang="en-GB" sz="1800" b="1" dirty="0">
                        <a:solidFill>
                          <a:srgbClr val="423F74"/>
                        </a:solidFill>
                        <a:latin typeface="Ubuntu"/>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74235589"/>
                  </a:ext>
                </a:extLst>
              </a:tr>
              <a:tr h="425769">
                <a:tc>
                  <a:txBody>
                    <a:bodyPr/>
                    <a:lstStyle/>
                    <a:p>
                      <a:r>
                        <a:rPr lang="en-GB" sz="1800" b="1" dirty="0" smtClean="0">
                          <a:latin typeface="Ubuntu"/>
                        </a:rPr>
                        <a:t>Life expectancy and healthy life expectancy</a:t>
                      </a:r>
                      <a:endParaRPr lang="en-GB" sz="1800" b="1" dirty="0">
                        <a:latin typeface="Ubuntu"/>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800" b="1" dirty="0" smtClean="0">
                          <a:solidFill>
                            <a:srgbClr val="423F74"/>
                          </a:solidFill>
                          <a:latin typeface="Ubuntu"/>
                        </a:rPr>
                        <a:t>7-20</a:t>
                      </a:r>
                      <a:endParaRPr lang="en-GB" sz="1800" b="1" dirty="0">
                        <a:solidFill>
                          <a:srgbClr val="423F74"/>
                        </a:solidFill>
                        <a:latin typeface="Ubuntu"/>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3297">
                <a:tc>
                  <a:txBody>
                    <a:bodyPr/>
                    <a:lstStyle/>
                    <a:p>
                      <a:r>
                        <a:rPr lang="en-GB" sz="1800" b="1" dirty="0" smtClean="0">
                          <a:latin typeface="Ubuntu"/>
                        </a:rPr>
                        <a:t>Mortality</a:t>
                      </a:r>
                      <a:endParaRPr lang="en-GB" sz="1800" b="1" dirty="0">
                        <a:latin typeface="Ubuntu"/>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800" b="1" dirty="0" smtClean="0">
                          <a:solidFill>
                            <a:srgbClr val="423F74"/>
                          </a:solidFill>
                          <a:latin typeface="Ubuntu"/>
                        </a:rPr>
                        <a:t>21-32</a:t>
                      </a:r>
                      <a:endParaRPr lang="en-GB" sz="1800" b="1" dirty="0">
                        <a:solidFill>
                          <a:srgbClr val="423F74"/>
                        </a:solidFill>
                        <a:latin typeface="Ubuntu"/>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3297">
                <a:tc>
                  <a:txBody>
                    <a:bodyPr/>
                    <a:lstStyle/>
                    <a:p>
                      <a:endParaRPr lang="en-GB" sz="1800" b="1" dirty="0">
                        <a:latin typeface="Ubuntu"/>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600" b="1" dirty="0">
                        <a:solidFill>
                          <a:srgbClr val="28B8CE"/>
                        </a:solidFill>
                        <a:latin typeface="Ubuntu"/>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3297">
                <a:tc>
                  <a:txBody>
                    <a:bodyPr/>
                    <a:lstStyle/>
                    <a:p>
                      <a:endParaRPr lang="en-GB" sz="1800" b="1" dirty="0">
                        <a:latin typeface="Ubuntu"/>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800" b="1" dirty="0">
                        <a:solidFill>
                          <a:srgbClr val="28B8CE"/>
                        </a:solidFill>
                        <a:latin typeface="Ubuntu"/>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944652713"/>
              </p:ext>
            </p:extLst>
          </p:nvPr>
        </p:nvGraphicFramePr>
        <p:xfrm>
          <a:off x="5510280" y="3272947"/>
          <a:ext cx="5574173" cy="2377440"/>
        </p:xfrm>
        <a:graphic>
          <a:graphicData uri="http://schemas.openxmlformats.org/drawingml/2006/table">
            <a:tbl>
              <a:tblPr firstRow="1" bandRow="1">
                <a:tableStyleId>{5940675A-B579-460E-94D1-54222C63F5DA}</a:tableStyleId>
              </a:tblPr>
              <a:tblGrid>
                <a:gridCol w="4321037">
                  <a:extLst>
                    <a:ext uri="{9D8B030D-6E8A-4147-A177-3AD203B41FA5}">
                      <a16:colId xmlns:a16="http://schemas.microsoft.com/office/drawing/2014/main" val="20000"/>
                    </a:ext>
                  </a:extLst>
                </a:gridCol>
                <a:gridCol w="1253136">
                  <a:extLst>
                    <a:ext uri="{9D8B030D-6E8A-4147-A177-3AD203B41FA5}">
                      <a16:colId xmlns:a16="http://schemas.microsoft.com/office/drawing/2014/main" val="20001"/>
                    </a:ext>
                  </a:extLst>
                </a:gridCol>
              </a:tblGrid>
              <a:tr h="374992">
                <a:tc>
                  <a:txBody>
                    <a:bodyPr/>
                    <a:lstStyle/>
                    <a:p>
                      <a:r>
                        <a:rPr lang="en-GB" sz="1800" b="1" dirty="0" smtClean="0">
                          <a:latin typeface="Ubuntu"/>
                        </a:rPr>
                        <a:t>Life expectancy decomposition: change over time</a:t>
                      </a:r>
                      <a:endParaRPr lang="en-GB" sz="1800" b="1" dirty="0">
                        <a:latin typeface="Ubuntu"/>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800" b="1" dirty="0" smtClean="0">
                          <a:solidFill>
                            <a:srgbClr val="423F74"/>
                          </a:solidFill>
                          <a:latin typeface="Ubuntu"/>
                        </a:rPr>
                        <a:t>33-45</a:t>
                      </a:r>
                      <a:endParaRPr lang="en-GB" sz="1800" b="1" dirty="0">
                        <a:solidFill>
                          <a:srgbClr val="423F74"/>
                        </a:solidFill>
                        <a:latin typeface="Ubuntu"/>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74235589"/>
                  </a:ext>
                </a:extLst>
              </a:tr>
              <a:tr h="374992">
                <a:tc>
                  <a:txBody>
                    <a:bodyPr/>
                    <a:lstStyle/>
                    <a:p>
                      <a:r>
                        <a:rPr lang="en-GB" sz="1800" b="1" dirty="0" smtClean="0">
                          <a:latin typeface="Ubuntu"/>
                        </a:rPr>
                        <a:t>Life expectancy decomposition: change over time</a:t>
                      </a:r>
                      <a:endParaRPr lang="en-GB" sz="1800" b="1" dirty="0">
                        <a:latin typeface="Ubuntu"/>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800" b="1" dirty="0" smtClean="0">
                          <a:solidFill>
                            <a:srgbClr val="423F74"/>
                          </a:solidFill>
                          <a:latin typeface="Ubuntu"/>
                        </a:rPr>
                        <a:t>46-51</a:t>
                      </a:r>
                      <a:endParaRPr lang="en-GB" sz="1800" b="1" dirty="0">
                        <a:solidFill>
                          <a:srgbClr val="423F74"/>
                        </a:solidFill>
                        <a:latin typeface="Ubuntu"/>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4281">
                <a:tc>
                  <a:txBody>
                    <a:bodyPr/>
                    <a:lstStyle/>
                    <a:p>
                      <a:endParaRPr lang="en-GB" sz="1800" b="1" dirty="0">
                        <a:latin typeface="Ubuntu"/>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800" b="1" dirty="0">
                        <a:solidFill>
                          <a:srgbClr val="28B8CE"/>
                        </a:solidFill>
                        <a:latin typeface="Ubuntu"/>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4281">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4281">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0" name="Content Placeholder 2"/>
          <p:cNvSpPr>
            <a:spLocks noGrp="1"/>
          </p:cNvSpPr>
          <p:nvPr>
            <p:ph sz="quarter" idx="14"/>
          </p:nvPr>
        </p:nvSpPr>
        <p:spPr>
          <a:xfrm>
            <a:off x="266112" y="4801278"/>
            <a:ext cx="10760075" cy="1231900"/>
          </a:xfrm>
        </p:spPr>
        <p:txBody>
          <a:bodyPr/>
          <a:lstStyle/>
          <a:p>
            <a:pPr marL="0" indent="0">
              <a:buNone/>
            </a:pPr>
            <a:r>
              <a:rPr lang="en-GB" b="1" dirty="0">
                <a:solidFill>
                  <a:schemeClr val="tx1"/>
                </a:solidFill>
                <a:latin typeface="Ubuntu"/>
              </a:rPr>
              <a:t>Public Health Wales Observatory</a:t>
            </a:r>
            <a:r>
              <a:rPr lang="en-GB" dirty="0">
                <a:latin typeface="Ubuntu"/>
              </a:rPr>
              <a:t/>
            </a:r>
            <a:br>
              <a:rPr lang="en-GB" dirty="0">
                <a:latin typeface="Ubuntu"/>
              </a:rPr>
            </a:br>
            <a:r>
              <a:rPr lang="en-GB" dirty="0">
                <a:solidFill>
                  <a:schemeClr val="tx1"/>
                </a:solidFill>
                <a:latin typeface="Ubuntu"/>
              </a:rPr>
              <a:t>Web: </a:t>
            </a:r>
            <a:r>
              <a:rPr lang="en-GB" dirty="0">
                <a:latin typeface="Ubuntu"/>
                <a:hlinkClick r:id="rId3"/>
              </a:rPr>
              <a:t>www.publichealthwalesobservatory.wales.nhs.uk</a:t>
            </a:r>
            <a:r>
              <a:rPr lang="en-GB" dirty="0">
                <a:latin typeface="Ubuntu"/>
              </a:rPr>
              <a:t/>
            </a:r>
            <a:br>
              <a:rPr lang="en-GB" dirty="0">
                <a:latin typeface="Ubuntu"/>
              </a:rPr>
            </a:br>
            <a:r>
              <a:rPr lang="en-GB" dirty="0">
                <a:solidFill>
                  <a:schemeClr val="tx1"/>
                </a:solidFill>
                <a:latin typeface="Ubuntu"/>
              </a:rPr>
              <a:t>Email: </a:t>
            </a:r>
            <a:r>
              <a:rPr lang="en-GB" dirty="0">
                <a:solidFill>
                  <a:schemeClr val="tx1"/>
                </a:solidFill>
                <a:latin typeface="Ubuntu"/>
                <a:hlinkClick r:id="rId4"/>
              </a:rPr>
              <a:t>publichealthwalesobservatory@wales.nhs.uk</a:t>
            </a:r>
            <a:r>
              <a:rPr lang="en-GB" dirty="0">
                <a:solidFill>
                  <a:schemeClr val="tx1"/>
                </a:solidFill>
                <a:latin typeface="Ubuntu"/>
              </a:rPr>
              <a:t> </a:t>
            </a:r>
            <a:r>
              <a:rPr lang="en-GB" dirty="0"/>
              <a:t/>
            </a:r>
            <a:br>
              <a:rPr lang="en-GB" dirty="0"/>
            </a:br>
            <a:r>
              <a:rPr lang="en-GB" sz="1800" dirty="0"/>
              <a:t/>
            </a:r>
            <a:br>
              <a:rPr lang="en-GB" sz="1800" dirty="0"/>
            </a:br>
            <a:endParaRPr lang="en-GB" dirty="0"/>
          </a:p>
        </p:txBody>
      </p:sp>
      <p:sp>
        <p:nvSpPr>
          <p:cNvPr id="11" name="Content Placeholder 2"/>
          <p:cNvSpPr txBox="1">
            <a:spLocks/>
          </p:cNvSpPr>
          <p:nvPr/>
        </p:nvSpPr>
        <p:spPr>
          <a:xfrm>
            <a:off x="125412" y="1322913"/>
            <a:ext cx="11110242" cy="1280667"/>
          </a:xfrm>
          <a:prstGeom prst="rect">
            <a:avLst/>
          </a:prstGeom>
        </p:spPr>
        <p:txBody>
          <a:bodyPr lIns="72000" rIns="72000" numCol="1"/>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000" indent="0">
              <a:spcBef>
                <a:spcPts val="0"/>
              </a:spcBef>
              <a:buNone/>
            </a:pPr>
            <a:r>
              <a:rPr lang="en-GB" sz="1600" dirty="0" smtClean="0">
                <a:latin typeface="Ubuntu"/>
              </a:rPr>
              <a:t>The</a:t>
            </a:r>
            <a:r>
              <a:rPr lang="en-GB" sz="1600" b="1" dirty="0" smtClean="0">
                <a:solidFill>
                  <a:srgbClr val="423F74"/>
                </a:solidFill>
                <a:latin typeface="Ubuntu"/>
              </a:rPr>
              <a:t> Life Expectancy and Mortality in Wales </a:t>
            </a:r>
            <a:r>
              <a:rPr lang="en-GB" sz="1600" dirty="0" smtClean="0">
                <a:latin typeface="Ubuntu"/>
              </a:rPr>
              <a:t>publication </a:t>
            </a:r>
            <a:r>
              <a:rPr lang="en-GB" sz="1600" dirty="0">
                <a:latin typeface="Ubuntu"/>
              </a:rPr>
              <a:t>describes trends in life expectancy, healthy life expectancy and mortality, along with life expectancy decomposition </a:t>
            </a:r>
            <a:r>
              <a:rPr lang="en-GB" sz="1600" dirty="0" smtClean="0">
                <a:latin typeface="Ubuntu"/>
              </a:rPr>
              <a:t>analysis </a:t>
            </a:r>
            <a:r>
              <a:rPr lang="en-GB" sz="1600" dirty="0">
                <a:latin typeface="Ubuntu"/>
              </a:rPr>
              <a:t>in Wales. </a:t>
            </a:r>
            <a:endParaRPr lang="en-GB" sz="1600" dirty="0" smtClean="0">
              <a:latin typeface="Ubuntu"/>
            </a:endParaRPr>
          </a:p>
          <a:p>
            <a:pPr marL="36000" indent="0">
              <a:spcBef>
                <a:spcPts val="0"/>
              </a:spcBef>
              <a:buNone/>
            </a:pPr>
            <a:endParaRPr lang="en-GB" sz="1600" dirty="0" smtClean="0">
              <a:latin typeface="Ubuntu"/>
            </a:endParaRPr>
          </a:p>
          <a:p>
            <a:pPr marL="36000" indent="0">
              <a:spcBef>
                <a:spcPts val="0"/>
              </a:spcBef>
              <a:buFont typeface="Arial"/>
              <a:buNone/>
            </a:pPr>
            <a:r>
              <a:rPr lang="en-GB" sz="1600" dirty="0" smtClean="0">
                <a:latin typeface="Ubuntu"/>
              </a:rPr>
              <a:t>Key messages relating to each indicator are included in the slide banner. The notes sections provide further guidance on the indicator definition, any caveats, and the methods and data sources used.</a:t>
            </a:r>
          </a:p>
        </p:txBody>
      </p:sp>
    </p:spTree>
    <p:extLst>
      <p:ext uri="{BB962C8B-B14F-4D97-AF65-F5344CB8AC3E}">
        <p14:creationId xmlns:p14="http://schemas.microsoft.com/office/powerpoint/2010/main" val="2151740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400" dirty="0"/>
              <a:t>Over 90% of deaths from d</a:t>
            </a:r>
            <a:r>
              <a:rPr lang="en-GB" sz="2400" dirty="0" smtClean="0"/>
              <a:t>ementia </a:t>
            </a:r>
            <a:r>
              <a:rPr lang="en-GB" sz="2400" dirty="0"/>
              <a:t>and </a:t>
            </a:r>
            <a:r>
              <a:rPr lang="en-GB" sz="2400" dirty="0" smtClean="0"/>
              <a:t>Alzheimer</a:t>
            </a:r>
            <a:r>
              <a:rPr lang="en-GB" sz="2400" dirty="0"/>
              <a:t> </a:t>
            </a:r>
            <a:r>
              <a:rPr lang="en-GB" sz="2400" dirty="0" smtClean="0"/>
              <a:t>disease </a:t>
            </a:r>
            <a:r>
              <a:rPr lang="en-GB" sz="2400" dirty="0"/>
              <a:t>occur in those aged 75+. There were over 2,100 more deaths from dementia and </a:t>
            </a:r>
            <a:r>
              <a:rPr lang="en-GB" sz="2400" dirty="0" smtClean="0"/>
              <a:t>Alzheimer</a:t>
            </a:r>
            <a:r>
              <a:rPr lang="en-GB" sz="2400" dirty="0"/>
              <a:t> </a:t>
            </a:r>
            <a:r>
              <a:rPr lang="en-GB" sz="2400" dirty="0" smtClean="0"/>
              <a:t>disease </a:t>
            </a:r>
            <a:r>
              <a:rPr lang="en-GB" sz="2400" dirty="0"/>
              <a:t>in 2017 compared to </a:t>
            </a:r>
            <a:r>
              <a:rPr lang="en-GB" sz="2400" dirty="0" smtClean="0"/>
              <a:t>2010, when there was a change to the cause of death coding.</a:t>
            </a:r>
            <a:endParaRPr lang="en-GB" sz="2400" dirty="0"/>
          </a:p>
        </p:txBody>
      </p:sp>
      <p:sp>
        <p:nvSpPr>
          <p:cNvPr id="5" name="Slide Number Placeholder 4"/>
          <p:cNvSpPr>
            <a:spLocks noGrp="1"/>
          </p:cNvSpPr>
          <p:nvPr>
            <p:ph type="sldNum" sz="quarter" idx="4"/>
          </p:nvPr>
        </p:nvSpPr>
        <p:spPr/>
        <p:txBody>
          <a:bodyPr/>
          <a:lstStyle/>
          <a:p>
            <a:fld id="{9490A907-ADB8-4C17-B17B-3D619D329AB8}" type="slidenum">
              <a:rPr lang="en-GB" smtClean="0"/>
              <a:pPr/>
              <a:t>30</a:t>
            </a:fld>
            <a:endParaRPr lang="en-GB" dirty="0"/>
          </a:p>
        </p:txBody>
      </p:sp>
      <p:pic>
        <p:nvPicPr>
          <p:cNvPr id="2" name="Picture 1"/>
          <p:cNvPicPr>
            <a:picLocks noChangeAspect="1"/>
          </p:cNvPicPr>
          <p:nvPr/>
        </p:nvPicPr>
        <p:blipFill rotWithShape="1">
          <a:blip r:embed="rId3"/>
          <a:srcRect l="263" t="2093" r="501" b="2880"/>
          <a:stretch/>
        </p:blipFill>
        <p:spPr>
          <a:xfrm>
            <a:off x="1562097" y="1245889"/>
            <a:ext cx="8526416" cy="4972031"/>
          </a:xfrm>
          <a:prstGeom prst="rect">
            <a:avLst/>
          </a:prstGeom>
        </p:spPr>
      </p:pic>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Mortality</a:t>
            </a:r>
            <a:endParaRPr lang="en-GB" sz="1800" b="1" dirty="0">
              <a:solidFill>
                <a:schemeClr val="bg1"/>
              </a:solidFill>
              <a:latin typeface="Ubuntu"/>
            </a:endParaRPr>
          </a:p>
        </p:txBody>
      </p:sp>
    </p:spTree>
    <p:extLst>
      <p:ext uri="{BB962C8B-B14F-4D97-AF65-F5344CB8AC3E}">
        <p14:creationId xmlns:p14="http://schemas.microsoft.com/office/powerpoint/2010/main" val="2238623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400" dirty="0"/>
              <a:t>Due to the smaller number of deaths, infant and neonatal mortality rates are subject to more fluctuations. However, recent years show a general decreasing trend for both.</a:t>
            </a:r>
          </a:p>
        </p:txBody>
      </p:sp>
      <p:sp>
        <p:nvSpPr>
          <p:cNvPr id="5" name="Slide Number Placeholder 4"/>
          <p:cNvSpPr>
            <a:spLocks noGrp="1"/>
          </p:cNvSpPr>
          <p:nvPr>
            <p:ph type="sldNum" sz="quarter" idx="4"/>
          </p:nvPr>
        </p:nvSpPr>
        <p:spPr/>
        <p:txBody>
          <a:bodyPr/>
          <a:lstStyle/>
          <a:p>
            <a:fld id="{9490A907-ADB8-4C17-B17B-3D619D329AB8}" type="slidenum">
              <a:rPr lang="en-GB" smtClean="0"/>
              <a:pPr/>
              <a:t>31</a:t>
            </a:fld>
            <a:endParaRPr lang="en-GB" dirty="0"/>
          </a:p>
        </p:txBody>
      </p:sp>
      <p:pic>
        <p:nvPicPr>
          <p:cNvPr id="2" name="Picture 1"/>
          <p:cNvPicPr>
            <a:picLocks noChangeAspect="1"/>
          </p:cNvPicPr>
          <p:nvPr/>
        </p:nvPicPr>
        <p:blipFill rotWithShape="1">
          <a:blip r:embed="rId3"/>
          <a:srcRect l="3064" t="3707" r="1534"/>
          <a:stretch/>
        </p:blipFill>
        <p:spPr>
          <a:xfrm>
            <a:off x="1874517" y="1245889"/>
            <a:ext cx="8252211" cy="4956791"/>
          </a:xfrm>
          <a:prstGeom prst="rect">
            <a:avLst/>
          </a:prstGeom>
        </p:spPr>
      </p:pic>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Mortality</a:t>
            </a:r>
            <a:endParaRPr lang="en-GB" sz="1800" b="1" dirty="0">
              <a:solidFill>
                <a:schemeClr val="bg1"/>
              </a:solidFill>
              <a:latin typeface="Ubuntu"/>
            </a:endParaRPr>
          </a:p>
        </p:txBody>
      </p:sp>
    </p:spTree>
    <p:extLst>
      <p:ext uri="{BB962C8B-B14F-4D97-AF65-F5344CB8AC3E}">
        <p14:creationId xmlns:p14="http://schemas.microsoft.com/office/powerpoint/2010/main" val="1045558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1800" dirty="0"/>
              <a:t>Despite falling mortality rates, age-specific rates did </a:t>
            </a:r>
            <a:r>
              <a:rPr lang="en-GB" sz="1800" dirty="0" smtClean="0"/>
              <a:t>slightly increase </a:t>
            </a:r>
            <a:r>
              <a:rPr lang="en-GB" sz="1800" dirty="0"/>
              <a:t>in </a:t>
            </a:r>
            <a:r>
              <a:rPr lang="en-GB" sz="1800" dirty="0" smtClean="0"/>
              <a:t>some </a:t>
            </a:r>
            <a:r>
              <a:rPr lang="en-GB" sz="1800" dirty="0"/>
              <a:t>younger age groups, particularly between 2002 and 2007. The improvements seen in the older age groups between 2002 and 2007, continued </a:t>
            </a:r>
            <a:r>
              <a:rPr lang="en-GB" sz="1800" dirty="0" smtClean="0"/>
              <a:t>between 2007 and 2011</a:t>
            </a:r>
            <a:r>
              <a:rPr lang="en-GB" sz="1800" dirty="0"/>
              <a:t>. However, there’s been a notable slowdown in improvement across all age groups between 2011 and 2017, with the 90+ in particular </a:t>
            </a:r>
            <a:r>
              <a:rPr lang="en-GB" sz="1800" dirty="0" smtClean="0"/>
              <a:t>worsening for females. </a:t>
            </a:r>
            <a:endParaRPr lang="en-GB" sz="1800" dirty="0"/>
          </a:p>
        </p:txBody>
      </p:sp>
      <p:sp>
        <p:nvSpPr>
          <p:cNvPr id="5" name="Slide Number Placeholder 4"/>
          <p:cNvSpPr>
            <a:spLocks noGrp="1"/>
          </p:cNvSpPr>
          <p:nvPr>
            <p:ph type="sldNum" sz="quarter" idx="4"/>
          </p:nvPr>
        </p:nvSpPr>
        <p:spPr/>
        <p:txBody>
          <a:bodyPr/>
          <a:lstStyle/>
          <a:p>
            <a:fld id="{9490A907-ADB8-4C17-B17B-3D619D329AB8}" type="slidenum">
              <a:rPr lang="en-GB" smtClean="0"/>
              <a:pPr/>
              <a:t>32</a:t>
            </a:fld>
            <a:endParaRPr lang="en-GB" dirty="0"/>
          </a:p>
        </p:txBody>
      </p:sp>
      <p:pic>
        <p:nvPicPr>
          <p:cNvPr id="2" name="Picture 1"/>
          <p:cNvPicPr>
            <a:picLocks noChangeAspect="1"/>
          </p:cNvPicPr>
          <p:nvPr/>
        </p:nvPicPr>
        <p:blipFill rotWithShape="1">
          <a:blip r:embed="rId3"/>
          <a:srcRect t="995" b="-1"/>
          <a:stretch/>
        </p:blipFill>
        <p:spPr>
          <a:xfrm>
            <a:off x="2805464" y="1245890"/>
            <a:ext cx="5443591" cy="4957808"/>
          </a:xfrm>
          <a:prstGeom prst="rect">
            <a:avLst/>
          </a:prstGeom>
        </p:spPr>
      </p:pic>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Mortality</a:t>
            </a:r>
            <a:endParaRPr lang="en-GB" sz="1800" b="1" dirty="0">
              <a:solidFill>
                <a:schemeClr val="bg1"/>
              </a:solidFill>
              <a:latin typeface="Ubuntu"/>
            </a:endParaRPr>
          </a:p>
        </p:txBody>
      </p:sp>
    </p:spTree>
    <p:extLst>
      <p:ext uri="{BB962C8B-B14F-4D97-AF65-F5344CB8AC3E}">
        <p14:creationId xmlns:p14="http://schemas.microsoft.com/office/powerpoint/2010/main" val="3473273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expectancy </a:t>
            </a:r>
            <a:br>
              <a:rPr lang="en-GB" dirty="0" smtClean="0"/>
            </a:br>
            <a:r>
              <a:rPr lang="en-GB" dirty="0" smtClean="0"/>
              <a:t>decomposition:</a:t>
            </a:r>
            <a:br>
              <a:rPr lang="en-GB" dirty="0" smtClean="0"/>
            </a:br>
            <a:r>
              <a:rPr lang="en-GB" dirty="0" smtClean="0"/>
              <a:t>change over time</a:t>
            </a:r>
            <a:endParaRPr lang="en-GB" dirty="0"/>
          </a:p>
        </p:txBody>
      </p:sp>
    </p:spTree>
    <p:extLst>
      <p:ext uri="{BB962C8B-B14F-4D97-AF65-F5344CB8AC3E}">
        <p14:creationId xmlns:p14="http://schemas.microsoft.com/office/powerpoint/2010/main" val="778122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1600" dirty="0"/>
              <a:t>Male life expectancy increased by 1.40 years between 2005-07 and 2010-12. However, between 2010-12 and 2015-17 the increase was only 0.23 years. The main contributors to the increase in the earlier period were those aged 60-84 years. In total, these contributed to 0.92 years improvement. In the latter period, the improvements seen in </a:t>
            </a:r>
            <a:r>
              <a:rPr lang="en-GB" sz="1600" dirty="0" smtClean="0"/>
              <a:t>those aged </a:t>
            </a:r>
            <a:r>
              <a:rPr lang="en-GB" sz="1600" dirty="0"/>
              <a:t>60-84 years have slowed down, with </a:t>
            </a:r>
            <a:r>
              <a:rPr lang="en-GB" sz="1600" dirty="0" smtClean="0"/>
              <a:t>their </a:t>
            </a:r>
            <a:r>
              <a:rPr lang="en-GB" sz="1600" dirty="0"/>
              <a:t>contribution decreasing to 0.18 years. </a:t>
            </a:r>
            <a:r>
              <a:rPr lang="en-GB" sz="1600" dirty="0" smtClean="0"/>
              <a:t>Very few</a:t>
            </a:r>
            <a:r>
              <a:rPr lang="en-GB" sz="1600" dirty="0" smtClean="0">
                <a:solidFill>
                  <a:srgbClr val="FF0000"/>
                </a:solidFill>
              </a:rPr>
              <a:t> </a:t>
            </a:r>
            <a:r>
              <a:rPr lang="en-GB" sz="1600" dirty="0" smtClean="0"/>
              <a:t>age groups improved their contribution in the latter period, with only those aged 20-24 seeing an improvement of any note.</a:t>
            </a:r>
            <a:endParaRPr lang="en-GB" sz="1600" dirty="0"/>
          </a:p>
        </p:txBody>
      </p:sp>
      <p:sp>
        <p:nvSpPr>
          <p:cNvPr id="5" name="Slide Number Placeholder 4"/>
          <p:cNvSpPr>
            <a:spLocks noGrp="1"/>
          </p:cNvSpPr>
          <p:nvPr>
            <p:ph type="sldNum" sz="quarter" idx="4"/>
          </p:nvPr>
        </p:nvSpPr>
        <p:spPr/>
        <p:txBody>
          <a:bodyPr/>
          <a:lstStyle/>
          <a:p>
            <a:fld id="{9490A907-ADB8-4C17-B17B-3D619D329AB8}" type="slidenum">
              <a:rPr lang="en-GB" smtClean="0"/>
              <a:pPr/>
              <a:t>34</a:t>
            </a:fld>
            <a:endParaRPr lang="en-GB" dirty="0"/>
          </a:p>
        </p:txBody>
      </p:sp>
      <p:sp>
        <p:nvSpPr>
          <p:cNvPr id="6" name="Content Placeholder 1"/>
          <p:cNvSpPr txBox="1">
            <a:spLocks/>
          </p:cNvSpPr>
          <p:nvPr/>
        </p:nvSpPr>
        <p:spPr>
          <a:xfrm>
            <a:off x="266112" y="6407136"/>
            <a:ext cx="4354526"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decomposition: change over time</a:t>
            </a:r>
            <a:endParaRPr lang="en-GB" sz="1800" b="1" dirty="0">
              <a:solidFill>
                <a:schemeClr val="bg1"/>
              </a:solidFill>
              <a:latin typeface="Ubuntu"/>
            </a:endParaRPr>
          </a:p>
        </p:txBody>
      </p:sp>
      <p:pic>
        <p:nvPicPr>
          <p:cNvPr id="2" name="Picture 1"/>
          <p:cNvPicPr>
            <a:picLocks noChangeAspect="1"/>
          </p:cNvPicPr>
          <p:nvPr/>
        </p:nvPicPr>
        <p:blipFill rotWithShape="1">
          <a:blip r:embed="rId3"/>
          <a:srcRect l="1048" t="1656" r="1195" b="8405"/>
          <a:stretch/>
        </p:blipFill>
        <p:spPr>
          <a:xfrm>
            <a:off x="603848" y="1245889"/>
            <a:ext cx="10847373" cy="4930624"/>
          </a:xfrm>
          <a:prstGeom prst="rect">
            <a:avLst/>
          </a:prstGeom>
        </p:spPr>
      </p:pic>
    </p:spTree>
    <p:extLst>
      <p:ext uri="{BB962C8B-B14F-4D97-AF65-F5344CB8AC3E}">
        <p14:creationId xmlns:p14="http://schemas.microsoft.com/office/powerpoint/2010/main" val="2872034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000" dirty="0"/>
              <a:t>Improvements in circulatory disease mortality rates contributed to an increase of 0.89 years in male life expectancy between 2005-07 and 2010-12. This improvement had slowed to 0.35 years in the latter period. Increasing mortality rates from dementia and </a:t>
            </a:r>
            <a:r>
              <a:rPr lang="en-GB" sz="2000" dirty="0" smtClean="0"/>
              <a:t>Alzheimer disease, </a:t>
            </a:r>
            <a:r>
              <a:rPr lang="en-GB" sz="2000" dirty="0"/>
              <a:t>external causes and respiratory diseases have also </a:t>
            </a:r>
            <a:r>
              <a:rPr lang="en-GB" sz="2000" dirty="0" smtClean="0"/>
              <a:t>stalled improvement</a:t>
            </a:r>
            <a:r>
              <a:rPr lang="en-GB" sz="2000" dirty="0"/>
              <a:t>.</a:t>
            </a:r>
          </a:p>
        </p:txBody>
      </p:sp>
      <p:sp>
        <p:nvSpPr>
          <p:cNvPr id="5" name="Slide Number Placeholder 4"/>
          <p:cNvSpPr>
            <a:spLocks noGrp="1"/>
          </p:cNvSpPr>
          <p:nvPr>
            <p:ph type="sldNum" sz="quarter" idx="4"/>
          </p:nvPr>
        </p:nvSpPr>
        <p:spPr/>
        <p:txBody>
          <a:bodyPr/>
          <a:lstStyle/>
          <a:p>
            <a:fld id="{9490A907-ADB8-4C17-B17B-3D619D329AB8}" type="slidenum">
              <a:rPr lang="en-GB" smtClean="0"/>
              <a:pPr/>
              <a:t>35</a:t>
            </a:fld>
            <a:endParaRPr lang="en-GB" dirty="0"/>
          </a:p>
        </p:txBody>
      </p:sp>
      <p:pic>
        <p:nvPicPr>
          <p:cNvPr id="3" name="Picture 2"/>
          <p:cNvPicPr>
            <a:picLocks noChangeAspect="1"/>
          </p:cNvPicPr>
          <p:nvPr/>
        </p:nvPicPr>
        <p:blipFill rotWithShape="1">
          <a:blip r:embed="rId3"/>
          <a:srcRect l="1330" t="4082" r="1176" b="11556"/>
          <a:stretch/>
        </p:blipFill>
        <p:spPr>
          <a:xfrm>
            <a:off x="1051560" y="1245889"/>
            <a:ext cx="9936480" cy="4976114"/>
          </a:xfrm>
          <a:prstGeom prst="rect">
            <a:avLst/>
          </a:prstGeom>
        </p:spPr>
      </p:pic>
      <p:sp>
        <p:nvSpPr>
          <p:cNvPr id="6" name="Content Placeholder 1"/>
          <p:cNvSpPr txBox="1">
            <a:spLocks/>
          </p:cNvSpPr>
          <p:nvPr/>
        </p:nvSpPr>
        <p:spPr>
          <a:xfrm>
            <a:off x="266112" y="6407136"/>
            <a:ext cx="4354526"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decomposition: change over time</a:t>
            </a:r>
            <a:endParaRPr lang="en-GB" sz="1800" b="1" dirty="0">
              <a:solidFill>
                <a:schemeClr val="bg1"/>
              </a:solidFill>
              <a:latin typeface="Ubuntu"/>
            </a:endParaRPr>
          </a:p>
        </p:txBody>
      </p:sp>
    </p:spTree>
    <p:extLst>
      <p:ext uri="{BB962C8B-B14F-4D97-AF65-F5344CB8AC3E}">
        <p14:creationId xmlns:p14="http://schemas.microsoft.com/office/powerpoint/2010/main" val="8135164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9490A907-ADB8-4C17-B17B-3D619D329AB8}" type="slidenum">
              <a:rPr lang="en-GB" smtClean="0"/>
              <a:pPr/>
              <a:t>36</a:t>
            </a:fld>
            <a:endParaRPr lang="en-GB" dirty="0"/>
          </a:p>
        </p:txBody>
      </p:sp>
      <p:sp>
        <p:nvSpPr>
          <p:cNvPr id="2" name="Text Placeholder 1"/>
          <p:cNvSpPr>
            <a:spLocks noGrp="1"/>
          </p:cNvSpPr>
          <p:nvPr>
            <p:ph type="body" sz="quarter" idx="15"/>
          </p:nvPr>
        </p:nvSpPr>
        <p:spPr/>
        <p:txBody>
          <a:bodyPr/>
          <a:lstStyle/>
          <a:p>
            <a:r>
              <a:rPr lang="en-GB" sz="1800" dirty="0" smtClean="0"/>
              <a:t>Over a third of improvement in male life expectancy in the first period was due to decreased coronary heart disease mortality rates. A slowing down of improvements in death rates from coronary heart disease, cerebrovascular and some cancer sites, along with increasing death rates from accidents, flu and pneumonia, and dementia and Alzheimer disease, led to male life expectancy only increasing by 0.23 years between 2010-12 and 2015-17.</a:t>
            </a:r>
            <a:endParaRPr lang="en-GB" sz="1800" dirty="0"/>
          </a:p>
        </p:txBody>
      </p:sp>
      <p:pic>
        <p:nvPicPr>
          <p:cNvPr id="6" name="Picture 5"/>
          <p:cNvPicPr>
            <a:picLocks noChangeAspect="1"/>
          </p:cNvPicPr>
          <p:nvPr/>
        </p:nvPicPr>
        <p:blipFill rotWithShape="1">
          <a:blip r:embed="rId3"/>
          <a:srcRect l="920" t="3430" r="1262" b="7167"/>
          <a:stretch/>
        </p:blipFill>
        <p:spPr>
          <a:xfrm>
            <a:off x="1584959" y="1245888"/>
            <a:ext cx="9144701" cy="4972031"/>
          </a:xfrm>
          <a:prstGeom prst="rect">
            <a:avLst/>
          </a:prstGeom>
        </p:spPr>
      </p:pic>
      <p:sp>
        <p:nvSpPr>
          <p:cNvPr id="7" name="Content Placeholder 1"/>
          <p:cNvSpPr txBox="1">
            <a:spLocks/>
          </p:cNvSpPr>
          <p:nvPr/>
        </p:nvSpPr>
        <p:spPr>
          <a:xfrm>
            <a:off x="266112" y="6407136"/>
            <a:ext cx="4354526"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decomposition: change over time</a:t>
            </a:r>
            <a:endParaRPr lang="en-GB" sz="1800" b="1" dirty="0">
              <a:solidFill>
                <a:schemeClr val="bg1"/>
              </a:solidFill>
              <a:latin typeface="Ubuntu"/>
            </a:endParaRPr>
          </a:p>
        </p:txBody>
      </p:sp>
    </p:spTree>
    <p:extLst>
      <p:ext uri="{BB962C8B-B14F-4D97-AF65-F5344CB8AC3E}">
        <p14:creationId xmlns:p14="http://schemas.microsoft.com/office/powerpoint/2010/main" val="4040477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1600" dirty="0"/>
              <a:t>Female life expectancy increased by 1.04 years between 2005-07 and 2010-12. However, between 2010-12 and 2015-17 the increase was only 0.14 years. Decreased mortality rates in females aged 55+ contributed to 0.94 years of the increase in the earlier period, with ages 70-84 years contributing to over half of this. In the latter period, improvement in the older age groups </a:t>
            </a:r>
            <a:r>
              <a:rPr lang="en-GB" sz="1600" dirty="0" smtClean="0"/>
              <a:t>has </a:t>
            </a:r>
            <a:r>
              <a:rPr lang="en-GB" sz="1600" dirty="0"/>
              <a:t>reduced or reversed. In those aged 90+, a positive contribution of </a:t>
            </a:r>
            <a:r>
              <a:rPr lang="en-GB" sz="1600" dirty="0" smtClean="0"/>
              <a:t>over 0.1 </a:t>
            </a:r>
            <a:r>
              <a:rPr lang="en-GB" sz="1600" dirty="0"/>
              <a:t>years has reversed to a negative contribution of 0.1 years. </a:t>
            </a:r>
          </a:p>
        </p:txBody>
      </p:sp>
      <p:sp>
        <p:nvSpPr>
          <p:cNvPr id="5" name="Slide Number Placeholder 4"/>
          <p:cNvSpPr>
            <a:spLocks noGrp="1"/>
          </p:cNvSpPr>
          <p:nvPr>
            <p:ph type="sldNum" sz="quarter" idx="4"/>
          </p:nvPr>
        </p:nvSpPr>
        <p:spPr/>
        <p:txBody>
          <a:bodyPr/>
          <a:lstStyle/>
          <a:p>
            <a:fld id="{9490A907-ADB8-4C17-B17B-3D619D329AB8}" type="slidenum">
              <a:rPr lang="en-GB" smtClean="0"/>
              <a:pPr/>
              <a:t>37</a:t>
            </a:fld>
            <a:endParaRPr lang="en-GB" dirty="0"/>
          </a:p>
        </p:txBody>
      </p:sp>
      <p:pic>
        <p:nvPicPr>
          <p:cNvPr id="6" name="Picture 5"/>
          <p:cNvPicPr>
            <a:picLocks noChangeAspect="1"/>
          </p:cNvPicPr>
          <p:nvPr/>
        </p:nvPicPr>
        <p:blipFill rotWithShape="1">
          <a:blip r:embed="rId3"/>
          <a:srcRect l="998" t="2109" r="1338" b="10481"/>
          <a:stretch/>
        </p:blipFill>
        <p:spPr>
          <a:xfrm>
            <a:off x="548639" y="1245889"/>
            <a:ext cx="10934655" cy="4972031"/>
          </a:xfrm>
          <a:prstGeom prst="rect">
            <a:avLst/>
          </a:prstGeom>
        </p:spPr>
      </p:pic>
      <p:sp>
        <p:nvSpPr>
          <p:cNvPr id="7" name="Content Placeholder 1"/>
          <p:cNvSpPr txBox="1">
            <a:spLocks/>
          </p:cNvSpPr>
          <p:nvPr/>
        </p:nvSpPr>
        <p:spPr>
          <a:xfrm>
            <a:off x="266112" y="6407136"/>
            <a:ext cx="4354526"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decomposition: change over time</a:t>
            </a:r>
            <a:endParaRPr lang="en-GB" sz="1800" b="1" dirty="0">
              <a:solidFill>
                <a:schemeClr val="bg1"/>
              </a:solidFill>
              <a:latin typeface="Ubuntu"/>
            </a:endParaRPr>
          </a:p>
        </p:txBody>
      </p:sp>
    </p:spTree>
    <p:extLst>
      <p:ext uri="{BB962C8B-B14F-4D97-AF65-F5344CB8AC3E}">
        <p14:creationId xmlns:p14="http://schemas.microsoft.com/office/powerpoint/2010/main" val="1163666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000" dirty="0"/>
              <a:t>Similar to males, increased female life expectancy due to improved mortality from circulatory disease has declined. Increased mortality from respiratory diseases and dementia and </a:t>
            </a:r>
            <a:r>
              <a:rPr lang="en-GB" sz="2000" dirty="0" smtClean="0"/>
              <a:t>Alzheimer disease </a:t>
            </a:r>
            <a:r>
              <a:rPr lang="en-GB" sz="2000" dirty="0"/>
              <a:t>have had a larger, negative impact between 2010-12 and 2015-17.</a:t>
            </a:r>
          </a:p>
        </p:txBody>
      </p:sp>
      <p:sp>
        <p:nvSpPr>
          <p:cNvPr id="5" name="Slide Number Placeholder 4"/>
          <p:cNvSpPr>
            <a:spLocks noGrp="1"/>
          </p:cNvSpPr>
          <p:nvPr>
            <p:ph type="sldNum" sz="quarter" idx="4"/>
          </p:nvPr>
        </p:nvSpPr>
        <p:spPr/>
        <p:txBody>
          <a:bodyPr/>
          <a:lstStyle/>
          <a:p>
            <a:fld id="{9490A907-ADB8-4C17-B17B-3D619D329AB8}" type="slidenum">
              <a:rPr lang="en-GB" smtClean="0"/>
              <a:pPr/>
              <a:t>38</a:t>
            </a:fld>
            <a:endParaRPr lang="en-GB" dirty="0"/>
          </a:p>
        </p:txBody>
      </p:sp>
      <p:pic>
        <p:nvPicPr>
          <p:cNvPr id="6" name="Picture 5"/>
          <p:cNvPicPr>
            <a:picLocks noChangeAspect="1"/>
          </p:cNvPicPr>
          <p:nvPr/>
        </p:nvPicPr>
        <p:blipFill rotWithShape="1">
          <a:blip r:embed="rId3"/>
          <a:srcRect l="1430" t="3762" r="1272" b="12010"/>
          <a:stretch/>
        </p:blipFill>
        <p:spPr>
          <a:xfrm>
            <a:off x="1280159" y="1245889"/>
            <a:ext cx="9540241" cy="4932474"/>
          </a:xfrm>
          <a:prstGeom prst="rect">
            <a:avLst/>
          </a:prstGeom>
        </p:spPr>
      </p:pic>
      <p:sp>
        <p:nvSpPr>
          <p:cNvPr id="7" name="Content Placeholder 1"/>
          <p:cNvSpPr txBox="1">
            <a:spLocks/>
          </p:cNvSpPr>
          <p:nvPr/>
        </p:nvSpPr>
        <p:spPr>
          <a:xfrm>
            <a:off x="266112" y="6407136"/>
            <a:ext cx="4354526"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decomposition: change over time</a:t>
            </a:r>
            <a:endParaRPr lang="en-GB" sz="1800" b="1" dirty="0">
              <a:solidFill>
                <a:schemeClr val="bg1"/>
              </a:solidFill>
              <a:latin typeface="Ubuntu"/>
            </a:endParaRPr>
          </a:p>
        </p:txBody>
      </p:sp>
    </p:spTree>
    <p:extLst>
      <p:ext uri="{BB962C8B-B14F-4D97-AF65-F5344CB8AC3E}">
        <p14:creationId xmlns:p14="http://schemas.microsoft.com/office/powerpoint/2010/main" val="2352629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9490A907-ADB8-4C17-B17B-3D619D329AB8}" type="slidenum">
              <a:rPr lang="en-GB" smtClean="0"/>
              <a:pPr/>
              <a:t>39</a:t>
            </a:fld>
            <a:endParaRPr lang="en-GB" dirty="0"/>
          </a:p>
        </p:txBody>
      </p:sp>
      <p:sp>
        <p:nvSpPr>
          <p:cNvPr id="2" name="Text Placeholder 1"/>
          <p:cNvSpPr>
            <a:spLocks noGrp="1"/>
          </p:cNvSpPr>
          <p:nvPr>
            <p:ph type="body" sz="quarter" idx="15"/>
          </p:nvPr>
        </p:nvSpPr>
        <p:spPr/>
        <p:txBody>
          <a:bodyPr/>
          <a:lstStyle/>
          <a:p>
            <a:r>
              <a:rPr lang="en-GB" sz="1800" dirty="0" smtClean="0"/>
              <a:t>A similar pattern is seen for female life expectancy, as is seen for male life expectancy. A stalling of improvements in mortality rates from coronary heart disease, cerebrovascular and some cancer sites, has also been met with increased mortality rates from flu and pneumonia, chronic lower respiratory diseases and dementia and Alzheimer</a:t>
            </a:r>
            <a:r>
              <a:rPr lang="en-GB" sz="1800" dirty="0"/>
              <a:t> </a:t>
            </a:r>
            <a:r>
              <a:rPr lang="en-GB" sz="1800" dirty="0" smtClean="0"/>
              <a:t>disease. </a:t>
            </a:r>
            <a:endParaRPr lang="en-GB" sz="1800" dirty="0"/>
          </a:p>
        </p:txBody>
      </p:sp>
      <p:pic>
        <p:nvPicPr>
          <p:cNvPr id="6" name="Picture 5"/>
          <p:cNvPicPr>
            <a:picLocks noChangeAspect="1"/>
          </p:cNvPicPr>
          <p:nvPr/>
        </p:nvPicPr>
        <p:blipFill rotWithShape="1">
          <a:blip r:embed="rId3"/>
          <a:srcRect l="1776" t="2856" r="749" b="8030"/>
          <a:stretch/>
        </p:blipFill>
        <p:spPr>
          <a:xfrm>
            <a:off x="1356359" y="1245888"/>
            <a:ext cx="9170145" cy="4987271"/>
          </a:xfrm>
          <a:prstGeom prst="rect">
            <a:avLst/>
          </a:prstGeom>
        </p:spPr>
      </p:pic>
      <p:sp>
        <p:nvSpPr>
          <p:cNvPr id="7" name="Content Placeholder 1"/>
          <p:cNvSpPr txBox="1">
            <a:spLocks/>
          </p:cNvSpPr>
          <p:nvPr/>
        </p:nvSpPr>
        <p:spPr>
          <a:xfrm>
            <a:off x="266112" y="6407136"/>
            <a:ext cx="4354526"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decomposition: change over time</a:t>
            </a:r>
            <a:endParaRPr lang="en-GB" sz="1800" b="1" dirty="0">
              <a:solidFill>
                <a:schemeClr val="bg1"/>
              </a:solidFill>
              <a:latin typeface="Ubuntu"/>
            </a:endParaRPr>
          </a:p>
        </p:txBody>
      </p:sp>
    </p:spTree>
    <p:extLst>
      <p:ext uri="{BB962C8B-B14F-4D97-AF65-F5344CB8AC3E}">
        <p14:creationId xmlns:p14="http://schemas.microsoft.com/office/powerpoint/2010/main" val="3389670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125412" y="0"/>
            <a:ext cx="10760075" cy="1009650"/>
          </a:xfrm>
        </p:spPr>
        <p:txBody>
          <a:bodyPr/>
          <a:lstStyle/>
          <a:p>
            <a:r>
              <a:rPr lang="en-GB" sz="6000" dirty="0" smtClean="0"/>
              <a:t>Good to know (1)</a:t>
            </a:r>
            <a:endParaRPr lang="en-GB" sz="6000" dirty="0"/>
          </a:p>
        </p:txBody>
      </p:sp>
      <p:sp>
        <p:nvSpPr>
          <p:cNvPr id="5" name="Slide Number Placeholder 4"/>
          <p:cNvSpPr>
            <a:spLocks noGrp="1"/>
          </p:cNvSpPr>
          <p:nvPr>
            <p:ph type="sldNum" sz="quarter" idx="4"/>
          </p:nvPr>
        </p:nvSpPr>
        <p:spPr/>
        <p:txBody>
          <a:bodyPr/>
          <a:lstStyle/>
          <a:p>
            <a:fld id="{9490A907-ADB8-4C17-B17B-3D619D329AB8}" type="slidenum">
              <a:rPr lang="en-GB" smtClean="0"/>
              <a:t>4</a:t>
            </a:fld>
            <a:endParaRPr lang="en-GB" dirty="0"/>
          </a:p>
        </p:txBody>
      </p:sp>
      <p:sp>
        <p:nvSpPr>
          <p:cNvPr id="6" name="Content Placeholder 1"/>
          <p:cNvSpPr txBox="1">
            <a:spLocks/>
          </p:cNvSpPr>
          <p:nvPr/>
        </p:nvSpPr>
        <p:spPr>
          <a:xfrm>
            <a:off x="266112" y="6407136"/>
            <a:ext cx="3597275"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Introduction</a:t>
            </a:r>
            <a:endParaRPr lang="en-GB" sz="1800" b="1" dirty="0">
              <a:solidFill>
                <a:schemeClr val="bg1"/>
              </a:solidFill>
              <a:latin typeface="Ubuntu"/>
            </a:endParaRPr>
          </a:p>
        </p:txBody>
      </p:sp>
      <p:sp>
        <p:nvSpPr>
          <p:cNvPr id="9" name="Content Placeholder 2"/>
          <p:cNvSpPr>
            <a:spLocks noGrp="1"/>
          </p:cNvSpPr>
          <p:nvPr>
            <p:ph idx="4294967295"/>
          </p:nvPr>
        </p:nvSpPr>
        <p:spPr>
          <a:xfrm>
            <a:off x="163198" y="1288288"/>
            <a:ext cx="11865600" cy="4608150"/>
          </a:xfrm>
          <a:prstGeom prst="rect">
            <a:avLst/>
          </a:prstGeom>
        </p:spPr>
        <p:txBody>
          <a:bodyPr/>
          <a:lstStyle/>
          <a:p>
            <a:pPr marL="0" lvl="0" indent="0" defTabSz="1042988" fontAlgn="base">
              <a:spcBef>
                <a:spcPct val="20000"/>
              </a:spcBef>
              <a:spcAft>
                <a:spcPct val="0"/>
              </a:spcAft>
              <a:buNone/>
            </a:pPr>
            <a:r>
              <a:rPr lang="en-GB" sz="1800" b="1" dirty="0" smtClean="0">
                <a:solidFill>
                  <a:srgbClr val="423F74"/>
                </a:solidFill>
                <a:latin typeface="Ubuntu"/>
                <a:ea typeface="ＭＳ Ｐゴシック"/>
              </a:rPr>
              <a:t>Definitions </a:t>
            </a:r>
          </a:p>
          <a:p>
            <a:pPr marL="0" lvl="0" indent="0" defTabSz="1042988" fontAlgn="base">
              <a:spcBef>
                <a:spcPct val="20000"/>
              </a:spcBef>
              <a:spcAft>
                <a:spcPct val="0"/>
              </a:spcAft>
              <a:buNone/>
            </a:pPr>
            <a:r>
              <a:rPr lang="en-GB" sz="1600" b="1" dirty="0" smtClean="0">
                <a:solidFill>
                  <a:srgbClr val="423F74"/>
                </a:solidFill>
                <a:latin typeface="Ubuntu"/>
                <a:ea typeface="ＭＳ Ｐゴシック"/>
              </a:rPr>
              <a:t>Life </a:t>
            </a:r>
            <a:r>
              <a:rPr lang="en-GB" sz="1600" b="1" dirty="0">
                <a:solidFill>
                  <a:srgbClr val="423F74"/>
                </a:solidFill>
                <a:latin typeface="Ubuntu"/>
                <a:ea typeface="ＭＳ Ｐゴシック"/>
              </a:rPr>
              <a:t>expectancy </a:t>
            </a:r>
            <a:r>
              <a:rPr lang="en-GB" sz="1600" dirty="0">
                <a:solidFill>
                  <a:srgbClr val="000000"/>
                </a:solidFill>
                <a:latin typeface="Ubuntu"/>
                <a:ea typeface="ＭＳ Ｐゴシック"/>
              </a:rPr>
              <a:t>is </a:t>
            </a:r>
            <a:r>
              <a:rPr lang="en-GB" sz="1600" dirty="0" smtClean="0">
                <a:solidFill>
                  <a:srgbClr val="000000"/>
                </a:solidFill>
                <a:latin typeface="Ubuntu"/>
                <a:ea typeface="ＭＳ Ｐゴシック"/>
              </a:rPr>
              <a:t>an </a:t>
            </a:r>
            <a:r>
              <a:rPr lang="en-GB" sz="1600" dirty="0">
                <a:solidFill>
                  <a:srgbClr val="000000"/>
                </a:solidFill>
                <a:latin typeface="Ubuntu"/>
                <a:ea typeface="ＭＳ Ｐゴシック"/>
              </a:rPr>
              <a:t>estimate of the average number of years that </a:t>
            </a:r>
            <a:r>
              <a:rPr lang="en-GB" sz="1600" dirty="0" err="1">
                <a:solidFill>
                  <a:srgbClr val="000000"/>
                </a:solidFill>
                <a:latin typeface="Ubuntu"/>
                <a:ea typeface="ＭＳ Ｐゴシック"/>
              </a:rPr>
              <a:t>newborn</a:t>
            </a:r>
            <a:r>
              <a:rPr lang="en-GB" sz="1600" dirty="0">
                <a:solidFill>
                  <a:srgbClr val="000000"/>
                </a:solidFill>
                <a:latin typeface="Ubuntu"/>
                <a:ea typeface="ＭＳ Ｐゴシック"/>
              </a:rPr>
              <a:t> babies could expect to live, assuming that current mortality rates for the area in which they were born applied throughout their lives.	</a:t>
            </a:r>
          </a:p>
          <a:p>
            <a:pPr marL="0" lvl="0" indent="0" defTabSz="1042988" fontAlgn="base">
              <a:spcBef>
                <a:spcPct val="20000"/>
              </a:spcBef>
              <a:spcAft>
                <a:spcPct val="0"/>
              </a:spcAft>
              <a:buNone/>
            </a:pPr>
            <a:r>
              <a:rPr lang="en-GB" sz="1600" b="1" dirty="0" smtClean="0">
                <a:solidFill>
                  <a:srgbClr val="423F74"/>
                </a:solidFill>
                <a:latin typeface="Ubuntu"/>
                <a:ea typeface="ＭＳ Ｐゴシック"/>
              </a:rPr>
              <a:t>Healthy </a:t>
            </a:r>
            <a:r>
              <a:rPr lang="en-GB" sz="1600" b="1" dirty="0">
                <a:solidFill>
                  <a:srgbClr val="423F74"/>
                </a:solidFill>
                <a:latin typeface="Ubuntu"/>
                <a:ea typeface="ＭＳ Ｐゴシック"/>
              </a:rPr>
              <a:t>life expectancy </a:t>
            </a:r>
            <a:r>
              <a:rPr lang="en-GB" sz="1600" dirty="0">
                <a:solidFill>
                  <a:srgbClr val="000000"/>
                </a:solidFill>
                <a:latin typeface="Ubuntu"/>
                <a:ea typeface="ＭＳ Ｐゴシック"/>
              </a:rPr>
              <a:t>is the average number of years a person can expect to live in good health, assuming that current mortality rates and levels of good health for the area in which they were born applied throughout their lives. </a:t>
            </a:r>
            <a:endParaRPr lang="en-GB" sz="1600" dirty="0" smtClean="0">
              <a:solidFill>
                <a:srgbClr val="000000"/>
              </a:solidFill>
              <a:latin typeface="Ubuntu"/>
              <a:ea typeface="ＭＳ Ｐゴシック"/>
            </a:endParaRPr>
          </a:p>
          <a:p>
            <a:pPr marL="0" lvl="0" indent="0" defTabSz="1042988" fontAlgn="base">
              <a:spcBef>
                <a:spcPct val="20000"/>
              </a:spcBef>
              <a:spcAft>
                <a:spcPct val="0"/>
              </a:spcAft>
              <a:buNone/>
            </a:pPr>
            <a:r>
              <a:rPr lang="en-GB" sz="1600" b="1" dirty="0" smtClean="0">
                <a:solidFill>
                  <a:srgbClr val="423F74"/>
                </a:solidFill>
                <a:latin typeface="Ubuntu"/>
              </a:rPr>
              <a:t>Life </a:t>
            </a:r>
            <a:r>
              <a:rPr lang="en-GB" sz="1600" b="1" dirty="0">
                <a:solidFill>
                  <a:srgbClr val="423F74"/>
                </a:solidFill>
                <a:latin typeface="Ubuntu"/>
              </a:rPr>
              <a:t>e</a:t>
            </a:r>
            <a:r>
              <a:rPr lang="en-GB" sz="1600" b="1" dirty="0" smtClean="0">
                <a:solidFill>
                  <a:srgbClr val="423F74"/>
                </a:solidFill>
                <a:latin typeface="Ubuntu"/>
              </a:rPr>
              <a:t>xpectancy </a:t>
            </a:r>
            <a:r>
              <a:rPr lang="en-GB" sz="1600" b="1" dirty="0">
                <a:solidFill>
                  <a:srgbClr val="423F74"/>
                </a:solidFill>
                <a:latin typeface="Ubuntu"/>
              </a:rPr>
              <a:t>g</a:t>
            </a:r>
            <a:r>
              <a:rPr lang="en-GB" sz="1600" b="1" dirty="0" smtClean="0">
                <a:solidFill>
                  <a:srgbClr val="423F74"/>
                </a:solidFill>
                <a:latin typeface="Ubuntu"/>
              </a:rPr>
              <a:t>ap</a:t>
            </a:r>
            <a:r>
              <a:rPr lang="en-GB" sz="1600" b="1" dirty="0">
                <a:solidFill>
                  <a:srgbClr val="423F74"/>
                </a:solidFill>
                <a:latin typeface="Ubuntu"/>
              </a:rPr>
              <a:t>: </a:t>
            </a:r>
            <a:r>
              <a:rPr lang="en-GB" sz="1600" dirty="0">
                <a:solidFill>
                  <a:srgbClr val="000000"/>
                </a:solidFill>
                <a:latin typeface="Ubuntu"/>
              </a:rPr>
              <a:t>This is defined as the difference between life expectancy estimates, either between two </a:t>
            </a:r>
            <a:r>
              <a:rPr lang="en-GB" sz="1600" dirty="0" smtClean="0">
                <a:solidFill>
                  <a:srgbClr val="000000"/>
                </a:solidFill>
                <a:latin typeface="Ubuntu"/>
              </a:rPr>
              <a:t>populations </a:t>
            </a:r>
            <a:r>
              <a:rPr lang="en-GB" sz="1600" dirty="0">
                <a:solidFill>
                  <a:srgbClr val="000000"/>
                </a:solidFill>
                <a:latin typeface="Ubuntu"/>
              </a:rPr>
              <a:t>at a given point in time, or within a single population between two points of time. </a:t>
            </a:r>
            <a:endParaRPr lang="en-GB" sz="1600" dirty="0" smtClean="0">
              <a:solidFill>
                <a:srgbClr val="000000"/>
              </a:solidFill>
              <a:latin typeface="Ubuntu"/>
            </a:endParaRPr>
          </a:p>
          <a:p>
            <a:pPr marL="0" lvl="0" indent="0" defTabSz="1042988" fontAlgn="base">
              <a:spcBef>
                <a:spcPct val="20000"/>
              </a:spcBef>
              <a:spcAft>
                <a:spcPct val="0"/>
              </a:spcAft>
              <a:buNone/>
            </a:pPr>
            <a:r>
              <a:rPr lang="en-GB" sz="1600" b="1" dirty="0">
                <a:solidFill>
                  <a:srgbClr val="423F74"/>
                </a:solidFill>
                <a:latin typeface="Ubuntu"/>
                <a:ea typeface="ＭＳ Ｐゴシック"/>
              </a:rPr>
              <a:t>Life expectancy decomposition method and interpretation for age and cause of </a:t>
            </a:r>
            <a:r>
              <a:rPr lang="en-GB" sz="1600" b="1" dirty="0" smtClean="0">
                <a:solidFill>
                  <a:srgbClr val="423F74"/>
                </a:solidFill>
                <a:latin typeface="Ubuntu"/>
                <a:ea typeface="ＭＳ Ｐゴシック"/>
              </a:rPr>
              <a:t>death: </a:t>
            </a:r>
            <a:r>
              <a:rPr lang="en-GB" sz="1600" dirty="0" smtClean="0">
                <a:latin typeface="Ubuntu"/>
                <a:ea typeface="ＭＳ Ｐゴシック"/>
              </a:rPr>
              <a:t>The </a:t>
            </a:r>
            <a:r>
              <a:rPr lang="en-GB" sz="1600" dirty="0">
                <a:latin typeface="Ubuntu"/>
                <a:ea typeface="ＭＳ Ｐゴシック"/>
              </a:rPr>
              <a:t>contribution of different age bands or causes of death to changes in life expectancy over time (due to changes in age or cause specific death rates) can be calculated using a method of ‘life expectancy decomposition’. The Arriaga III method has been used, as described by </a:t>
            </a:r>
            <a:r>
              <a:rPr lang="en-GB" sz="1600" dirty="0" smtClean="0">
                <a:latin typeface="Ubuntu"/>
                <a:ea typeface="ＭＳ Ｐゴシック"/>
              </a:rPr>
              <a:t>Ponnapalli</a:t>
            </a:r>
            <a:r>
              <a:rPr lang="en-GB" sz="1600" baseline="30000" dirty="0" smtClean="0">
                <a:latin typeface="Ubuntu"/>
                <a:ea typeface="ＭＳ Ｐゴシック"/>
              </a:rPr>
              <a:t>1</a:t>
            </a:r>
            <a:r>
              <a:rPr lang="en-GB" sz="1600" dirty="0" smtClean="0">
                <a:latin typeface="Ubuntu"/>
                <a:ea typeface="ＭＳ Ｐゴシック"/>
              </a:rPr>
              <a:t>. </a:t>
            </a:r>
            <a:r>
              <a:rPr lang="en-GB" sz="1600" dirty="0">
                <a:latin typeface="Ubuntu"/>
                <a:ea typeface="ＭＳ Ｐゴシック"/>
              </a:rPr>
              <a:t>The method is based on a life table divided into 5-year age groups. The contributions of each age group are then distributed into causes of death using a method described by Preston and </a:t>
            </a:r>
            <a:r>
              <a:rPr lang="en-GB" sz="1600" dirty="0" smtClean="0">
                <a:latin typeface="Ubuntu"/>
                <a:ea typeface="ＭＳ Ｐゴシック"/>
              </a:rPr>
              <a:t>others</a:t>
            </a:r>
            <a:r>
              <a:rPr lang="en-GB" sz="1600" baseline="30000" dirty="0" smtClean="0">
                <a:latin typeface="Ubuntu"/>
                <a:ea typeface="ＭＳ Ｐゴシック"/>
              </a:rPr>
              <a:t>2</a:t>
            </a:r>
            <a:r>
              <a:rPr lang="en-GB" sz="1600" dirty="0" smtClean="0">
                <a:latin typeface="Ubuntu"/>
                <a:ea typeface="ＭＳ Ｐゴシック"/>
              </a:rPr>
              <a:t>. </a:t>
            </a:r>
            <a:r>
              <a:rPr lang="en-GB" sz="1600" dirty="0">
                <a:latin typeface="Ubuntu"/>
                <a:ea typeface="ＭＳ Ｐゴシック"/>
              </a:rPr>
              <a:t>Contributions are distributed proportionately according to the difference in mortality between time periods by cause of death within each age group.</a:t>
            </a:r>
          </a:p>
          <a:p>
            <a:pPr marL="0" lvl="0" indent="0" defTabSz="1042988" fontAlgn="base">
              <a:spcBef>
                <a:spcPct val="20000"/>
              </a:spcBef>
              <a:spcAft>
                <a:spcPct val="0"/>
              </a:spcAft>
              <a:buNone/>
            </a:pPr>
            <a:r>
              <a:rPr lang="en-GB" sz="1600" dirty="0">
                <a:latin typeface="Ubuntu"/>
                <a:ea typeface="ＭＳ Ｐゴシック"/>
              </a:rPr>
              <a:t>	Contributions to changes in life expectancy over time show the amount that life expectancy has increased in the later time period due to changes in the mortality rate since the earlier time period in a given age group or cause of death, assuming all other rates remained constant. Contributions that increased life expectancy (that is, where mortality rate has reduced over time) have a positive value, while contributions that offset the life expectancy increase (that is, where mortality rate has increased over time) have a negative value.</a:t>
            </a:r>
          </a:p>
          <a:p>
            <a:pPr marL="0" lvl="0" indent="0" defTabSz="1042988" fontAlgn="base">
              <a:spcBef>
                <a:spcPct val="20000"/>
              </a:spcBef>
              <a:spcAft>
                <a:spcPct val="0"/>
              </a:spcAft>
              <a:buNone/>
            </a:pPr>
            <a:r>
              <a:rPr lang="en-GB" sz="1600" dirty="0">
                <a:latin typeface="Ubuntu"/>
              </a:rPr>
              <a:t>	</a:t>
            </a:r>
            <a:endParaRPr lang="en-GB" sz="1800" dirty="0" smtClean="0">
              <a:solidFill>
                <a:srgbClr val="000000"/>
              </a:solidFill>
              <a:latin typeface="Ubuntu"/>
            </a:endParaRPr>
          </a:p>
        </p:txBody>
      </p:sp>
    </p:spTree>
    <p:extLst>
      <p:ext uri="{BB962C8B-B14F-4D97-AF65-F5344CB8AC3E}">
        <p14:creationId xmlns:p14="http://schemas.microsoft.com/office/powerpoint/2010/main" val="2522751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9490A907-ADB8-4C17-B17B-3D619D329AB8}" type="slidenum">
              <a:rPr lang="en-GB" smtClean="0"/>
              <a:pPr/>
              <a:t>40</a:t>
            </a:fld>
            <a:endParaRPr lang="en-GB" dirty="0"/>
          </a:p>
        </p:txBody>
      </p:sp>
      <p:sp>
        <p:nvSpPr>
          <p:cNvPr id="2" name="Text Placeholder 1"/>
          <p:cNvSpPr>
            <a:spLocks noGrp="1"/>
          </p:cNvSpPr>
          <p:nvPr>
            <p:ph type="body" sz="quarter" idx="15"/>
          </p:nvPr>
        </p:nvSpPr>
        <p:spPr/>
        <p:txBody>
          <a:bodyPr/>
          <a:lstStyle/>
          <a:p>
            <a:r>
              <a:rPr lang="en-GB" sz="1600" dirty="0" smtClean="0"/>
              <a:t>In males aged under 35, drug-related deaths made a negative contribution in the first period but this reversed to a positive contribution in the latter period – indicating a decrease in mortality rates from drug-related deaths. Increased mortality rates from circulatory disease in males aged 35-54 and respiratory disease in males aged 55-74 and 75-89 led to a negative contribution in the latter period, reversing the previous positive contributing to increased male life expectancy in the earlier period.</a:t>
            </a:r>
            <a:endParaRPr lang="en-GB" sz="1600" dirty="0"/>
          </a:p>
        </p:txBody>
      </p:sp>
      <p:sp>
        <p:nvSpPr>
          <p:cNvPr id="6" name="Content Placeholder 1"/>
          <p:cNvSpPr txBox="1">
            <a:spLocks/>
          </p:cNvSpPr>
          <p:nvPr/>
        </p:nvSpPr>
        <p:spPr>
          <a:xfrm>
            <a:off x="266112" y="6407136"/>
            <a:ext cx="4354526"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decomposition: change over time</a:t>
            </a:r>
            <a:endParaRPr lang="en-GB" sz="1800" b="1" dirty="0">
              <a:solidFill>
                <a:schemeClr val="bg1"/>
              </a:solidFill>
              <a:latin typeface="Ubuntu"/>
            </a:endParaRPr>
          </a:p>
        </p:txBody>
      </p:sp>
      <p:pic>
        <p:nvPicPr>
          <p:cNvPr id="4" name="Picture 3"/>
          <p:cNvPicPr>
            <a:picLocks noChangeAspect="1"/>
          </p:cNvPicPr>
          <p:nvPr/>
        </p:nvPicPr>
        <p:blipFill>
          <a:blip r:embed="rId3"/>
          <a:stretch>
            <a:fillRect/>
          </a:stretch>
        </p:blipFill>
        <p:spPr>
          <a:xfrm>
            <a:off x="1722985" y="1245889"/>
            <a:ext cx="8651101" cy="4977549"/>
          </a:xfrm>
          <a:prstGeom prst="rect">
            <a:avLst/>
          </a:prstGeom>
        </p:spPr>
      </p:pic>
    </p:spTree>
    <p:extLst>
      <p:ext uri="{BB962C8B-B14F-4D97-AF65-F5344CB8AC3E}">
        <p14:creationId xmlns:p14="http://schemas.microsoft.com/office/powerpoint/2010/main" val="6541440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9490A907-ADB8-4C17-B17B-3D619D329AB8}" type="slidenum">
              <a:rPr lang="en-GB" smtClean="0"/>
              <a:pPr/>
              <a:t>41</a:t>
            </a:fld>
            <a:endParaRPr lang="en-GB" dirty="0"/>
          </a:p>
        </p:txBody>
      </p:sp>
      <p:sp>
        <p:nvSpPr>
          <p:cNvPr id="2" name="Text Placeholder 1"/>
          <p:cNvSpPr>
            <a:spLocks noGrp="1"/>
          </p:cNvSpPr>
          <p:nvPr>
            <p:ph type="body" sz="quarter" idx="15"/>
          </p:nvPr>
        </p:nvSpPr>
        <p:spPr/>
        <p:txBody>
          <a:bodyPr/>
          <a:lstStyle/>
          <a:p>
            <a:r>
              <a:rPr lang="en-GB" sz="1800" dirty="0" smtClean="0"/>
              <a:t>Improvements in circulatory disease mortality rates made a substantial contribution to improvements in male life expectancy in all age groups above 35+ in the first period. This contribution has slowed down in the second period, particularly in the 55-74 age group, with mortality rates actually increasing for those aged 35-54, leading to a negative contribution towards male life expectancy.</a:t>
            </a:r>
            <a:endParaRPr lang="en-GB" sz="1800" dirty="0"/>
          </a:p>
        </p:txBody>
      </p:sp>
      <p:sp>
        <p:nvSpPr>
          <p:cNvPr id="7" name="Content Placeholder 1"/>
          <p:cNvSpPr txBox="1">
            <a:spLocks/>
          </p:cNvSpPr>
          <p:nvPr/>
        </p:nvSpPr>
        <p:spPr>
          <a:xfrm>
            <a:off x="266112" y="6407136"/>
            <a:ext cx="4354526"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decomposition: change over time</a:t>
            </a:r>
            <a:endParaRPr lang="en-GB" sz="1800" b="1" dirty="0">
              <a:solidFill>
                <a:schemeClr val="bg1"/>
              </a:solidFill>
              <a:latin typeface="Ubuntu"/>
            </a:endParaRPr>
          </a:p>
        </p:txBody>
      </p:sp>
      <p:pic>
        <p:nvPicPr>
          <p:cNvPr id="6" name="Picture 5"/>
          <p:cNvPicPr>
            <a:picLocks noChangeAspect="1"/>
          </p:cNvPicPr>
          <p:nvPr/>
        </p:nvPicPr>
        <p:blipFill>
          <a:blip r:embed="rId3"/>
          <a:stretch>
            <a:fillRect/>
          </a:stretch>
        </p:blipFill>
        <p:spPr>
          <a:xfrm>
            <a:off x="1722986" y="1245889"/>
            <a:ext cx="8661985" cy="4983811"/>
          </a:xfrm>
          <a:prstGeom prst="rect">
            <a:avLst/>
          </a:prstGeom>
        </p:spPr>
      </p:pic>
    </p:spTree>
    <p:extLst>
      <p:ext uri="{BB962C8B-B14F-4D97-AF65-F5344CB8AC3E}">
        <p14:creationId xmlns:p14="http://schemas.microsoft.com/office/powerpoint/2010/main" val="3613625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9490A907-ADB8-4C17-B17B-3D619D329AB8}" type="slidenum">
              <a:rPr lang="en-GB" smtClean="0"/>
              <a:pPr/>
              <a:t>42</a:t>
            </a:fld>
            <a:endParaRPr lang="en-GB" dirty="0"/>
          </a:p>
        </p:txBody>
      </p:sp>
      <p:sp>
        <p:nvSpPr>
          <p:cNvPr id="2" name="Text Placeholder 1"/>
          <p:cNvSpPr>
            <a:spLocks noGrp="1"/>
          </p:cNvSpPr>
          <p:nvPr>
            <p:ph type="body" sz="quarter" idx="15"/>
          </p:nvPr>
        </p:nvSpPr>
        <p:spPr/>
        <p:txBody>
          <a:bodyPr/>
          <a:lstStyle/>
          <a:p>
            <a:r>
              <a:rPr lang="en-GB" sz="2000" dirty="0" smtClean="0"/>
              <a:t>The negative contribution to male life expectancy from dementia and </a:t>
            </a:r>
            <a:r>
              <a:rPr lang="en-GB" sz="2000" dirty="0" err="1" smtClean="0"/>
              <a:t>Alzheimers</a:t>
            </a:r>
            <a:r>
              <a:rPr lang="en-GB" sz="2000" dirty="0" smtClean="0"/>
              <a:t> increased between the two periods. </a:t>
            </a:r>
            <a:endParaRPr lang="en-GB" sz="2000" dirty="0"/>
          </a:p>
        </p:txBody>
      </p:sp>
      <p:sp>
        <p:nvSpPr>
          <p:cNvPr id="6" name="Content Placeholder 1"/>
          <p:cNvSpPr txBox="1">
            <a:spLocks/>
          </p:cNvSpPr>
          <p:nvPr/>
        </p:nvSpPr>
        <p:spPr>
          <a:xfrm>
            <a:off x="266112" y="6407136"/>
            <a:ext cx="4354526"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decomposition: change over time</a:t>
            </a:r>
            <a:endParaRPr lang="en-GB" sz="1800" b="1" dirty="0">
              <a:solidFill>
                <a:schemeClr val="bg1"/>
              </a:solidFill>
              <a:latin typeface="Ubuntu"/>
            </a:endParaRPr>
          </a:p>
        </p:txBody>
      </p:sp>
      <p:pic>
        <p:nvPicPr>
          <p:cNvPr id="3" name="Picture 2"/>
          <p:cNvPicPr>
            <a:picLocks noChangeAspect="1"/>
          </p:cNvPicPr>
          <p:nvPr/>
        </p:nvPicPr>
        <p:blipFill>
          <a:blip r:embed="rId3"/>
          <a:stretch>
            <a:fillRect/>
          </a:stretch>
        </p:blipFill>
        <p:spPr>
          <a:xfrm>
            <a:off x="1765005" y="1245889"/>
            <a:ext cx="8661985" cy="4983811"/>
          </a:xfrm>
          <a:prstGeom prst="rect">
            <a:avLst/>
          </a:prstGeom>
        </p:spPr>
      </p:pic>
    </p:spTree>
    <p:extLst>
      <p:ext uri="{BB962C8B-B14F-4D97-AF65-F5344CB8AC3E}">
        <p14:creationId xmlns:p14="http://schemas.microsoft.com/office/powerpoint/2010/main" val="15429974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9490A907-ADB8-4C17-B17B-3D619D329AB8}" type="slidenum">
              <a:rPr lang="en-GB" smtClean="0"/>
              <a:pPr/>
              <a:t>43</a:t>
            </a:fld>
            <a:endParaRPr lang="en-GB" dirty="0"/>
          </a:p>
        </p:txBody>
      </p:sp>
      <p:sp>
        <p:nvSpPr>
          <p:cNvPr id="2" name="Text Placeholder 1"/>
          <p:cNvSpPr>
            <a:spLocks noGrp="1"/>
          </p:cNvSpPr>
          <p:nvPr>
            <p:ph type="body" sz="quarter" idx="15"/>
          </p:nvPr>
        </p:nvSpPr>
        <p:spPr/>
        <p:txBody>
          <a:bodyPr/>
          <a:lstStyle/>
          <a:p>
            <a:r>
              <a:rPr lang="en-GB" sz="2000" dirty="0"/>
              <a:t>For females aged 55-74, 75-89 and 90+, improvement in respiratory disease mortality rates made a positive contribution towards increasing </a:t>
            </a:r>
            <a:r>
              <a:rPr lang="en-GB" sz="2000" dirty="0" smtClean="0"/>
              <a:t>female </a:t>
            </a:r>
            <a:r>
              <a:rPr lang="en-GB" sz="2000" dirty="0"/>
              <a:t>life expectancy between </a:t>
            </a:r>
            <a:r>
              <a:rPr lang="en-GB" sz="2000" dirty="0" smtClean="0"/>
              <a:t>2005-07 </a:t>
            </a:r>
            <a:r>
              <a:rPr lang="en-GB" sz="2000" dirty="0"/>
              <a:t>and </a:t>
            </a:r>
            <a:r>
              <a:rPr lang="en-GB" sz="2000" dirty="0" smtClean="0"/>
              <a:t>2010-12</a:t>
            </a:r>
            <a:r>
              <a:rPr lang="en-GB" sz="2000" dirty="0"/>
              <a:t>. However, in all three age groups, respiratory disease mortality rates have increased since </a:t>
            </a:r>
            <a:r>
              <a:rPr lang="en-GB" sz="2000" dirty="0" smtClean="0"/>
              <a:t>2010-12 </a:t>
            </a:r>
            <a:r>
              <a:rPr lang="en-GB" sz="2000" dirty="0"/>
              <a:t>leading to a negative contribution towards female life expectancy.</a:t>
            </a:r>
          </a:p>
          <a:p>
            <a:endParaRPr lang="en-GB" sz="2000" dirty="0"/>
          </a:p>
        </p:txBody>
      </p:sp>
      <p:sp>
        <p:nvSpPr>
          <p:cNvPr id="6" name="Content Placeholder 1"/>
          <p:cNvSpPr txBox="1">
            <a:spLocks/>
          </p:cNvSpPr>
          <p:nvPr/>
        </p:nvSpPr>
        <p:spPr>
          <a:xfrm>
            <a:off x="266112" y="6407136"/>
            <a:ext cx="4354526"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decomposition: change over time</a:t>
            </a:r>
            <a:endParaRPr lang="en-GB" sz="1800" b="1" dirty="0">
              <a:solidFill>
                <a:schemeClr val="bg1"/>
              </a:solidFill>
              <a:latin typeface="Ubuntu"/>
            </a:endParaRPr>
          </a:p>
        </p:txBody>
      </p:sp>
      <p:pic>
        <p:nvPicPr>
          <p:cNvPr id="4" name="Picture 3"/>
          <p:cNvPicPr>
            <a:picLocks noChangeAspect="1"/>
          </p:cNvPicPr>
          <p:nvPr/>
        </p:nvPicPr>
        <p:blipFill>
          <a:blip r:embed="rId3"/>
          <a:stretch>
            <a:fillRect/>
          </a:stretch>
        </p:blipFill>
        <p:spPr>
          <a:xfrm>
            <a:off x="1668558" y="1245889"/>
            <a:ext cx="8651099" cy="4977548"/>
          </a:xfrm>
          <a:prstGeom prst="rect">
            <a:avLst/>
          </a:prstGeom>
        </p:spPr>
      </p:pic>
    </p:spTree>
    <p:extLst>
      <p:ext uri="{BB962C8B-B14F-4D97-AF65-F5344CB8AC3E}">
        <p14:creationId xmlns:p14="http://schemas.microsoft.com/office/powerpoint/2010/main" val="30142998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9490A907-ADB8-4C17-B17B-3D619D329AB8}" type="slidenum">
              <a:rPr lang="en-GB" smtClean="0"/>
              <a:pPr/>
              <a:t>44</a:t>
            </a:fld>
            <a:endParaRPr lang="en-GB" dirty="0"/>
          </a:p>
        </p:txBody>
      </p:sp>
      <p:sp>
        <p:nvSpPr>
          <p:cNvPr id="3" name="Text Placeholder 2"/>
          <p:cNvSpPr>
            <a:spLocks noGrp="1"/>
          </p:cNvSpPr>
          <p:nvPr>
            <p:ph type="body" sz="quarter" idx="15"/>
          </p:nvPr>
        </p:nvSpPr>
        <p:spPr/>
        <p:txBody>
          <a:bodyPr/>
          <a:lstStyle/>
          <a:p>
            <a:r>
              <a:rPr lang="en-GB" sz="2000" dirty="0" smtClean="0"/>
              <a:t>Improvements in circulatory disease mortality rates was the greatest contributor to improvement in female life expectancy for those aged 55+ in both periods. However, despite continuing decreasing circulatory disease mortality rates in those aged 55+, those improvements have decreased across all age groups in the second period.</a:t>
            </a:r>
            <a:endParaRPr lang="en-GB" sz="2000" dirty="0"/>
          </a:p>
        </p:txBody>
      </p:sp>
      <p:sp>
        <p:nvSpPr>
          <p:cNvPr id="6" name="Content Placeholder 1"/>
          <p:cNvSpPr txBox="1">
            <a:spLocks/>
          </p:cNvSpPr>
          <p:nvPr/>
        </p:nvSpPr>
        <p:spPr>
          <a:xfrm>
            <a:off x="266112" y="6407136"/>
            <a:ext cx="4354526"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decomposition: change over time</a:t>
            </a:r>
            <a:endParaRPr lang="en-GB" sz="1800" b="1" dirty="0">
              <a:solidFill>
                <a:schemeClr val="bg1"/>
              </a:solidFill>
              <a:latin typeface="Ubuntu"/>
            </a:endParaRPr>
          </a:p>
        </p:txBody>
      </p:sp>
      <p:pic>
        <p:nvPicPr>
          <p:cNvPr id="4" name="Picture 3"/>
          <p:cNvPicPr>
            <a:picLocks noChangeAspect="1"/>
          </p:cNvPicPr>
          <p:nvPr/>
        </p:nvPicPr>
        <p:blipFill>
          <a:blip r:embed="rId3"/>
          <a:stretch>
            <a:fillRect/>
          </a:stretch>
        </p:blipFill>
        <p:spPr>
          <a:xfrm>
            <a:off x="1668558" y="1158804"/>
            <a:ext cx="8672871" cy="4990075"/>
          </a:xfrm>
          <a:prstGeom prst="rect">
            <a:avLst/>
          </a:prstGeom>
        </p:spPr>
      </p:pic>
    </p:spTree>
    <p:extLst>
      <p:ext uri="{BB962C8B-B14F-4D97-AF65-F5344CB8AC3E}">
        <p14:creationId xmlns:p14="http://schemas.microsoft.com/office/powerpoint/2010/main" val="13548711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9490A907-ADB8-4C17-B17B-3D619D329AB8}" type="slidenum">
              <a:rPr lang="en-GB" smtClean="0"/>
              <a:pPr/>
              <a:t>45</a:t>
            </a:fld>
            <a:endParaRPr lang="en-GB" dirty="0"/>
          </a:p>
        </p:txBody>
      </p:sp>
      <p:sp>
        <p:nvSpPr>
          <p:cNvPr id="3" name="Text Placeholder 2"/>
          <p:cNvSpPr>
            <a:spLocks noGrp="1"/>
          </p:cNvSpPr>
          <p:nvPr>
            <p:ph type="body" sz="quarter" idx="15"/>
          </p:nvPr>
        </p:nvSpPr>
        <p:spPr/>
        <p:txBody>
          <a:bodyPr/>
          <a:lstStyle/>
          <a:p>
            <a:r>
              <a:rPr lang="en-GB" sz="2000" dirty="0" smtClean="0"/>
              <a:t>Deaths from dementia and Alzheimer disease have had a greater negative contribution to life expectancy for females compared to males. For females aged 90+ in the first period, dementia and </a:t>
            </a:r>
            <a:r>
              <a:rPr lang="en-GB" sz="2000" dirty="0" err="1" smtClean="0"/>
              <a:t>Alzheimers</a:t>
            </a:r>
            <a:r>
              <a:rPr lang="en-GB" sz="2000" dirty="0" smtClean="0"/>
              <a:t> contributed wholly to offsetting improvements in life expectancy. This negative contribution doubled for females aged 90+ in the second period. </a:t>
            </a:r>
            <a:endParaRPr lang="en-GB" sz="2000" dirty="0"/>
          </a:p>
        </p:txBody>
      </p:sp>
      <p:sp>
        <p:nvSpPr>
          <p:cNvPr id="6" name="Content Placeholder 1"/>
          <p:cNvSpPr txBox="1">
            <a:spLocks/>
          </p:cNvSpPr>
          <p:nvPr/>
        </p:nvSpPr>
        <p:spPr>
          <a:xfrm>
            <a:off x="266112" y="6407136"/>
            <a:ext cx="4354526"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decomposition: change over time</a:t>
            </a:r>
            <a:endParaRPr lang="en-GB" sz="1800" b="1" dirty="0">
              <a:solidFill>
                <a:schemeClr val="bg1"/>
              </a:solidFill>
              <a:latin typeface="Ubuntu"/>
            </a:endParaRPr>
          </a:p>
        </p:txBody>
      </p:sp>
      <p:pic>
        <p:nvPicPr>
          <p:cNvPr id="7" name="Picture 6"/>
          <p:cNvPicPr>
            <a:picLocks noChangeAspect="1"/>
          </p:cNvPicPr>
          <p:nvPr/>
        </p:nvPicPr>
        <p:blipFill>
          <a:blip r:embed="rId3"/>
          <a:stretch>
            <a:fillRect/>
          </a:stretch>
        </p:blipFill>
        <p:spPr>
          <a:xfrm>
            <a:off x="1548815" y="1131015"/>
            <a:ext cx="8847042" cy="5090287"/>
          </a:xfrm>
          <a:prstGeom prst="rect">
            <a:avLst/>
          </a:prstGeom>
        </p:spPr>
      </p:pic>
    </p:spTree>
    <p:extLst>
      <p:ext uri="{BB962C8B-B14F-4D97-AF65-F5344CB8AC3E}">
        <p14:creationId xmlns:p14="http://schemas.microsoft.com/office/powerpoint/2010/main" val="25966482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expectancy </a:t>
            </a:r>
            <a:br>
              <a:rPr lang="en-GB" dirty="0" smtClean="0"/>
            </a:br>
            <a:r>
              <a:rPr lang="en-GB" dirty="0" smtClean="0"/>
              <a:t>decomposition:</a:t>
            </a:r>
            <a:br>
              <a:rPr lang="en-GB" dirty="0" smtClean="0"/>
            </a:br>
            <a:r>
              <a:rPr lang="en-GB" dirty="0" smtClean="0"/>
              <a:t>deprivation gap analysis</a:t>
            </a:r>
            <a:endParaRPr lang="en-GB" dirty="0"/>
          </a:p>
        </p:txBody>
      </p:sp>
    </p:spTree>
    <p:extLst>
      <p:ext uri="{BB962C8B-B14F-4D97-AF65-F5344CB8AC3E}">
        <p14:creationId xmlns:p14="http://schemas.microsoft.com/office/powerpoint/2010/main" val="28811671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000" dirty="0"/>
              <a:t>The male deprivation gap was at its </a:t>
            </a:r>
            <a:r>
              <a:rPr lang="en-GB" sz="2000" dirty="0" smtClean="0"/>
              <a:t>widest </a:t>
            </a:r>
            <a:r>
              <a:rPr lang="en-GB" sz="2000" dirty="0"/>
              <a:t>in 2015-17 at 7.38 years, with the contribution of all age bands above 65 years old larger than in any of the other two periods. Those aged between 60-74 years contributed to a third of the gap. The deprivation gap was at its </a:t>
            </a:r>
            <a:r>
              <a:rPr lang="en-GB" sz="2000" dirty="0" smtClean="0"/>
              <a:t>narrowest </a:t>
            </a:r>
            <a:r>
              <a:rPr lang="en-GB" sz="2000" dirty="0"/>
              <a:t>in those aged under 30 years and over 85 years old. </a:t>
            </a:r>
          </a:p>
        </p:txBody>
      </p:sp>
      <p:sp>
        <p:nvSpPr>
          <p:cNvPr id="5" name="Slide Number Placeholder 4"/>
          <p:cNvSpPr>
            <a:spLocks noGrp="1"/>
          </p:cNvSpPr>
          <p:nvPr>
            <p:ph type="sldNum" sz="quarter" idx="4"/>
          </p:nvPr>
        </p:nvSpPr>
        <p:spPr/>
        <p:txBody>
          <a:bodyPr/>
          <a:lstStyle/>
          <a:p>
            <a:fld id="{9490A907-ADB8-4C17-B17B-3D619D329AB8}" type="slidenum">
              <a:rPr lang="en-GB" smtClean="0"/>
              <a:pPr/>
              <a:t>47</a:t>
            </a:fld>
            <a:endParaRPr lang="en-GB" dirty="0"/>
          </a:p>
        </p:txBody>
      </p:sp>
      <p:sp>
        <p:nvSpPr>
          <p:cNvPr id="6" name="Content Placeholder 1"/>
          <p:cNvSpPr txBox="1">
            <a:spLocks/>
          </p:cNvSpPr>
          <p:nvPr/>
        </p:nvSpPr>
        <p:spPr>
          <a:xfrm>
            <a:off x="266112" y="6407136"/>
            <a:ext cx="4354526"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decomposition: deprivation gap analysis</a:t>
            </a:r>
            <a:endParaRPr lang="en-GB" sz="1800" b="1" dirty="0">
              <a:solidFill>
                <a:schemeClr val="bg1"/>
              </a:solidFill>
              <a:latin typeface="Ubuntu"/>
            </a:endParaRPr>
          </a:p>
        </p:txBody>
      </p:sp>
      <p:pic>
        <p:nvPicPr>
          <p:cNvPr id="3" name="Picture 2"/>
          <p:cNvPicPr>
            <a:picLocks noChangeAspect="1"/>
          </p:cNvPicPr>
          <p:nvPr/>
        </p:nvPicPr>
        <p:blipFill rotWithShape="1">
          <a:blip r:embed="rId3"/>
          <a:srcRect l="917" t="2250" r="1062" b="4007"/>
          <a:stretch/>
        </p:blipFill>
        <p:spPr>
          <a:xfrm>
            <a:off x="933856" y="1245889"/>
            <a:ext cx="10385385" cy="4960358"/>
          </a:xfrm>
          <a:prstGeom prst="rect">
            <a:avLst/>
          </a:prstGeom>
        </p:spPr>
      </p:pic>
    </p:spTree>
    <p:extLst>
      <p:ext uri="{BB962C8B-B14F-4D97-AF65-F5344CB8AC3E}">
        <p14:creationId xmlns:p14="http://schemas.microsoft.com/office/powerpoint/2010/main" val="27272063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000" dirty="0"/>
              <a:t>Circulatory disease and cancer contributed to half the </a:t>
            </a:r>
            <a:r>
              <a:rPr lang="en-GB" sz="2000" dirty="0" smtClean="0"/>
              <a:t>male deprivation </a:t>
            </a:r>
            <a:r>
              <a:rPr lang="en-GB" sz="2000" dirty="0"/>
              <a:t>gap in 2015-17. In 2015-17, the contribution of circulatory disease was at its smallest, however cancer was at its largest. This reigned true for external causes and digestive system too. Although mortality from dementia and </a:t>
            </a:r>
            <a:r>
              <a:rPr lang="en-GB" sz="2000" dirty="0" smtClean="0"/>
              <a:t>Alzheimer disease has </a:t>
            </a:r>
            <a:r>
              <a:rPr lang="en-GB" sz="2000" dirty="0"/>
              <a:t>significantly increased, it contributes very little to the male deprivation gap. </a:t>
            </a:r>
          </a:p>
        </p:txBody>
      </p:sp>
      <p:sp>
        <p:nvSpPr>
          <p:cNvPr id="5" name="Slide Number Placeholder 4"/>
          <p:cNvSpPr>
            <a:spLocks noGrp="1"/>
          </p:cNvSpPr>
          <p:nvPr>
            <p:ph type="sldNum" sz="quarter" idx="4"/>
          </p:nvPr>
        </p:nvSpPr>
        <p:spPr/>
        <p:txBody>
          <a:bodyPr/>
          <a:lstStyle/>
          <a:p>
            <a:fld id="{9490A907-ADB8-4C17-B17B-3D619D329AB8}" type="slidenum">
              <a:rPr lang="en-GB" smtClean="0"/>
              <a:pPr/>
              <a:t>48</a:t>
            </a:fld>
            <a:endParaRPr lang="en-GB" dirty="0"/>
          </a:p>
        </p:txBody>
      </p:sp>
      <p:pic>
        <p:nvPicPr>
          <p:cNvPr id="3" name="Picture 2"/>
          <p:cNvPicPr>
            <a:picLocks noChangeAspect="1"/>
          </p:cNvPicPr>
          <p:nvPr/>
        </p:nvPicPr>
        <p:blipFill rotWithShape="1">
          <a:blip r:embed="rId3"/>
          <a:srcRect l="1500" t="4730" r="1186" b="12824"/>
          <a:stretch/>
        </p:blipFill>
        <p:spPr>
          <a:xfrm>
            <a:off x="975360" y="1245888"/>
            <a:ext cx="9692640" cy="4973331"/>
          </a:xfrm>
          <a:prstGeom prst="rect">
            <a:avLst/>
          </a:prstGeom>
        </p:spPr>
      </p:pic>
      <p:sp>
        <p:nvSpPr>
          <p:cNvPr id="6" name="Content Placeholder 1"/>
          <p:cNvSpPr txBox="1">
            <a:spLocks/>
          </p:cNvSpPr>
          <p:nvPr/>
        </p:nvSpPr>
        <p:spPr>
          <a:xfrm>
            <a:off x="266112" y="6407136"/>
            <a:ext cx="4354526"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decomposition: deprivation gap analysis</a:t>
            </a:r>
            <a:endParaRPr lang="en-GB" sz="1800" b="1" dirty="0">
              <a:solidFill>
                <a:schemeClr val="bg1"/>
              </a:solidFill>
              <a:latin typeface="Ubuntu"/>
            </a:endParaRPr>
          </a:p>
        </p:txBody>
      </p:sp>
    </p:spTree>
    <p:extLst>
      <p:ext uri="{BB962C8B-B14F-4D97-AF65-F5344CB8AC3E}">
        <p14:creationId xmlns:p14="http://schemas.microsoft.com/office/powerpoint/2010/main" val="13639797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000" dirty="0"/>
              <a:t>The female deprivation gap increased over the three periods observed, with the gap almost 0.80 years wider in 2015-17 compared to 2005-07. Age groups 65-69, 70-74 and 75-79 years were the three largest contributors to the gap. Those aged under 40 years contribute very little to the gap for females. However, compared to males, those aged 85+ years contribute </a:t>
            </a:r>
            <a:r>
              <a:rPr lang="en-GB" sz="2000" dirty="0" smtClean="0"/>
              <a:t>notably </a:t>
            </a:r>
            <a:r>
              <a:rPr lang="en-GB" sz="2000" dirty="0"/>
              <a:t>more to the gap.</a:t>
            </a:r>
          </a:p>
        </p:txBody>
      </p:sp>
      <p:sp>
        <p:nvSpPr>
          <p:cNvPr id="5" name="Slide Number Placeholder 4"/>
          <p:cNvSpPr>
            <a:spLocks noGrp="1"/>
          </p:cNvSpPr>
          <p:nvPr>
            <p:ph type="sldNum" sz="quarter" idx="4"/>
          </p:nvPr>
        </p:nvSpPr>
        <p:spPr/>
        <p:txBody>
          <a:bodyPr/>
          <a:lstStyle/>
          <a:p>
            <a:fld id="{9490A907-ADB8-4C17-B17B-3D619D329AB8}" type="slidenum">
              <a:rPr lang="en-GB" smtClean="0"/>
              <a:pPr/>
              <a:t>49</a:t>
            </a:fld>
            <a:endParaRPr lang="en-GB" dirty="0"/>
          </a:p>
        </p:txBody>
      </p:sp>
      <p:sp>
        <p:nvSpPr>
          <p:cNvPr id="6" name="Content Placeholder 1"/>
          <p:cNvSpPr txBox="1">
            <a:spLocks/>
          </p:cNvSpPr>
          <p:nvPr/>
        </p:nvSpPr>
        <p:spPr>
          <a:xfrm>
            <a:off x="266112" y="6407136"/>
            <a:ext cx="4354526"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decomposition: deprivation gap analysis</a:t>
            </a:r>
            <a:endParaRPr lang="en-GB" sz="1800" b="1" dirty="0">
              <a:solidFill>
                <a:schemeClr val="bg1"/>
              </a:solidFill>
              <a:latin typeface="Ubuntu"/>
            </a:endParaRPr>
          </a:p>
        </p:txBody>
      </p:sp>
      <p:pic>
        <p:nvPicPr>
          <p:cNvPr id="7" name="Picture 6"/>
          <p:cNvPicPr>
            <a:picLocks noChangeAspect="1"/>
          </p:cNvPicPr>
          <p:nvPr/>
        </p:nvPicPr>
        <p:blipFill rotWithShape="1">
          <a:blip r:embed="rId3"/>
          <a:srcRect l="857" t="2030" r="1112" b="3787"/>
          <a:stretch/>
        </p:blipFill>
        <p:spPr>
          <a:xfrm>
            <a:off x="865761" y="1245889"/>
            <a:ext cx="10348532" cy="4960358"/>
          </a:xfrm>
          <a:prstGeom prst="rect">
            <a:avLst/>
          </a:prstGeom>
        </p:spPr>
      </p:pic>
    </p:spTree>
    <p:extLst>
      <p:ext uri="{BB962C8B-B14F-4D97-AF65-F5344CB8AC3E}">
        <p14:creationId xmlns:p14="http://schemas.microsoft.com/office/powerpoint/2010/main" val="1255402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125412" y="0"/>
            <a:ext cx="10760075" cy="1009650"/>
          </a:xfrm>
        </p:spPr>
        <p:txBody>
          <a:bodyPr/>
          <a:lstStyle/>
          <a:p>
            <a:r>
              <a:rPr lang="en-GB" sz="6000" dirty="0" smtClean="0"/>
              <a:t>Good to know (2)</a:t>
            </a:r>
            <a:endParaRPr lang="en-GB" sz="6000" dirty="0"/>
          </a:p>
        </p:txBody>
      </p:sp>
      <p:sp>
        <p:nvSpPr>
          <p:cNvPr id="5" name="Slide Number Placeholder 4"/>
          <p:cNvSpPr>
            <a:spLocks noGrp="1"/>
          </p:cNvSpPr>
          <p:nvPr>
            <p:ph type="sldNum" sz="quarter" idx="4"/>
          </p:nvPr>
        </p:nvSpPr>
        <p:spPr/>
        <p:txBody>
          <a:bodyPr/>
          <a:lstStyle/>
          <a:p>
            <a:fld id="{9490A907-ADB8-4C17-B17B-3D619D329AB8}" type="slidenum">
              <a:rPr lang="en-GB" smtClean="0"/>
              <a:t>5</a:t>
            </a:fld>
            <a:endParaRPr lang="en-GB" dirty="0"/>
          </a:p>
        </p:txBody>
      </p:sp>
      <p:sp>
        <p:nvSpPr>
          <p:cNvPr id="6" name="Content Placeholder 1"/>
          <p:cNvSpPr txBox="1">
            <a:spLocks/>
          </p:cNvSpPr>
          <p:nvPr/>
        </p:nvSpPr>
        <p:spPr>
          <a:xfrm>
            <a:off x="266112" y="6407136"/>
            <a:ext cx="3597275"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Introduction</a:t>
            </a:r>
            <a:endParaRPr lang="en-GB" sz="1800" b="1" dirty="0">
              <a:solidFill>
                <a:schemeClr val="bg1"/>
              </a:solidFill>
              <a:latin typeface="Ubuntu"/>
            </a:endParaRPr>
          </a:p>
        </p:txBody>
      </p:sp>
      <p:sp>
        <p:nvSpPr>
          <p:cNvPr id="9" name="Content Placeholder 2"/>
          <p:cNvSpPr>
            <a:spLocks noGrp="1"/>
          </p:cNvSpPr>
          <p:nvPr>
            <p:ph idx="4294967295"/>
          </p:nvPr>
        </p:nvSpPr>
        <p:spPr>
          <a:xfrm>
            <a:off x="163198" y="1288288"/>
            <a:ext cx="11865600" cy="4608150"/>
          </a:xfrm>
          <a:prstGeom prst="rect">
            <a:avLst/>
          </a:prstGeom>
        </p:spPr>
        <p:txBody>
          <a:bodyPr/>
          <a:lstStyle/>
          <a:p>
            <a:pPr marL="0" lvl="0" indent="0" defTabSz="1042988" fontAlgn="base">
              <a:spcBef>
                <a:spcPct val="20000"/>
              </a:spcBef>
              <a:spcAft>
                <a:spcPct val="0"/>
              </a:spcAft>
              <a:buNone/>
            </a:pPr>
            <a:r>
              <a:rPr lang="en-GB" sz="1600" b="1" dirty="0">
                <a:solidFill>
                  <a:srgbClr val="423F74"/>
                </a:solidFill>
                <a:latin typeface="Ubuntu"/>
                <a:ea typeface="ＭＳ Ｐゴシック"/>
              </a:rPr>
              <a:t>Life expectancy decomposition method and interpretation for age and cause of </a:t>
            </a:r>
            <a:r>
              <a:rPr lang="en-GB" sz="1600" b="1" dirty="0" smtClean="0">
                <a:solidFill>
                  <a:srgbClr val="423F74"/>
                </a:solidFill>
                <a:latin typeface="Ubuntu"/>
                <a:ea typeface="ＭＳ Ｐゴシック"/>
              </a:rPr>
              <a:t>death (continued): </a:t>
            </a:r>
            <a:r>
              <a:rPr lang="en-GB" sz="1600" dirty="0" smtClean="0">
                <a:latin typeface="Ubuntu"/>
              </a:rPr>
              <a:t>The </a:t>
            </a:r>
            <a:r>
              <a:rPr lang="en-GB" sz="1600" dirty="0">
                <a:latin typeface="Ubuntu"/>
              </a:rPr>
              <a:t>same decomposition method can also be used to assess the contribution of different age bands or causes of death to differences (or the gap) between areas with different levels of deprivation.</a:t>
            </a:r>
          </a:p>
          <a:p>
            <a:pPr marL="0" lvl="0" indent="0" defTabSz="1042988" fontAlgn="base">
              <a:spcBef>
                <a:spcPct val="20000"/>
              </a:spcBef>
              <a:spcAft>
                <a:spcPct val="0"/>
              </a:spcAft>
              <a:buNone/>
            </a:pPr>
            <a:r>
              <a:rPr lang="en-GB" sz="1600" dirty="0" smtClean="0">
                <a:latin typeface="Ubuntu"/>
              </a:rPr>
              <a:t>	Contributions </a:t>
            </a:r>
            <a:r>
              <a:rPr lang="en-GB" sz="1600" dirty="0">
                <a:latin typeface="Ubuntu"/>
              </a:rPr>
              <a:t>to the gap show the amount that life expectancy would increase in the most deprived area if its mortality rate for a given age group or cause of death was changed to that of the least deprived area, assuming all other rates remained constant. Contributions that widen the inequality gap (that is, where mortality rate is higher in the most deprived area) are represented with a positive value, while contributions that offset the gap (that is, where mortality rate is higher in the least deprived area) are represented with a negative value</a:t>
            </a:r>
            <a:r>
              <a:rPr lang="en-GB" sz="1600" dirty="0" smtClean="0">
                <a:latin typeface="Ubuntu"/>
              </a:rPr>
              <a:t>.</a:t>
            </a:r>
          </a:p>
          <a:p>
            <a:pPr marL="0" indent="0" defTabSz="1042988" fontAlgn="base">
              <a:spcBef>
                <a:spcPct val="20000"/>
              </a:spcBef>
              <a:spcAft>
                <a:spcPct val="0"/>
              </a:spcAft>
              <a:buNone/>
            </a:pPr>
            <a:r>
              <a:rPr lang="en-GB" sz="1600" b="1" dirty="0" smtClean="0">
                <a:solidFill>
                  <a:srgbClr val="423F74"/>
                </a:solidFill>
                <a:latin typeface="Ubuntu"/>
              </a:rPr>
              <a:t>Deprivation</a:t>
            </a:r>
            <a:r>
              <a:rPr lang="en-GB" sz="1600" b="1" dirty="0">
                <a:solidFill>
                  <a:srgbClr val="423F74"/>
                </a:solidFill>
                <a:latin typeface="Ubuntu"/>
              </a:rPr>
              <a:t>: </a:t>
            </a:r>
            <a:r>
              <a:rPr lang="en-GB" sz="1600" dirty="0">
                <a:latin typeface="Ubuntu"/>
              </a:rPr>
              <a:t>The Welsh Index of Multiple Deprivation (WIMD) 2014 classification has been used in this report. WIMD is a measure of multiple deprivation at lower super output area level. A WIMD deprivation score is calculated using eight domains i.e. income, employment, health, education, access to services, housing, physical environment and community safety. It is an </a:t>
            </a:r>
            <a:r>
              <a:rPr lang="en-GB" sz="1600" b="1" dirty="0">
                <a:solidFill>
                  <a:srgbClr val="423F74"/>
                </a:solidFill>
                <a:latin typeface="Ubuntu"/>
              </a:rPr>
              <a:t>area-based</a:t>
            </a:r>
            <a:r>
              <a:rPr lang="en-GB" sz="1600" dirty="0">
                <a:latin typeface="Ubuntu"/>
              </a:rPr>
              <a:t> rather than individual-based measure. It must therefore be noted that not everyone living in a deprived area is necessarily living in deprived circumstances and, equally, some people living in an area classed as least deprived may experience deprivation. </a:t>
            </a:r>
          </a:p>
          <a:p>
            <a:pPr defTabSz="1042988" fontAlgn="base">
              <a:spcBef>
                <a:spcPct val="20000"/>
              </a:spcBef>
              <a:spcAft>
                <a:spcPct val="0"/>
              </a:spcAft>
            </a:pPr>
            <a:endParaRPr lang="en-GB" sz="1600" dirty="0" smtClean="0">
              <a:latin typeface="Ubuntu"/>
            </a:endParaRPr>
          </a:p>
        </p:txBody>
      </p:sp>
    </p:spTree>
    <p:extLst>
      <p:ext uri="{BB962C8B-B14F-4D97-AF65-F5344CB8AC3E}">
        <p14:creationId xmlns:p14="http://schemas.microsoft.com/office/powerpoint/2010/main" val="39118942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000" dirty="0"/>
              <a:t>Whilst the contribution of circulatory disease and cancer was at its smallest in 2015-17, respiratory </a:t>
            </a:r>
            <a:r>
              <a:rPr lang="en-GB" sz="2000" dirty="0" smtClean="0"/>
              <a:t>disease </a:t>
            </a:r>
            <a:r>
              <a:rPr lang="en-GB" sz="2000" dirty="0"/>
              <a:t>was the largest contributor to the </a:t>
            </a:r>
            <a:r>
              <a:rPr lang="en-GB" sz="2000" dirty="0" smtClean="0"/>
              <a:t>female deprivation gap</a:t>
            </a:r>
            <a:r>
              <a:rPr lang="en-GB" sz="2000" dirty="0"/>
              <a:t>, increasing to </a:t>
            </a:r>
            <a:r>
              <a:rPr lang="en-GB" sz="2000" dirty="0" smtClean="0"/>
              <a:t>1.45 </a:t>
            </a:r>
            <a:r>
              <a:rPr lang="en-GB" sz="2000" dirty="0"/>
              <a:t>from 0.90 in 2005-07. Respiratory disease, circulatory disease and cancer contributed to two thirds of the gap in 2015-17.</a:t>
            </a:r>
          </a:p>
        </p:txBody>
      </p:sp>
      <p:sp>
        <p:nvSpPr>
          <p:cNvPr id="5" name="Slide Number Placeholder 4"/>
          <p:cNvSpPr>
            <a:spLocks noGrp="1"/>
          </p:cNvSpPr>
          <p:nvPr>
            <p:ph type="sldNum" sz="quarter" idx="4"/>
          </p:nvPr>
        </p:nvSpPr>
        <p:spPr/>
        <p:txBody>
          <a:bodyPr/>
          <a:lstStyle/>
          <a:p>
            <a:fld id="{9490A907-ADB8-4C17-B17B-3D619D329AB8}" type="slidenum">
              <a:rPr lang="en-GB" smtClean="0"/>
              <a:pPr/>
              <a:t>50</a:t>
            </a:fld>
            <a:endParaRPr lang="en-GB" dirty="0"/>
          </a:p>
        </p:txBody>
      </p:sp>
      <p:pic>
        <p:nvPicPr>
          <p:cNvPr id="3" name="Picture 2"/>
          <p:cNvPicPr>
            <a:picLocks noChangeAspect="1"/>
          </p:cNvPicPr>
          <p:nvPr/>
        </p:nvPicPr>
        <p:blipFill rotWithShape="1">
          <a:blip r:embed="rId3"/>
          <a:srcRect l="1343" t="1907" r="1185" b="14251"/>
          <a:stretch/>
        </p:blipFill>
        <p:spPr>
          <a:xfrm>
            <a:off x="1127760" y="1245889"/>
            <a:ext cx="9464040" cy="4968240"/>
          </a:xfrm>
          <a:prstGeom prst="rect">
            <a:avLst/>
          </a:prstGeom>
        </p:spPr>
      </p:pic>
      <p:sp>
        <p:nvSpPr>
          <p:cNvPr id="6" name="Content Placeholder 1"/>
          <p:cNvSpPr txBox="1">
            <a:spLocks/>
          </p:cNvSpPr>
          <p:nvPr/>
        </p:nvSpPr>
        <p:spPr>
          <a:xfrm>
            <a:off x="266112" y="6407136"/>
            <a:ext cx="4354526"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decomposition: deprivation gap analysis</a:t>
            </a:r>
            <a:endParaRPr lang="en-GB" sz="1800" b="1" dirty="0">
              <a:solidFill>
                <a:schemeClr val="bg1"/>
              </a:solidFill>
              <a:latin typeface="Ubuntu"/>
            </a:endParaRPr>
          </a:p>
        </p:txBody>
      </p:sp>
    </p:spTree>
    <p:extLst>
      <p:ext uri="{BB962C8B-B14F-4D97-AF65-F5344CB8AC3E}">
        <p14:creationId xmlns:p14="http://schemas.microsoft.com/office/powerpoint/2010/main" val="28845911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000" dirty="0"/>
              <a:t>The largest contributors to the </a:t>
            </a:r>
            <a:r>
              <a:rPr lang="en-GB" sz="2000" dirty="0" smtClean="0"/>
              <a:t>deprivation gap </a:t>
            </a:r>
            <a:r>
              <a:rPr lang="en-GB" sz="2000" dirty="0"/>
              <a:t>for both males and females are in the middle age. Whilst circulatory diseases, cancer and respiratory diseases make a substantial contribution in those aged 35+ years, external causes and drug-related causes contribute at younger ages. </a:t>
            </a:r>
          </a:p>
        </p:txBody>
      </p:sp>
      <p:sp>
        <p:nvSpPr>
          <p:cNvPr id="5" name="Slide Number Placeholder 4"/>
          <p:cNvSpPr>
            <a:spLocks noGrp="1"/>
          </p:cNvSpPr>
          <p:nvPr>
            <p:ph type="sldNum" sz="quarter" idx="4"/>
          </p:nvPr>
        </p:nvSpPr>
        <p:spPr/>
        <p:txBody>
          <a:bodyPr/>
          <a:lstStyle/>
          <a:p>
            <a:fld id="{9490A907-ADB8-4C17-B17B-3D619D329AB8}" type="slidenum">
              <a:rPr lang="en-GB" smtClean="0"/>
              <a:pPr/>
              <a:t>51</a:t>
            </a:fld>
            <a:endParaRPr lang="en-GB" dirty="0"/>
          </a:p>
        </p:txBody>
      </p:sp>
      <p:pic>
        <p:nvPicPr>
          <p:cNvPr id="7" name="Picture 6"/>
          <p:cNvPicPr>
            <a:picLocks noChangeAspect="1"/>
          </p:cNvPicPr>
          <p:nvPr/>
        </p:nvPicPr>
        <p:blipFill rotWithShape="1">
          <a:blip r:embed="rId3"/>
          <a:srcRect l="212" t="1206" r="947" b="3493"/>
          <a:stretch/>
        </p:blipFill>
        <p:spPr>
          <a:xfrm>
            <a:off x="1504543" y="1245889"/>
            <a:ext cx="9001329" cy="4993639"/>
          </a:xfrm>
          <a:prstGeom prst="rect">
            <a:avLst/>
          </a:prstGeom>
        </p:spPr>
      </p:pic>
      <p:sp>
        <p:nvSpPr>
          <p:cNvPr id="6" name="Content Placeholder 1"/>
          <p:cNvSpPr txBox="1">
            <a:spLocks/>
          </p:cNvSpPr>
          <p:nvPr/>
        </p:nvSpPr>
        <p:spPr>
          <a:xfrm>
            <a:off x="266112" y="6407136"/>
            <a:ext cx="4354526"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decomposition: deprivation gap analysis</a:t>
            </a:r>
            <a:endParaRPr lang="en-GB" sz="1800" b="1" dirty="0">
              <a:solidFill>
                <a:schemeClr val="bg1"/>
              </a:solidFill>
              <a:latin typeface="Ubuntu"/>
            </a:endParaRPr>
          </a:p>
        </p:txBody>
      </p:sp>
    </p:spTree>
    <p:extLst>
      <p:ext uri="{BB962C8B-B14F-4D97-AF65-F5344CB8AC3E}">
        <p14:creationId xmlns:p14="http://schemas.microsoft.com/office/powerpoint/2010/main" val="35827049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6000" dirty="0"/>
              <a:t>Instructions to copy a slide</a:t>
            </a:r>
          </a:p>
          <a:p>
            <a:endParaRPr lang="en-GB" dirty="0"/>
          </a:p>
        </p:txBody>
      </p:sp>
      <p:sp>
        <p:nvSpPr>
          <p:cNvPr id="5" name="Slide Number Placeholder 4"/>
          <p:cNvSpPr>
            <a:spLocks noGrp="1"/>
          </p:cNvSpPr>
          <p:nvPr>
            <p:ph type="sldNum" sz="quarter" idx="4"/>
          </p:nvPr>
        </p:nvSpPr>
        <p:spPr/>
        <p:txBody>
          <a:bodyPr/>
          <a:lstStyle/>
          <a:p>
            <a:fld id="{9490A907-ADB8-4C17-B17B-3D619D329AB8}" type="slidenum">
              <a:rPr lang="en-GB" smtClean="0"/>
              <a:pPr/>
              <a:t>52</a:t>
            </a:fld>
            <a:endParaRPr lang="en-GB" dirty="0"/>
          </a:p>
        </p:txBody>
      </p:sp>
      <p:sp>
        <p:nvSpPr>
          <p:cNvPr id="6" name="Content Placeholder 2"/>
          <p:cNvSpPr>
            <a:spLocks noGrp="1"/>
          </p:cNvSpPr>
          <p:nvPr>
            <p:ph sz="quarter" idx="14"/>
          </p:nvPr>
        </p:nvSpPr>
        <p:spPr>
          <a:xfrm>
            <a:off x="715960" y="1504953"/>
            <a:ext cx="10760075" cy="4467890"/>
          </a:xfrm>
        </p:spPr>
        <p:txBody>
          <a:bodyPr/>
          <a:lstStyle/>
          <a:p>
            <a:pPr marL="685800" indent="-685800">
              <a:buNone/>
            </a:pPr>
            <a:r>
              <a:rPr lang="en-GB" sz="1800" b="1" dirty="0">
                <a:solidFill>
                  <a:schemeClr val="tx1"/>
                </a:solidFill>
                <a:latin typeface="Ubuntu"/>
              </a:rPr>
              <a:t>To copy a slide for use in a presentation:</a:t>
            </a:r>
          </a:p>
          <a:p>
            <a:pPr marL="685800" indent="-685800">
              <a:buNone/>
            </a:pPr>
            <a:endParaRPr lang="en-GB" sz="1800" b="1" dirty="0">
              <a:solidFill>
                <a:schemeClr val="tx1"/>
              </a:solidFill>
              <a:latin typeface="Ubuntu"/>
            </a:endParaRPr>
          </a:p>
          <a:p>
            <a:pPr marL="685800" indent="-685800">
              <a:buNone/>
            </a:pPr>
            <a:r>
              <a:rPr lang="en-GB" sz="1800" dirty="0">
                <a:solidFill>
                  <a:schemeClr val="tx1"/>
                </a:solidFill>
                <a:latin typeface="Ubuntu"/>
              </a:rPr>
              <a:t>1. 	</a:t>
            </a:r>
            <a:r>
              <a:rPr lang="en-GB" sz="1800" b="1" dirty="0">
                <a:solidFill>
                  <a:schemeClr val="tx1"/>
                </a:solidFill>
                <a:latin typeface="Ubuntu"/>
              </a:rPr>
              <a:t>Right-click</a:t>
            </a:r>
            <a:r>
              <a:rPr lang="en-GB" sz="1800" dirty="0">
                <a:solidFill>
                  <a:schemeClr val="tx1"/>
                </a:solidFill>
                <a:latin typeface="Ubuntu"/>
              </a:rPr>
              <a:t> on the slide you wish to copy from the list on the left-hand side (the ‘slides’ tab) when in normal view and </a:t>
            </a:r>
            <a:r>
              <a:rPr lang="en-GB" sz="1800" b="1" dirty="0">
                <a:solidFill>
                  <a:schemeClr val="tx1"/>
                </a:solidFill>
                <a:latin typeface="Ubuntu"/>
              </a:rPr>
              <a:t>select ‘Copy’</a:t>
            </a:r>
            <a:r>
              <a:rPr lang="en-GB" sz="1800" dirty="0">
                <a:solidFill>
                  <a:schemeClr val="tx1"/>
                </a:solidFill>
                <a:latin typeface="Ubuntu"/>
              </a:rPr>
              <a:t> from the list.</a:t>
            </a:r>
          </a:p>
          <a:p>
            <a:pPr marL="685800" indent="-685800">
              <a:buFontTx/>
              <a:buAutoNum type="arabicPeriod"/>
            </a:pPr>
            <a:endParaRPr lang="en-GB" sz="1800" dirty="0">
              <a:solidFill>
                <a:schemeClr val="tx1"/>
              </a:solidFill>
              <a:latin typeface="Ubuntu"/>
            </a:endParaRPr>
          </a:p>
          <a:p>
            <a:pPr marL="685800" indent="-685800">
              <a:buFontTx/>
              <a:buAutoNum type="arabicPeriod" startAt="2"/>
            </a:pPr>
            <a:r>
              <a:rPr lang="en-GB" sz="1800" dirty="0">
                <a:solidFill>
                  <a:schemeClr val="tx1"/>
                </a:solidFill>
                <a:latin typeface="Ubuntu"/>
              </a:rPr>
              <a:t>Go to your presentation and </a:t>
            </a:r>
            <a:r>
              <a:rPr lang="en-GB" sz="1800" b="1" dirty="0">
                <a:solidFill>
                  <a:schemeClr val="tx1"/>
                </a:solidFill>
                <a:latin typeface="Ubuntu"/>
              </a:rPr>
              <a:t>right-click</a:t>
            </a:r>
            <a:r>
              <a:rPr lang="en-GB" sz="1800" dirty="0">
                <a:solidFill>
                  <a:schemeClr val="tx1"/>
                </a:solidFill>
                <a:latin typeface="Ubuntu"/>
              </a:rPr>
              <a:t> where you want the copied slide to appear in the ‘slides’ tab and </a:t>
            </a:r>
            <a:r>
              <a:rPr lang="en-GB" sz="1800" b="1" dirty="0">
                <a:solidFill>
                  <a:schemeClr val="tx1"/>
                </a:solidFill>
                <a:latin typeface="Ubuntu"/>
              </a:rPr>
              <a:t>select ‘paste’</a:t>
            </a:r>
            <a:r>
              <a:rPr lang="en-GB" sz="1800" dirty="0">
                <a:solidFill>
                  <a:schemeClr val="tx1"/>
                </a:solidFill>
                <a:latin typeface="Ubuntu"/>
              </a:rPr>
              <a:t> from the list. </a:t>
            </a:r>
          </a:p>
          <a:p>
            <a:pPr marL="685800" indent="-685800">
              <a:buFontTx/>
              <a:buAutoNum type="arabicPeriod" startAt="2"/>
            </a:pPr>
            <a:endParaRPr lang="en-GB" sz="1800" dirty="0">
              <a:solidFill>
                <a:schemeClr val="tx1"/>
              </a:solidFill>
              <a:latin typeface="Ubuntu"/>
            </a:endParaRPr>
          </a:p>
          <a:p>
            <a:pPr marL="685800" indent="-685800">
              <a:buFontTx/>
              <a:buAutoNum type="arabicPeriod" startAt="2"/>
            </a:pPr>
            <a:r>
              <a:rPr lang="en-GB" sz="1800" dirty="0">
                <a:solidFill>
                  <a:schemeClr val="tx1"/>
                </a:solidFill>
                <a:latin typeface="Ubuntu"/>
              </a:rPr>
              <a:t>On being pasted into your presentation a small clipboard icon with a black arrow will appear near the bottom right-hand corner of the newly pasted slide. </a:t>
            </a:r>
            <a:r>
              <a:rPr lang="en-GB" sz="1800" b="1" dirty="0">
                <a:solidFill>
                  <a:schemeClr val="tx1"/>
                </a:solidFill>
                <a:latin typeface="Ubuntu"/>
              </a:rPr>
              <a:t>Click on the arrow</a:t>
            </a:r>
            <a:r>
              <a:rPr lang="en-GB" sz="1800" dirty="0">
                <a:solidFill>
                  <a:schemeClr val="tx1"/>
                </a:solidFill>
                <a:latin typeface="Ubuntu"/>
              </a:rPr>
              <a:t> to show the drop-down menu and </a:t>
            </a:r>
            <a:r>
              <a:rPr lang="en-GB" sz="1800" b="1" dirty="0">
                <a:solidFill>
                  <a:schemeClr val="tx1"/>
                </a:solidFill>
                <a:latin typeface="Ubuntu"/>
              </a:rPr>
              <a:t>select “Keep Source Formatting”</a:t>
            </a:r>
            <a:r>
              <a:rPr lang="en-GB" sz="1800" dirty="0">
                <a:solidFill>
                  <a:schemeClr val="tx1"/>
                </a:solidFill>
                <a:latin typeface="Ubuntu"/>
              </a:rPr>
              <a:t> from the list. The slide will then appear as seen in the original presentation.</a:t>
            </a:r>
          </a:p>
          <a:p>
            <a:pPr marL="0" indent="0">
              <a:buNone/>
            </a:pPr>
            <a:endParaRPr lang="en-GB" sz="1600" dirty="0"/>
          </a:p>
        </p:txBody>
      </p:sp>
    </p:spTree>
    <p:extLst>
      <p:ext uri="{BB962C8B-B14F-4D97-AF65-F5344CB8AC3E}">
        <p14:creationId xmlns:p14="http://schemas.microsoft.com/office/powerpoint/2010/main" val="4250412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125412" y="0"/>
            <a:ext cx="10760075" cy="1009650"/>
          </a:xfrm>
        </p:spPr>
        <p:txBody>
          <a:bodyPr/>
          <a:lstStyle/>
          <a:p>
            <a:r>
              <a:rPr lang="en-GB" sz="6000" dirty="0" smtClean="0"/>
              <a:t>Good to know (3)</a:t>
            </a:r>
            <a:endParaRPr lang="en-GB" sz="6000" dirty="0"/>
          </a:p>
        </p:txBody>
      </p:sp>
      <p:sp>
        <p:nvSpPr>
          <p:cNvPr id="5" name="Slide Number Placeholder 4"/>
          <p:cNvSpPr>
            <a:spLocks noGrp="1"/>
          </p:cNvSpPr>
          <p:nvPr>
            <p:ph type="sldNum" sz="quarter" idx="4"/>
          </p:nvPr>
        </p:nvSpPr>
        <p:spPr/>
        <p:txBody>
          <a:bodyPr/>
          <a:lstStyle/>
          <a:p>
            <a:fld id="{9490A907-ADB8-4C17-B17B-3D619D329AB8}" type="slidenum">
              <a:rPr lang="en-GB" smtClean="0"/>
              <a:t>6</a:t>
            </a:fld>
            <a:endParaRPr lang="en-GB" dirty="0"/>
          </a:p>
        </p:txBody>
      </p:sp>
      <p:sp>
        <p:nvSpPr>
          <p:cNvPr id="6" name="Content Placeholder 1"/>
          <p:cNvSpPr txBox="1">
            <a:spLocks/>
          </p:cNvSpPr>
          <p:nvPr/>
        </p:nvSpPr>
        <p:spPr>
          <a:xfrm>
            <a:off x="266112" y="6407136"/>
            <a:ext cx="3597275"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Introduction</a:t>
            </a:r>
            <a:endParaRPr lang="en-GB" sz="1800" b="1" dirty="0">
              <a:solidFill>
                <a:schemeClr val="bg1"/>
              </a:solidFill>
              <a:latin typeface="Ubuntu"/>
            </a:endParaRPr>
          </a:p>
        </p:txBody>
      </p:sp>
      <p:sp>
        <p:nvSpPr>
          <p:cNvPr id="9" name="Content Placeholder 2"/>
          <p:cNvSpPr>
            <a:spLocks noGrp="1"/>
          </p:cNvSpPr>
          <p:nvPr>
            <p:ph idx="4294967295"/>
          </p:nvPr>
        </p:nvSpPr>
        <p:spPr>
          <a:xfrm>
            <a:off x="163256" y="1334671"/>
            <a:ext cx="11865483" cy="4406253"/>
          </a:xfrm>
          <a:prstGeom prst="rect">
            <a:avLst/>
          </a:prstGeom>
        </p:spPr>
        <p:txBody>
          <a:bodyPr/>
          <a:lstStyle/>
          <a:p>
            <a:pPr marL="0" indent="0" defTabSz="1042988" fontAlgn="base">
              <a:lnSpc>
                <a:spcPct val="100000"/>
              </a:lnSpc>
              <a:spcBef>
                <a:spcPct val="20000"/>
              </a:spcBef>
              <a:spcAft>
                <a:spcPct val="0"/>
              </a:spcAft>
              <a:buNone/>
            </a:pPr>
            <a:r>
              <a:rPr lang="en-GB" sz="1600" b="1" dirty="0">
                <a:solidFill>
                  <a:srgbClr val="423F74"/>
                </a:solidFill>
                <a:latin typeface="Ubuntu"/>
              </a:rPr>
              <a:t>Crude rate: </a:t>
            </a:r>
            <a:r>
              <a:rPr lang="en-GB" sz="1600" dirty="0">
                <a:latin typeface="Ubuntu"/>
              </a:rPr>
              <a:t> A crude rate is the number of events occurring in a population over a specific time period, often expressed as the number of events per 100,000 of the population.  Both the numerator (number of events) and denominator (usually mid-year population estimate) are based on the same geographical area and time period.</a:t>
            </a:r>
          </a:p>
          <a:p>
            <a:pPr marL="0" indent="0" defTabSz="1042988" fontAlgn="base">
              <a:lnSpc>
                <a:spcPct val="100000"/>
              </a:lnSpc>
              <a:spcBef>
                <a:spcPct val="20000"/>
              </a:spcBef>
              <a:spcAft>
                <a:spcPct val="0"/>
              </a:spcAft>
              <a:buNone/>
            </a:pPr>
            <a:r>
              <a:rPr lang="en-GB" sz="1600" b="1" dirty="0">
                <a:solidFill>
                  <a:srgbClr val="423F74"/>
                </a:solidFill>
                <a:latin typeface="Ubuntu"/>
              </a:rPr>
              <a:t>Age-specific rate: </a:t>
            </a:r>
            <a:r>
              <a:rPr lang="en-GB" sz="1600" dirty="0">
                <a:latin typeface="Ubuntu"/>
              </a:rPr>
              <a:t>An age-specific rate provides a rate for a given age group. It is calculated in the same way as a crude rate with both the numerator (number of events) and denominator (usually mid-year population estimate) based on the same (usually </a:t>
            </a:r>
            <a:r>
              <a:rPr lang="en-GB" sz="1600" dirty="0" err="1">
                <a:latin typeface="Ubuntu"/>
              </a:rPr>
              <a:t>quinary</a:t>
            </a:r>
            <a:r>
              <a:rPr lang="en-GB" sz="1600" dirty="0">
                <a:latin typeface="Ubuntu"/>
              </a:rPr>
              <a:t>) age group</a:t>
            </a:r>
            <a:r>
              <a:rPr lang="en-GB" sz="1600" dirty="0" smtClean="0">
                <a:latin typeface="Ubuntu"/>
              </a:rPr>
              <a:t>.</a:t>
            </a:r>
            <a:endParaRPr lang="en-GB" sz="1600" b="1" dirty="0" smtClean="0">
              <a:solidFill>
                <a:srgbClr val="423F74"/>
              </a:solidFill>
              <a:latin typeface="Ubuntu"/>
            </a:endParaRPr>
          </a:p>
          <a:p>
            <a:pPr marL="0" indent="0">
              <a:lnSpc>
                <a:spcPct val="100000"/>
              </a:lnSpc>
              <a:buNone/>
            </a:pPr>
            <a:r>
              <a:rPr lang="en-GB" sz="1600" b="1" dirty="0" smtClean="0">
                <a:solidFill>
                  <a:srgbClr val="423F74"/>
                </a:solidFill>
                <a:latin typeface="Ubuntu"/>
              </a:rPr>
              <a:t>Age-standardised rate: </a:t>
            </a:r>
            <a:r>
              <a:rPr lang="en-GB" sz="1600" dirty="0" smtClean="0">
                <a:latin typeface="Ubuntu"/>
              </a:rPr>
              <a:t>Age-standardisation allows comparison of rates across different populations while taking account of the different age structures of those populations. Failure to take account of differing age structures can be very misleading when comparing rates in different populations. </a:t>
            </a:r>
          </a:p>
          <a:p>
            <a:pPr marL="0" indent="0">
              <a:lnSpc>
                <a:spcPct val="100000"/>
              </a:lnSpc>
              <a:buNone/>
            </a:pPr>
            <a:r>
              <a:rPr lang="en-GB" sz="1600" b="1" dirty="0" smtClean="0">
                <a:solidFill>
                  <a:srgbClr val="423F74"/>
                </a:solidFill>
                <a:latin typeface="Ubuntu"/>
              </a:rPr>
              <a:t>European </a:t>
            </a:r>
            <a:r>
              <a:rPr lang="en-GB" sz="1600" b="1" dirty="0">
                <a:solidFill>
                  <a:srgbClr val="423F74"/>
                </a:solidFill>
                <a:latin typeface="Ubuntu"/>
              </a:rPr>
              <a:t>age-standardised rate (</a:t>
            </a:r>
            <a:r>
              <a:rPr lang="en-GB" sz="1600" b="1" dirty="0" smtClean="0">
                <a:solidFill>
                  <a:srgbClr val="423F74"/>
                </a:solidFill>
                <a:latin typeface="Ubuntu"/>
              </a:rPr>
              <a:t>EASR): </a:t>
            </a:r>
            <a:r>
              <a:rPr lang="en-GB" sz="1600" dirty="0" smtClean="0">
                <a:latin typeface="Ubuntu"/>
              </a:rPr>
              <a:t>The </a:t>
            </a:r>
            <a:r>
              <a:rPr lang="en-GB" sz="1600" dirty="0">
                <a:latin typeface="Ubuntu"/>
              </a:rPr>
              <a:t>European age-standardised rate represents the overall rate you would get if the population had the same age-structure as a theoretical standard European population (direct age-standardisation). In order to calculate this we apply the rates which occur in each age band to the new (standard) population structure. The measure only allows for comparison between rates which have been standardised; it is not a proportion or risk of an event occurring and does not, of itself, involve a comparison with rates across Europe</a:t>
            </a:r>
            <a:r>
              <a:rPr lang="en-GB" sz="1600" dirty="0" smtClean="0">
                <a:latin typeface="Ubuntu"/>
              </a:rPr>
              <a:t>. The standard used throughout this report is the European Standard Population 2013.</a:t>
            </a:r>
          </a:p>
          <a:p>
            <a:pPr marL="0" indent="0">
              <a:buNone/>
            </a:pPr>
            <a:endParaRPr lang="en-GB" sz="1600" dirty="0" smtClean="0">
              <a:latin typeface="Ubuntu"/>
            </a:endParaRPr>
          </a:p>
          <a:p>
            <a:pPr>
              <a:buFont typeface="Arial" panose="020B0604020202020204" pitchFamily="34" charset="0"/>
              <a:buChar char="•"/>
            </a:pPr>
            <a:endParaRPr lang="en-GB" sz="1600" dirty="0">
              <a:latin typeface="Ubuntu"/>
            </a:endParaRPr>
          </a:p>
        </p:txBody>
      </p:sp>
    </p:spTree>
    <p:extLst>
      <p:ext uri="{BB962C8B-B14F-4D97-AF65-F5344CB8AC3E}">
        <p14:creationId xmlns:p14="http://schemas.microsoft.com/office/powerpoint/2010/main" val="3493473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expectancy and </a:t>
            </a:r>
            <a:br>
              <a:rPr lang="en-GB" dirty="0" smtClean="0"/>
            </a:br>
            <a:r>
              <a:rPr lang="en-GB" dirty="0" smtClean="0"/>
              <a:t>healthy life expectancy</a:t>
            </a:r>
            <a:endParaRPr lang="en-GB" dirty="0"/>
          </a:p>
        </p:txBody>
      </p:sp>
    </p:spTree>
    <p:extLst>
      <p:ext uri="{BB962C8B-B14F-4D97-AF65-F5344CB8AC3E}">
        <p14:creationId xmlns:p14="http://schemas.microsoft.com/office/powerpoint/2010/main" val="2981501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800" dirty="0"/>
              <a:t>Male life expectancy in Wales increased by 2.6 years between </a:t>
            </a:r>
            <a:r>
              <a:rPr lang="en-GB" sz="2800" dirty="0" smtClean="0"/>
              <a:t>2001-03 </a:t>
            </a:r>
            <a:r>
              <a:rPr lang="en-GB" sz="2800" dirty="0"/>
              <a:t>and </a:t>
            </a:r>
            <a:r>
              <a:rPr lang="en-GB" sz="2800" dirty="0" smtClean="0"/>
              <a:t>2010-12</a:t>
            </a:r>
            <a:r>
              <a:rPr lang="en-GB" sz="2800" dirty="0"/>
              <a:t>. Since </a:t>
            </a:r>
            <a:r>
              <a:rPr lang="en-GB" sz="2800" dirty="0" smtClean="0"/>
              <a:t>2010-12</a:t>
            </a:r>
            <a:r>
              <a:rPr lang="en-GB" sz="2800" dirty="0"/>
              <a:t>, improvement has slowed down to 0.2 years.</a:t>
            </a:r>
          </a:p>
          <a:p>
            <a:endParaRPr lang="en-GB" dirty="0"/>
          </a:p>
        </p:txBody>
      </p:sp>
      <p:sp>
        <p:nvSpPr>
          <p:cNvPr id="5" name="Slide Number Placeholder 4"/>
          <p:cNvSpPr>
            <a:spLocks noGrp="1"/>
          </p:cNvSpPr>
          <p:nvPr>
            <p:ph type="sldNum" sz="quarter" idx="4"/>
          </p:nvPr>
        </p:nvSpPr>
        <p:spPr/>
        <p:txBody>
          <a:bodyPr/>
          <a:lstStyle/>
          <a:p>
            <a:fld id="{9490A907-ADB8-4C17-B17B-3D619D329AB8}" type="slidenum">
              <a:rPr lang="en-GB" smtClean="0"/>
              <a:pPr/>
              <a:t>8</a:t>
            </a:fld>
            <a:endParaRPr lang="en-GB" dirty="0"/>
          </a:p>
        </p:txBody>
      </p:sp>
      <p:pic>
        <p:nvPicPr>
          <p:cNvPr id="2" name="Picture 1"/>
          <p:cNvPicPr>
            <a:picLocks noChangeAspect="1"/>
          </p:cNvPicPr>
          <p:nvPr/>
        </p:nvPicPr>
        <p:blipFill rotWithShape="1">
          <a:blip r:embed="rId3"/>
          <a:srcRect l="805" t="9554" r="1299" b="1309"/>
          <a:stretch/>
        </p:blipFill>
        <p:spPr>
          <a:xfrm>
            <a:off x="1874519" y="1245889"/>
            <a:ext cx="8686801" cy="4979556"/>
          </a:xfrm>
          <a:prstGeom prst="rect">
            <a:avLst/>
          </a:prstGeom>
        </p:spPr>
      </p:pic>
      <p:sp>
        <p:nvSpPr>
          <p:cNvPr id="7"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and healthy life expectancy</a:t>
            </a:r>
            <a:endParaRPr lang="en-GB" sz="1800" b="1" dirty="0">
              <a:solidFill>
                <a:schemeClr val="bg1"/>
              </a:solidFill>
              <a:latin typeface="Ubuntu"/>
            </a:endParaRPr>
          </a:p>
        </p:txBody>
      </p:sp>
    </p:spTree>
    <p:extLst>
      <p:ext uri="{BB962C8B-B14F-4D97-AF65-F5344CB8AC3E}">
        <p14:creationId xmlns:p14="http://schemas.microsoft.com/office/powerpoint/2010/main" val="1629446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GB" sz="2800" dirty="0"/>
              <a:t>Female life expectancy in Wales increased by 2 years between </a:t>
            </a:r>
            <a:r>
              <a:rPr lang="en-GB" sz="2800" dirty="0" smtClean="0"/>
              <a:t>2001-03 </a:t>
            </a:r>
            <a:r>
              <a:rPr lang="en-GB" sz="2800" dirty="0"/>
              <a:t>and </a:t>
            </a:r>
            <a:r>
              <a:rPr lang="en-GB" sz="2800" dirty="0" smtClean="0"/>
              <a:t>2010-12</a:t>
            </a:r>
            <a:r>
              <a:rPr lang="en-GB" sz="2800" dirty="0"/>
              <a:t>. Since </a:t>
            </a:r>
            <a:r>
              <a:rPr lang="en-GB" sz="2800" dirty="0" smtClean="0"/>
              <a:t>2010-12</a:t>
            </a:r>
            <a:r>
              <a:rPr lang="en-GB" sz="2800" dirty="0"/>
              <a:t>, improvement has slowed down to 0.1 years.</a:t>
            </a:r>
          </a:p>
          <a:p>
            <a:endParaRPr lang="en-GB" dirty="0"/>
          </a:p>
        </p:txBody>
      </p:sp>
      <p:sp>
        <p:nvSpPr>
          <p:cNvPr id="5" name="Slide Number Placeholder 4"/>
          <p:cNvSpPr>
            <a:spLocks noGrp="1"/>
          </p:cNvSpPr>
          <p:nvPr>
            <p:ph type="sldNum" sz="quarter" idx="4"/>
          </p:nvPr>
        </p:nvSpPr>
        <p:spPr/>
        <p:txBody>
          <a:bodyPr/>
          <a:lstStyle/>
          <a:p>
            <a:fld id="{9490A907-ADB8-4C17-B17B-3D619D329AB8}" type="slidenum">
              <a:rPr lang="en-GB" smtClean="0"/>
              <a:pPr/>
              <a:t>9</a:t>
            </a:fld>
            <a:endParaRPr lang="en-GB" dirty="0"/>
          </a:p>
        </p:txBody>
      </p:sp>
      <p:pic>
        <p:nvPicPr>
          <p:cNvPr id="2" name="Picture 1"/>
          <p:cNvPicPr>
            <a:picLocks noChangeAspect="1"/>
          </p:cNvPicPr>
          <p:nvPr/>
        </p:nvPicPr>
        <p:blipFill rotWithShape="1">
          <a:blip r:embed="rId3"/>
          <a:srcRect l="1052" t="10536" r="1547" b="1421"/>
          <a:stretch/>
        </p:blipFill>
        <p:spPr>
          <a:xfrm>
            <a:off x="1889757" y="1245889"/>
            <a:ext cx="8732523" cy="4981051"/>
          </a:xfrm>
          <a:prstGeom prst="rect">
            <a:avLst/>
          </a:prstGeom>
        </p:spPr>
      </p:pic>
      <p:sp>
        <p:nvSpPr>
          <p:cNvPr id="6" name="Content Placeholder 1"/>
          <p:cNvSpPr txBox="1">
            <a:spLocks/>
          </p:cNvSpPr>
          <p:nvPr/>
        </p:nvSpPr>
        <p:spPr>
          <a:xfrm>
            <a:off x="266112" y="6407136"/>
            <a:ext cx="5337020" cy="249299"/>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smtClean="0">
                <a:solidFill>
                  <a:schemeClr val="bg1"/>
                </a:solidFill>
                <a:latin typeface="Ubuntu"/>
              </a:rPr>
              <a:t>Life expectancy and healthy life expectancy</a:t>
            </a:r>
            <a:endParaRPr lang="en-GB" sz="1800" b="1" dirty="0">
              <a:solidFill>
                <a:schemeClr val="bg1"/>
              </a:solidFill>
              <a:latin typeface="Ubuntu"/>
            </a:endParaRPr>
          </a:p>
        </p:txBody>
      </p:sp>
    </p:spTree>
    <p:extLst>
      <p:ext uri="{BB962C8B-B14F-4D97-AF65-F5344CB8AC3E}">
        <p14:creationId xmlns:p14="http://schemas.microsoft.com/office/powerpoint/2010/main" val="3474290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blic Health Wales Theme">
      <a:dk1>
        <a:srgbClr val="000000"/>
      </a:dk1>
      <a:lt1>
        <a:srgbClr val="FFFFFF"/>
      </a:lt1>
      <a:dk2>
        <a:srgbClr val="324F82"/>
      </a:dk2>
      <a:lt2>
        <a:srgbClr val="E7E6E6"/>
      </a:lt2>
      <a:accent1>
        <a:srgbClr val="324F82"/>
      </a:accent1>
      <a:accent2>
        <a:srgbClr val="28B8CE"/>
      </a:accent2>
      <a:accent3>
        <a:srgbClr val="4FB9AB"/>
      </a:accent3>
      <a:accent4>
        <a:srgbClr val="F8C402"/>
      </a:accent4>
      <a:accent5>
        <a:srgbClr val="DF3782"/>
      </a:accent5>
      <a:accent6>
        <a:srgbClr val="70AD47"/>
      </a:accent6>
      <a:hlink>
        <a:srgbClr val="28B8CE"/>
      </a:hlink>
      <a:folHlink>
        <a:srgbClr val="DF378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000" b="0" i="0" dirty="0" smtClean="0">
            <a:solidFill>
              <a:schemeClr val="bg1"/>
            </a:solidFill>
            <a:latin typeface="Ubuntu" charset="0"/>
            <a:ea typeface="Ubuntu" charset="0"/>
            <a:cs typeface="Ubuntu" charset="0"/>
          </a:defRPr>
        </a:defPPr>
      </a:lstStyle>
    </a:txDef>
  </a:objectDefaults>
  <a:extraClrSchemeLst/>
  <a:extLst>
    <a:ext uri="{05A4C25C-085E-4340-85A3-A5531E510DB2}">
      <thm15:themeFamily xmlns:thm15="http://schemas.microsoft.com/office/thememl/2012/main" name="PHW PPT Template" id="{CF5567AB-625C-CB4D-8AD5-4A60DD3D97F6}" vid="{EBA284EE-FC4C-2544-8931-2A4AC16367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25525</TotalTime>
  <Words>9345</Words>
  <Application>Microsoft Office PowerPoint</Application>
  <PresentationFormat>Widescreen</PresentationFormat>
  <Paragraphs>773</Paragraphs>
  <Slides>52</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ＭＳ Ｐゴシック</vt:lpstr>
      <vt:lpstr>Arial</vt:lpstr>
      <vt:lpstr>Calibri</vt:lpstr>
      <vt:lpstr>Courier New</vt:lpstr>
      <vt:lpstr>Times New Roman</vt:lpstr>
      <vt:lpstr>Ubuntu</vt:lpstr>
      <vt:lpstr>Ubuntu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Life expectancy and  healthy life expectancy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Mortality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 expectancy  decomposition: change over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 expectancy  decomposition: deprivation gap analysis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Cadywould</dc:creator>
  <cp:lastModifiedBy>Lloyd Evans (Public Health Wales - No. 2 Capital Quarter)</cp:lastModifiedBy>
  <cp:revision>778</cp:revision>
  <cp:lastPrinted>2018-02-28T08:37:13Z</cp:lastPrinted>
  <dcterms:created xsi:type="dcterms:W3CDTF">2017-10-31T10:35:26Z</dcterms:created>
  <dcterms:modified xsi:type="dcterms:W3CDTF">2020-03-02T07:55:40Z</dcterms:modified>
</cp:coreProperties>
</file>