
<file path=[Content_Types].xml><?xml version="1.0" encoding="utf-8"?>
<Types xmlns="http://schemas.openxmlformats.org/package/2006/content-types">
  <Default Extension="png" ContentType="image/png"/>
  <Default Extension="svg" ContentType="image/sv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8" r:id="rId2"/>
  </p:sldIdLst>
  <p:sldSz cx="12801600" cy="9601200" type="A3"/>
  <p:notesSz cx="6858000" cy="9144000"/>
  <p:custDataLst>
    <p:tags r:id="rId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65" autoAdjust="0"/>
    <p:restoredTop sz="94673"/>
  </p:normalViewPr>
  <p:slideViewPr>
    <p:cSldViewPr snapToGrid="0" snapToObjects="1">
      <p:cViewPr varScale="1">
        <p:scale>
          <a:sx n="39" d="100"/>
          <a:sy n="39" d="100"/>
        </p:scale>
        <p:origin x="1428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17F311-6720-4A4B-B52D-4DD7751E2665}" type="datetimeFigureOut">
              <a:rPr lang="en-GB" smtClean="0"/>
              <a:t>21/06/2022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03F87-C376-4B41-B43A-B9A7EC3DD2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6565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27251-EBFE-5540-99A4-EE09AA3D6FA3}" type="datetimeFigureOut">
              <a:rPr lang="en-GB" smtClean="0"/>
              <a:t>21/06/2022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B8089-6FDC-B24E-B14A-F3B0DC270D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013305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27251-EBFE-5540-99A4-EE09AA3D6FA3}" type="datetimeFigureOut">
              <a:rPr lang="en-GB" smtClean="0"/>
              <a:t>21/06/2022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B8089-6FDC-B24E-B14A-F3B0DC270D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811381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27251-EBFE-5540-99A4-EE09AA3D6FA3}" type="datetimeFigureOut">
              <a:rPr lang="en-GB" smtClean="0"/>
              <a:t>21/06/2022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B8089-6FDC-B24E-B14A-F3B0DC270D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501672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27251-EBFE-5540-99A4-EE09AA3D6FA3}" type="datetimeFigureOut">
              <a:rPr lang="en-GB" smtClean="0"/>
              <a:t>21/06/2022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B8089-6FDC-B24E-B14A-F3B0DC270D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493407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27251-EBFE-5540-99A4-EE09AA3D6FA3}" type="datetimeFigureOut">
              <a:rPr lang="en-GB" smtClean="0"/>
              <a:t>21/06/2022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B8089-6FDC-B24E-B14A-F3B0DC270D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3704316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27251-EBFE-5540-99A4-EE09AA3D6FA3}" type="datetimeFigureOut">
              <a:rPr lang="en-GB" smtClean="0"/>
              <a:t>21/06/2022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B8089-6FDC-B24E-B14A-F3B0DC270D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601760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27251-EBFE-5540-99A4-EE09AA3D6FA3}" type="datetimeFigureOut">
              <a:rPr lang="en-GB" smtClean="0"/>
              <a:t>21/06/2022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B8089-6FDC-B24E-B14A-F3B0DC270D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06008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27251-EBFE-5540-99A4-EE09AA3D6FA3}" type="datetimeFigureOut">
              <a:rPr lang="en-GB" smtClean="0"/>
              <a:t>21/06/2022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B8089-6FDC-B24E-B14A-F3B0DC270D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837709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27251-EBFE-5540-99A4-EE09AA3D6FA3}" type="datetimeFigureOut">
              <a:rPr lang="en-GB" smtClean="0"/>
              <a:t>21/06/2022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B8089-6FDC-B24E-B14A-F3B0DC270D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7939886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27251-EBFE-5540-99A4-EE09AA3D6FA3}" type="datetimeFigureOut">
              <a:rPr lang="en-GB" smtClean="0"/>
              <a:t>21/06/2022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B8089-6FDC-B24E-B14A-F3B0DC270D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3049151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27251-EBFE-5540-99A4-EE09AA3D6FA3}" type="datetimeFigureOut">
              <a:rPr lang="en-GB" smtClean="0"/>
              <a:t>21/06/2022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B8089-6FDC-B24E-B14A-F3B0DC270D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936333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27251-EBFE-5540-99A4-EE09AA3D6FA3}" type="datetimeFigureOut">
              <a:rPr lang="en-GB" smtClean="0"/>
              <a:t>21/06/2022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B8089-6FDC-B24E-B14A-F3B0DC270D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6562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6.png"/><Relationship Id="rId2" Type="http://schemas.openxmlformats.org/officeDocument/2006/relationships/image" Target="../media/image1.png"/><Relationship Id="rId16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7.jpeg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image" Target="../media/image8.svg"/><Relationship Id="rId14" Type="http://schemas.openxmlformats.org/officeDocument/2006/relationships/hyperlink" Target="mailto:SPCC@wales.nhs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AB2E41E1-8718-EA42-8482-0CAA6A0E2DCF}"/>
              </a:ext>
            </a:extLst>
          </p:cNvPr>
          <p:cNvSpPr/>
          <p:nvPr/>
        </p:nvSpPr>
        <p:spPr>
          <a:xfrm>
            <a:off x="404849" y="1510436"/>
            <a:ext cx="4844145" cy="13589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A58FEA5-5393-8540-B680-C8B19B64FE05}"/>
              </a:ext>
            </a:extLst>
          </p:cNvPr>
          <p:cNvSpPr txBox="1"/>
          <p:nvPr/>
        </p:nvSpPr>
        <p:spPr>
          <a:xfrm>
            <a:off x="1413756" y="1604236"/>
            <a:ext cx="3619336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800" b="0" i="0" strike="noStrike" cap="none" spc="0" baseline="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Fframwaith Datblygu Clwstwr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437290-B1AA-A44E-B90E-C1EA5E39086B}"/>
              </a:ext>
            </a:extLst>
          </p:cNvPr>
          <p:cNvSpPr txBox="1"/>
          <p:nvPr/>
        </p:nvSpPr>
        <p:spPr>
          <a:xfrm>
            <a:off x="1397312" y="1942075"/>
            <a:ext cx="3635783" cy="944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400" b="0" i="0" strike="noStrike" cap="none" spc="0" baseline="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Mae'r </a:t>
            </a:r>
            <a:r>
              <a:rPr lang="cy-GB" sz="1400" b="0" i="0" strike="noStrike" cap="none" spc="0" baseline="0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FfDC</a:t>
            </a:r>
            <a:r>
              <a:rPr lang="cy-GB" sz="1400" b="0" i="0" strike="noStrike" cap="none" spc="0" baseline="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 yn nodi safonau a meini prawf aeddfedrwydd a ddisgwylir ar gyfer dangos cynnydd gweithredu; mae'n nodi gofynion tystiolaeth </a:t>
            </a:r>
          </a:p>
        </p:txBody>
      </p:sp>
      <p:pic>
        <p:nvPicPr>
          <p:cNvPr id="7" name="Graphic 6" descr="Table with solid fill">
            <a:extLst>
              <a:ext uri="{FF2B5EF4-FFF2-40B4-BE49-F238E27FC236}">
                <a16:creationId xmlns:a16="http://schemas.microsoft.com/office/drawing/2014/main" id="{B6186A3C-8407-8446-8C29-5A98AF91B7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499356" y="1732686"/>
            <a:ext cx="914400" cy="914400"/>
          </a:xfrm>
          <a:prstGeom prst="rect">
            <a:avLst/>
          </a:prstGeom>
        </p:spPr>
      </p:pic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5E67529B-89B2-F343-B3EF-4C217025116E}"/>
              </a:ext>
            </a:extLst>
          </p:cNvPr>
          <p:cNvSpPr/>
          <p:nvPr/>
        </p:nvSpPr>
        <p:spPr>
          <a:xfrm>
            <a:off x="405254" y="3119349"/>
            <a:ext cx="4844145" cy="1433395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3222DD5-ADE6-7C41-9ABF-CE399F52B5AB}"/>
              </a:ext>
            </a:extLst>
          </p:cNvPr>
          <p:cNvSpPr txBox="1"/>
          <p:nvPr/>
        </p:nvSpPr>
        <p:spPr>
          <a:xfrm>
            <a:off x="1414161" y="3158720"/>
            <a:ext cx="3619336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800" b="0" i="0" strike="noStrike" cap="none" spc="0" baseline="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Clwstwr 360 Adolygiad Cymheiriaid </a:t>
            </a:r>
            <a:endParaRPr lang="en-GB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D6CC8C8-5D36-9D47-B632-30D5D6F69031}"/>
              </a:ext>
            </a:extLst>
          </p:cNvPr>
          <p:cNvSpPr txBox="1"/>
          <p:nvPr/>
        </p:nvSpPr>
        <p:spPr>
          <a:xfrm>
            <a:off x="1397717" y="3455507"/>
            <a:ext cx="3635783" cy="11582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400" b="0" i="0" strike="noStrike" cap="none" spc="0" baseline="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Mae'r broses 360 yn disgrifio sut y bydd clystyrau a </a:t>
            </a:r>
            <a:r>
              <a:rPr lang="cy-GB" sz="1400" b="0" i="0" strike="noStrike" cap="none" spc="0" baseline="0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GCCCau</a:t>
            </a:r>
            <a:r>
              <a:rPr lang="cy-GB" sz="1400" b="0" i="0" strike="noStrike" cap="none" spc="0" baseline="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 yn cymryd rhan mewn arfarniad datblygiadol a arweinir gan </a:t>
            </a:r>
            <a:r>
              <a:rPr lang="cy-GB" sz="1400" b="0" i="0" strike="noStrike" cap="none" spc="0" baseline="0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FfDC</a:t>
            </a:r>
            <a:r>
              <a:rPr lang="cy-GB" sz="1400" b="0" i="0" strike="noStrike" cap="none" spc="0" baseline="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, a arweinir gan gymheiriaid </a:t>
            </a:r>
            <a:r>
              <a:rPr lang="cy-GB" sz="1400" b="1" i="0" strike="noStrike" cap="none" spc="0" baseline="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unwaith fesul cylch CTCI 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1CB9738C-1860-984D-A436-A8034FDCA377}"/>
              </a:ext>
            </a:extLst>
          </p:cNvPr>
          <p:cNvSpPr/>
          <p:nvPr/>
        </p:nvSpPr>
        <p:spPr>
          <a:xfrm>
            <a:off x="404849" y="4728264"/>
            <a:ext cx="4844145" cy="13589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5319FBD-D07D-544C-B09D-46351285A1F7}"/>
              </a:ext>
            </a:extLst>
          </p:cNvPr>
          <p:cNvSpPr txBox="1"/>
          <p:nvPr/>
        </p:nvSpPr>
        <p:spPr>
          <a:xfrm>
            <a:off x="1421622" y="4774140"/>
            <a:ext cx="3619336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800" b="0" i="0" strike="noStrike" cap="none" spc="0" baseline="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Offeryn </a:t>
            </a:r>
            <a:r>
              <a:rPr lang="cy-GB" sz="1800" b="0" i="0" strike="noStrike" cap="none" spc="0" baseline="0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Hunanfyfyrio</a:t>
            </a:r>
            <a:r>
              <a:rPr lang="cy-GB" sz="1800" b="0" i="0" strike="noStrike" cap="none" spc="0" baseline="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D109194-05E5-3B4F-8147-02B200FA6287}"/>
              </a:ext>
            </a:extLst>
          </p:cNvPr>
          <p:cNvSpPr txBox="1"/>
          <p:nvPr/>
        </p:nvSpPr>
        <p:spPr>
          <a:xfrm>
            <a:off x="1397312" y="5175138"/>
            <a:ext cx="3635783" cy="11582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400" b="0" i="0" strike="noStrike" cap="none" spc="0" baseline="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Mae'r OHF yn holiadur ar-lein </a:t>
            </a:r>
            <a:r>
              <a:rPr lang="cy-GB" sz="1400" b="1" i="0" strike="noStrike" cap="none" spc="0" baseline="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blynyddol</a:t>
            </a:r>
            <a:r>
              <a:rPr lang="cy-GB" sz="1400" b="0" i="0" strike="noStrike" cap="none" spc="0" baseline="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 yn gofyn i glystyrau beth aeth yn dda, yn llai da neu y gellid ei wneud yn wahanol mewn perthynas â'r </a:t>
            </a:r>
            <a:r>
              <a:rPr lang="cy-GB" sz="1400" b="0" i="0" strike="noStrike" cap="none" spc="0" baseline="0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FfDC</a:t>
            </a:r>
            <a:endParaRPr lang="cy-GB" sz="1400" b="0" i="0" strike="noStrike" cap="none" spc="0" baseline="0" dirty="0">
              <a:solidFill>
                <a:srgbClr val="000000"/>
              </a:solidFill>
              <a:effectLst/>
              <a:latin typeface="Calibri"/>
              <a:ea typeface="Calibri"/>
              <a:cs typeface="Calibri"/>
            </a:endParaRPr>
          </a:p>
          <a:p>
            <a:endParaRPr lang="en-GB" sz="1400" dirty="0"/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5E3C61D8-B3E1-5F4B-9F33-B9E438431A7E}"/>
              </a:ext>
            </a:extLst>
          </p:cNvPr>
          <p:cNvSpPr/>
          <p:nvPr/>
        </p:nvSpPr>
        <p:spPr>
          <a:xfrm>
            <a:off x="404849" y="6309413"/>
            <a:ext cx="4844145" cy="145410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425BA62-E453-F943-A352-EB3BF11F8AF1}"/>
              </a:ext>
            </a:extLst>
          </p:cNvPr>
          <p:cNvSpPr txBox="1"/>
          <p:nvPr/>
        </p:nvSpPr>
        <p:spPr>
          <a:xfrm>
            <a:off x="1366907" y="6260416"/>
            <a:ext cx="3619336" cy="640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800" b="0" i="0" strike="noStrike" cap="none" spc="0" baseline="0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Dangosfwrdd</a:t>
            </a:r>
            <a:r>
              <a:rPr lang="cy-GB" sz="1800" b="0" i="0" strike="noStrike" cap="none" spc="0" baseline="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 Dangosyddion Allweddol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1376970-BA99-F642-AC22-AF1C9BCE74C5}"/>
              </a:ext>
            </a:extLst>
          </p:cNvPr>
          <p:cNvSpPr txBox="1"/>
          <p:nvPr/>
        </p:nvSpPr>
        <p:spPr>
          <a:xfrm>
            <a:off x="1397312" y="6827533"/>
            <a:ext cx="3635783" cy="11582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400" b="0" i="0" strike="noStrike" cap="none" spc="0" baseline="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Mae'r DDA yn deilsen ar-lein </a:t>
            </a:r>
            <a:r>
              <a:rPr lang="cy-GB" sz="1400" b="1" i="0" strike="noStrike" cap="none" spc="0" baseline="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fyw</a:t>
            </a:r>
            <a:r>
              <a:rPr lang="cy-GB" sz="1400" b="0" i="0" strike="noStrike" cap="none" spc="0" baseline="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 ar y Porth Gwybodaeth Gofal Sylfaenol ar gyfer adrodd am </a:t>
            </a:r>
            <a:r>
              <a:rPr lang="cy-GB" sz="1400" b="0" i="0" strike="noStrike" cap="none" spc="0" baseline="0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fetrigau</a:t>
            </a:r>
            <a:r>
              <a:rPr lang="cy-GB" sz="1400" b="0" i="0" strike="noStrike" cap="none" spc="0" baseline="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 o amgylch </a:t>
            </a:r>
            <a:r>
              <a:rPr lang="cy-GB" sz="1400" b="0" i="0" strike="noStrike" cap="none" spc="0" baseline="0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MGSiG</a:t>
            </a:r>
            <a:r>
              <a:rPr lang="cy-GB" sz="1400" b="0" i="0" strike="noStrike" cap="none" spc="0" baseline="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, DCC a chanlyniadau gofal sylfaenol eraill</a:t>
            </a:r>
          </a:p>
          <a:p>
            <a:endParaRPr lang="en-GB" sz="1400" dirty="0"/>
          </a:p>
        </p:txBody>
      </p:sp>
      <p:pic>
        <p:nvPicPr>
          <p:cNvPr id="21" name="Graphic 20" descr="Compass with solid fill">
            <a:extLst>
              <a:ext uri="{FF2B5EF4-FFF2-40B4-BE49-F238E27FC236}">
                <a16:creationId xmlns:a16="http://schemas.microsoft.com/office/drawing/2014/main" id="{79642385-1895-EF4A-B8B7-3298D9924E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452507" y="3341600"/>
            <a:ext cx="914400" cy="914400"/>
          </a:xfrm>
          <a:prstGeom prst="rect">
            <a:avLst/>
          </a:prstGeom>
        </p:spPr>
      </p:pic>
      <p:pic>
        <p:nvPicPr>
          <p:cNvPr id="23" name="Graphic 22" descr="Gauge with solid fill">
            <a:extLst>
              <a:ext uri="{FF2B5EF4-FFF2-40B4-BE49-F238E27FC236}">
                <a16:creationId xmlns:a16="http://schemas.microsoft.com/office/drawing/2014/main" id="{565E7623-98B9-9D40-9756-59E09A47B52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482909" y="6531664"/>
            <a:ext cx="914400" cy="914400"/>
          </a:xfrm>
          <a:prstGeom prst="rect">
            <a:avLst/>
          </a:prstGeom>
        </p:spPr>
      </p:pic>
      <p:pic>
        <p:nvPicPr>
          <p:cNvPr id="25" name="Graphic 24" descr="Reflection with solid fill">
            <a:extLst>
              <a:ext uri="{FF2B5EF4-FFF2-40B4-BE49-F238E27FC236}">
                <a16:creationId xmlns:a16="http://schemas.microsoft.com/office/drawing/2014/main" id="{AC9F9787-662F-2443-B082-CFEBA478B45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499356" y="4950514"/>
            <a:ext cx="914400" cy="914400"/>
          </a:xfrm>
          <a:prstGeom prst="rect">
            <a:avLst/>
          </a:prstGeom>
        </p:spPr>
      </p:pic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6963427D-3BE5-9443-A7F2-3019F9011EE4}"/>
              </a:ext>
            </a:extLst>
          </p:cNvPr>
          <p:cNvSpPr/>
          <p:nvPr/>
        </p:nvSpPr>
        <p:spPr>
          <a:xfrm>
            <a:off x="404849" y="7890564"/>
            <a:ext cx="4844145" cy="13589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BD2EC59-8BB9-C148-BCA3-B4AB7D7A6EBA}"/>
              </a:ext>
            </a:extLst>
          </p:cNvPr>
          <p:cNvSpPr txBox="1"/>
          <p:nvPr/>
        </p:nvSpPr>
        <p:spPr>
          <a:xfrm>
            <a:off x="1413754" y="7946596"/>
            <a:ext cx="3619336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800" b="0" i="0" strike="noStrike" cap="none" spc="0" baseline="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Pethau cyraeddadwy eraill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6A1EB0A-6C3E-B547-921A-699396735A2A}"/>
              </a:ext>
            </a:extLst>
          </p:cNvPr>
          <p:cNvSpPr txBox="1"/>
          <p:nvPr/>
        </p:nvSpPr>
        <p:spPr>
          <a:xfrm>
            <a:off x="1397310" y="8368388"/>
            <a:ext cx="3635783" cy="944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400" b="0" i="0" strike="noStrike" cap="none" spc="0" baseline="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Mae'r rhain yn cynnwys cynllun monitro a gwerthuso; adroddiad cynnydd gweithredu cenedlaethol (blynyddol) a gwerthusiad diweddbwynt</a:t>
            </a:r>
          </a:p>
        </p:txBody>
      </p:sp>
      <p:pic>
        <p:nvPicPr>
          <p:cNvPr id="31" name="Graphic 30" descr="Miscellaneous with solid fill">
            <a:extLst>
              <a:ext uri="{FF2B5EF4-FFF2-40B4-BE49-F238E27FC236}">
                <a16:creationId xmlns:a16="http://schemas.microsoft.com/office/drawing/2014/main" id="{E069E731-A5E8-D14E-8C57-38A8F76B283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499354" y="8112814"/>
            <a:ext cx="914400" cy="914400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AF6DAAF5-D13B-0844-9081-1BF714E7A109}"/>
              </a:ext>
            </a:extLst>
          </p:cNvPr>
          <p:cNvSpPr txBox="1"/>
          <p:nvPr/>
        </p:nvSpPr>
        <p:spPr>
          <a:xfrm>
            <a:off x="326789" y="392152"/>
            <a:ext cx="12069962" cy="51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2800" b="1" i="0" strike="noStrike" cap="none" spc="0" baseline="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MONITRO A GWERTHUSO </a:t>
            </a:r>
            <a:r>
              <a:rPr lang="cy-GB" sz="2800" b="1" i="0" strike="noStrike" cap="none" spc="0" baseline="0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MGSiG</a:t>
            </a:r>
            <a:r>
              <a:rPr lang="cy-GB" sz="2800" b="1" i="0" strike="noStrike" cap="none" spc="0" baseline="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/DCC: AMLINELLIAD O'R DULL DRAFFT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A3D5755-7428-C94B-8220-48281C72037A}"/>
              </a:ext>
            </a:extLst>
          </p:cNvPr>
          <p:cNvSpPr txBox="1"/>
          <p:nvPr/>
        </p:nvSpPr>
        <p:spPr>
          <a:xfrm>
            <a:off x="326789" y="845235"/>
            <a:ext cx="12148022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y-GB" sz="1800" b="0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Bydd cyfres o ddulliau yn darparu mesurau meintiol a naratif ansoddol ar gynnydd gweithredu ledled Cymru </a:t>
            </a:r>
          </a:p>
        </p:txBody>
      </p:sp>
      <p:sp>
        <p:nvSpPr>
          <p:cNvPr id="36" name="Rounded Rectangle 35">
            <a:extLst>
              <a:ext uri="{FF2B5EF4-FFF2-40B4-BE49-F238E27FC236}">
                <a16:creationId xmlns:a16="http://schemas.microsoft.com/office/drawing/2014/main" id="{81BCE70A-8AFD-3A4C-A78D-9D1C24CEA802}"/>
              </a:ext>
            </a:extLst>
          </p:cNvPr>
          <p:cNvSpPr/>
          <p:nvPr/>
        </p:nvSpPr>
        <p:spPr>
          <a:xfrm>
            <a:off x="5530302" y="1510436"/>
            <a:ext cx="6866449" cy="13589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ounded Rectangle 36">
            <a:extLst>
              <a:ext uri="{FF2B5EF4-FFF2-40B4-BE49-F238E27FC236}">
                <a16:creationId xmlns:a16="http://schemas.microsoft.com/office/drawing/2014/main" id="{72016EEF-A399-FF41-864F-B493DDC893B7}"/>
              </a:ext>
            </a:extLst>
          </p:cNvPr>
          <p:cNvSpPr/>
          <p:nvPr/>
        </p:nvSpPr>
        <p:spPr>
          <a:xfrm>
            <a:off x="5530302" y="7088462"/>
            <a:ext cx="6866449" cy="13589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ounded Rectangle 37">
            <a:extLst>
              <a:ext uri="{FF2B5EF4-FFF2-40B4-BE49-F238E27FC236}">
                <a16:creationId xmlns:a16="http://schemas.microsoft.com/office/drawing/2014/main" id="{47EA8424-A6E0-9647-AE53-742C539D2490}"/>
              </a:ext>
            </a:extLst>
          </p:cNvPr>
          <p:cNvSpPr/>
          <p:nvPr/>
        </p:nvSpPr>
        <p:spPr>
          <a:xfrm>
            <a:off x="5530302" y="1627554"/>
            <a:ext cx="6866449" cy="661808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1" name="Graphic 40" descr="Questions with solid fill">
            <a:extLst>
              <a:ext uri="{FF2B5EF4-FFF2-40B4-BE49-F238E27FC236}">
                <a16:creationId xmlns:a16="http://schemas.microsoft.com/office/drawing/2014/main" id="{9492D5FA-E4CC-5F44-9F31-EF7DBBE2C64C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5609534" y="1732686"/>
            <a:ext cx="914400" cy="914400"/>
          </a:xfrm>
          <a:prstGeom prst="rect">
            <a:avLst/>
          </a:prstGeom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0AEA27AB-3252-6247-994F-1B1E2C79D68A}"/>
              </a:ext>
            </a:extLst>
          </p:cNvPr>
          <p:cNvSpPr txBox="1"/>
          <p:nvPr/>
        </p:nvSpPr>
        <p:spPr>
          <a:xfrm>
            <a:off x="6563944" y="1622705"/>
            <a:ext cx="5531803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800" b="1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Gofyn am eich barn ar y dull gweithredu arfaethedig 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4825D42-3FD9-F942-B720-D33FC85B8336}"/>
              </a:ext>
            </a:extLst>
          </p:cNvPr>
          <p:cNvSpPr txBox="1"/>
          <p:nvPr/>
        </p:nvSpPr>
        <p:spPr>
          <a:xfrm>
            <a:off x="6547501" y="2023706"/>
            <a:ext cx="5548247" cy="67056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400" b="1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C1:</a:t>
            </a:r>
            <a:r>
              <a:rPr lang="cy-GB" sz="1400" b="0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 Rydym yn cynnig rhyddhau monitro drafft chynllun gwerthuso ar gyfer adolygu rhanddeiliaid. </a:t>
            </a:r>
            <a:r>
              <a:rPr lang="cy-GB" sz="1400" b="0" i="1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Beth yw'r ystyriaethau allweddol yr hoffech i hyn eu hystyried? </a:t>
            </a:r>
          </a:p>
          <a:p>
            <a:endParaRPr lang="en-GB" sz="1400"/>
          </a:p>
          <a:p>
            <a:r>
              <a:rPr lang="cy-GB" sz="1400" b="1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C2:</a:t>
            </a:r>
            <a:r>
              <a:rPr lang="cy-GB" sz="1400" b="0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 Rydym yn cynnig ffocws cychwynnol ar dreialu'r elfen adolygu gan gymheiriaid 360. </a:t>
            </a:r>
            <a:r>
              <a:rPr lang="cy-GB" sz="1400" b="0" i="1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A ydych yn rhagweld unrhyw heriau o ran cymryd rhan unwaith fesul cylch CTCI mewn proses sy'n cynnwys cymheiriaid allanol (clwstwr, bwrdd iechyd, BPRh)? </a:t>
            </a:r>
          </a:p>
          <a:p>
            <a:endParaRPr lang="en-GB" sz="1400"/>
          </a:p>
          <a:p>
            <a:r>
              <a:rPr lang="cy-GB" sz="1400" b="1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C3:</a:t>
            </a:r>
            <a:r>
              <a:rPr lang="cy-GB" sz="1400" b="0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 Bydd y Fframwaith Datblygu Clwstwr yn diffinio'r safon ar gyfer pob canlyniad, gan gynnwys unrhyw feini prawf aeddfedrwydd (sylfaen; datblygu; aeddfed), y bydd clystyrau'n cyflwyno tystiolaeth yn eu herbyn.  Bydd y panel 360 yn dewis is-set o safonau/tystiolaeth fel ffocws ar gyfer trafodaeth panel.  </a:t>
            </a:r>
            <a:r>
              <a:rPr lang="cy-GB" sz="1400" b="0" i="1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A yw hyn yn ddull pragmatig? </a:t>
            </a:r>
          </a:p>
          <a:p>
            <a:endParaRPr lang="en-GB" sz="1400"/>
          </a:p>
          <a:p>
            <a:r>
              <a:rPr lang="cy-GB" sz="1400" b="1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C4: </a:t>
            </a:r>
            <a:r>
              <a:rPr lang="cy-GB" sz="1400" b="0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 Mae tair set o bartïon sydd â diddordeb yn y broses 360, ac un ohonynt yw'r clwstwr sy'n cael ei adolygu. </a:t>
            </a:r>
            <a:r>
              <a:rPr lang="cy-GB" sz="1400" b="0" i="1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Unrhyw syniadau ynghylch pa rôl(rolau) a allai gynrychioli'r clwstwr orau?</a:t>
            </a:r>
            <a:endParaRPr lang="en-GB" sz="1400" i="1"/>
          </a:p>
          <a:p>
            <a:endParaRPr lang="en-GB" sz="1400"/>
          </a:p>
          <a:p>
            <a:r>
              <a:rPr lang="cy-GB" sz="1400" b="1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C5: </a:t>
            </a:r>
            <a:r>
              <a:rPr lang="cy-GB" sz="1400" b="0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 Byddai paneli'n cael eu cyfansoddi gan gymheiriaid y tu allan i'r clwstwr sy'n cael eu hadolygu.  </a:t>
            </a:r>
            <a:r>
              <a:rPr lang="cy-GB" sz="1400" b="0" i="1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Pa fath o rolau/swyddi y dylid eu cynrychioli, a phwy ddylai gadeirio'r panel? </a:t>
            </a:r>
          </a:p>
          <a:p>
            <a:endParaRPr lang="en-GB" sz="1400" i="1"/>
          </a:p>
          <a:p>
            <a:r>
              <a:rPr lang="cy-GB" sz="1400" b="1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C6: </a:t>
            </a:r>
            <a:r>
              <a:rPr lang="cy-GB" sz="1400" b="0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 Byddai'r panel 360 yn darparu llythyrau canlyniadau a gaiff eu derbyn gan Brif Weithredwyr BILl/BPRh, a fyddai'n ymateb i'r panel a'u clystyrau sy'n cymryd rhan.  </a:t>
            </a:r>
            <a:r>
              <a:rPr lang="cy-GB" sz="1400" b="0" i="1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A fydd hyn yn cau'r ddolen adborth i helpu i ysgogi adnoddau/cymorth rhanbarthol ar gyfer materion a godwyd yn ystod y broses? </a:t>
            </a:r>
            <a:endParaRPr lang="en-GB" sz="1400" i="1"/>
          </a:p>
          <a:p>
            <a:endParaRPr lang="en-GB" sz="1400"/>
          </a:p>
          <a:p>
            <a:r>
              <a:rPr lang="cy-GB" sz="1400" b="0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Rhowch eich adborth i </a:t>
            </a:r>
            <a:r>
              <a:rPr lang="cy-GB" sz="1400" b="0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hlinkClick r:id="rId14" history="0"/>
              </a:rPr>
              <a:t>SPCC@wales.nhs.uk</a:t>
            </a:r>
            <a:r>
              <a:rPr lang="cy-GB" sz="1400" b="0" i="0" strike="noStrike" cap="none" spc="0" baseline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.  Diolch.</a:t>
            </a:r>
          </a:p>
          <a:p>
            <a:endParaRPr lang="en-GB" sz="1400"/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A809BE30-D62A-2641-88A1-C08D8DBBCF28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9554446" y="8703046"/>
            <a:ext cx="2920365" cy="648335"/>
          </a:xfrm>
          <a:prstGeom prst="rect">
            <a:avLst/>
          </a:prstGeom>
        </p:spPr>
      </p:pic>
      <p:sp>
        <p:nvSpPr>
          <p:cNvPr id="48" name="TextBox 47">
            <a:extLst>
              <a:ext uri="{FF2B5EF4-FFF2-40B4-BE49-F238E27FC236}">
                <a16:creationId xmlns:a16="http://schemas.microsoft.com/office/drawing/2014/main" id="{BCED32EB-9D51-8A48-A28A-E8EBC572236B}"/>
              </a:ext>
            </a:extLst>
          </p:cNvPr>
          <p:cNvSpPr txBox="1"/>
          <p:nvPr/>
        </p:nvSpPr>
        <p:spPr>
          <a:xfrm>
            <a:off x="5530302" y="8941687"/>
            <a:ext cx="2406690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y-GB" sz="1400" b="0" i="0" strike="noStrike" cap="none" spc="0" baseline="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SPCC WS6 | 3 Tach 2021 f1</a:t>
            </a:r>
            <a:endParaRPr lang="en-GB" sz="1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2656" y="8560004"/>
            <a:ext cx="961739" cy="93441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 rot="16200000">
            <a:off x="4501008" y="4928376"/>
            <a:ext cx="3673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3600" b="0" i="0" strike="noStrike" cap="none" spc="0" baseline="0" dirty="0">
                <a:solidFill>
                  <a:srgbClr val="FFFFFF"/>
                </a:solidFill>
                <a:effectLst/>
                <a:latin typeface="Calibri"/>
                <a:ea typeface="Calibri"/>
                <a:cs typeface="Calibri"/>
              </a:rPr>
              <a:t>C W E S T I Y N A U</a:t>
            </a:r>
            <a:endParaRPr lang="en-GB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0864352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Microsoft Windows NT 10.0"/>
  <p:tag name="AS_RELEASE_DATE" val="2021.02.28"/>
  <p:tag name="AS_TITLE" val="Aspose.Slides for Java"/>
  <p:tag name="AS_VERSION" val="21.2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2038</TotalTime>
  <Words>452</Words>
  <Application>Microsoft Office PowerPoint</Application>
  <PresentationFormat>A3 Paper (297x420 mm)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Bruce McKenzie</dc:creator>
  <cp:lastModifiedBy>Holly McAnoy (Public Health Wales - No. 2 Capital Quarter)</cp:lastModifiedBy>
  <cp:revision>92</cp:revision>
  <dcterms:created xsi:type="dcterms:W3CDTF">2021-10-01T06:10:55Z</dcterms:created>
  <dcterms:modified xsi:type="dcterms:W3CDTF">2022-06-21T14:43:49Z</dcterms:modified>
</cp:coreProperties>
</file>