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nva Sans Bold" panose="020B0604020202020204" charset="0"/>
      <p:regular r:id="rId10"/>
    </p:embeddedFont>
    <p:embeddedFont>
      <p:font typeface="Roboto" panose="02000000000000000000" pitchFamily="2" charset="0"/>
      <p:regular r:id="rId11"/>
      <p:bold r:id="rId12"/>
      <p:italic r:id="rId13"/>
      <p:boldItalic r:id="rId14"/>
    </p:embeddedFont>
    <p:embeddedFont>
      <p:font typeface="Ubuntu" panose="020B0504030602030204" pitchFamily="34" charset="0"/>
      <p:regular r:id="rId15"/>
      <p:bold r:id="rId16"/>
      <p:italic r:id="rId17"/>
      <p:boldItalic r:id="rId18"/>
    </p:embeddedFont>
    <p:embeddedFont>
      <p:font typeface="Ubuntu Bold" panose="020B080403060203020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4" d="100"/>
          <a:sy n="104" d="100"/>
        </p:scale>
        <p:origin x="46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23" Type="http://schemas.openxmlformats.org/officeDocument/2006/relationships/theme" Target="theme/theme1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3.sv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18" Type="http://schemas.openxmlformats.org/officeDocument/2006/relationships/image" Target="../media/image35.svg"/><Relationship Id="rId3" Type="http://schemas.openxmlformats.org/officeDocument/2006/relationships/image" Target="../media/image23.sv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34.png"/><Relationship Id="rId2" Type="http://schemas.openxmlformats.org/officeDocument/2006/relationships/image" Target="../media/image22.png"/><Relationship Id="rId16" Type="http://schemas.openxmlformats.org/officeDocument/2006/relationships/image" Target="../media/image3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28.png"/><Relationship Id="rId5" Type="http://schemas.openxmlformats.org/officeDocument/2006/relationships/image" Target="../media/image2.png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4" Type="http://schemas.openxmlformats.org/officeDocument/2006/relationships/image" Target="../media/image1.pn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37.sv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20219" y="-51991"/>
            <a:ext cx="11467781" cy="2552151"/>
            <a:chOff x="0" y="0"/>
            <a:chExt cx="3020321" cy="6721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20321" cy="672171"/>
            </a:xfrm>
            <a:custGeom>
              <a:avLst/>
              <a:gdLst/>
              <a:ahLst/>
              <a:cxnLst/>
              <a:rect l="l" t="t" r="r" b="b"/>
              <a:pathLst>
                <a:path w="3020321" h="672171">
                  <a:moveTo>
                    <a:pt x="0" y="0"/>
                  </a:moveTo>
                  <a:lnTo>
                    <a:pt x="3020321" y="0"/>
                  </a:lnTo>
                  <a:lnTo>
                    <a:pt x="3020321" y="672171"/>
                  </a:lnTo>
                  <a:lnTo>
                    <a:pt x="0" y="672171"/>
                  </a:lnTo>
                  <a:close/>
                </a:path>
              </a:pathLst>
            </a:custGeom>
            <a:solidFill>
              <a:srgbClr val="28508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00940" y="499251"/>
            <a:ext cx="6560348" cy="1536215"/>
          </a:xfrm>
          <a:custGeom>
            <a:avLst/>
            <a:gdLst/>
            <a:ahLst/>
            <a:cxnLst/>
            <a:rect l="l" t="t" r="r" b="b"/>
            <a:pathLst>
              <a:path w="6560348" h="1536215">
                <a:moveTo>
                  <a:pt x="0" y="0"/>
                </a:moveTo>
                <a:lnTo>
                  <a:pt x="6560348" y="0"/>
                </a:lnTo>
                <a:lnTo>
                  <a:pt x="6560348" y="1536215"/>
                </a:lnTo>
                <a:lnTo>
                  <a:pt x="0" y="15362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240234" y="1650938"/>
            <a:ext cx="1019066" cy="1698444"/>
          </a:xfrm>
          <a:custGeom>
            <a:avLst/>
            <a:gdLst/>
            <a:ahLst/>
            <a:cxnLst/>
            <a:rect l="l" t="t" r="r" b="b"/>
            <a:pathLst>
              <a:path w="1019066" h="1698444">
                <a:moveTo>
                  <a:pt x="0" y="0"/>
                </a:moveTo>
                <a:lnTo>
                  <a:pt x="1019066" y="0"/>
                </a:lnTo>
                <a:lnTo>
                  <a:pt x="1019066" y="1698444"/>
                </a:lnTo>
                <a:lnTo>
                  <a:pt x="0" y="16984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3420693" y="3580595"/>
            <a:ext cx="4662493" cy="5315502"/>
            <a:chOff x="0" y="0"/>
            <a:chExt cx="1227982" cy="13999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27982" cy="1399968"/>
            </a:xfrm>
            <a:custGeom>
              <a:avLst/>
              <a:gdLst/>
              <a:ahLst/>
              <a:cxnLst/>
              <a:rect l="l" t="t" r="r" b="b"/>
              <a:pathLst>
                <a:path w="1227982" h="1399968">
                  <a:moveTo>
                    <a:pt x="0" y="0"/>
                  </a:moveTo>
                  <a:lnTo>
                    <a:pt x="1227982" y="0"/>
                  </a:lnTo>
                  <a:lnTo>
                    <a:pt x="1227982" y="1399968"/>
                  </a:lnTo>
                  <a:lnTo>
                    <a:pt x="0" y="1399968"/>
                  </a:lnTo>
                  <a:close/>
                </a:path>
              </a:pathLst>
            </a:custGeom>
            <a:solidFill>
              <a:srgbClr val="1C639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2150258" y="3906354"/>
            <a:ext cx="899065" cy="1856933"/>
          </a:xfrm>
          <a:custGeom>
            <a:avLst/>
            <a:gdLst/>
            <a:ahLst/>
            <a:cxnLst/>
            <a:rect l="l" t="t" r="r" b="b"/>
            <a:pathLst>
              <a:path w="899065" h="1856933">
                <a:moveTo>
                  <a:pt x="0" y="0"/>
                </a:moveTo>
                <a:lnTo>
                  <a:pt x="899065" y="0"/>
                </a:lnTo>
                <a:lnTo>
                  <a:pt x="899065" y="1856933"/>
                </a:lnTo>
                <a:lnTo>
                  <a:pt x="0" y="18569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356609" y="2674223"/>
            <a:ext cx="6312967" cy="3417325"/>
            <a:chOff x="0" y="0"/>
            <a:chExt cx="1662674" cy="90003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62674" cy="900036"/>
            </a:xfrm>
            <a:custGeom>
              <a:avLst/>
              <a:gdLst/>
              <a:ahLst/>
              <a:cxnLst/>
              <a:rect l="l" t="t" r="r" b="b"/>
              <a:pathLst>
                <a:path w="1662674" h="900036">
                  <a:moveTo>
                    <a:pt x="62544" y="0"/>
                  </a:moveTo>
                  <a:lnTo>
                    <a:pt x="1600131" y="0"/>
                  </a:lnTo>
                  <a:cubicBezTo>
                    <a:pt x="1616718" y="0"/>
                    <a:pt x="1632627" y="6589"/>
                    <a:pt x="1644356" y="18319"/>
                  </a:cubicBezTo>
                  <a:cubicBezTo>
                    <a:pt x="1656085" y="30048"/>
                    <a:pt x="1662674" y="45956"/>
                    <a:pt x="1662674" y="62544"/>
                  </a:cubicBezTo>
                  <a:lnTo>
                    <a:pt x="1662674" y="837492"/>
                  </a:lnTo>
                  <a:cubicBezTo>
                    <a:pt x="1662674" y="854080"/>
                    <a:pt x="1656085" y="869988"/>
                    <a:pt x="1644356" y="881717"/>
                  </a:cubicBezTo>
                  <a:cubicBezTo>
                    <a:pt x="1632627" y="893447"/>
                    <a:pt x="1616718" y="900036"/>
                    <a:pt x="1600131" y="900036"/>
                  </a:cubicBezTo>
                  <a:lnTo>
                    <a:pt x="62544" y="900036"/>
                  </a:lnTo>
                  <a:cubicBezTo>
                    <a:pt x="28002" y="900036"/>
                    <a:pt x="0" y="872034"/>
                    <a:pt x="0" y="837492"/>
                  </a:cubicBezTo>
                  <a:lnTo>
                    <a:pt x="0" y="62544"/>
                  </a:lnTo>
                  <a:cubicBezTo>
                    <a:pt x="0" y="45956"/>
                    <a:pt x="6589" y="30048"/>
                    <a:pt x="18319" y="18319"/>
                  </a:cubicBezTo>
                  <a:cubicBezTo>
                    <a:pt x="30048" y="6589"/>
                    <a:pt x="45956" y="0"/>
                    <a:pt x="6254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285087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3219419" y="3906354"/>
            <a:ext cx="738559" cy="1924584"/>
          </a:xfrm>
          <a:custGeom>
            <a:avLst/>
            <a:gdLst/>
            <a:ahLst/>
            <a:cxnLst/>
            <a:rect l="l" t="t" r="r" b="b"/>
            <a:pathLst>
              <a:path w="738559" h="1924584">
                <a:moveTo>
                  <a:pt x="0" y="0"/>
                </a:moveTo>
                <a:lnTo>
                  <a:pt x="738559" y="0"/>
                </a:lnTo>
                <a:lnTo>
                  <a:pt x="738559" y="1924584"/>
                </a:lnTo>
                <a:lnTo>
                  <a:pt x="0" y="19245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4130218" y="3906354"/>
            <a:ext cx="738559" cy="1924584"/>
          </a:xfrm>
          <a:custGeom>
            <a:avLst/>
            <a:gdLst/>
            <a:ahLst/>
            <a:cxnLst/>
            <a:rect l="l" t="t" r="r" b="b"/>
            <a:pathLst>
              <a:path w="738559" h="1924584">
                <a:moveTo>
                  <a:pt x="0" y="0"/>
                </a:moveTo>
                <a:lnTo>
                  <a:pt x="738559" y="0"/>
                </a:lnTo>
                <a:lnTo>
                  <a:pt x="738559" y="1924584"/>
                </a:lnTo>
                <a:lnTo>
                  <a:pt x="0" y="19245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6820219" y="2700185"/>
            <a:ext cx="6312967" cy="3417325"/>
            <a:chOff x="0" y="0"/>
            <a:chExt cx="1662674" cy="90003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62674" cy="900036"/>
            </a:xfrm>
            <a:custGeom>
              <a:avLst/>
              <a:gdLst/>
              <a:ahLst/>
              <a:cxnLst/>
              <a:rect l="l" t="t" r="r" b="b"/>
              <a:pathLst>
                <a:path w="1662674" h="900036">
                  <a:moveTo>
                    <a:pt x="62544" y="0"/>
                  </a:moveTo>
                  <a:lnTo>
                    <a:pt x="1600131" y="0"/>
                  </a:lnTo>
                  <a:cubicBezTo>
                    <a:pt x="1616718" y="0"/>
                    <a:pt x="1632627" y="6589"/>
                    <a:pt x="1644356" y="18319"/>
                  </a:cubicBezTo>
                  <a:cubicBezTo>
                    <a:pt x="1656085" y="30048"/>
                    <a:pt x="1662674" y="45956"/>
                    <a:pt x="1662674" y="62544"/>
                  </a:cubicBezTo>
                  <a:lnTo>
                    <a:pt x="1662674" y="837492"/>
                  </a:lnTo>
                  <a:cubicBezTo>
                    <a:pt x="1662674" y="854080"/>
                    <a:pt x="1656085" y="869988"/>
                    <a:pt x="1644356" y="881717"/>
                  </a:cubicBezTo>
                  <a:cubicBezTo>
                    <a:pt x="1632627" y="893447"/>
                    <a:pt x="1616718" y="900036"/>
                    <a:pt x="1600131" y="900036"/>
                  </a:cubicBezTo>
                  <a:lnTo>
                    <a:pt x="62544" y="900036"/>
                  </a:lnTo>
                  <a:cubicBezTo>
                    <a:pt x="28002" y="900036"/>
                    <a:pt x="0" y="872034"/>
                    <a:pt x="0" y="837492"/>
                  </a:cubicBezTo>
                  <a:lnTo>
                    <a:pt x="0" y="62544"/>
                  </a:lnTo>
                  <a:cubicBezTo>
                    <a:pt x="0" y="45956"/>
                    <a:pt x="6589" y="30048"/>
                    <a:pt x="18319" y="18319"/>
                  </a:cubicBezTo>
                  <a:cubicBezTo>
                    <a:pt x="30048" y="6589"/>
                    <a:pt x="45956" y="0"/>
                    <a:pt x="6254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285087"/>
              </a:solidFill>
              <a:prstDash val="solid"/>
              <a:round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8764699" y="4104217"/>
            <a:ext cx="1944418" cy="1523938"/>
          </a:xfrm>
          <a:custGeom>
            <a:avLst/>
            <a:gdLst/>
            <a:ahLst/>
            <a:cxnLst/>
            <a:rect l="l" t="t" r="r" b="b"/>
            <a:pathLst>
              <a:path w="1944418" h="1523938">
                <a:moveTo>
                  <a:pt x="0" y="0"/>
                </a:moveTo>
                <a:lnTo>
                  <a:pt x="1944418" y="0"/>
                </a:lnTo>
                <a:lnTo>
                  <a:pt x="1944418" y="1523938"/>
                </a:lnTo>
                <a:lnTo>
                  <a:pt x="0" y="15239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926518" y="7369670"/>
            <a:ext cx="5115999" cy="2582778"/>
            <a:chOff x="0" y="0"/>
            <a:chExt cx="6821332" cy="3443704"/>
          </a:xfrm>
        </p:grpSpPr>
        <p:sp>
          <p:nvSpPr>
            <p:cNvPr id="26" name="TextBox 26"/>
            <p:cNvSpPr txBox="1"/>
            <p:nvPr/>
          </p:nvSpPr>
          <p:spPr>
            <a:xfrm>
              <a:off x="1019396" y="2994765"/>
              <a:ext cx="490408" cy="4489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28"/>
                </a:lnSpc>
              </a:pPr>
              <a:r>
                <a:rPr lang="en-US" sz="1948" dirty="0">
                  <a:solidFill>
                    <a:srgbClr val="000000"/>
                  </a:solidFill>
                  <a:latin typeface="Ubuntu Bold"/>
                </a:rPr>
                <a:t>0%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2664939" y="2994765"/>
              <a:ext cx="677857" cy="4489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28"/>
                </a:lnSpc>
              </a:pPr>
              <a:r>
                <a:rPr lang="en-US" sz="1948">
                  <a:solidFill>
                    <a:srgbClr val="000000"/>
                  </a:solidFill>
                  <a:latin typeface="Ubuntu Bold"/>
                </a:rPr>
                <a:t>20%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4404207" y="2994765"/>
              <a:ext cx="677857" cy="4489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28"/>
                </a:lnSpc>
              </a:pPr>
              <a:r>
                <a:rPr lang="en-US" sz="1948">
                  <a:solidFill>
                    <a:srgbClr val="000000"/>
                  </a:solidFill>
                  <a:latin typeface="Ubuntu Bold"/>
                </a:rPr>
                <a:t>40%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6143475" y="2994765"/>
              <a:ext cx="677857" cy="4489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28"/>
                </a:lnSpc>
              </a:pPr>
              <a:r>
                <a:rPr lang="en-US" sz="1948">
                  <a:solidFill>
                    <a:srgbClr val="000000"/>
                  </a:solidFill>
                  <a:latin typeface="Ubuntu Bold"/>
                </a:rPr>
                <a:t>60%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458036" y="13995"/>
              <a:ext cx="641561" cy="4489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28"/>
                </a:lnSpc>
              </a:pPr>
              <a:r>
                <a:rPr lang="en-US" sz="1948">
                  <a:solidFill>
                    <a:srgbClr val="000000"/>
                  </a:solidFill>
                  <a:latin typeface="Ubuntu Bold"/>
                </a:rPr>
                <a:t>&lt;29 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602203"/>
              <a:ext cx="1099596" cy="4489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28"/>
                </a:lnSpc>
              </a:pPr>
              <a:r>
                <a:rPr lang="en-US" sz="1948">
                  <a:solidFill>
                    <a:srgbClr val="000000"/>
                  </a:solidFill>
                  <a:latin typeface="Ubuntu Bold"/>
                </a:rPr>
                <a:t>30 - 49 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1190411"/>
              <a:ext cx="1099596" cy="4489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28"/>
                </a:lnSpc>
              </a:pPr>
              <a:r>
                <a:rPr lang="en-US" sz="1948">
                  <a:solidFill>
                    <a:srgbClr val="000000"/>
                  </a:solidFill>
                  <a:latin typeface="Ubuntu Bold"/>
                </a:rPr>
                <a:t>50 - 69 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1778619"/>
              <a:ext cx="1099596" cy="4489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28"/>
                </a:lnSpc>
              </a:pPr>
              <a:r>
                <a:rPr lang="en-US" sz="1948">
                  <a:solidFill>
                    <a:srgbClr val="000000"/>
                  </a:solidFill>
                  <a:latin typeface="Ubuntu Bold"/>
                </a:rPr>
                <a:t>70 - 89 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458036" y="2366827"/>
              <a:ext cx="641561" cy="4489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28"/>
                </a:lnSpc>
              </a:pPr>
              <a:r>
                <a:rPr lang="en-US" sz="1948">
                  <a:solidFill>
                    <a:srgbClr val="000000"/>
                  </a:solidFill>
                  <a:latin typeface="Ubuntu Bold"/>
                </a:rPr>
                <a:t>&gt;90 </a:t>
              </a:r>
            </a:p>
          </p:txBody>
        </p:sp>
        <p:grpSp>
          <p:nvGrpSpPr>
            <p:cNvPr id="35" name="Group 35"/>
            <p:cNvGrpSpPr>
              <a:grpSpLocks noChangeAspect="1"/>
            </p:cNvGrpSpPr>
            <p:nvPr/>
          </p:nvGrpSpPr>
          <p:grpSpPr>
            <a:xfrm>
              <a:off x="1264600" y="0"/>
              <a:ext cx="4776579" cy="2886911"/>
              <a:chOff x="0" y="0"/>
              <a:chExt cx="13251162" cy="8008855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51102" cy="1481638"/>
              </a:xfrm>
              <a:custGeom>
                <a:avLst/>
                <a:gdLst/>
                <a:ahLst/>
                <a:cxnLst/>
                <a:rect l="l" t="t" r="r" b="b"/>
                <a:pathLst>
                  <a:path w="151102" h="1481638">
                    <a:moveTo>
                      <a:pt x="0" y="0"/>
                    </a:moveTo>
                    <a:lnTo>
                      <a:pt x="32571" y="0"/>
                    </a:lnTo>
                    <a:cubicBezTo>
                      <a:pt x="98034" y="0"/>
                      <a:pt x="151102" y="53068"/>
                      <a:pt x="151102" y="118531"/>
                    </a:cubicBezTo>
                    <a:lnTo>
                      <a:pt x="151102" y="1363107"/>
                    </a:lnTo>
                    <a:cubicBezTo>
                      <a:pt x="151102" y="1428570"/>
                      <a:pt x="98034" y="1481638"/>
                      <a:pt x="32571" y="1481638"/>
                    </a:cubicBezTo>
                    <a:lnTo>
                      <a:pt x="0" y="1481638"/>
                    </a:lnTo>
                    <a:close/>
                  </a:path>
                </a:pathLst>
              </a:custGeom>
              <a:solidFill>
                <a:srgbClr val="F43882"/>
              </a:solidFill>
            </p:spPr>
          </p:sp>
          <p:sp>
            <p:nvSpPr>
              <p:cNvPr id="37" name="Freeform 37"/>
              <p:cNvSpPr/>
              <p:nvPr/>
            </p:nvSpPr>
            <p:spPr>
              <a:xfrm>
                <a:off x="0" y="1631804"/>
                <a:ext cx="2491260" cy="1481638"/>
              </a:xfrm>
              <a:custGeom>
                <a:avLst/>
                <a:gdLst/>
                <a:ahLst/>
                <a:cxnLst/>
                <a:rect l="l" t="t" r="r" b="b"/>
                <a:pathLst>
                  <a:path w="2491260" h="1481638">
                    <a:moveTo>
                      <a:pt x="0" y="0"/>
                    </a:moveTo>
                    <a:lnTo>
                      <a:pt x="2372729" y="0"/>
                    </a:lnTo>
                    <a:cubicBezTo>
                      <a:pt x="2438192" y="0"/>
                      <a:pt x="2491260" y="53068"/>
                      <a:pt x="2491260" y="118531"/>
                    </a:cubicBezTo>
                    <a:lnTo>
                      <a:pt x="2491260" y="1363107"/>
                    </a:lnTo>
                    <a:cubicBezTo>
                      <a:pt x="2491260" y="1428570"/>
                      <a:pt x="2438192" y="1481638"/>
                      <a:pt x="2372729" y="1481638"/>
                    </a:cubicBezTo>
                    <a:lnTo>
                      <a:pt x="0" y="1481638"/>
                    </a:lnTo>
                    <a:close/>
                  </a:path>
                </a:pathLst>
              </a:custGeom>
              <a:solidFill>
                <a:srgbClr val="F43882"/>
              </a:solidFill>
            </p:spPr>
          </p:sp>
          <p:sp>
            <p:nvSpPr>
              <p:cNvPr id="38" name="Freeform 38"/>
              <p:cNvSpPr/>
              <p:nvPr/>
            </p:nvSpPr>
            <p:spPr>
              <a:xfrm>
                <a:off x="0" y="3263608"/>
                <a:ext cx="13251162" cy="1481638"/>
              </a:xfrm>
              <a:custGeom>
                <a:avLst/>
                <a:gdLst/>
                <a:ahLst/>
                <a:cxnLst/>
                <a:rect l="l" t="t" r="r" b="b"/>
                <a:pathLst>
                  <a:path w="13251162" h="1481638">
                    <a:moveTo>
                      <a:pt x="0" y="0"/>
                    </a:moveTo>
                    <a:lnTo>
                      <a:pt x="13132631" y="0"/>
                    </a:lnTo>
                    <a:cubicBezTo>
                      <a:pt x="13198094" y="0"/>
                      <a:pt x="13251162" y="53069"/>
                      <a:pt x="13251162" y="118531"/>
                    </a:cubicBezTo>
                    <a:lnTo>
                      <a:pt x="13251162" y="1363107"/>
                    </a:lnTo>
                    <a:cubicBezTo>
                      <a:pt x="13251162" y="1428570"/>
                      <a:pt x="13198094" y="1481638"/>
                      <a:pt x="13132631" y="1481638"/>
                    </a:cubicBezTo>
                    <a:lnTo>
                      <a:pt x="0" y="1481638"/>
                    </a:lnTo>
                    <a:close/>
                  </a:path>
                </a:pathLst>
              </a:custGeom>
              <a:solidFill>
                <a:srgbClr val="F43882"/>
              </a:solidFill>
            </p:spPr>
          </p:sp>
          <p:sp>
            <p:nvSpPr>
              <p:cNvPr id="39" name="Freeform 39"/>
              <p:cNvSpPr/>
              <p:nvPr/>
            </p:nvSpPr>
            <p:spPr>
              <a:xfrm>
                <a:off x="0" y="4895412"/>
                <a:ext cx="7774709" cy="1481638"/>
              </a:xfrm>
              <a:custGeom>
                <a:avLst/>
                <a:gdLst/>
                <a:ahLst/>
                <a:cxnLst/>
                <a:rect l="l" t="t" r="r" b="b"/>
                <a:pathLst>
                  <a:path w="7774709" h="1481638">
                    <a:moveTo>
                      <a:pt x="0" y="0"/>
                    </a:moveTo>
                    <a:lnTo>
                      <a:pt x="7656178" y="0"/>
                    </a:lnTo>
                    <a:cubicBezTo>
                      <a:pt x="7721641" y="0"/>
                      <a:pt x="7774709" y="53069"/>
                      <a:pt x="7774709" y="118532"/>
                    </a:cubicBezTo>
                    <a:lnTo>
                      <a:pt x="7774709" y="1363108"/>
                    </a:lnTo>
                    <a:cubicBezTo>
                      <a:pt x="7774709" y="1428570"/>
                      <a:pt x="7721641" y="1481639"/>
                      <a:pt x="7656178" y="1481639"/>
                    </a:cubicBezTo>
                    <a:lnTo>
                      <a:pt x="0" y="1481639"/>
                    </a:lnTo>
                    <a:close/>
                  </a:path>
                </a:pathLst>
              </a:custGeom>
              <a:solidFill>
                <a:srgbClr val="F43882"/>
              </a:solidFill>
            </p:spPr>
          </p:sp>
          <p:sp>
            <p:nvSpPr>
              <p:cNvPr id="40" name="Freeform 40"/>
              <p:cNvSpPr/>
              <p:nvPr/>
            </p:nvSpPr>
            <p:spPr>
              <a:xfrm>
                <a:off x="0" y="6527216"/>
                <a:ext cx="512982" cy="1481638"/>
              </a:xfrm>
              <a:custGeom>
                <a:avLst/>
                <a:gdLst/>
                <a:ahLst/>
                <a:cxnLst/>
                <a:rect l="l" t="t" r="r" b="b"/>
                <a:pathLst>
                  <a:path w="512982" h="1481638">
                    <a:moveTo>
                      <a:pt x="0" y="0"/>
                    </a:moveTo>
                    <a:lnTo>
                      <a:pt x="394451" y="0"/>
                    </a:lnTo>
                    <a:cubicBezTo>
                      <a:pt x="425888" y="0"/>
                      <a:pt x="456036" y="12489"/>
                      <a:pt x="478265" y="34718"/>
                    </a:cubicBezTo>
                    <a:cubicBezTo>
                      <a:pt x="500494" y="56946"/>
                      <a:pt x="512982" y="87095"/>
                      <a:pt x="512982" y="118532"/>
                    </a:cubicBezTo>
                    <a:lnTo>
                      <a:pt x="512982" y="1363108"/>
                    </a:lnTo>
                    <a:cubicBezTo>
                      <a:pt x="512982" y="1428570"/>
                      <a:pt x="459914" y="1481639"/>
                      <a:pt x="394451" y="1481639"/>
                    </a:cubicBezTo>
                    <a:lnTo>
                      <a:pt x="0" y="1481639"/>
                    </a:lnTo>
                    <a:close/>
                  </a:path>
                </a:pathLst>
              </a:custGeom>
              <a:solidFill>
                <a:srgbClr val="F43882"/>
              </a:solidFill>
            </p:spPr>
          </p:sp>
        </p:grpSp>
      </p:grpSp>
      <p:grpSp>
        <p:nvGrpSpPr>
          <p:cNvPr id="41" name="Group 41"/>
          <p:cNvGrpSpPr/>
          <p:nvPr/>
        </p:nvGrpSpPr>
        <p:grpSpPr>
          <a:xfrm>
            <a:off x="6820219" y="6234423"/>
            <a:ext cx="6312967" cy="3437441"/>
            <a:chOff x="0" y="0"/>
            <a:chExt cx="1662674" cy="905334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662674" cy="905334"/>
            </a:xfrm>
            <a:custGeom>
              <a:avLst/>
              <a:gdLst/>
              <a:ahLst/>
              <a:cxnLst/>
              <a:rect l="l" t="t" r="r" b="b"/>
              <a:pathLst>
                <a:path w="1662674" h="905334">
                  <a:moveTo>
                    <a:pt x="62544" y="0"/>
                  </a:moveTo>
                  <a:lnTo>
                    <a:pt x="1600131" y="0"/>
                  </a:lnTo>
                  <a:cubicBezTo>
                    <a:pt x="1616718" y="0"/>
                    <a:pt x="1632627" y="6589"/>
                    <a:pt x="1644356" y="18319"/>
                  </a:cubicBezTo>
                  <a:cubicBezTo>
                    <a:pt x="1656085" y="30048"/>
                    <a:pt x="1662674" y="45956"/>
                    <a:pt x="1662674" y="62544"/>
                  </a:cubicBezTo>
                  <a:lnTo>
                    <a:pt x="1662674" y="842790"/>
                  </a:lnTo>
                  <a:cubicBezTo>
                    <a:pt x="1662674" y="877332"/>
                    <a:pt x="1634673" y="905334"/>
                    <a:pt x="1600131" y="905334"/>
                  </a:cubicBezTo>
                  <a:lnTo>
                    <a:pt x="62544" y="905334"/>
                  </a:lnTo>
                  <a:cubicBezTo>
                    <a:pt x="45956" y="905334"/>
                    <a:pt x="30048" y="898745"/>
                    <a:pt x="18319" y="887015"/>
                  </a:cubicBezTo>
                  <a:cubicBezTo>
                    <a:pt x="6589" y="875286"/>
                    <a:pt x="0" y="859378"/>
                    <a:pt x="0" y="842790"/>
                  </a:cubicBezTo>
                  <a:lnTo>
                    <a:pt x="0" y="62544"/>
                  </a:lnTo>
                  <a:cubicBezTo>
                    <a:pt x="0" y="45956"/>
                    <a:pt x="6589" y="30048"/>
                    <a:pt x="18319" y="18319"/>
                  </a:cubicBezTo>
                  <a:cubicBezTo>
                    <a:pt x="30048" y="6589"/>
                    <a:pt x="45956" y="0"/>
                    <a:pt x="6254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285087"/>
              </a:soli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47" name="Freeform 47"/>
          <p:cNvSpPr/>
          <p:nvPr/>
        </p:nvSpPr>
        <p:spPr>
          <a:xfrm>
            <a:off x="9271382" y="7998509"/>
            <a:ext cx="1410641" cy="1382429"/>
          </a:xfrm>
          <a:custGeom>
            <a:avLst/>
            <a:gdLst/>
            <a:ahLst/>
            <a:cxnLst/>
            <a:rect l="l" t="t" r="r" b="b"/>
            <a:pathLst>
              <a:path w="1410641" h="1382429">
                <a:moveTo>
                  <a:pt x="0" y="0"/>
                </a:moveTo>
                <a:lnTo>
                  <a:pt x="1410641" y="0"/>
                </a:lnTo>
                <a:lnTo>
                  <a:pt x="1410641" y="1382428"/>
                </a:lnTo>
                <a:lnTo>
                  <a:pt x="0" y="138242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48" name="TextBox 48"/>
          <p:cNvSpPr txBox="1"/>
          <p:nvPr/>
        </p:nvSpPr>
        <p:spPr>
          <a:xfrm>
            <a:off x="7086600" y="321321"/>
            <a:ext cx="10996586" cy="10098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819"/>
              </a:lnSpc>
            </a:pPr>
            <a:r>
              <a:rPr lang="en-US" sz="6299">
                <a:solidFill>
                  <a:srgbClr val="FFFFFF"/>
                </a:solidFill>
                <a:latin typeface="Ubuntu"/>
              </a:rPr>
              <a:t>Mis Gweithredu Canser y Geg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402397" y="1478570"/>
            <a:ext cx="7473800" cy="515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>
                <a:solidFill>
                  <a:srgbClr val="24A2B5"/>
                </a:solidFill>
                <a:latin typeface="Ubuntu Bold"/>
              </a:rPr>
              <a:t> </a:t>
            </a:r>
            <a:r>
              <a:rPr lang="en-US" sz="3199">
                <a:solidFill>
                  <a:srgbClr val="24A2B5"/>
                </a:solidFill>
                <a:latin typeface="Ubuntu"/>
              </a:rPr>
              <a:t>1 Tachwedd – 30 Tachwedd</a:t>
            </a:r>
            <a:endParaRPr lang="en-US" sz="3199">
              <a:solidFill>
                <a:srgbClr val="24A2B5"/>
              </a:solidFill>
              <a:latin typeface="Ubuntu Bold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3133186" y="9115172"/>
            <a:ext cx="5239677" cy="452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9"/>
              </a:lnSpc>
              <a:spcBef>
                <a:spcPct val="0"/>
              </a:spcBef>
            </a:pPr>
            <a:r>
              <a:rPr lang="en-US" sz="2999">
                <a:solidFill>
                  <a:srgbClr val="285087"/>
                </a:solidFill>
                <a:latin typeface="Roboto"/>
              </a:rPr>
              <a:t>#MisGweithreduCanserYGeg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420693" y="3645526"/>
            <a:ext cx="4662493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49"/>
              </a:lnSpc>
            </a:pPr>
            <a:r>
              <a:rPr lang="en-US" sz="2800" dirty="0">
                <a:solidFill>
                  <a:srgbClr val="FFFFFF"/>
                </a:solidFill>
                <a:latin typeface="Ubuntu"/>
              </a:rPr>
              <a:t>Am </a:t>
            </a:r>
            <a:r>
              <a:rPr lang="en-US" sz="2800" dirty="0" err="1">
                <a:solidFill>
                  <a:srgbClr val="FFFFFF"/>
                </a:solidFill>
                <a:latin typeface="Ubuntu"/>
              </a:rPr>
              <a:t>ragor</a:t>
            </a:r>
            <a:r>
              <a:rPr lang="en-US" sz="2800" dirty="0">
                <a:solidFill>
                  <a:srgbClr val="FFFFFF"/>
                </a:solidFill>
                <a:latin typeface="Ubuntu"/>
              </a:rPr>
              <a:t> o </a:t>
            </a:r>
            <a:r>
              <a:rPr lang="en-US" sz="2800" dirty="0" err="1">
                <a:solidFill>
                  <a:srgbClr val="FFFFFF"/>
                </a:solidFill>
                <a:latin typeface="Ubuntu"/>
              </a:rPr>
              <a:t>ystadegau</a:t>
            </a:r>
            <a:r>
              <a:rPr lang="en-US" sz="2800" dirty="0">
                <a:solidFill>
                  <a:srgbClr val="FFFFFF"/>
                </a:solidFill>
                <a:latin typeface="Ubuntu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Ubuntu"/>
              </a:rPr>
              <a:t>ynglŷn</a:t>
            </a:r>
            <a:r>
              <a:rPr lang="en-US" sz="2800" dirty="0">
                <a:solidFill>
                  <a:srgbClr val="FFFFFF"/>
                </a:solidFill>
                <a:latin typeface="Ubuntu"/>
              </a:rPr>
              <a:t> â </a:t>
            </a:r>
            <a:r>
              <a:rPr lang="en-US" sz="2800" dirty="0" err="1">
                <a:solidFill>
                  <a:srgbClr val="FFFFFF"/>
                </a:solidFill>
                <a:latin typeface="Ubuntu"/>
              </a:rPr>
              <a:t>chanser</a:t>
            </a:r>
            <a:r>
              <a:rPr lang="en-US" sz="2800" dirty="0">
                <a:solidFill>
                  <a:srgbClr val="FFFFFF"/>
                </a:solidFill>
                <a:latin typeface="Ubuntu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Ubuntu"/>
              </a:rPr>
              <a:t>yng</a:t>
            </a:r>
            <a:r>
              <a:rPr lang="en-US" sz="2800" dirty="0">
                <a:solidFill>
                  <a:srgbClr val="FFFFFF"/>
                </a:solidFill>
                <a:latin typeface="Ubuntu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Ubuntu"/>
              </a:rPr>
              <a:t>Nghymru</a:t>
            </a:r>
            <a:r>
              <a:rPr lang="en-US" sz="2800" dirty="0">
                <a:solidFill>
                  <a:srgbClr val="FFFFFF"/>
                </a:solidFill>
                <a:latin typeface="Ubuntu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Ubuntu"/>
              </a:rPr>
              <a:t>sganiwch</a:t>
            </a:r>
            <a:r>
              <a:rPr lang="en-US" sz="2800" dirty="0">
                <a:solidFill>
                  <a:srgbClr val="FFFFFF"/>
                </a:solidFill>
                <a:latin typeface="Ubuntu"/>
              </a:rPr>
              <a:t> y cod QR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30927" y="2877981"/>
            <a:ext cx="5515544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73"/>
              </a:lnSpc>
            </a:pPr>
            <a:r>
              <a:rPr lang="en-US" sz="2400" dirty="0">
                <a:solidFill>
                  <a:srgbClr val="000000"/>
                </a:solidFill>
                <a:latin typeface="Ubuntu Bold"/>
              </a:rPr>
              <a:t>Mae </a:t>
            </a:r>
            <a:r>
              <a:rPr lang="en-US" sz="2400" dirty="0" err="1">
                <a:solidFill>
                  <a:srgbClr val="000000"/>
                </a:solidFill>
                <a:latin typeface="Ubuntu Bold"/>
              </a:rPr>
              <a:t>canser</a:t>
            </a:r>
            <a:r>
              <a:rPr lang="en-US" sz="2400" dirty="0">
                <a:solidFill>
                  <a:srgbClr val="000000"/>
                </a:solidFill>
                <a:latin typeface="Ubuntu Bold"/>
              </a:rPr>
              <a:t> y </a:t>
            </a:r>
            <a:r>
              <a:rPr lang="en-US" sz="2400" dirty="0" err="1">
                <a:solidFill>
                  <a:srgbClr val="000000"/>
                </a:solidFill>
                <a:latin typeface="Ubuntu Bold"/>
              </a:rPr>
              <a:t>geg</a:t>
            </a:r>
            <a:r>
              <a:rPr lang="en-US" sz="2400" dirty="0">
                <a:solidFill>
                  <a:srgbClr val="000000"/>
                </a:solidFill>
                <a:latin typeface="Ubuntu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buntu Bold"/>
              </a:rPr>
              <a:t>ddwywaith</a:t>
            </a:r>
            <a:r>
              <a:rPr lang="en-US" sz="2400" dirty="0">
                <a:solidFill>
                  <a:srgbClr val="000000"/>
                </a:solidFill>
                <a:latin typeface="Ubuntu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buntu Bold"/>
              </a:rPr>
              <a:t>yn</a:t>
            </a:r>
            <a:r>
              <a:rPr lang="en-US" sz="2400" dirty="0">
                <a:solidFill>
                  <a:srgbClr val="000000"/>
                </a:solidFill>
                <a:latin typeface="Ubuntu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buntu Bold"/>
              </a:rPr>
              <a:t>fwy</a:t>
            </a:r>
            <a:r>
              <a:rPr lang="en-US" sz="2400" dirty="0">
                <a:solidFill>
                  <a:srgbClr val="000000"/>
                </a:solidFill>
                <a:latin typeface="Ubuntu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buntu Bold"/>
              </a:rPr>
              <a:t>cyffredin</a:t>
            </a:r>
            <a:r>
              <a:rPr lang="en-US" sz="2400" dirty="0">
                <a:solidFill>
                  <a:srgbClr val="000000"/>
                </a:solidFill>
                <a:latin typeface="Ubuntu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buntu Bold"/>
              </a:rPr>
              <a:t>ymhlith</a:t>
            </a:r>
            <a:r>
              <a:rPr lang="en-US" sz="2400" dirty="0">
                <a:solidFill>
                  <a:srgbClr val="000000"/>
                </a:solidFill>
                <a:latin typeface="Ubuntu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buntu Bold"/>
              </a:rPr>
              <a:t>dynion</a:t>
            </a:r>
            <a:r>
              <a:rPr lang="en-US" sz="2400" dirty="0">
                <a:solidFill>
                  <a:srgbClr val="000000"/>
                </a:solidFill>
                <a:latin typeface="Ubuntu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buntu Bold"/>
              </a:rPr>
              <a:t>na</a:t>
            </a:r>
            <a:r>
              <a:rPr lang="en-US" sz="2400" dirty="0">
                <a:solidFill>
                  <a:srgbClr val="000000"/>
                </a:solidFill>
                <a:latin typeface="Ubuntu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buntu Bold"/>
              </a:rPr>
              <a:t>merched</a:t>
            </a:r>
            <a:endParaRPr lang="en-US" sz="2400" dirty="0">
              <a:solidFill>
                <a:srgbClr val="000000"/>
              </a:solidFill>
              <a:latin typeface="Ubuntu Bold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7245518" y="2845520"/>
            <a:ext cx="5503983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75"/>
              </a:lnSpc>
            </a:pPr>
            <a:r>
              <a:rPr lang="en-US" sz="2780" dirty="0">
                <a:solidFill>
                  <a:srgbClr val="000000"/>
                </a:solidFill>
                <a:latin typeface="Ubuntu Bold"/>
              </a:rPr>
              <a:t>Bob </a:t>
            </a:r>
            <a:r>
              <a:rPr lang="en-US" sz="2780" dirty="0" err="1">
                <a:solidFill>
                  <a:srgbClr val="000000"/>
                </a:solidFill>
                <a:latin typeface="Ubuntu Bold"/>
              </a:rPr>
              <a:t>blwyddyn</a:t>
            </a:r>
            <a:r>
              <a:rPr lang="en-US" sz="2780" dirty="0">
                <a:solidFill>
                  <a:srgbClr val="000000"/>
                </a:solidFill>
                <a:latin typeface="Ubuntu Bold"/>
              </a:rPr>
              <a:t>, </a:t>
            </a:r>
            <a:r>
              <a:rPr lang="en-US" sz="2780" dirty="0" err="1">
                <a:solidFill>
                  <a:srgbClr val="000000"/>
                </a:solidFill>
                <a:latin typeface="Ubuntu Bold"/>
              </a:rPr>
              <a:t>mae</a:t>
            </a:r>
            <a:r>
              <a:rPr lang="en-US" sz="2780" dirty="0">
                <a:solidFill>
                  <a:srgbClr val="000000"/>
                </a:solidFill>
                <a:latin typeface="Ubuntu Bold"/>
              </a:rPr>
              <a:t> </a:t>
            </a:r>
            <a:r>
              <a:rPr lang="en-US" sz="2780" dirty="0" err="1">
                <a:solidFill>
                  <a:srgbClr val="000000"/>
                </a:solidFill>
                <a:latin typeface="Ubuntu Bold"/>
              </a:rPr>
              <a:t>dros</a:t>
            </a:r>
            <a:r>
              <a:rPr lang="en-US" sz="2780" dirty="0">
                <a:solidFill>
                  <a:srgbClr val="000000"/>
                </a:solidFill>
                <a:latin typeface="Ubuntu Bold"/>
              </a:rPr>
              <a:t> 300 o </a:t>
            </a:r>
            <a:r>
              <a:rPr lang="en-US" sz="2780" dirty="0" err="1">
                <a:solidFill>
                  <a:srgbClr val="000000"/>
                </a:solidFill>
                <a:latin typeface="Ubuntu Bold"/>
              </a:rPr>
              <a:t>achosion</a:t>
            </a:r>
            <a:r>
              <a:rPr lang="en-US" sz="2780" dirty="0">
                <a:solidFill>
                  <a:srgbClr val="000000"/>
                </a:solidFill>
                <a:latin typeface="Ubuntu Bold"/>
              </a:rPr>
              <a:t> </a:t>
            </a:r>
            <a:r>
              <a:rPr lang="en-US" sz="2780" dirty="0" err="1">
                <a:solidFill>
                  <a:srgbClr val="000000"/>
                </a:solidFill>
                <a:latin typeface="Ubuntu Bold"/>
              </a:rPr>
              <a:t>newydd</a:t>
            </a:r>
            <a:r>
              <a:rPr lang="en-US" sz="2780" dirty="0">
                <a:solidFill>
                  <a:srgbClr val="000000"/>
                </a:solidFill>
                <a:latin typeface="Ubuntu Bold"/>
              </a:rPr>
              <a:t> o </a:t>
            </a:r>
            <a:r>
              <a:rPr lang="en-US" sz="2780" dirty="0" err="1">
                <a:solidFill>
                  <a:srgbClr val="000000"/>
                </a:solidFill>
                <a:latin typeface="Ubuntu Bold"/>
              </a:rPr>
              <a:t>ganser</a:t>
            </a:r>
            <a:r>
              <a:rPr lang="en-US" sz="2780" dirty="0">
                <a:solidFill>
                  <a:srgbClr val="000000"/>
                </a:solidFill>
                <a:latin typeface="Ubuntu Bold"/>
              </a:rPr>
              <a:t> y </a:t>
            </a:r>
            <a:r>
              <a:rPr lang="en-US" sz="2780" dirty="0" err="1">
                <a:solidFill>
                  <a:srgbClr val="000000"/>
                </a:solidFill>
                <a:latin typeface="Ubuntu Bold"/>
              </a:rPr>
              <a:t>geg</a:t>
            </a:r>
            <a:endParaRPr lang="en-US" sz="2780" dirty="0">
              <a:solidFill>
                <a:srgbClr val="000000"/>
              </a:solidFill>
              <a:latin typeface="Ubuntu Bold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1957090" y="7332538"/>
            <a:ext cx="938709" cy="431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Canva Sans Bold"/>
              </a:rPr>
              <a:t>0.6%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2764250" y="7779208"/>
            <a:ext cx="938709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Canva Sans Bold"/>
              </a:rPr>
              <a:t>10.3%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5554153" y="8239452"/>
            <a:ext cx="955774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Canva Sans Bold"/>
              </a:rPr>
              <a:t>54.9%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4099799" y="8702495"/>
            <a:ext cx="903684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Canva Sans Bold"/>
              </a:rPr>
              <a:t>32.2%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2145244" y="9124856"/>
            <a:ext cx="706537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Canva Sans Bold"/>
              </a:rPr>
              <a:t>2.1%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641790" y="6350284"/>
            <a:ext cx="5890922" cy="8576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75"/>
              </a:lnSpc>
            </a:pPr>
            <a:r>
              <a:rPr lang="en-US" sz="2780">
                <a:solidFill>
                  <a:srgbClr val="000000"/>
                </a:solidFill>
                <a:latin typeface="Ubuntu Bold"/>
              </a:rPr>
              <a:t>Mae canser y geg yn fwy cyffredin ymhlith pobl dros 50 oed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7224711" y="6434448"/>
            <a:ext cx="5503983" cy="1306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75"/>
              </a:lnSpc>
            </a:pPr>
            <a:r>
              <a:rPr lang="en-US" sz="2780">
                <a:solidFill>
                  <a:srgbClr val="000000"/>
                </a:solidFill>
                <a:latin typeface="Ubuntu Bold"/>
              </a:rPr>
              <a:t>Mae nifer yr achosion newydd o ganser y geg wedi bod yn cynyddu bob blwyddyn ers 2002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600940" y="9615745"/>
            <a:ext cx="6096330" cy="633156"/>
            <a:chOff x="0" y="0"/>
            <a:chExt cx="4816593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72651" y="5404222"/>
            <a:ext cx="6312679" cy="4331453"/>
            <a:chOff x="0" y="-38100"/>
            <a:chExt cx="1662599" cy="1140794"/>
          </a:xfrm>
        </p:grpSpPr>
        <p:sp>
          <p:nvSpPr>
            <p:cNvPr id="23" name="Freeform 23"/>
            <p:cNvSpPr/>
            <p:nvPr/>
          </p:nvSpPr>
          <p:spPr>
            <a:xfrm>
              <a:off x="0" y="197360"/>
              <a:ext cx="1662599" cy="905334"/>
            </a:xfrm>
            <a:custGeom>
              <a:avLst/>
              <a:gdLst/>
              <a:ahLst/>
              <a:cxnLst/>
              <a:rect l="l" t="t" r="r" b="b"/>
              <a:pathLst>
                <a:path w="1662599" h="905334">
                  <a:moveTo>
                    <a:pt x="62547" y="0"/>
                  </a:moveTo>
                  <a:lnTo>
                    <a:pt x="1600053" y="0"/>
                  </a:lnTo>
                  <a:cubicBezTo>
                    <a:pt x="1616641" y="0"/>
                    <a:pt x="1632550" y="6590"/>
                    <a:pt x="1644280" y="18320"/>
                  </a:cubicBezTo>
                  <a:cubicBezTo>
                    <a:pt x="1656010" y="30049"/>
                    <a:pt x="1662599" y="45958"/>
                    <a:pt x="1662599" y="62547"/>
                  </a:cubicBezTo>
                  <a:lnTo>
                    <a:pt x="1662599" y="842787"/>
                  </a:lnTo>
                  <a:cubicBezTo>
                    <a:pt x="1662599" y="877331"/>
                    <a:pt x="1634596" y="905334"/>
                    <a:pt x="1600053" y="905334"/>
                  </a:cubicBezTo>
                  <a:lnTo>
                    <a:pt x="62547" y="905334"/>
                  </a:lnTo>
                  <a:cubicBezTo>
                    <a:pt x="45958" y="905334"/>
                    <a:pt x="30049" y="898744"/>
                    <a:pt x="18320" y="887015"/>
                  </a:cubicBezTo>
                  <a:cubicBezTo>
                    <a:pt x="6590" y="875285"/>
                    <a:pt x="0" y="859376"/>
                    <a:pt x="0" y="842787"/>
                  </a:cubicBezTo>
                  <a:lnTo>
                    <a:pt x="0" y="62547"/>
                  </a:lnTo>
                  <a:cubicBezTo>
                    <a:pt x="0" y="45958"/>
                    <a:pt x="6590" y="30049"/>
                    <a:pt x="18320" y="18320"/>
                  </a:cubicBezTo>
                  <a:cubicBezTo>
                    <a:pt x="30049" y="6590"/>
                    <a:pt x="45958" y="0"/>
                    <a:pt x="6254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285087"/>
              </a:solidFill>
              <a:prstDash val="solid"/>
              <a:round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10" name="Group 2">
            <a:extLst>
              <a:ext uri="{FF2B5EF4-FFF2-40B4-BE49-F238E27FC236}">
                <a16:creationId xmlns:a16="http://schemas.microsoft.com/office/drawing/2014/main" id="{0B868EFB-90F2-3F64-69C6-1777FB4848F0}"/>
              </a:ext>
            </a:extLst>
          </p:cNvPr>
          <p:cNvGrpSpPr>
            <a:grpSpLocks noChangeAspect="1"/>
          </p:cNvGrpSpPr>
          <p:nvPr/>
        </p:nvGrpSpPr>
        <p:grpSpPr>
          <a:xfrm>
            <a:off x="14157782" y="5380961"/>
            <a:ext cx="3230760" cy="3230760"/>
            <a:chOff x="0" y="0"/>
            <a:chExt cx="5486400" cy="5486400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E9E9CA8E-22F9-72C0-E15D-99402CFD0893}"/>
                </a:ext>
              </a:extLst>
            </p:cNvPr>
            <p:cNvSpPr/>
            <p:nvPr/>
          </p:nvSpPr>
          <p:spPr>
            <a:xfrm>
              <a:off x="0" y="0"/>
              <a:ext cx="5486400" cy="5486400"/>
            </a:xfrm>
            <a:custGeom>
              <a:avLst/>
              <a:gdLst/>
              <a:ahLst/>
              <a:cxnLst/>
              <a:rect l="l" t="t" r="r" b="b"/>
              <a:pathLst>
                <a:path w="5486400" h="5486400">
                  <a:moveTo>
                    <a:pt x="0" y="0"/>
                  </a:moveTo>
                  <a:lnTo>
                    <a:pt x="5486400" y="0"/>
                  </a:lnTo>
                  <a:lnTo>
                    <a:pt x="54864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500160"/>
            <a:ext cx="18288000" cy="0"/>
          </a:xfrm>
          <a:prstGeom prst="line">
            <a:avLst/>
          </a:prstGeom>
          <a:ln w="38100" cap="flat">
            <a:solidFill>
              <a:srgbClr val="28508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6820219" y="-51991"/>
            <a:ext cx="11467781" cy="2552151"/>
            <a:chOff x="0" y="0"/>
            <a:chExt cx="3020321" cy="6721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20321" cy="672171"/>
            </a:xfrm>
            <a:custGeom>
              <a:avLst/>
              <a:gdLst/>
              <a:ahLst/>
              <a:cxnLst/>
              <a:rect l="l" t="t" r="r" b="b"/>
              <a:pathLst>
                <a:path w="3020321" h="672171">
                  <a:moveTo>
                    <a:pt x="0" y="0"/>
                  </a:moveTo>
                  <a:lnTo>
                    <a:pt x="3020321" y="0"/>
                  </a:lnTo>
                  <a:lnTo>
                    <a:pt x="3020321" y="672171"/>
                  </a:lnTo>
                  <a:lnTo>
                    <a:pt x="0" y="672171"/>
                  </a:lnTo>
                  <a:close/>
                </a:path>
              </a:pathLst>
            </a:custGeom>
            <a:solidFill>
              <a:srgbClr val="28508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00940" y="499251"/>
            <a:ext cx="6560348" cy="1536215"/>
          </a:xfrm>
          <a:custGeom>
            <a:avLst/>
            <a:gdLst/>
            <a:ahLst/>
            <a:cxnLst/>
            <a:rect l="l" t="t" r="r" b="b"/>
            <a:pathLst>
              <a:path w="6560348" h="1536215">
                <a:moveTo>
                  <a:pt x="0" y="0"/>
                </a:moveTo>
                <a:lnTo>
                  <a:pt x="6560348" y="0"/>
                </a:lnTo>
                <a:lnTo>
                  <a:pt x="6560348" y="1536215"/>
                </a:lnTo>
                <a:lnTo>
                  <a:pt x="0" y="15362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240234" y="1650938"/>
            <a:ext cx="1019066" cy="1698444"/>
          </a:xfrm>
          <a:custGeom>
            <a:avLst/>
            <a:gdLst/>
            <a:ahLst/>
            <a:cxnLst/>
            <a:rect l="l" t="t" r="r" b="b"/>
            <a:pathLst>
              <a:path w="1019066" h="1698444">
                <a:moveTo>
                  <a:pt x="0" y="0"/>
                </a:moveTo>
                <a:lnTo>
                  <a:pt x="1019066" y="0"/>
                </a:lnTo>
                <a:lnTo>
                  <a:pt x="1019066" y="1698444"/>
                </a:lnTo>
                <a:lnTo>
                  <a:pt x="0" y="16984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00940" y="5697917"/>
            <a:ext cx="1820322" cy="1349314"/>
          </a:xfrm>
          <a:custGeom>
            <a:avLst/>
            <a:gdLst/>
            <a:ahLst/>
            <a:cxnLst/>
            <a:rect l="l" t="t" r="r" b="b"/>
            <a:pathLst>
              <a:path w="1820322" h="1349314">
                <a:moveTo>
                  <a:pt x="0" y="0"/>
                </a:moveTo>
                <a:lnTo>
                  <a:pt x="1820322" y="0"/>
                </a:lnTo>
                <a:lnTo>
                  <a:pt x="1820322" y="1349314"/>
                </a:lnTo>
                <a:lnTo>
                  <a:pt x="0" y="13493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00940" y="8126393"/>
            <a:ext cx="1709838" cy="1495331"/>
          </a:xfrm>
          <a:custGeom>
            <a:avLst/>
            <a:gdLst/>
            <a:ahLst/>
            <a:cxnLst/>
            <a:rect l="l" t="t" r="r" b="b"/>
            <a:pathLst>
              <a:path w="1709838" h="1495331">
                <a:moveTo>
                  <a:pt x="0" y="0"/>
                </a:moveTo>
                <a:lnTo>
                  <a:pt x="1709838" y="0"/>
                </a:lnTo>
                <a:lnTo>
                  <a:pt x="1709838" y="1495332"/>
                </a:lnTo>
                <a:lnTo>
                  <a:pt x="0" y="14953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666393" y="5393129"/>
            <a:ext cx="1305110" cy="1958889"/>
          </a:xfrm>
          <a:custGeom>
            <a:avLst/>
            <a:gdLst/>
            <a:ahLst/>
            <a:cxnLst/>
            <a:rect l="l" t="t" r="r" b="b"/>
            <a:pathLst>
              <a:path w="1305110" h="1958889">
                <a:moveTo>
                  <a:pt x="0" y="0"/>
                </a:moveTo>
                <a:lnTo>
                  <a:pt x="1305110" y="0"/>
                </a:lnTo>
                <a:lnTo>
                  <a:pt x="1305110" y="1958889"/>
                </a:lnTo>
                <a:lnTo>
                  <a:pt x="0" y="195888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472111" y="7928050"/>
            <a:ext cx="1693674" cy="1693674"/>
          </a:xfrm>
          <a:custGeom>
            <a:avLst/>
            <a:gdLst/>
            <a:ahLst/>
            <a:cxnLst/>
            <a:rect l="l" t="t" r="r" b="b"/>
            <a:pathLst>
              <a:path w="1693674" h="1693674">
                <a:moveTo>
                  <a:pt x="0" y="0"/>
                </a:moveTo>
                <a:lnTo>
                  <a:pt x="1693675" y="0"/>
                </a:lnTo>
                <a:lnTo>
                  <a:pt x="1693675" y="1693675"/>
                </a:lnTo>
                <a:lnTo>
                  <a:pt x="0" y="169367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0" y="2861747"/>
            <a:ext cx="18288000" cy="836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4800">
                <a:solidFill>
                  <a:srgbClr val="F43882"/>
                </a:solidFill>
                <a:latin typeface="Ubuntu Bold"/>
              </a:rPr>
              <a:t>Mae diagnosis cynnar yn hollbwysig i wella cyfraddau goroesi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00940" y="4254154"/>
            <a:ext cx="16086860" cy="676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Ubuntu Bold"/>
              </a:rPr>
              <a:t>Camau i’w cymryd gan fyrddau iechyd a gweithwyr iechyd: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421262" y="5464949"/>
            <a:ext cx="6325305" cy="1781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85087"/>
                </a:solidFill>
                <a:latin typeface="Ubuntu"/>
              </a:rPr>
              <a:t>Gwella ymwybyddiaeth o ganser y geg ymhlith y cyhoedd a gweithwyr gofal iechyd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707052" y="8132267"/>
            <a:ext cx="6039515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24A2B5"/>
                </a:solidFill>
                <a:latin typeface="Ubuntu"/>
              </a:rPr>
              <a:t>Cymryd</a:t>
            </a:r>
            <a:r>
              <a:rPr lang="en-US" sz="3399" dirty="0">
                <a:solidFill>
                  <a:srgbClr val="24A2B5"/>
                </a:solidFill>
                <a:latin typeface="Ubuntu"/>
              </a:rPr>
              <a:t> </a:t>
            </a:r>
            <a:r>
              <a:rPr lang="en-US" sz="3399" dirty="0" err="1">
                <a:solidFill>
                  <a:srgbClr val="24A2B5"/>
                </a:solidFill>
                <a:latin typeface="Ubuntu"/>
              </a:rPr>
              <a:t>camau</a:t>
            </a:r>
            <a:r>
              <a:rPr lang="en-US" sz="3399" dirty="0">
                <a:solidFill>
                  <a:srgbClr val="24A2B5"/>
                </a:solidFill>
                <a:latin typeface="Ubuntu"/>
              </a:rPr>
              <a:t> </a:t>
            </a:r>
            <a:r>
              <a:rPr lang="en-US" sz="3399" dirty="0" err="1">
                <a:solidFill>
                  <a:srgbClr val="24A2B5"/>
                </a:solidFill>
                <a:latin typeface="Ubuntu"/>
              </a:rPr>
              <a:t>ymyrryd</a:t>
            </a:r>
            <a:r>
              <a:rPr lang="en-US" sz="3399" dirty="0">
                <a:solidFill>
                  <a:srgbClr val="24A2B5"/>
                </a:solidFill>
                <a:latin typeface="Ubuntu"/>
              </a:rPr>
              <a:t> </a:t>
            </a:r>
            <a:r>
              <a:rPr lang="en-US" sz="3399" dirty="0" err="1">
                <a:solidFill>
                  <a:srgbClr val="24A2B5"/>
                </a:solidFill>
                <a:latin typeface="Ubuntu"/>
              </a:rPr>
              <a:t>byr</a:t>
            </a:r>
            <a:r>
              <a:rPr lang="en-US" sz="3399" dirty="0">
                <a:solidFill>
                  <a:srgbClr val="24A2B5"/>
                </a:solidFill>
                <a:latin typeface="Ubuntu"/>
              </a:rPr>
              <a:t> </a:t>
            </a:r>
            <a:r>
              <a:rPr lang="en-US" sz="3399" dirty="0" err="1">
                <a:solidFill>
                  <a:srgbClr val="24A2B5"/>
                </a:solidFill>
                <a:latin typeface="Ubuntu"/>
              </a:rPr>
              <a:t>i</a:t>
            </a:r>
            <a:r>
              <a:rPr lang="en-US" sz="3399" dirty="0">
                <a:solidFill>
                  <a:srgbClr val="24A2B5"/>
                </a:solidFill>
                <a:latin typeface="Ubuntu"/>
              </a:rPr>
              <a:t> </a:t>
            </a:r>
            <a:r>
              <a:rPr lang="en-US" sz="3399" dirty="0" err="1">
                <a:solidFill>
                  <a:srgbClr val="24A2B5"/>
                </a:solidFill>
                <a:latin typeface="Ubuntu"/>
              </a:rPr>
              <a:t>bobl</a:t>
            </a:r>
            <a:r>
              <a:rPr lang="en-US" sz="3399" dirty="0">
                <a:solidFill>
                  <a:srgbClr val="24A2B5"/>
                </a:solidFill>
                <a:latin typeface="Ubuntu"/>
              </a:rPr>
              <a:t> </a:t>
            </a:r>
            <a:r>
              <a:rPr lang="en-US" sz="3399" dirty="0" err="1">
                <a:solidFill>
                  <a:srgbClr val="24A2B5"/>
                </a:solidFill>
                <a:latin typeface="Ubuntu"/>
              </a:rPr>
              <a:t>sy’n</a:t>
            </a:r>
            <a:r>
              <a:rPr lang="en-US" sz="3399" dirty="0">
                <a:solidFill>
                  <a:srgbClr val="24A2B5"/>
                </a:solidFill>
                <a:latin typeface="Ubuntu"/>
              </a:rPr>
              <a:t> </a:t>
            </a:r>
            <a:r>
              <a:rPr lang="en-US" sz="3399" dirty="0" err="1">
                <a:solidFill>
                  <a:srgbClr val="24A2B5"/>
                </a:solidFill>
                <a:latin typeface="Ubuntu"/>
              </a:rPr>
              <a:t>wynebu</a:t>
            </a:r>
            <a:r>
              <a:rPr lang="en-US" sz="3399" dirty="0">
                <a:solidFill>
                  <a:srgbClr val="24A2B5"/>
                </a:solidFill>
                <a:latin typeface="Ubuntu"/>
              </a:rPr>
              <a:t> </a:t>
            </a:r>
            <a:r>
              <a:rPr lang="en-US" sz="3399" dirty="0" err="1">
                <a:solidFill>
                  <a:srgbClr val="24A2B5"/>
                </a:solidFill>
                <a:latin typeface="Ubuntu"/>
              </a:rPr>
              <a:t>risg</a:t>
            </a:r>
            <a:endParaRPr lang="en-US" sz="3399" dirty="0">
              <a:solidFill>
                <a:srgbClr val="24A2B5"/>
              </a:solidFill>
              <a:latin typeface="Ubunt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1551292" y="5489680"/>
            <a:ext cx="6029670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F43882"/>
                </a:solidFill>
                <a:latin typeface="Ubuntu"/>
              </a:rPr>
              <a:t>Cynghori</a:t>
            </a:r>
            <a:r>
              <a:rPr lang="en-US" sz="3399" dirty="0">
                <a:solidFill>
                  <a:srgbClr val="F43882"/>
                </a:solidFill>
                <a:latin typeface="Ubuntu"/>
              </a:rPr>
              <a:t> </a:t>
            </a:r>
            <a:r>
              <a:rPr lang="en-US" sz="3399" dirty="0" err="1">
                <a:solidFill>
                  <a:srgbClr val="F43882"/>
                </a:solidFill>
                <a:latin typeface="Ubuntu"/>
              </a:rPr>
              <a:t>pobl</a:t>
            </a:r>
            <a:r>
              <a:rPr lang="en-US" sz="3399" dirty="0">
                <a:solidFill>
                  <a:srgbClr val="F43882"/>
                </a:solidFill>
                <a:latin typeface="Ubuntu"/>
              </a:rPr>
              <a:t> </a:t>
            </a:r>
            <a:r>
              <a:rPr lang="en-US" sz="3399" dirty="0" err="1">
                <a:solidFill>
                  <a:srgbClr val="F43882"/>
                </a:solidFill>
                <a:latin typeface="Ubuntu"/>
              </a:rPr>
              <a:t>i</a:t>
            </a:r>
            <a:r>
              <a:rPr lang="en-US" sz="3399" dirty="0">
                <a:solidFill>
                  <a:srgbClr val="F43882"/>
                </a:solidFill>
                <a:latin typeface="Ubuntu"/>
              </a:rPr>
              <a:t> </a:t>
            </a:r>
            <a:r>
              <a:rPr lang="en-US" sz="3399" dirty="0" err="1">
                <a:solidFill>
                  <a:srgbClr val="F43882"/>
                </a:solidFill>
                <a:latin typeface="Ubuntu"/>
              </a:rPr>
              <a:t>wneud</a:t>
            </a:r>
            <a:r>
              <a:rPr lang="en-US" sz="3399" dirty="0">
                <a:solidFill>
                  <a:srgbClr val="F43882"/>
                </a:solidFill>
                <a:latin typeface="Ubuntu"/>
              </a:rPr>
              <a:t> </a:t>
            </a:r>
            <a:r>
              <a:rPr lang="en-US" sz="3399" dirty="0" err="1">
                <a:solidFill>
                  <a:srgbClr val="F43882"/>
                </a:solidFill>
                <a:latin typeface="Ubuntu"/>
              </a:rPr>
              <a:t>apwyntiadau</a:t>
            </a:r>
            <a:r>
              <a:rPr lang="en-US" sz="3399" dirty="0">
                <a:solidFill>
                  <a:srgbClr val="F43882"/>
                </a:solidFill>
                <a:latin typeface="Ubuntu"/>
              </a:rPr>
              <a:t> </a:t>
            </a:r>
            <a:r>
              <a:rPr lang="en-US" sz="3399" dirty="0" err="1">
                <a:solidFill>
                  <a:srgbClr val="F43882"/>
                </a:solidFill>
                <a:latin typeface="Ubuntu"/>
              </a:rPr>
              <a:t>rheolaidd</a:t>
            </a:r>
            <a:r>
              <a:rPr lang="en-US" sz="3399" dirty="0">
                <a:solidFill>
                  <a:srgbClr val="F43882"/>
                </a:solidFill>
                <a:latin typeface="Ubuntu"/>
              </a:rPr>
              <a:t> </a:t>
            </a:r>
            <a:r>
              <a:rPr lang="en-US" sz="3399" dirty="0" err="1">
                <a:solidFill>
                  <a:srgbClr val="F43882"/>
                </a:solidFill>
                <a:latin typeface="Ubuntu"/>
              </a:rPr>
              <a:t>gyda’r</a:t>
            </a:r>
            <a:r>
              <a:rPr lang="en-US" sz="3399" dirty="0">
                <a:solidFill>
                  <a:srgbClr val="F43882"/>
                </a:solidFill>
                <a:latin typeface="Ubuntu"/>
              </a:rPr>
              <a:t> </a:t>
            </a:r>
            <a:r>
              <a:rPr lang="en-US" sz="3399" dirty="0" err="1">
                <a:solidFill>
                  <a:srgbClr val="F43882"/>
                </a:solidFill>
                <a:latin typeface="Ubuntu"/>
              </a:rPr>
              <a:t>deintydd</a:t>
            </a:r>
            <a:r>
              <a:rPr lang="en-US" sz="3399" dirty="0">
                <a:solidFill>
                  <a:srgbClr val="F43882"/>
                </a:solidFill>
                <a:latin typeface="Ubuntu"/>
              </a:rPr>
              <a:t> </a:t>
            </a:r>
            <a:r>
              <a:rPr lang="en-US" sz="3399" dirty="0" err="1">
                <a:solidFill>
                  <a:srgbClr val="F43882"/>
                </a:solidFill>
                <a:latin typeface="Ubuntu"/>
              </a:rPr>
              <a:t>hyd</a:t>
            </a:r>
            <a:r>
              <a:rPr lang="en-US" sz="3399" dirty="0">
                <a:solidFill>
                  <a:srgbClr val="F43882"/>
                </a:solidFill>
                <a:latin typeface="Ubuntu"/>
              </a:rPr>
              <a:t> </a:t>
            </a:r>
            <a:r>
              <a:rPr lang="en-US" sz="3399" dirty="0" err="1">
                <a:solidFill>
                  <a:srgbClr val="F43882"/>
                </a:solidFill>
                <a:latin typeface="Ubuntu"/>
              </a:rPr>
              <a:t>yn</a:t>
            </a:r>
            <a:r>
              <a:rPr lang="en-US" sz="3399" dirty="0">
                <a:solidFill>
                  <a:srgbClr val="F43882"/>
                </a:solidFill>
                <a:latin typeface="Ubuntu"/>
              </a:rPr>
              <a:t> </a:t>
            </a:r>
            <a:r>
              <a:rPr lang="en-US" sz="3399" dirty="0" err="1">
                <a:solidFill>
                  <a:srgbClr val="F43882"/>
                </a:solidFill>
                <a:latin typeface="Ubuntu"/>
              </a:rPr>
              <a:t>oed</a:t>
            </a:r>
            <a:r>
              <a:rPr lang="en-US" sz="3399" dirty="0">
                <a:solidFill>
                  <a:srgbClr val="F43882"/>
                </a:solidFill>
                <a:latin typeface="Ubuntu"/>
              </a:rPr>
              <a:t> </a:t>
            </a:r>
            <a:r>
              <a:rPr lang="en-US" sz="3399" dirty="0" err="1">
                <a:solidFill>
                  <a:srgbClr val="F43882"/>
                </a:solidFill>
                <a:latin typeface="Ubuntu"/>
              </a:rPr>
              <a:t>os</a:t>
            </a:r>
            <a:r>
              <a:rPr lang="en-US" sz="3399" dirty="0">
                <a:solidFill>
                  <a:srgbClr val="F43882"/>
                </a:solidFill>
                <a:latin typeface="Ubuntu"/>
              </a:rPr>
              <a:t> </a:t>
            </a:r>
            <a:r>
              <a:rPr lang="en-US" sz="3399" dirty="0" err="1">
                <a:solidFill>
                  <a:srgbClr val="F43882"/>
                </a:solidFill>
                <a:latin typeface="Ubuntu"/>
              </a:rPr>
              <a:t>nad</a:t>
            </a:r>
            <a:r>
              <a:rPr lang="en-US" sz="3399" dirty="0">
                <a:solidFill>
                  <a:srgbClr val="F43882"/>
                </a:solidFill>
                <a:latin typeface="Ubuntu"/>
              </a:rPr>
              <a:t> </a:t>
            </a:r>
            <a:r>
              <a:rPr lang="en-US" sz="3399" dirty="0" err="1">
                <a:solidFill>
                  <a:srgbClr val="F43882"/>
                </a:solidFill>
                <a:latin typeface="Ubuntu"/>
              </a:rPr>
              <a:t>oes</a:t>
            </a:r>
            <a:r>
              <a:rPr lang="en-US" sz="3399" dirty="0">
                <a:solidFill>
                  <a:srgbClr val="F43882"/>
                </a:solidFill>
                <a:latin typeface="Ubuntu"/>
              </a:rPr>
              <a:t> </a:t>
            </a:r>
            <a:r>
              <a:rPr lang="en-US" sz="3399" dirty="0" err="1">
                <a:solidFill>
                  <a:srgbClr val="F43882"/>
                </a:solidFill>
                <a:latin typeface="Ubuntu"/>
              </a:rPr>
              <a:t>ganddynt</a:t>
            </a:r>
            <a:r>
              <a:rPr lang="en-US" sz="3399" dirty="0">
                <a:solidFill>
                  <a:srgbClr val="F43882"/>
                </a:solidFill>
                <a:latin typeface="Ubuntu"/>
              </a:rPr>
              <a:t> </a:t>
            </a:r>
            <a:r>
              <a:rPr lang="en-US" sz="3399" dirty="0" err="1">
                <a:solidFill>
                  <a:srgbClr val="F43882"/>
                </a:solidFill>
                <a:latin typeface="Ubuntu"/>
              </a:rPr>
              <a:t>ddannedd</a:t>
            </a:r>
            <a:endParaRPr lang="en-US" sz="3399" dirty="0">
              <a:solidFill>
                <a:srgbClr val="F43882"/>
              </a:solidFill>
              <a:latin typeface="Ubuntu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1551292" y="8132267"/>
            <a:ext cx="6077185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FF5D0C"/>
                </a:solidFill>
                <a:latin typeface="Ubuntu"/>
              </a:rPr>
              <a:t>Sicrhau</a:t>
            </a:r>
            <a:r>
              <a:rPr lang="en-US" sz="3399" dirty="0">
                <a:solidFill>
                  <a:srgbClr val="FF5D0C"/>
                </a:solidFill>
                <a:latin typeface="Ubuntu"/>
              </a:rPr>
              <a:t> bod </a:t>
            </a:r>
            <a:r>
              <a:rPr lang="en-US" sz="3399" dirty="0" err="1">
                <a:solidFill>
                  <a:srgbClr val="FF5D0C"/>
                </a:solidFill>
                <a:latin typeface="Ubuntu"/>
              </a:rPr>
              <a:t>llwybr</a:t>
            </a:r>
            <a:r>
              <a:rPr lang="en-US" sz="3399" dirty="0">
                <a:solidFill>
                  <a:srgbClr val="FF5D0C"/>
                </a:solidFill>
                <a:latin typeface="Ubuntu"/>
              </a:rPr>
              <a:t> </a:t>
            </a:r>
            <a:r>
              <a:rPr lang="en-US" sz="3399" dirty="0" err="1">
                <a:solidFill>
                  <a:srgbClr val="FF5D0C"/>
                </a:solidFill>
                <a:latin typeface="Ubuntu"/>
              </a:rPr>
              <a:t>atgyfeirio</a:t>
            </a:r>
            <a:r>
              <a:rPr lang="en-US" sz="3399" dirty="0">
                <a:solidFill>
                  <a:srgbClr val="FF5D0C"/>
                </a:solidFill>
                <a:latin typeface="Ubuntu"/>
              </a:rPr>
              <a:t> </a:t>
            </a:r>
            <a:r>
              <a:rPr lang="en-US" sz="3399" dirty="0" err="1">
                <a:solidFill>
                  <a:srgbClr val="FF5D0C"/>
                </a:solidFill>
                <a:latin typeface="Ubuntu"/>
              </a:rPr>
              <a:t>brys</a:t>
            </a:r>
            <a:r>
              <a:rPr lang="en-US" sz="3399" dirty="0">
                <a:solidFill>
                  <a:srgbClr val="FF5D0C"/>
                </a:solidFill>
                <a:latin typeface="Ubuntu"/>
              </a:rPr>
              <a:t> </a:t>
            </a:r>
            <a:r>
              <a:rPr lang="en-US" sz="3399" dirty="0" err="1">
                <a:solidFill>
                  <a:srgbClr val="FF5D0C"/>
                </a:solidFill>
                <a:latin typeface="Ubuntu"/>
              </a:rPr>
              <a:t>yn</a:t>
            </a:r>
            <a:r>
              <a:rPr lang="en-US" sz="3399" dirty="0">
                <a:solidFill>
                  <a:srgbClr val="FF5D0C"/>
                </a:solidFill>
                <a:latin typeface="Ubuntu"/>
              </a:rPr>
              <a:t> </a:t>
            </a:r>
            <a:r>
              <a:rPr lang="en-US" sz="3399" dirty="0" err="1">
                <a:solidFill>
                  <a:srgbClr val="FF5D0C"/>
                </a:solidFill>
                <a:latin typeface="Ubuntu"/>
              </a:rPr>
              <a:t>bodoli</a:t>
            </a:r>
            <a:r>
              <a:rPr lang="en-US" sz="3399" dirty="0">
                <a:solidFill>
                  <a:srgbClr val="FF5D0C"/>
                </a:solidFill>
                <a:latin typeface="Ubuntu"/>
              </a:rPr>
              <a:t> </a:t>
            </a:r>
            <a:r>
              <a:rPr lang="en-US" sz="3399" dirty="0" err="1">
                <a:solidFill>
                  <a:srgbClr val="FF5D0C"/>
                </a:solidFill>
                <a:latin typeface="Ubuntu"/>
              </a:rPr>
              <a:t>ar</a:t>
            </a:r>
            <a:r>
              <a:rPr lang="en-US" sz="3399" dirty="0">
                <a:solidFill>
                  <a:srgbClr val="FF5D0C"/>
                </a:solidFill>
                <a:latin typeface="Ubuntu"/>
              </a:rPr>
              <a:t> </a:t>
            </a:r>
            <a:r>
              <a:rPr lang="en-US" sz="3399" dirty="0" err="1">
                <a:solidFill>
                  <a:srgbClr val="FF5D0C"/>
                </a:solidFill>
                <a:latin typeface="Ubuntu"/>
              </a:rPr>
              <a:t>gyfer</a:t>
            </a:r>
            <a:r>
              <a:rPr lang="en-US" sz="3399" dirty="0">
                <a:solidFill>
                  <a:srgbClr val="FF5D0C"/>
                </a:solidFill>
                <a:latin typeface="Ubuntu"/>
              </a:rPr>
              <a:t> </a:t>
            </a:r>
            <a:r>
              <a:rPr lang="en-US" sz="3399" dirty="0" err="1">
                <a:solidFill>
                  <a:srgbClr val="FF5D0C"/>
                </a:solidFill>
                <a:latin typeface="Ubuntu"/>
              </a:rPr>
              <a:t>canser</a:t>
            </a:r>
            <a:r>
              <a:rPr lang="en-US" sz="3399" dirty="0">
                <a:solidFill>
                  <a:srgbClr val="FF5D0C"/>
                </a:solidFill>
                <a:latin typeface="Ubuntu"/>
              </a:rPr>
              <a:t> y </a:t>
            </a:r>
            <a:r>
              <a:rPr lang="en-US" sz="3399" dirty="0" err="1">
                <a:solidFill>
                  <a:srgbClr val="FF5D0C"/>
                </a:solidFill>
                <a:latin typeface="Ubuntu"/>
              </a:rPr>
              <a:t>geg</a:t>
            </a:r>
            <a:endParaRPr lang="en-US" sz="3399" dirty="0">
              <a:solidFill>
                <a:srgbClr val="FF5D0C"/>
              </a:solidFill>
              <a:latin typeface="Ubuntu"/>
            </a:endParaRPr>
          </a:p>
        </p:txBody>
      </p:sp>
      <p:sp>
        <p:nvSpPr>
          <p:cNvPr id="20" name="TextBox 48">
            <a:extLst>
              <a:ext uri="{FF2B5EF4-FFF2-40B4-BE49-F238E27FC236}">
                <a16:creationId xmlns:a16="http://schemas.microsoft.com/office/drawing/2014/main" id="{24BCC84A-1A11-76FF-3582-1793C2A67BA6}"/>
              </a:ext>
            </a:extLst>
          </p:cNvPr>
          <p:cNvSpPr txBox="1"/>
          <p:nvPr/>
        </p:nvSpPr>
        <p:spPr>
          <a:xfrm>
            <a:off x="7086600" y="321321"/>
            <a:ext cx="10996586" cy="10098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819"/>
              </a:lnSpc>
            </a:pPr>
            <a:r>
              <a:rPr lang="en-US" sz="6299">
                <a:solidFill>
                  <a:srgbClr val="FFFFFF"/>
                </a:solidFill>
                <a:latin typeface="Ubuntu"/>
              </a:rPr>
              <a:t>Mis Gweithredu Canser y Geg</a:t>
            </a:r>
          </a:p>
        </p:txBody>
      </p:sp>
      <p:sp>
        <p:nvSpPr>
          <p:cNvPr id="21" name="TextBox 49">
            <a:extLst>
              <a:ext uri="{FF2B5EF4-FFF2-40B4-BE49-F238E27FC236}">
                <a16:creationId xmlns:a16="http://schemas.microsoft.com/office/drawing/2014/main" id="{7074951A-18CB-F64B-88CC-CF9E95556823}"/>
              </a:ext>
            </a:extLst>
          </p:cNvPr>
          <p:cNvSpPr txBox="1"/>
          <p:nvPr/>
        </p:nvSpPr>
        <p:spPr>
          <a:xfrm>
            <a:off x="7402397" y="1478570"/>
            <a:ext cx="7473800" cy="515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>
                <a:solidFill>
                  <a:srgbClr val="24A2B5"/>
                </a:solidFill>
                <a:latin typeface="Ubuntu Bold"/>
              </a:rPr>
              <a:t> </a:t>
            </a:r>
            <a:r>
              <a:rPr lang="en-US" sz="3199">
                <a:solidFill>
                  <a:srgbClr val="24A2B5"/>
                </a:solidFill>
                <a:latin typeface="Ubuntu"/>
              </a:rPr>
              <a:t>1 Tachwedd – 30 Tachwedd</a:t>
            </a:r>
            <a:endParaRPr lang="en-US" sz="3199">
              <a:solidFill>
                <a:srgbClr val="24A2B5"/>
              </a:solidFill>
              <a:latin typeface="Ubuntu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500160"/>
            <a:ext cx="18288000" cy="0"/>
          </a:xfrm>
          <a:prstGeom prst="line">
            <a:avLst/>
          </a:prstGeom>
          <a:ln w="38100" cap="flat">
            <a:solidFill>
              <a:srgbClr val="28508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6820219" y="-51991"/>
            <a:ext cx="11467781" cy="2552151"/>
            <a:chOff x="0" y="0"/>
            <a:chExt cx="3020321" cy="6721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20321" cy="672171"/>
            </a:xfrm>
            <a:custGeom>
              <a:avLst/>
              <a:gdLst/>
              <a:ahLst/>
              <a:cxnLst/>
              <a:rect l="l" t="t" r="r" b="b"/>
              <a:pathLst>
                <a:path w="3020321" h="672171">
                  <a:moveTo>
                    <a:pt x="0" y="0"/>
                  </a:moveTo>
                  <a:lnTo>
                    <a:pt x="3020321" y="0"/>
                  </a:lnTo>
                  <a:lnTo>
                    <a:pt x="3020321" y="672171"/>
                  </a:lnTo>
                  <a:lnTo>
                    <a:pt x="0" y="672171"/>
                  </a:lnTo>
                  <a:close/>
                </a:path>
              </a:pathLst>
            </a:custGeom>
            <a:solidFill>
              <a:srgbClr val="28508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5897931" y="3877816"/>
            <a:ext cx="1716507" cy="1716507"/>
          </a:xfrm>
          <a:custGeom>
            <a:avLst/>
            <a:gdLst/>
            <a:ahLst/>
            <a:cxnLst/>
            <a:rect l="l" t="t" r="r" b="b"/>
            <a:pathLst>
              <a:path w="1716507" h="1716507">
                <a:moveTo>
                  <a:pt x="0" y="0"/>
                </a:moveTo>
                <a:lnTo>
                  <a:pt x="1716507" y="0"/>
                </a:lnTo>
                <a:lnTo>
                  <a:pt x="1716507" y="1716507"/>
                </a:lnTo>
                <a:lnTo>
                  <a:pt x="0" y="17165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00940" y="499251"/>
            <a:ext cx="6560348" cy="1536215"/>
          </a:xfrm>
          <a:custGeom>
            <a:avLst/>
            <a:gdLst/>
            <a:ahLst/>
            <a:cxnLst/>
            <a:rect l="l" t="t" r="r" b="b"/>
            <a:pathLst>
              <a:path w="6560348" h="1536215">
                <a:moveTo>
                  <a:pt x="0" y="0"/>
                </a:moveTo>
                <a:lnTo>
                  <a:pt x="6560348" y="0"/>
                </a:lnTo>
                <a:lnTo>
                  <a:pt x="6560348" y="1536215"/>
                </a:lnTo>
                <a:lnTo>
                  <a:pt x="0" y="15362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240234" y="1650938"/>
            <a:ext cx="1019066" cy="1698444"/>
          </a:xfrm>
          <a:custGeom>
            <a:avLst/>
            <a:gdLst/>
            <a:ahLst/>
            <a:cxnLst/>
            <a:rect l="l" t="t" r="r" b="b"/>
            <a:pathLst>
              <a:path w="1019066" h="1698444">
                <a:moveTo>
                  <a:pt x="0" y="0"/>
                </a:moveTo>
                <a:lnTo>
                  <a:pt x="1019066" y="0"/>
                </a:lnTo>
                <a:lnTo>
                  <a:pt x="1019066" y="1698444"/>
                </a:lnTo>
                <a:lnTo>
                  <a:pt x="0" y="16984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3329086" y="3677671"/>
            <a:ext cx="4485043" cy="5485324"/>
            <a:chOff x="0" y="0"/>
            <a:chExt cx="1181246" cy="144469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81246" cy="1444694"/>
            </a:xfrm>
            <a:custGeom>
              <a:avLst/>
              <a:gdLst/>
              <a:ahLst/>
              <a:cxnLst/>
              <a:rect l="l" t="t" r="r" b="b"/>
              <a:pathLst>
                <a:path w="1181246" h="1444694">
                  <a:moveTo>
                    <a:pt x="0" y="0"/>
                  </a:moveTo>
                  <a:lnTo>
                    <a:pt x="1181246" y="0"/>
                  </a:lnTo>
                  <a:lnTo>
                    <a:pt x="1181246" y="1444694"/>
                  </a:lnTo>
                  <a:lnTo>
                    <a:pt x="0" y="1444694"/>
                  </a:lnTo>
                  <a:close/>
                </a:path>
              </a:pathLst>
            </a:custGeom>
            <a:solidFill>
              <a:srgbClr val="1C6399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756102" y="3677671"/>
            <a:ext cx="1240852" cy="1905339"/>
          </a:xfrm>
          <a:custGeom>
            <a:avLst/>
            <a:gdLst/>
            <a:ahLst/>
            <a:cxnLst/>
            <a:rect l="l" t="t" r="r" b="b"/>
            <a:pathLst>
              <a:path w="1240852" h="1905339">
                <a:moveTo>
                  <a:pt x="0" y="0"/>
                </a:moveTo>
                <a:lnTo>
                  <a:pt x="1240852" y="0"/>
                </a:lnTo>
                <a:lnTo>
                  <a:pt x="1240852" y="1905339"/>
                </a:lnTo>
                <a:lnTo>
                  <a:pt x="0" y="190533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93054" y="6874855"/>
            <a:ext cx="1966948" cy="1966948"/>
          </a:xfrm>
          <a:custGeom>
            <a:avLst/>
            <a:gdLst/>
            <a:ahLst/>
            <a:cxnLst/>
            <a:rect l="l" t="t" r="r" b="b"/>
            <a:pathLst>
              <a:path w="1966948" h="1966948">
                <a:moveTo>
                  <a:pt x="0" y="0"/>
                </a:moveTo>
                <a:lnTo>
                  <a:pt x="1966948" y="0"/>
                </a:lnTo>
                <a:lnTo>
                  <a:pt x="1966948" y="1966948"/>
                </a:lnTo>
                <a:lnTo>
                  <a:pt x="0" y="19669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656033" y="7283214"/>
            <a:ext cx="2257757" cy="1375179"/>
          </a:xfrm>
          <a:custGeom>
            <a:avLst/>
            <a:gdLst/>
            <a:ahLst/>
            <a:cxnLst/>
            <a:rect l="l" t="t" r="r" b="b"/>
            <a:pathLst>
              <a:path w="2257757" h="1375179">
                <a:moveTo>
                  <a:pt x="0" y="0"/>
                </a:moveTo>
                <a:lnTo>
                  <a:pt x="2257757" y="0"/>
                </a:lnTo>
                <a:lnTo>
                  <a:pt x="2257757" y="1375180"/>
                </a:lnTo>
                <a:lnTo>
                  <a:pt x="0" y="137518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9726653" y="4064781"/>
            <a:ext cx="2331159" cy="1570618"/>
          </a:xfrm>
          <a:custGeom>
            <a:avLst/>
            <a:gdLst/>
            <a:ahLst/>
            <a:cxnLst/>
            <a:rect l="l" t="t" r="r" b="b"/>
            <a:pathLst>
              <a:path w="2331159" h="1570618">
                <a:moveTo>
                  <a:pt x="0" y="0"/>
                </a:moveTo>
                <a:lnTo>
                  <a:pt x="2331159" y="0"/>
                </a:lnTo>
                <a:lnTo>
                  <a:pt x="2331159" y="1570618"/>
                </a:lnTo>
                <a:lnTo>
                  <a:pt x="0" y="15706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0209315" y="7283214"/>
            <a:ext cx="1498958" cy="1665509"/>
          </a:xfrm>
          <a:custGeom>
            <a:avLst/>
            <a:gdLst/>
            <a:ahLst/>
            <a:cxnLst/>
            <a:rect l="l" t="t" r="r" b="b"/>
            <a:pathLst>
              <a:path w="1498958" h="1665509">
                <a:moveTo>
                  <a:pt x="0" y="0"/>
                </a:moveTo>
                <a:lnTo>
                  <a:pt x="1498958" y="0"/>
                </a:lnTo>
                <a:lnTo>
                  <a:pt x="1498958" y="1665509"/>
                </a:lnTo>
                <a:lnTo>
                  <a:pt x="0" y="166550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4707921" y="5876236"/>
            <a:ext cx="3759804" cy="834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0"/>
              </a:lnSpc>
            </a:pPr>
            <a:r>
              <a:rPr lang="en-US" sz="2736" dirty="0" err="1">
                <a:solidFill>
                  <a:srgbClr val="F43882"/>
                </a:solidFill>
                <a:latin typeface="Ubuntu Bold"/>
              </a:rPr>
              <a:t>Stopio</a:t>
            </a:r>
            <a:r>
              <a:rPr lang="en-US" sz="2736" dirty="0">
                <a:solidFill>
                  <a:srgbClr val="F43882"/>
                </a:solidFill>
                <a:latin typeface="Ubuntu Bold"/>
              </a:rPr>
              <a:t> </a:t>
            </a:r>
            <a:r>
              <a:rPr lang="en-US" sz="2736" dirty="0" err="1">
                <a:solidFill>
                  <a:srgbClr val="F43882"/>
                </a:solidFill>
                <a:latin typeface="Ubuntu Bold"/>
              </a:rPr>
              <a:t>smygu</a:t>
            </a:r>
            <a:r>
              <a:rPr lang="en-US" sz="2736" dirty="0">
                <a:solidFill>
                  <a:srgbClr val="F43882"/>
                </a:solidFill>
                <a:latin typeface="Ubuntu Bold"/>
              </a:rPr>
              <a:t> </a:t>
            </a:r>
            <a:r>
              <a:rPr lang="en-US" sz="2736" dirty="0" err="1">
                <a:solidFill>
                  <a:srgbClr val="F43882"/>
                </a:solidFill>
                <a:latin typeface="Ubuntu Bold"/>
              </a:rPr>
              <a:t>neu</a:t>
            </a:r>
            <a:r>
              <a:rPr lang="en-US" sz="2736" dirty="0">
                <a:solidFill>
                  <a:srgbClr val="F43882"/>
                </a:solidFill>
                <a:latin typeface="Ubuntu Bold"/>
              </a:rPr>
              <a:t> </a:t>
            </a:r>
            <a:r>
              <a:rPr lang="en-US" sz="2736" dirty="0" err="1">
                <a:solidFill>
                  <a:srgbClr val="F43882"/>
                </a:solidFill>
                <a:latin typeface="Ubuntu Bold"/>
              </a:rPr>
              <a:t>gnoi</a:t>
            </a:r>
            <a:r>
              <a:rPr lang="en-US" sz="2736" dirty="0">
                <a:solidFill>
                  <a:srgbClr val="F43882"/>
                </a:solidFill>
                <a:latin typeface="Ubuntu Bold"/>
              </a:rPr>
              <a:t> </a:t>
            </a:r>
            <a:r>
              <a:rPr lang="en-US" sz="2736" dirty="0" err="1">
                <a:solidFill>
                  <a:srgbClr val="F43882"/>
                </a:solidFill>
                <a:latin typeface="Ubuntu Bold"/>
              </a:rPr>
              <a:t>tybaco</a:t>
            </a:r>
            <a:endParaRPr lang="en-US" sz="2736" dirty="0">
              <a:solidFill>
                <a:srgbClr val="F43882"/>
              </a:solidFill>
              <a:latin typeface="Ubuntu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2948671" y="9353495"/>
            <a:ext cx="5239677" cy="452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9"/>
              </a:lnSpc>
              <a:spcBef>
                <a:spcPct val="0"/>
              </a:spcBef>
            </a:pPr>
            <a:r>
              <a:rPr lang="en-US" sz="2999">
                <a:solidFill>
                  <a:srgbClr val="285087"/>
                </a:solidFill>
                <a:latin typeface="Roboto"/>
              </a:rPr>
              <a:t>#MisGweithreduCanserYGeg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391594" y="3839716"/>
            <a:ext cx="4236884" cy="1680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9"/>
              </a:lnSpc>
            </a:pPr>
            <a:r>
              <a:rPr lang="en-US" sz="3599" dirty="0">
                <a:solidFill>
                  <a:srgbClr val="FFFFFF"/>
                </a:solidFill>
                <a:latin typeface="Ubuntu"/>
              </a:rPr>
              <a:t>Am </a:t>
            </a:r>
            <a:r>
              <a:rPr lang="en-US" sz="3599" dirty="0" err="1">
                <a:solidFill>
                  <a:srgbClr val="FFFFFF"/>
                </a:solidFill>
                <a:latin typeface="Ubuntu"/>
              </a:rPr>
              <a:t>gymorth</a:t>
            </a:r>
            <a:r>
              <a:rPr lang="en-US" sz="3599" dirty="0">
                <a:solidFill>
                  <a:srgbClr val="FFFFFF"/>
                </a:solidFill>
                <a:latin typeface="Ubuntu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Ubuntu"/>
              </a:rPr>
              <a:t>i</a:t>
            </a:r>
            <a:r>
              <a:rPr lang="en-US" sz="3599" dirty="0">
                <a:solidFill>
                  <a:srgbClr val="FFFFFF"/>
                </a:solidFill>
                <a:latin typeface="Ubuntu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Ubuntu"/>
              </a:rPr>
              <a:t>stopio</a:t>
            </a:r>
            <a:r>
              <a:rPr lang="en-US" sz="3599" dirty="0">
                <a:solidFill>
                  <a:srgbClr val="FFFFFF"/>
                </a:solidFill>
                <a:latin typeface="Ubuntu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Ubuntu"/>
              </a:rPr>
              <a:t>smygu</a:t>
            </a:r>
            <a:r>
              <a:rPr lang="en-US" sz="3599" dirty="0">
                <a:solidFill>
                  <a:srgbClr val="FFFFFF"/>
                </a:solidFill>
                <a:latin typeface="Ubuntu"/>
              </a:rPr>
              <a:t>, </a:t>
            </a:r>
            <a:r>
              <a:rPr lang="en-US" sz="3599" dirty="0" err="1">
                <a:solidFill>
                  <a:srgbClr val="FFFFFF"/>
                </a:solidFill>
                <a:latin typeface="Ubuntu"/>
              </a:rPr>
              <a:t>sganiwch</a:t>
            </a:r>
            <a:r>
              <a:rPr lang="en-US" sz="3599" dirty="0">
                <a:solidFill>
                  <a:srgbClr val="FFFFFF"/>
                </a:solidFill>
                <a:latin typeface="Ubuntu"/>
              </a:rPr>
              <a:t> y cod QR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12187" y="5903723"/>
            <a:ext cx="3419459" cy="396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0"/>
              </a:lnSpc>
            </a:pPr>
            <a:r>
              <a:rPr lang="en-US" sz="2696">
                <a:solidFill>
                  <a:srgbClr val="285087"/>
                </a:solidFill>
                <a:latin typeface="Ubuntu Bold"/>
              </a:rPr>
              <a:t>Yfed llai o alcohol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12187" y="9092291"/>
            <a:ext cx="3268927" cy="832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0"/>
              </a:lnSpc>
            </a:pPr>
            <a:r>
              <a:rPr lang="en-US" sz="2696">
                <a:solidFill>
                  <a:srgbClr val="FF5D0C"/>
                </a:solidFill>
                <a:latin typeface="Ubuntu Bold"/>
              </a:rPr>
              <a:t>Defnyddio eli SPF ar wefusau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89970" y="2663591"/>
            <a:ext cx="12532428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700" dirty="0">
                <a:solidFill>
                  <a:srgbClr val="F43882"/>
                </a:solidFill>
                <a:latin typeface="Ubuntu Bold"/>
              </a:rPr>
              <a:t>Mae 90% o </a:t>
            </a:r>
            <a:r>
              <a:rPr lang="en-US" sz="3700" dirty="0" err="1">
                <a:solidFill>
                  <a:srgbClr val="F43882"/>
                </a:solidFill>
                <a:latin typeface="Ubuntu Bold"/>
              </a:rPr>
              <a:t>achosion</a:t>
            </a:r>
            <a:r>
              <a:rPr lang="en-US" sz="3700" dirty="0">
                <a:solidFill>
                  <a:srgbClr val="F43882"/>
                </a:solidFill>
                <a:latin typeface="Ubuntu Bold"/>
              </a:rPr>
              <a:t> o </a:t>
            </a:r>
            <a:r>
              <a:rPr lang="en-US" sz="3700" dirty="0" err="1">
                <a:solidFill>
                  <a:srgbClr val="F43882"/>
                </a:solidFill>
                <a:latin typeface="Ubuntu Bold"/>
              </a:rPr>
              <a:t>ganser</a:t>
            </a:r>
            <a:r>
              <a:rPr lang="en-US" sz="3700" dirty="0">
                <a:solidFill>
                  <a:srgbClr val="F43882"/>
                </a:solidFill>
                <a:latin typeface="Ubuntu Bold"/>
              </a:rPr>
              <a:t> y </a:t>
            </a:r>
            <a:r>
              <a:rPr lang="en-US" sz="3700" dirty="0" err="1">
                <a:solidFill>
                  <a:srgbClr val="F43882"/>
                </a:solidFill>
                <a:latin typeface="Ubuntu Bold"/>
              </a:rPr>
              <a:t>geg</a:t>
            </a:r>
            <a:r>
              <a:rPr lang="en-US" sz="3700" dirty="0">
                <a:solidFill>
                  <a:srgbClr val="F43882"/>
                </a:solidFill>
                <a:latin typeface="Ubuntu Bold"/>
              </a:rPr>
              <a:t> </a:t>
            </a:r>
            <a:r>
              <a:rPr lang="en-US" sz="3700" dirty="0" err="1">
                <a:solidFill>
                  <a:srgbClr val="F43882"/>
                </a:solidFill>
                <a:latin typeface="Ubuntu Bold"/>
              </a:rPr>
              <a:t>yn</a:t>
            </a:r>
            <a:r>
              <a:rPr lang="en-US" sz="3700" dirty="0">
                <a:solidFill>
                  <a:srgbClr val="F43882"/>
                </a:solidFill>
                <a:latin typeface="Ubuntu Bold"/>
              </a:rPr>
              <a:t> </a:t>
            </a:r>
            <a:r>
              <a:rPr lang="en-US" sz="3700" dirty="0" err="1">
                <a:solidFill>
                  <a:srgbClr val="F43882"/>
                </a:solidFill>
                <a:latin typeface="Ubuntu Bold"/>
              </a:rPr>
              <a:t>gysylltiedig</a:t>
            </a:r>
            <a:r>
              <a:rPr lang="en-US" sz="3700" dirty="0">
                <a:solidFill>
                  <a:srgbClr val="F43882"/>
                </a:solidFill>
                <a:latin typeface="Ubuntu Bold"/>
              </a:rPr>
              <a:t> â </a:t>
            </a:r>
            <a:r>
              <a:rPr lang="en-US" sz="3700" dirty="0" err="1">
                <a:solidFill>
                  <a:srgbClr val="F43882"/>
                </a:solidFill>
                <a:latin typeface="Ubuntu Bold"/>
              </a:rPr>
              <a:t>ffordd</a:t>
            </a:r>
            <a:r>
              <a:rPr lang="en-US" sz="3700" dirty="0">
                <a:solidFill>
                  <a:srgbClr val="F43882"/>
                </a:solidFill>
                <a:latin typeface="Ubuntu Bold"/>
              </a:rPr>
              <a:t> o </a:t>
            </a:r>
            <a:r>
              <a:rPr lang="en-US" sz="3700" dirty="0" err="1">
                <a:solidFill>
                  <a:srgbClr val="F43882"/>
                </a:solidFill>
                <a:latin typeface="Ubuntu Bold"/>
              </a:rPr>
              <a:t>fyw</a:t>
            </a:r>
            <a:endParaRPr lang="en-US" sz="3700" dirty="0">
              <a:solidFill>
                <a:srgbClr val="F43882"/>
              </a:solidFill>
              <a:latin typeface="Ubuntu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4707921" y="8869226"/>
            <a:ext cx="3759804" cy="1269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5"/>
              </a:lnSpc>
            </a:pPr>
            <a:r>
              <a:rPr lang="en-US" sz="2700">
                <a:solidFill>
                  <a:srgbClr val="24A2B5"/>
                </a:solidFill>
                <a:latin typeface="Ubuntu Bold"/>
              </a:rPr>
              <a:t>Bod yn ddiogel wrth gael rhyw i leihau’r risg o HPV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144000" y="5947342"/>
            <a:ext cx="3512652" cy="397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5"/>
              </a:lnSpc>
            </a:pPr>
            <a:r>
              <a:rPr lang="en-US" sz="2700">
                <a:solidFill>
                  <a:srgbClr val="40A294"/>
                </a:solidFill>
                <a:latin typeface="Ubuntu Bold"/>
              </a:rPr>
              <a:t>Bwyta’n iach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020424" y="9074214"/>
            <a:ext cx="3759804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5"/>
              </a:lnSpc>
            </a:pPr>
            <a:r>
              <a:rPr lang="en-US" sz="2700" dirty="0" err="1">
                <a:solidFill>
                  <a:srgbClr val="285087"/>
                </a:solidFill>
                <a:latin typeface="Ubuntu Bold"/>
              </a:rPr>
              <a:t>Edrych</a:t>
            </a:r>
            <a:r>
              <a:rPr lang="en-US" sz="2700" dirty="0">
                <a:solidFill>
                  <a:srgbClr val="285087"/>
                </a:solidFill>
                <a:latin typeface="Ubuntu Bold"/>
              </a:rPr>
              <a:t> </a:t>
            </a:r>
            <a:r>
              <a:rPr lang="en-US" sz="2700" dirty="0" err="1">
                <a:solidFill>
                  <a:srgbClr val="285087"/>
                </a:solidFill>
                <a:latin typeface="Ubuntu Bold"/>
              </a:rPr>
              <a:t>ar</a:t>
            </a:r>
            <a:r>
              <a:rPr lang="en-US" sz="2700" dirty="0">
                <a:solidFill>
                  <a:srgbClr val="285087"/>
                </a:solidFill>
                <a:latin typeface="Ubuntu Bold"/>
              </a:rPr>
              <a:t> </a:t>
            </a:r>
            <a:r>
              <a:rPr lang="en-US" sz="2700" dirty="0" err="1">
                <a:solidFill>
                  <a:srgbClr val="285087"/>
                </a:solidFill>
                <a:latin typeface="Ubuntu Bold"/>
              </a:rPr>
              <a:t>gyflwr</a:t>
            </a:r>
            <a:r>
              <a:rPr lang="en-US" sz="2700" dirty="0">
                <a:solidFill>
                  <a:srgbClr val="285087"/>
                </a:solidFill>
                <a:latin typeface="Ubuntu Bold"/>
              </a:rPr>
              <a:t> </a:t>
            </a:r>
            <a:r>
              <a:rPr lang="en-US" sz="2700" dirty="0" err="1">
                <a:solidFill>
                  <a:srgbClr val="285087"/>
                </a:solidFill>
                <a:latin typeface="Ubuntu Bold"/>
              </a:rPr>
              <a:t>eich</a:t>
            </a:r>
            <a:r>
              <a:rPr lang="en-US" sz="2700" dirty="0">
                <a:solidFill>
                  <a:srgbClr val="285087"/>
                </a:solidFill>
                <a:latin typeface="Ubuntu Bold"/>
              </a:rPr>
              <a:t> </a:t>
            </a:r>
            <a:r>
              <a:rPr lang="en-US" sz="2700" dirty="0" err="1">
                <a:solidFill>
                  <a:srgbClr val="285087"/>
                </a:solidFill>
                <a:latin typeface="Ubuntu Bold"/>
              </a:rPr>
              <a:t>ceg</a:t>
            </a:r>
            <a:r>
              <a:rPr lang="en-US" sz="2700" dirty="0">
                <a:solidFill>
                  <a:srgbClr val="285087"/>
                </a:solidFill>
                <a:latin typeface="Ubuntu Bold"/>
              </a:rPr>
              <a:t> bob </a:t>
            </a:r>
            <a:r>
              <a:rPr lang="en-US" sz="2700" dirty="0" err="1">
                <a:solidFill>
                  <a:srgbClr val="285087"/>
                </a:solidFill>
                <a:latin typeface="Ubuntu Bold"/>
              </a:rPr>
              <a:t>mis</a:t>
            </a:r>
            <a:endParaRPr lang="en-US" sz="2700" dirty="0">
              <a:solidFill>
                <a:srgbClr val="285087"/>
              </a:solidFill>
              <a:latin typeface="Ubuntu Bold"/>
            </a:endParaRPr>
          </a:p>
        </p:txBody>
      </p:sp>
      <p:sp>
        <p:nvSpPr>
          <p:cNvPr id="30" name="TextBox 48">
            <a:extLst>
              <a:ext uri="{FF2B5EF4-FFF2-40B4-BE49-F238E27FC236}">
                <a16:creationId xmlns:a16="http://schemas.microsoft.com/office/drawing/2014/main" id="{587C43B5-8686-B296-B481-EAA3BA5E5714}"/>
              </a:ext>
            </a:extLst>
          </p:cNvPr>
          <p:cNvSpPr txBox="1"/>
          <p:nvPr/>
        </p:nvSpPr>
        <p:spPr>
          <a:xfrm>
            <a:off x="7086600" y="321321"/>
            <a:ext cx="10996586" cy="10098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819"/>
              </a:lnSpc>
            </a:pPr>
            <a:r>
              <a:rPr lang="en-US" sz="6299">
                <a:solidFill>
                  <a:srgbClr val="FFFFFF"/>
                </a:solidFill>
                <a:latin typeface="Ubuntu"/>
              </a:rPr>
              <a:t>Mis Gweithredu Canser y Geg</a:t>
            </a:r>
          </a:p>
        </p:txBody>
      </p:sp>
      <p:sp>
        <p:nvSpPr>
          <p:cNvPr id="31" name="TextBox 49">
            <a:extLst>
              <a:ext uri="{FF2B5EF4-FFF2-40B4-BE49-F238E27FC236}">
                <a16:creationId xmlns:a16="http://schemas.microsoft.com/office/drawing/2014/main" id="{310BDE5A-F486-5DE2-C810-B804A7D36D7E}"/>
              </a:ext>
            </a:extLst>
          </p:cNvPr>
          <p:cNvSpPr txBox="1"/>
          <p:nvPr/>
        </p:nvSpPr>
        <p:spPr>
          <a:xfrm>
            <a:off x="7402397" y="1478570"/>
            <a:ext cx="7473800" cy="515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>
                <a:solidFill>
                  <a:srgbClr val="24A2B5"/>
                </a:solidFill>
                <a:latin typeface="Ubuntu Bold"/>
              </a:rPr>
              <a:t> </a:t>
            </a:r>
            <a:r>
              <a:rPr lang="en-US" sz="3199">
                <a:solidFill>
                  <a:srgbClr val="24A2B5"/>
                </a:solidFill>
                <a:latin typeface="Ubuntu"/>
              </a:rPr>
              <a:t>1 Tachwedd – 30 Tachwedd</a:t>
            </a:r>
            <a:endParaRPr lang="en-US" sz="3199">
              <a:solidFill>
                <a:srgbClr val="24A2B5"/>
              </a:solidFill>
              <a:latin typeface="Ubuntu Bold"/>
            </a:endParaRP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CB7913D0-7C6E-1CD6-390C-8CD0EEFFAA47}"/>
              </a:ext>
            </a:extLst>
          </p:cNvPr>
          <p:cNvGrpSpPr>
            <a:grpSpLocks noChangeAspect="1"/>
          </p:cNvGrpSpPr>
          <p:nvPr/>
        </p:nvGrpSpPr>
        <p:grpSpPr>
          <a:xfrm>
            <a:off x="14064327" y="5664709"/>
            <a:ext cx="3194973" cy="3194973"/>
            <a:chOff x="0" y="0"/>
            <a:chExt cx="5486400" cy="5486400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290ACDC6-34FC-AD2F-AC4A-CDBD6339422C}"/>
                </a:ext>
              </a:extLst>
            </p:cNvPr>
            <p:cNvSpPr/>
            <p:nvPr/>
          </p:nvSpPr>
          <p:spPr>
            <a:xfrm>
              <a:off x="0" y="0"/>
              <a:ext cx="5486400" cy="5486400"/>
            </a:xfrm>
            <a:custGeom>
              <a:avLst/>
              <a:gdLst/>
              <a:ahLst/>
              <a:cxnLst/>
              <a:rect l="l" t="t" r="r" b="b"/>
              <a:pathLst>
                <a:path w="5486400" h="5486400">
                  <a:moveTo>
                    <a:pt x="0" y="0"/>
                  </a:moveTo>
                  <a:lnTo>
                    <a:pt x="5486400" y="0"/>
                  </a:lnTo>
                  <a:lnTo>
                    <a:pt x="54864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500160"/>
            <a:ext cx="18288000" cy="0"/>
          </a:xfrm>
          <a:prstGeom prst="line">
            <a:avLst/>
          </a:prstGeom>
          <a:ln w="38100" cap="flat">
            <a:solidFill>
              <a:srgbClr val="28508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6820219" y="-51991"/>
            <a:ext cx="11467781" cy="2552151"/>
            <a:chOff x="0" y="0"/>
            <a:chExt cx="3020321" cy="6721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20321" cy="672171"/>
            </a:xfrm>
            <a:custGeom>
              <a:avLst/>
              <a:gdLst/>
              <a:ahLst/>
              <a:cxnLst/>
              <a:rect l="l" t="t" r="r" b="b"/>
              <a:pathLst>
                <a:path w="3020321" h="672171">
                  <a:moveTo>
                    <a:pt x="0" y="0"/>
                  </a:moveTo>
                  <a:lnTo>
                    <a:pt x="3020321" y="0"/>
                  </a:lnTo>
                  <a:lnTo>
                    <a:pt x="3020321" y="672171"/>
                  </a:lnTo>
                  <a:lnTo>
                    <a:pt x="0" y="672171"/>
                  </a:lnTo>
                  <a:close/>
                </a:path>
              </a:pathLst>
            </a:custGeom>
            <a:solidFill>
              <a:srgbClr val="28508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00940" y="499251"/>
            <a:ext cx="6560348" cy="1536215"/>
          </a:xfrm>
          <a:custGeom>
            <a:avLst/>
            <a:gdLst/>
            <a:ahLst/>
            <a:cxnLst/>
            <a:rect l="l" t="t" r="r" b="b"/>
            <a:pathLst>
              <a:path w="6560348" h="1536215">
                <a:moveTo>
                  <a:pt x="0" y="0"/>
                </a:moveTo>
                <a:lnTo>
                  <a:pt x="6560348" y="0"/>
                </a:lnTo>
                <a:lnTo>
                  <a:pt x="6560348" y="1536215"/>
                </a:lnTo>
                <a:lnTo>
                  <a:pt x="0" y="15362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445950" y="4037011"/>
            <a:ext cx="4383298" cy="1833016"/>
          </a:xfrm>
          <a:custGeom>
            <a:avLst/>
            <a:gdLst/>
            <a:ahLst/>
            <a:cxnLst/>
            <a:rect l="l" t="t" r="r" b="b"/>
            <a:pathLst>
              <a:path w="4383298" h="1833016">
                <a:moveTo>
                  <a:pt x="0" y="0"/>
                </a:moveTo>
                <a:lnTo>
                  <a:pt x="4383298" y="0"/>
                </a:lnTo>
                <a:lnTo>
                  <a:pt x="4383298" y="1833016"/>
                </a:lnTo>
                <a:lnTo>
                  <a:pt x="0" y="18330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4566877" y="8151713"/>
            <a:ext cx="4383298" cy="1833016"/>
          </a:xfrm>
          <a:custGeom>
            <a:avLst/>
            <a:gdLst/>
            <a:ahLst/>
            <a:cxnLst/>
            <a:rect l="l" t="t" r="r" b="b"/>
            <a:pathLst>
              <a:path w="4383298" h="1833016">
                <a:moveTo>
                  <a:pt x="0" y="0"/>
                </a:moveTo>
                <a:lnTo>
                  <a:pt x="4383298" y="0"/>
                </a:lnTo>
                <a:lnTo>
                  <a:pt x="4383298" y="1833015"/>
                </a:lnTo>
                <a:lnTo>
                  <a:pt x="0" y="18330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3329086" y="3677671"/>
            <a:ext cx="4485043" cy="5485324"/>
            <a:chOff x="0" y="0"/>
            <a:chExt cx="1181246" cy="144469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81246" cy="1444694"/>
            </a:xfrm>
            <a:custGeom>
              <a:avLst/>
              <a:gdLst/>
              <a:ahLst/>
              <a:cxnLst/>
              <a:rect l="l" t="t" r="r" b="b"/>
              <a:pathLst>
                <a:path w="1181246" h="1444694">
                  <a:moveTo>
                    <a:pt x="0" y="0"/>
                  </a:moveTo>
                  <a:lnTo>
                    <a:pt x="1181246" y="0"/>
                  </a:lnTo>
                  <a:lnTo>
                    <a:pt x="1181246" y="1444694"/>
                  </a:lnTo>
                  <a:lnTo>
                    <a:pt x="0" y="1444694"/>
                  </a:lnTo>
                  <a:close/>
                </a:path>
              </a:pathLst>
            </a:custGeom>
            <a:solidFill>
              <a:srgbClr val="1C6399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6240234" y="1650938"/>
            <a:ext cx="1019066" cy="1698444"/>
          </a:xfrm>
          <a:custGeom>
            <a:avLst/>
            <a:gdLst/>
            <a:ahLst/>
            <a:cxnLst/>
            <a:rect l="l" t="t" r="r" b="b"/>
            <a:pathLst>
              <a:path w="1019066" h="1698444">
                <a:moveTo>
                  <a:pt x="0" y="0"/>
                </a:moveTo>
                <a:lnTo>
                  <a:pt x="1019066" y="0"/>
                </a:lnTo>
                <a:lnTo>
                  <a:pt x="1019066" y="1698444"/>
                </a:lnTo>
                <a:lnTo>
                  <a:pt x="0" y="16984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05983" y="4037011"/>
            <a:ext cx="4383298" cy="1833016"/>
          </a:xfrm>
          <a:custGeom>
            <a:avLst/>
            <a:gdLst/>
            <a:ahLst/>
            <a:cxnLst/>
            <a:rect l="l" t="t" r="r" b="b"/>
            <a:pathLst>
              <a:path w="4383298" h="1833016">
                <a:moveTo>
                  <a:pt x="0" y="0"/>
                </a:moveTo>
                <a:lnTo>
                  <a:pt x="4383298" y="0"/>
                </a:lnTo>
                <a:lnTo>
                  <a:pt x="4383298" y="1833016"/>
                </a:lnTo>
                <a:lnTo>
                  <a:pt x="0" y="18330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3561072" y="3861076"/>
            <a:ext cx="3991782" cy="17182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24"/>
              </a:lnSpc>
            </a:pPr>
            <a:r>
              <a:rPr lang="en-US" sz="3699">
                <a:solidFill>
                  <a:srgbClr val="FFFFFF"/>
                </a:solidFill>
                <a:latin typeface="Ubuntu"/>
              </a:rPr>
              <a:t>Dysgwch sut i edrych am ganser y geg gartref</a:t>
            </a:r>
            <a:endParaRPr lang="en-US" sz="3699" dirty="0">
              <a:solidFill>
                <a:srgbClr val="FFFFFF"/>
              </a:solidFill>
              <a:latin typeface="Ubuntu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8445950" y="6467766"/>
            <a:ext cx="4383298" cy="1833016"/>
          </a:xfrm>
          <a:custGeom>
            <a:avLst/>
            <a:gdLst/>
            <a:ahLst/>
            <a:cxnLst/>
            <a:rect l="l" t="t" r="r" b="b"/>
            <a:pathLst>
              <a:path w="4383298" h="1833016">
                <a:moveTo>
                  <a:pt x="0" y="0"/>
                </a:moveTo>
                <a:lnTo>
                  <a:pt x="4383298" y="0"/>
                </a:lnTo>
                <a:lnTo>
                  <a:pt x="4383298" y="1833015"/>
                </a:lnTo>
                <a:lnTo>
                  <a:pt x="0" y="18330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8807070" y="6739317"/>
            <a:ext cx="3457634" cy="1165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Ubuntu Bold"/>
              </a:rPr>
              <a:t>Lympiau heb esboniad</a:t>
            </a:r>
          </a:p>
        </p:txBody>
      </p:sp>
      <p:sp>
        <p:nvSpPr>
          <p:cNvPr id="21" name="Freeform 21"/>
          <p:cNvSpPr/>
          <p:nvPr/>
        </p:nvSpPr>
        <p:spPr>
          <a:xfrm>
            <a:off x="5290497" y="4037011"/>
            <a:ext cx="2936058" cy="4067586"/>
          </a:xfrm>
          <a:custGeom>
            <a:avLst/>
            <a:gdLst/>
            <a:ahLst/>
            <a:cxnLst/>
            <a:rect l="l" t="t" r="r" b="b"/>
            <a:pathLst>
              <a:path w="2936058" h="4067586">
                <a:moveTo>
                  <a:pt x="0" y="0"/>
                </a:moveTo>
                <a:lnTo>
                  <a:pt x="2936058" y="0"/>
                </a:lnTo>
                <a:lnTo>
                  <a:pt x="2936058" y="4067587"/>
                </a:lnTo>
                <a:lnTo>
                  <a:pt x="0" y="40675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428386" y="4299282"/>
            <a:ext cx="4138491" cy="1165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200">
                <a:solidFill>
                  <a:srgbClr val="FFFFFF"/>
                </a:solidFill>
                <a:latin typeface="Ubuntu Bold"/>
              </a:rPr>
              <a:t>Wlser sy’n para mwy na 3 wythnos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558060" y="4310899"/>
            <a:ext cx="3881114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FFFFFF"/>
                </a:solidFill>
                <a:latin typeface="Ubuntu Bold"/>
              </a:rPr>
              <a:t>Rhannau</a:t>
            </a:r>
            <a:r>
              <a:rPr lang="en-US" sz="3399" dirty="0">
                <a:solidFill>
                  <a:srgbClr val="FFFFFF"/>
                </a:solidFill>
                <a:latin typeface="Ubuntu Bol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Ubuntu Bold"/>
              </a:rPr>
              <a:t>coch</a:t>
            </a:r>
            <a:r>
              <a:rPr lang="en-US" sz="3399" dirty="0">
                <a:solidFill>
                  <a:srgbClr val="FFFFFF"/>
                </a:solidFill>
                <a:latin typeface="Ubuntu Bol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Ubuntu Bold"/>
              </a:rPr>
              <a:t>neu</a:t>
            </a:r>
            <a:r>
              <a:rPr lang="en-US" sz="3399" dirty="0">
                <a:solidFill>
                  <a:srgbClr val="FFFFFF"/>
                </a:solidFill>
                <a:latin typeface="Ubuntu Bol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Ubuntu Bold"/>
              </a:rPr>
              <a:t>wyn</a:t>
            </a:r>
            <a:endParaRPr lang="en-US" sz="3399" dirty="0">
              <a:solidFill>
                <a:srgbClr val="FFFFFF"/>
              </a:solidFill>
              <a:latin typeface="Ubuntu Bold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305983" y="6470102"/>
            <a:ext cx="4383298" cy="1833016"/>
          </a:xfrm>
          <a:custGeom>
            <a:avLst/>
            <a:gdLst/>
            <a:ahLst/>
            <a:cxnLst/>
            <a:rect l="l" t="t" r="r" b="b"/>
            <a:pathLst>
              <a:path w="4383298" h="1833016">
                <a:moveTo>
                  <a:pt x="0" y="0"/>
                </a:moveTo>
                <a:lnTo>
                  <a:pt x="4383298" y="0"/>
                </a:lnTo>
                <a:lnTo>
                  <a:pt x="4383298" y="1833016"/>
                </a:lnTo>
                <a:lnTo>
                  <a:pt x="0" y="18330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428386" y="6741653"/>
            <a:ext cx="4138491" cy="1165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Ubuntu Bold"/>
              </a:rPr>
              <a:t>Poen neu drafferth wrth lyncu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780929" y="8425601"/>
            <a:ext cx="3955194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FFFFFF"/>
                </a:solidFill>
                <a:latin typeface="Ubuntu Bold"/>
              </a:rPr>
              <a:t>Diffyg</a:t>
            </a:r>
            <a:r>
              <a:rPr lang="en-US" sz="3399">
                <a:solidFill>
                  <a:srgbClr val="FFFFFF"/>
                </a:solidFill>
                <a:latin typeface="Ubuntu Bold"/>
              </a:rPr>
              <a:t> teimlad</a:t>
            </a:r>
            <a:r>
              <a:rPr lang="en-US" sz="3399" dirty="0">
                <a:solidFill>
                  <a:srgbClr val="FFFFFF"/>
                </a:solidFill>
                <a:latin typeface="Ubuntu Bol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Ubuntu Bold"/>
              </a:rPr>
              <a:t>heb</a:t>
            </a:r>
            <a:r>
              <a:rPr lang="en-US" sz="3399" dirty="0">
                <a:solidFill>
                  <a:srgbClr val="FFFFFF"/>
                </a:solidFill>
                <a:latin typeface="Ubuntu Bol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Ubuntu Bold"/>
              </a:rPr>
              <a:t>esboniad</a:t>
            </a:r>
            <a:endParaRPr lang="en-US" sz="3399" dirty="0">
              <a:solidFill>
                <a:srgbClr val="FFFFFF"/>
              </a:solidFill>
              <a:latin typeface="Ubuntu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447800" y="2743314"/>
            <a:ext cx="10134599" cy="8033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>
                <a:solidFill>
                  <a:srgbClr val="F43882"/>
                </a:solidFill>
                <a:latin typeface="Canva Sans Bold"/>
              </a:rPr>
              <a:t>Symptomau i edrych amdanynt</a:t>
            </a:r>
            <a:endParaRPr lang="en-US" sz="4800" dirty="0">
              <a:solidFill>
                <a:srgbClr val="F43882"/>
              </a:solidFill>
              <a:latin typeface="Canva Sans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2948671" y="9353495"/>
            <a:ext cx="5239677" cy="452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9"/>
              </a:lnSpc>
              <a:spcBef>
                <a:spcPct val="0"/>
              </a:spcBef>
            </a:pPr>
            <a:r>
              <a:rPr lang="en-US" sz="2999">
                <a:solidFill>
                  <a:srgbClr val="285087"/>
                </a:solidFill>
                <a:latin typeface="Roboto"/>
              </a:rPr>
              <a:t>#MisGweithreduCanserYGeg</a:t>
            </a:r>
          </a:p>
        </p:txBody>
      </p:sp>
      <p:sp>
        <p:nvSpPr>
          <p:cNvPr id="29" name="TextBox 48">
            <a:extLst>
              <a:ext uri="{FF2B5EF4-FFF2-40B4-BE49-F238E27FC236}">
                <a16:creationId xmlns:a16="http://schemas.microsoft.com/office/drawing/2014/main" id="{AEC3DFB3-AD80-CD1F-8582-D13F35266143}"/>
              </a:ext>
            </a:extLst>
          </p:cNvPr>
          <p:cNvSpPr txBox="1"/>
          <p:nvPr/>
        </p:nvSpPr>
        <p:spPr>
          <a:xfrm>
            <a:off x="7086600" y="321321"/>
            <a:ext cx="10996586" cy="10098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819"/>
              </a:lnSpc>
            </a:pPr>
            <a:r>
              <a:rPr lang="en-US" sz="6299">
                <a:solidFill>
                  <a:srgbClr val="FFFFFF"/>
                </a:solidFill>
                <a:latin typeface="Ubuntu"/>
              </a:rPr>
              <a:t>Mis Gweithredu Canser y Geg</a:t>
            </a:r>
          </a:p>
        </p:txBody>
      </p:sp>
      <p:sp>
        <p:nvSpPr>
          <p:cNvPr id="30" name="TextBox 49">
            <a:extLst>
              <a:ext uri="{FF2B5EF4-FFF2-40B4-BE49-F238E27FC236}">
                <a16:creationId xmlns:a16="http://schemas.microsoft.com/office/drawing/2014/main" id="{BD9B658C-1492-21D0-688C-5A37EEA74FC4}"/>
              </a:ext>
            </a:extLst>
          </p:cNvPr>
          <p:cNvSpPr txBox="1"/>
          <p:nvPr/>
        </p:nvSpPr>
        <p:spPr>
          <a:xfrm>
            <a:off x="7402397" y="1478570"/>
            <a:ext cx="7473800" cy="515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>
                <a:solidFill>
                  <a:srgbClr val="24A2B5"/>
                </a:solidFill>
                <a:latin typeface="Ubuntu Bold"/>
              </a:rPr>
              <a:t> </a:t>
            </a:r>
            <a:r>
              <a:rPr lang="en-US" sz="3199">
                <a:solidFill>
                  <a:srgbClr val="24A2B5"/>
                </a:solidFill>
                <a:latin typeface="Ubuntu"/>
              </a:rPr>
              <a:t>1 Tachwedd – 30 Tachwedd</a:t>
            </a:r>
            <a:endParaRPr lang="en-US" sz="3199">
              <a:solidFill>
                <a:srgbClr val="24A2B5"/>
              </a:solidFill>
              <a:latin typeface="Ubuntu Bold"/>
            </a:endParaRPr>
          </a:p>
        </p:txBody>
      </p:sp>
      <p:grpSp>
        <p:nvGrpSpPr>
          <p:cNvPr id="31" name="Group 12"/>
          <p:cNvGrpSpPr/>
          <p:nvPr/>
        </p:nvGrpSpPr>
        <p:grpSpPr>
          <a:xfrm>
            <a:off x="13946942" y="5723531"/>
            <a:ext cx="3220042" cy="3220042"/>
            <a:chOff x="0" y="0"/>
            <a:chExt cx="4293389" cy="4293389"/>
          </a:xfrm>
        </p:grpSpPr>
        <p:sp>
          <p:nvSpPr>
            <p:cNvPr id="32" name="Freeform 13"/>
            <p:cNvSpPr/>
            <p:nvPr/>
          </p:nvSpPr>
          <p:spPr>
            <a:xfrm>
              <a:off x="0" y="0"/>
              <a:ext cx="4293389" cy="4293389"/>
            </a:xfrm>
            <a:custGeom>
              <a:avLst/>
              <a:gdLst/>
              <a:ahLst/>
              <a:cxnLst/>
              <a:rect l="l" t="t" r="r" b="b"/>
              <a:pathLst>
                <a:path w="4293389" h="4293389">
                  <a:moveTo>
                    <a:pt x="0" y="0"/>
                  </a:moveTo>
                  <a:lnTo>
                    <a:pt x="4293389" y="0"/>
                  </a:lnTo>
                  <a:lnTo>
                    <a:pt x="4293389" y="4293389"/>
                  </a:lnTo>
                  <a:lnTo>
                    <a:pt x="0" y="42933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313</Words>
  <Application>Microsoft Office PowerPoint</Application>
  <PresentationFormat>Custom</PresentationFormat>
  <Paragraphs>51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Roboto</vt:lpstr>
      <vt:lpstr>Canva Sans Bold</vt:lpstr>
      <vt:lpstr>Arial</vt:lpstr>
      <vt:lpstr>Calibri</vt:lpstr>
      <vt:lpstr>Ubuntu Bold</vt:lpstr>
      <vt:lpstr>Ubuntu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Mouth Cancer Action Month</dc:title>
  <dc:creator>Gethin Davies</dc:creator>
  <cp:lastModifiedBy>Jessica Holloway</cp:lastModifiedBy>
  <cp:revision>9</cp:revision>
  <dcterms:created xsi:type="dcterms:W3CDTF">2006-08-16T00:00:00Z</dcterms:created>
  <dcterms:modified xsi:type="dcterms:W3CDTF">2023-10-23T13:31:35Z</dcterms:modified>
  <dc:identifier>DAFxCQ2APrA</dc:identifier>
</cp:coreProperties>
</file>