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8288000" cy="10350500"/>
  <p:notesSz cx="6858000" cy="9144000"/>
  <p:defaultTextStyle>
    <a:defPPr rtl="0">
      <a:defRPr lang="cy-GB"/>
    </a:defPPr>
    <a:lvl1pPr marL="0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1pPr>
    <a:lvl2pPr marL="687309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2pPr>
    <a:lvl3pPr marL="1374618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3pPr>
    <a:lvl4pPr marL="2061926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4pPr>
    <a:lvl5pPr marL="2749235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5pPr>
    <a:lvl6pPr marL="3436544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6pPr>
    <a:lvl7pPr marL="4123853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7pPr>
    <a:lvl8pPr marL="4811161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8pPr>
    <a:lvl9pPr marL="5498470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19992A-3D09-C08D-DBF5-95040AB9B37F}" name="Ceriann Howard (Public Health Wales - No. 2 Capital Quarter)" initials="CH(HWN2CQ" userId="S::Ceriann.Howard2@wales.nhs.uk::21820608-678a-4a54-aec7-0e03d16ea59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Phillips (Public Health Wales - No. 2 Capital Quarter)" initials="JP(HW-N2CQ" lastIdx="12" clrIdx="0">
    <p:extLst>
      <p:ext uri="{19B8F6BF-5375-455C-9EA6-DF929625EA0E}">
        <p15:presenceInfo xmlns:p15="http://schemas.microsoft.com/office/powerpoint/2012/main" userId="S-1-5-21-978635462-3828570294-627434887-1192716" providerId="AD"/>
      </p:ext>
    </p:extLst>
  </p:cmAuthor>
  <p:cmAuthor id="2" name="Hannah Y. Lindsay (Public Health Wales - No. 2 Capital Quarter)" initials="HYL(HW-N2CQ" lastIdx="5" clrIdx="1">
    <p:extLst>
      <p:ext uri="{19B8F6BF-5375-455C-9EA6-DF929625EA0E}">
        <p15:presenceInfo xmlns:p15="http://schemas.microsoft.com/office/powerpoint/2012/main" userId="S-1-5-21-978635462-3828570294-627434887-1147744" providerId="AD"/>
      </p:ext>
    </p:extLst>
  </p:cmAuthor>
  <p:cmAuthor id="3" name="Lesley Lewis (Public Health Wales - No. 2 Capital Quarter)" initials="LL(HW-N2CQ" lastIdx="14" clrIdx="2">
    <p:extLst>
      <p:ext uri="{19B8F6BF-5375-455C-9EA6-DF929625EA0E}">
        <p15:presenceInfo xmlns:p15="http://schemas.microsoft.com/office/powerpoint/2012/main" userId="S-1-5-21-978635462-3828570294-627434887-913762" providerId="AD"/>
      </p:ext>
    </p:extLst>
  </p:cmAuthor>
  <p:cmAuthor id="4" name="Ashley Gould (Public Health Wales - No. 2 Capital Quarter)" initials="AG(HW-N2CQ" lastIdx="20" clrIdx="3">
    <p:extLst>
      <p:ext uri="{19B8F6BF-5375-455C-9EA6-DF929625EA0E}">
        <p15:presenceInfo xmlns:p15="http://schemas.microsoft.com/office/powerpoint/2012/main" userId="S-1-5-21-978635462-3828570294-627434887-274402" providerId="AD"/>
      </p:ext>
    </p:extLst>
  </p:cmAuthor>
  <p:cmAuthor id="5" name="James Field (Public Health Wales - No. 2 Capital Quarter)" initials="JQ" lastIdx="13" clrIdx="4">
    <p:extLst>
      <p:ext uri="{19B8F6BF-5375-455C-9EA6-DF929625EA0E}">
        <p15:presenceInfo xmlns:p15="http://schemas.microsoft.com/office/powerpoint/2012/main" userId="S::james.field@wales.nhs.uk::7456450a-a083-4289-9b33-e13e318a5e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A73"/>
    <a:srgbClr val="B2E7F0"/>
    <a:srgbClr val="29B8CE"/>
    <a:srgbClr val="00A7A7"/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285B6-CA72-6B92-D14E-F08E8FD683B0}" v="2" dt="2025-07-23T14:01:21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333" autoAdjust="0"/>
  </p:normalViewPr>
  <p:slideViewPr>
    <p:cSldViewPr snapToGrid="0">
      <p:cViewPr varScale="1">
        <p:scale>
          <a:sx n="42" d="100"/>
          <a:sy n="42" d="100"/>
        </p:scale>
        <p:origin x="78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BFEFFB-9D59-421A-A817-24758BCB8412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cy"/>
              <a:t>COVID-19 Vaccine Equity Committee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51BA053-F0AD-45AD-8A89-5960FC23B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841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9E7099-F52E-4117-8D96-2AA360E78F7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43000"/>
            <a:ext cx="5451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"/>
              <a:t>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cy"/>
              <a:t>COVID-19 Vaccine Equity Committee Meeting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0E9AB69-1183-4A53-8418-DBE90C92B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8586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1pPr>
    <a:lvl2pPr marL="687309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2pPr>
    <a:lvl3pPr marL="1374618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3pPr>
    <a:lvl4pPr marL="2061926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4pPr>
    <a:lvl5pPr marL="2749235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5pPr>
    <a:lvl6pPr marL="3436544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6pPr>
    <a:lvl7pPr marL="4123853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7pPr>
    <a:lvl8pPr marL="4811161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8pPr>
    <a:lvl9pPr marL="5498470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hildhood-schedule-changes-from-1-july-2025-information-for-healthcare-practitioner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v.wales/childhood-vaccination-schedule-whc2025019-html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accination-of-individuals-with-uncertain-or-incomplete-immunisation-statu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v.wales/childhood-vaccination-schedule-whc2025019-html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vaccine-contact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cc.gig.cymru/pynciau/imiwneiddio-a-brechlynnau/adnoddau-brechlyn-ar-gyfer-gweithwyr-iechyd-a-gofal-cymdeithasol-proffesiynol/newidiadau-ir-amserlen-imiwneiddio-i-blant-gwybodaeth-i-weithwyr-iechyd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routine-immunisation-schedules-for-wal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c.gig.cymru/pynciau/imiwneiddio-a-brechlynnau/adnoddau-brechlyn-ar-gyfer-gweithwyr-iechyd-a-gofal-cymdeithasol-proffesiynol/newidiadau-ir-amserlen-imiwneiddio-i-blant-gwybodaeth-i-weithwyr-iechy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cc.gig.cymru/pynciau/imiwneiddio-a-brechlynnau/adnoddau-brechlyn-ar-gyfer-gweithwyr-iechyd-a-gofal-cymdeithasol-proffesiynol/newidiadau-ir-amserlen-imiwneiddio-i-blant-gwybodaeth-i-weithwyr-iechyd/amserlenni-brechu-plant-ar-1-gorffennaf-2025-pdf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cc.gig.cymru/pynciau/imiwneiddio-a-brechlynnau/adnoddau-brechlyn-ar-gyfer-gweithwyr-iechyd-a-gofal-cymdeithasol-proffesiynol/newidiadau-ir-amserlen-imiwneiddio-i-blant-gwybodaeth-i-weithwyr-iechyd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cc.gig.cymru/pynciau/imiwneiddio-a-brechlynnau/brechlyn-hepatitisb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cc.gig.cymru/pynciau/imiwneiddio-a-brechlynnau/adnoddau-brechlyn-ar-gyfer-gweithwyr-iechyd-a-gofal-cymdeithasol-proffesiynol/newidiadau-ir-amserlen-imiwneiddio-i-blant-gwybodaeth-i-weithwyr-iechyd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cc.gig.cymru/gwasanaethau-a-thimau/adnoddau-gwybodaeth-iechyd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B22B5-B94C-1CDE-B8E1-6D38DF1E0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58D0DD-2BC4-7261-01E7-A28A39F2E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E3CB69-10CF-A343-4B22-371DBCB2C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CB224-CBB4-580A-12C9-03A70209D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26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y">
                <a:hlinkClick r:id="rId3"/>
              </a:rPr>
              <a:t>Childhood schedule changes from 1 July 2025: information for healthcare practitioners - GOV.UK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rtl="0"/>
            <a:r>
              <a:rPr lang="cy">
                <a:hlinkClick r:id="rId4"/>
              </a:rPr>
              <a:t>Changes to routine childhood and selective neonatal hepatitis B vaccinations (WHC/2025/019) [HTML] | GOV.WALES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23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y">
                <a:hlinkClick r:id="rId3"/>
              </a:rPr>
              <a:t>Vaccination of individuals with uncertain or incomplete immunisation - GOV.UK</a:t>
            </a:r>
          </a:p>
          <a:p>
            <a:pPr rtl="0"/>
            <a:r>
              <a:rPr lang="cy">
                <a:hlinkClick r:id="rId4"/>
              </a:rPr>
              <a:t>Changes to routine childhood and selective neonatal hepatitis B vaccinations (WHC/2025/019) [HTML] | GOV.WALES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8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y">
                <a:hlinkClick r:id="rId3"/>
              </a:rPr>
              <a:t>Vaccine contacts - Public Health Wales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 err="1">
                <a:hlinkClick r:id="rId3"/>
              </a:rPr>
              <a:t>Newidiadau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i'r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amserlen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imiwneiddio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blant</a:t>
            </a:r>
            <a:r>
              <a:rPr lang="en-GB" dirty="0">
                <a:hlinkClick r:id="rId3"/>
              </a:rPr>
              <a:t> - </a:t>
            </a:r>
            <a:r>
              <a:rPr lang="en-GB" dirty="0" err="1">
                <a:hlinkClick r:id="rId3"/>
              </a:rPr>
              <a:t>Gwybodaeth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weithwyr</a:t>
            </a:r>
            <a:r>
              <a:rPr lang="en-GB" dirty="0">
                <a:hlinkClick r:id="rId3"/>
              </a:rPr>
              <a:t> iechyd - Iechyd </a:t>
            </a:r>
            <a:r>
              <a:rPr lang="en-GB" dirty="0" err="1">
                <a:hlinkClick r:id="rId3"/>
              </a:rPr>
              <a:t>Cyhoeddus</a:t>
            </a:r>
            <a:r>
              <a:rPr lang="en-GB" dirty="0">
                <a:hlinkClick r:id="rId3"/>
              </a:rPr>
              <a:t> Cymru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4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y">
                <a:hlinkClick r:id="rId3"/>
              </a:rPr>
              <a:t>Routine immunisationschedulesforWales - Public Health Wales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1374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hlinkClick r:id="rId3"/>
              </a:rPr>
              <a:t>Newidiadau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i'r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amserlen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imiwneiddio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blant</a:t>
            </a:r>
            <a:r>
              <a:rPr lang="en-GB" dirty="0">
                <a:hlinkClick r:id="rId3"/>
              </a:rPr>
              <a:t> - </a:t>
            </a:r>
            <a:r>
              <a:rPr lang="en-GB" dirty="0" err="1">
                <a:hlinkClick r:id="rId3"/>
              </a:rPr>
              <a:t>Gwybodaeth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weithwyr</a:t>
            </a:r>
            <a:r>
              <a:rPr lang="en-GB" dirty="0">
                <a:hlinkClick r:id="rId3"/>
              </a:rPr>
              <a:t> iechyd - Iechyd </a:t>
            </a:r>
            <a:r>
              <a:rPr lang="en-GB" dirty="0" err="1">
                <a:hlinkClick r:id="rId3"/>
              </a:rPr>
              <a:t>Cyhoeddus</a:t>
            </a:r>
            <a:r>
              <a:rPr lang="en-GB" dirty="0">
                <a:hlinkClick r:id="rId3"/>
              </a:rPr>
              <a:t> Cymru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4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 err="1">
                <a:hlinkClick r:id="rId3"/>
              </a:rPr>
              <a:t>icc.gig.cymru</a:t>
            </a:r>
            <a:r>
              <a:rPr lang="en-GB" dirty="0">
                <a:hlinkClick r:id="rId3"/>
              </a:rPr>
              <a:t>/</a:t>
            </a:r>
            <a:r>
              <a:rPr lang="en-GB" dirty="0" err="1">
                <a:hlinkClick r:id="rId3"/>
              </a:rPr>
              <a:t>pynciau</a:t>
            </a:r>
            <a:r>
              <a:rPr lang="en-GB" dirty="0">
                <a:hlinkClick r:id="rId3"/>
              </a:rPr>
              <a:t>/</a:t>
            </a:r>
            <a:r>
              <a:rPr lang="en-GB" dirty="0" err="1">
                <a:hlinkClick r:id="rId3"/>
              </a:rPr>
              <a:t>imiwneiddio</a:t>
            </a:r>
            <a:r>
              <a:rPr lang="en-GB" dirty="0">
                <a:hlinkClick r:id="rId3"/>
              </a:rPr>
              <a:t>-a-</a:t>
            </a:r>
            <a:r>
              <a:rPr lang="en-GB" dirty="0" err="1">
                <a:hlinkClick r:id="rId3"/>
              </a:rPr>
              <a:t>brechlynnau</a:t>
            </a:r>
            <a:r>
              <a:rPr lang="en-GB" dirty="0">
                <a:hlinkClick r:id="rId3"/>
              </a:rPr>
              <a:t>/adnoddau-brechlyn-ar-gyfer-gweithwyr-iechyd-a-gofal-cymdeithasol-proffesiynol/newidiadau-ir-amserlen-imiwneiddio-i-blant-gwybodaeth-i-weithwyr-iechyd/amserlenni-brechu-plant-ar-1-gorffennaf-2025-pdf/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5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 err="1">
                <a:hlinkClick r:id="rId3"/>
              </a:rPr>
              <a:t>Newidiadau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i'r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amserlen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imiwneiddio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blant</a:t>
            </a:r>
            <a:r>
              <a:rPr lang="en-GB" dirty="0">
                <a:hlinkClick r:id="rId3"/>
              </a:rPr>
              <a:t> - </a:t>
            </a:r>
            <a:r>
              <a:rPr lang="en-GB" dirty="0" err="1">
                <a:hlinkClick r:id="rId3"/>
              </a:rPr>
              <a:t>Gwybodaeth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weithwyr</a:t>
            </a:r>
            <a:r>
              <a:rPr lang="en-GB" dirty="0">
                <a:hlinkClick r:id="rId3"/>
              </a:rPr>
              <a:t> iechyd - Iechyd </a:t>
            </a:r>
            <a:r>
              <a:rPr lang="en-GB" dirty="0" err="1">
                <a:hlinkClick r:id="rId3"/>
              </a:rPr>
              <a:t>Cyhoeddus</a:t>
            </a:r>
            <a:r>
              <a:rPr lang="en-GB" dirty="0">
                <a:hlinkClick r:id="rId3"/>
              </a:rPr>
              <a:t> Cymru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 err="1">
                <a:hlinkClick r:id="rId3"/>
              </a:rPr>
              <a:t>Brechlyn</a:t>
            </a:r>
            <a:r>
              <a:rPr lang="en-GB" dirty="0">
                <a:hlinkClick r:id="rId3"/>
              </a:rPr>
              <a:t> Hepatitis B - Iechyd </a:t>
            </a:r>
            <a:r>
              <a:rPr lang="en-GB" dirty="0" err="1">
                <a:hlinkClick r:id="rId3"/>
              </a:rPr>
              <a:t>Cyhoeddus</a:t>
            </a:r>
            <a:r>
              <a:rPr lang="en-GB" dirty="0">
                <a:hlinkClick r:id="rId3"/>
              </a:rPr>
              <a:t> Cymru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0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EEC96-159D-3EC5-55E7-839F3FF93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87ACE-40DF-D04A-719B-77D5F4AE7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0F7C01-7C75-84E4-1B97-AA753BAD6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 err="1">
                <a:hlinkClick r:id="rId3"/>
              </a:rPr>
              <a:t>Newidiadau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i'r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amserlen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imiwneiddio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blant</a:t>
            </a:r>
            <a:r>
              <a:rPr lang="en-GB" dirty="0">
                <a:hlinkClick r:id="rId3"/>
              </a:rPr>
              <a:t> - </a:t>
            </a:r>
            <a:r>
              <a:rPr lang="en-GB" dirty="0" err="1">
                <a:hlinkClick r:id="rId3"/>
              </a:rPr>
              <a:t>Gwybodaeth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weithwyr</a:t>
            </a:r>
            <a:r>
              <a:rPr lang="en-GB" dirty="0">
                <a:hlinkClick r:id="rId3"/>
              </a:rPr>
              <a:t> iechyd - Iechyd </a:t>
            </a:r>
            <a:r>
              <a:rPr lang="en-GB" dirty="0" err="1">
                <a:hlinkClick r:id="rId3"/>
              </a:rPr>
              <a:t>Cyhoeddus</a:t>
            </a:r>
            <a:r>
              <a:rPr lang="en-GB" dirty="0">
                <a:hlinkClick r:id="rId3"/>
              </a:rPr>
              <a:t> Cymru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BFD88-FDBD-910F-E92E-79A5696C1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7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 err="1">
                <a:hlinkClick r:id="rId3"/>
              </a:rPr>
              <a:t>Adnoddau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Gwybodaeth</a:t>
            </a:r>
            <a:r>
              <a:rPr lang="en-GB" dirty="0">
                <a:hlinkClick r:id="rId3"/>
              </a:rPr>
              <a:t> Iechyd - Iechyd </a:t>
            </a:r>
            <a:r>
              <a:rPr lang="en-GB" dirty="0" err="1">
                <a:hlinkClick r:id="rId3"/>
              </a:rPr>
              <a:t>Cyhoeddus</a:t>
            </a:r>
            <a:r>
              <a:rPr lang="en-GB" dirty="0">
                <a:hlinkClick r:id="rId3"/>
              </a:rPr>
              <a:t> Cymru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E95F08C-1910-49BE-BC7F-8753D6A98CA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82018"/>
            <a:ext cx="18288000" cy="826848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034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35095" y="4516897"/>
            <a:ext cx="10560845" cy="10853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62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CDF416-7C47-74FB-B816-312A154FB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027" y="7152048"/>
            <a:ext cx="16705791" cy="72585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76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cy"/>
              <a:t>Name and Job Title of Presenter</a:t>
            </a:r>
            <a:endParaRPr lang="en-GB" dirty="0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EB393F6B-9FA7-4197-D100-C29505DE9F4F}"/>
              </a:ext>
            </a:extLst>
          </p:cNvPr>
          <p:cNvSpPr/>
          <p:nvPr userDrawn="1"/>
        </p:nvSpPr>
        <p:spPr>
          <a:xfrm>
            <a:off x="921028" y="247361"/>
            <a:ext cx="6789600" cy="1706400"/>
          </a:xfrm>
          <a:custGeom>
            <a:avLst/>
            <a:gdLst/>
            <a:ahLst/>
            <a:cxnLst/>
            <a:rect l="l" t="t" r="r" b="b"/>
            <a:pathLst>
              <a:path w="6790242" h="1706048">
                <a:moveTo>
                  <a:pt x="0" y="0"/>
                </a:moveTo>
                <a:lnTo>
                  <a:pt x="6790242" y="0"/>
                </a:lnTo>
                <a:lnTo>
                  <a:pt x="6790242" y="1706048"/>
                </a:lnTo>
                <a:lnTo>
                  <a:pt x="0" y="1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rtlCol="0"/>
          <a:lstStyle/>
          <a:p>
            <a:pPr rtl="0"/>
            <a:endParaRPr lang="en-GB" sz="4034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8B89880-880D-D351-E692-3A2EFDC28912}"/>
              </a:ext>
            </a:extLst>
          </p:cNvPr>
          <p:cNvSpPr/>
          <p:nvPr userDrawn="1"/>
        </p:nvSpPr>
        <p:spPr>
          <a:xfrm>
            <a:off x="13130768" y="489233"/>
            <a:ext cx="4028400" cy="1126800"/>
          </a:xfrm>
          <a:custGeom>
            <a:avLst/>
            <a:gdLst/>
            <a:ahLst/>
            <a:cxnLst/>
            <a:rect l="l" t="t" r="r" b="b"/>
            <a:pathLst>
              <a:path w="4026993" h="1125825">
                <a:moveTo>
                  <a:pt x="0" y="0"/>
                </a:moveTo>
                <a:lnTo>
                  <a:pt x="4026993" y="0"/>
                </a:lnTo>
                <a:lnTo>
                  <a:pt x="4026993" y="1125825"/>
                </a:lnTo>
                <a:lnTo>
                  <a:pt x="0" y="112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88"/>
            </a:stretch>
          </a:blipFill>
        </p:spPr>
        <p:txBody>
          <a:bodyPr rtlCol="0"/>
          <a:lstStyle/>
          <a:p>
            <a:pPr rtl="0"/>
            <a:endParaRPr lang="en-GB" sz="4034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19A2497-1537-CF20-87F0-8B2956BA3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5038" y="8267700"/>
            <a:ext cx="10561637" cy="14108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681617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</a:lstStyle>
          <a:p>
            <a:pPr rtl="0"/>
            <a:r>
              <a:rPr lang="cy" sz="3600">
                <a:solidFill>
                  <a:schemeClr val="bg1"/>
                </a:solidFill>
              </a:rPr>
              <a:t>Vaccine Preventable Disease Programme</a:t>
            </a:r>
          </a:p>
          <a:p>
            <a:pPr rtl="0"/>
            <a:r>
              <a:rPr lang="cy" sz="3600">
                <a:solidFill>
                  <a:schemeClr val="bg1"/>
                </a:solidFill>
              </a:rPr>
              <a:t>Public Health Wales</a:t>
            </a:r>
          </a:p>
          <a:p>
            <a:pPr marL="681617" marR="0" lvl="1" indent="0" algn="l" defTabSz="1363233" rtl="0" eaLnBrk="1" fontAlgn="auto" latinLnBrk="0" hangingPunct="1">
              <a:lnSpc>
                <a:spcPct val="90000"/>
              </a:lnSpc>
              <a:spcBef>
                <a:spcPts val="7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13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51069"/>
            <a:ext cx="15773400" cy="2000618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55344"/>
            <a:ext cx="15773400" cy="6567297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y"/>
              <a:t>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5181" y="9580846"/>
            <a:ext cx="780506" cy="551068"/>
          </a:xfrm>
          <a:prstGeom prst="rect">
            <a:avLst/>
          </a:prstGeom>
        </p:spPr>
        <p:txBody>
          <a:bodyPr rtlCol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rtl="0"/>
            <a:fld id="{561D0CCE-8DCC-44DC-A653-AE62B1D84A5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7115F8DF-83A7-7CB9-FEED-491099081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366" y="9445493"/>
            <a:ext cx="2799638" cy="802792"/>
          </a:xfrm>
          <a:prstGeom prst="rect">
            <a:avLst/>
          </a:prstGeom>
        </p:spPr>
      </p:pic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525C2CB-F87F-E634-DA9D-47A904B93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1" y="9440639"/>
            <a:ext cx="4308684" cy="8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2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124222"/>
            <a:ext cx="18288000" cy="8226278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034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35095" y="4516897"/>
            <a:ext cx="10560845" cy="10853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62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 b="1" u="none">
                <a:latin typeface="Arial" panose="020B0604020202020204" pitchFamily="34" charset="0"/>
                <a:cs typeface="Arial" panose="020B0604020202020204" pitchFamily="34" charset="0"/>
              </a:rPr>
              <a:t>Divider Slide Title</a:t>
            </a:r>
            <a:endParaRPr lang="en-GB" dirty="0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EB393F6B-9FA7-4197-D100-C29505DE9F4F}"/>
              </a:ext>
            </a:extLst>
          </p:cNvPr>
          <p:cNvSpPr/>
          <p:nvPr userDrawn="1"/>
        </p:nvSpPr>
        <p:spPr>
          <a:xfrm>
            <a:off x="921028" y="247361"/>
            <a:ext cx="6789600" cy="1706400"/>
          </a:xfrm>
          <a:custGeom>
            <a:avLst/>
            <a:gdLst/>
            <a:ahLst/>
            <a:cxnLst/>
            <a:rect l="l" t="t" r="r" b="b"/>
            <a:pathLst>
              <a:path w="6790242" h="1706048">
                <a:moveTo>
                  <a:pt x="0" y="0"/>
                </a:moveTo>
                <a:lnTo>
                  <a:pt x="6790242" y="0"/>
                </a:lnTo>
                <a:lnTo>
                  <a:pt x="6790242" y="1706048"/>
                </a:lnTo>
                <a:lnTo>
                  <a:pt x="0" y="1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rtlCol="0"/>
          <a:lstStyle/>
          <a:p>
            <a:pPr rtl="0"/>
            <a:endParaRPr lang="en-GB" sz="4034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8B89880-880D-D351-E692-3A2EFDC28912}"/>
              </a:ext>
            </a:extLst>
          </p:cNvPr>
          <p:cNvSpPr/>
          <p:nvPr userDrawn="1"/>
        </p:nvSpPr>
        <p:spPr>
          <a:xfrm>
            <a:off x="13130768" y="489233"/>
            <a:ext cx="4028400" cy="1126800"/>
          </a:xfrm>
          <a:custGeom>
            <a:avLst/>
            <a:gdLst/>
            <a:ahLst/>
            <a:cxnLst/>
            <a:rect l="l" t="t" r="r" b="b"/>
            <a:pathLst>
              <a:path w="4026993" h="1125825">
                <a:moveTo>
                  <a:pt x="0" y="0"/>
                </a:moveTo>
                <a:lnTo>
                  <a:pt x="4026993" y="0"/>
                </a:lnTo>
                <a:lnTo>
                  <a:pt x="4026993" y="1125825"/>
                </a:lnTo>
                <a:lnTo>
                  <a:pt x="0" y="112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88"/>
            </a:stretch>
          </a:blipFill>
        </p:spPr>
        <p:txBody>
          <a:bodyPr rtlCol="0"/>
          <a:lstStyle/>
          <a:p>
            <a:pPr rtl="0"/>
            <a:endParaRPr lang="en-GB" sz="4034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B9AB21-65E7-4C53-F2A8-92E3562B9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5038" y="5880100"/>
            <a:ext cx="10561637" cy="194151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231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82020"/>
            <a:ext cx="18288000" cy="8268481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01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35096" y="4516898"/>
            <a:ext cx="10560845" cy="10853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6162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CDF416-7C47-74FB-B816-312A154FB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027" y="7152050"/>
            <a:ext cx="16705791" cy="72585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73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cy"/>
              <a:t>Name and Job Title of Presenter</a:t>
            </a:r>
            <a:endParaRPr lang="en-GB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EB393F6B-9FA7-4197-D100-C29505DE9F4F}"/>
              </a:ext>
            </a:extLst>
          </p:cNvPr>
          <p:cNvSpPr/>
          <p:nvPr userDrawn="1"/>
        </p:nvSpPr>
        <p:spPr>
          <a:xfrm>
            <a:off x="921029" y="247362"/>
            <a:ext cx="6789600" cy="1706400"/>
          </a:xfrm>
          <a:custGeom>
            <a:avLst/>
            <a:gdLst/>
            <a:ahLst/>
            <a:cxnLst/>
            <a:rect l="l" t="t" r="r" b="b"/>
            <a:pathLst>
              <a:path w="6790242" h="1706048">
                <a:moveTo>
                  <a:pt x="0" y="0"/>
                </a:moveTo>
                <a:lnTo>
                  <a:pt x="6790242" y="0"/>
                </a:lnTo>
                <a:lnTo>
                  <a:pt x="6790242" y="1706048"/>
                </a:lnTo>
                <a:lnTo>
                  <a:pt x="0" y="1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rtlCol="0"/>
          <a:lstStyle/>
          <a:p>
            <a:pPr rtl="0"/>
            <a:endParaRPr lang="en-GB" sz="401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8B89880-880D-D351-E692-3A2EFDC28912}"/>
              </a:ext>
            </a:extLst>
          </p:cNvPr>
          <p:cNvSpPr/>
          <p:nvPr userDrawn="1"/>
        </p:nvSpPr>
        <p:spPr>
          <a:xfrm>
            <a:off x="13130768" y="489235"/>
            <a:ext cx="4028400" cy="1126799"/>
          </a:xfrm>
          <a:custGeom>
            <a:avLst/>
            <a:gdLst/>
            <a:ahLst/>
            <a:cxnLst/>
            <a:rect l="l" t="t" r="r" b="b"/>
            <a:pathLst>
              <a:path w="4026993" h="1125825">
                <a:moveTo>
                  <a:pt x="0" y="0"/>
                </a:moveTo>
                <a:lnTo>
                  <a:pt x="4026993" y="0"/>
                </a:lnTo>
                <a:lnTo>
                  <a:pt x="4026993" y="1125825"/>
                </a:lnTo>
                <a:lnTo>
                  <a:pt x="0" y="112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88"/>
            </a:stretch>
          </a:blipFill>
        </p:spPr>
        <p:txBody>
          <a:bodyPr rtlCol="0"/>
          <a:lstStyle/>
          <a:p>
            <a:pPr rtl="0"/>
            <a:endParaRPr lang="en-GB" sz="401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19A2497-1537-CF20-87F0-8B2956BA3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5039" y="8267700"/>
            <a:ext cx="10561637" cy="14108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677459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</a:lstStyle>
          <a:p>
            <a:pPr rtl="0"/>
            <a:r>
              <a:rPr lang="cy" sz="3578">
                <a:solidFill>
                  <a:schemeClr val="bg1"/>
                </a:solidFill>
              </a:rPr>
              <a:t>Vaccine Preventable Disease Programme</a:t>
            </a:r>
          </a:p>
          <a:p>
            <a:pPr rtl="0"/>
            <a:r>
              <a:rPr lang="cy" sz="3578">
                <a:solidFill>
                  <a:schemeClr val="bg1"/>
                </a:solidFill>
              </a:rPr>
              <a:t>Public Health Wales</a:t>
            </a:r>
          </a:p>
          <a:p>
            <a:pPr marL="677459" marR="0" lvl="1" indent="0" algn="l" defTabSz="1354917" rtl="0" eaLnBrk="1" fontAlgn="auto" latinLnBrk="0" hangingPunct="1">
              <a:lnSpc>
                <a:spcPct val="90000"/>
              </a:lnSpc>
              <a:spcBef>
                <a:spcPts val="7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1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341992"/>
            <a:ext cx="18288000" cy="1008508"/>
          </a:xfrm>
          <a:prstGeom prst="rect">
            <a:avLst/>
          </a:prstGeom>
          <a:solidFill>
            <a:srgbClr val="212A73"/>
          </a:solidFill>
          <a:ln>
            <a:solidFill>
              <a:srgbClr val="212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4034"/>
          </a:p>
        </p:txBody>
      </p:sp>
    </p:spTree>
    <p:extLst>
      <p:ext uri="{BB962C8B-B14F-4D97-AF65-F5344CB8AC3E}">
        <p14:creationId xmlns:p14="http://schemas.microsoft.com/office/powerpoint/2010/main" val="251833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1363233" rtl="0" eaLnBrk="1" latinLnBrk="0" hangingPunct="1">
        <a:lnSpc>
          <a:spcPct val="90000"/>
        </a:lnSpc>
        <a:spcBef>
          <a:spcPct val="0"/>
        </a:spcBef>
        <a:buNone/>
        <a:defRPr sz="6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808" indent="-340808" algn="l" defTabSz="1363233" rtl="0" eaLnBrk="1" latinLnBrk="0" hangingPunct="1">
        <a:lnSpc>
          <a:spcPct val="90000"/>
        </a:lnSpc>
        <a:spcBef>
          <a:spcPts val="1491"/>
        </a:spcBef>
        <a:buFont typeface="Arial" panose="020B0604020202020204" pitchFamily="34" charset="0"/>
        <a:buChar char="•"/>
        <a:defRPr sz="4174" kern="1200">
          <a:solidFill>
            <a:schemeClr val="tx1"/>
          </a:solidFill>
          <a:latin typeface="+mn-lt"/>
          <a:ea typeface="+mn-ea"/>
          <a:cs typeface="+mn-cs"/>
        </a:defRPr>
      </a:lvl1pPr>
      <a:lvl2pPr marL="1022425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78" kern="1200">
          <a:solidFill>
            <a:schemeClr val="tx1"/>
          </a:solidFill>
          <a:latin typeface="+mn-lt"/>
          <a:ea typeface="+mn-ea"/>
          <a:cs typeface="+mn-cs"/>
        </a:defRPr>
      </a:lvl2pPr>
      <a:lvl3pPr marL="1704042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82" kern="1200">
          <a:solidFill>
            <a:schemeClr val="tx1"/>
          </a:solidFill>
          <a:latin typeface="+mn-lt"/>
          <a:ea typeface="+mn-ea"/>
          <a:cs typeface="+mn-cs"/>
        </a:defRPr>
      </a:lvl3pPr>
      <a:lvl4pPr marL="2385658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4pPr>
      <a:lvl5pPr marL="3067275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5pPr>
      <a:lvl6pPr marL="3748891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6pPr>
      <a:lvl7pPr marL="4430508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7pPr>
      <a:lvl8pPr marL="5112125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8pPr>
      <a:lvl9pPr marL="5793741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81617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2pPr>
      <a:lvl3pPr marL="1363233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3pPr>
      <a:lvl4pPr marL="2044850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4pPr>
      <a:lvl5pPr marL="2726466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5pPr>
      <a:lvl6pPr marL="3408083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6pPr>
      <a:lvl7pPr marL="4089700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7pPr>
      <a:lvl8pPr marL="4771316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8pPr>
      <a:lvl9pPr marL="5452933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c.gig.cymru/gwasanaethau-a-thimau/adnoddau-gwybodaeth-iechy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childhood-schedule-changes-from-1-july-2025-information-for-healthcare-practitione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wales/childhood-vaccination-schedule-whc2025019-html" TargetMode="External"/><Relationship Id="rId4" Type="http://schemas.openxmlformats.org/officeDocument/2006/relationships/hyperlink" Target="https://www.gov.uk/government/publications/vaccination-of-individuals-with-uncertain-or-incomplete-immunisation-stat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vaccine-contact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hw.vaccines@wales.nh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c.gig.cymru/pynciau/imiwneiddio-a-brechlynnau/adnoddau-brechlyn-ar-gyfer-gweithwyr-iechyd-a-gofal-cymdeithasol-proffesiynol/newidiadau-ir-amserlen-imiwneiddio-i-blant-gwybodaeth-i-weithwyr-iechy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routine-immunisation-schedules-for-wales/the-routine-childhood-immunisation-schedule-for-wal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w.nhs.wales/topics/immunisation-and-vaccines/vaccines-professionals/changes-to-the-childhood-immunisation-schedule-information-for-health-professionals/childhood-vaccination-schedules-algorithm-on-1-july-2025-pdf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c.gig.cymru/pynciau/imiwneiddio-a-brechlynnau/adnoddau-brechlyn-ar-gyfer-gweithwyr-iechyd-a-gofal-cymdeithasol-proffesiynol/newidiadau-ir-amserlen-imiwneiddio-i-blant-gwybodaeth-i-weithwyr-iechyd/amserlenni-brechu-plant-ar-1-gorffennaf-2025-pdf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phw.nhs.wales%2Ftopics%2Fimmunisation-and-vaccines%2Fvaccines-professionals%2Fffurflen-cofnodi-imiwneiddio-heb-ei-drefnu1%2F&amp;wdOrigin=BROWSELI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phw.nhs.wales/topics/immunisation-and-vaccines/vaccines-professionals/hepatitis-b-hepb/" TargetMode="External"/><Relationship Id="rId4" Type="http://schemas.openxmlformats.org/officeDocument/2006/relationships/hyperlink" Target="https://icc.gig.cymru/pynciau/imiwneiddio-a-brechlynnau/brechlyn-hepatitisb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cc.gig.cymru/pynciau/imiwneiddio-a-brechlynnau/newidiadau-ir-amserlen-imiwneiddio-i-blant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icc.gig.cymru/pynciau/imiwneiddio-a-brechlynnau/adnoddau-brechlyn-ar-gyfer-gweithwyr-iechyd-a-gofal-cymdeithasol-proffesiynol/newidiadau-ir-amserlen-imiwneiddio-i-blant-gwybodaeth-i-weithwyr-iechyd/amserlenni-brechu-plant-ar-1-gorffennaf-2025-pd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34AAC-32DC-A563-FA96-6355F7583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825" y="3987950"/>
            <a:ext cx="18152948" cy="2374601"/>
          </a:xfrm>
        </p:spPr>
        <p:txBody>
          <a:bodyPr vert="horz" lIns="90879" tIns="45440" rIns="90879" bIns="45440" rtlCol="0" anchor="t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</a:pPr>
            <a:r>
              <a:rPr lang="cy" sz="6000">
                <a:solidFill>
                  <a:schemeClr val="bg1"/>
                </a:solidFill>
                <a:latin typeface="Arial"/>
                <a:cs typeface="Arial"/>
              </a:rPr>
              <a:t>Newidiadau i'r Amserlen Imiwneiddio Reolaidd i Blant:</a:t>
            </a:r>
          </a:p>
          <a:p>
            <a:pPr rtl="0">
              <a:lnSpc>
                <a:spcPct val="100000"/>
              </a:lnSpc>
            </a:pPr>
            <a:r>
              <a:rPr lang="cy" sz="6000">
                <a:solidFill>
                  <a:schemeClr val="bg1"/>
                </a:solidFill>
                <a:latin typeface="Arial"/>
                <a:cs typeface="Arial"/>
              </a:rPr>
              <a:t>Cyhoeddiadau ac Adnoddau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A7EE42-D684-84E5-7AF8-82ABBB9F0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824" y="7399895"/>
            <a:ext cx="10496841" cy="1402217"/>
          </a:xfrm>
        </p:spPr>
        <p:txBody>
          <a:bodyPr vert="horz" lIns="90879" tIns="45440" rIns="90879" bIns="45440" rtlCol="0" anchor="t">
            <a:normAutofit fontScale="92500" lnSpcReduction="10000"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dirty="0">
                <a:solidFill>
                  <a:schemeClr val="bg1"/>
                </a:solidFill>
              </a:rPr>
              <a:t>Rhaglen Afiechydon Ataliadwy trwy Frechu</a:t>
            </a:r>
            <a:endParaRPr lang="en-GB" dirty="0">
              <a:solidFill>
                <a:schemeClr val="bg1"/>
              </a:solidFill>
              <a:cs typeface="Arial"/>
            </a:endParaRPr>
          </a:p>
          <a:p>
            <a:pPr rtl="0"/>
            <a:r>
              <a:rPr lang="cy" dirty="0">
                <a:solidFill>
                  <a:schemeClr val="bg1"/>
                </a:solidFill>
              </a:rPr>
              <a:t>Iechyd Cyhoeddus Cymru (ICC)</a:t>
            </a:r>
            <a:endParaRPr lang="en-GB" dirty="0">
              <a:solidFill>
                <a:schemeClr val="bg1"/>
              </a:solidFill>
              <a:cs typeface="Arial"/>
            </a:endParaRPr>
          </a:p>
          <a:p>
            <a:pPr rtl="0"/>
            <a:r>
              <a:rPr lang="cy" dirty="0">
                <a:solidFill>
                  <a:schemeClr val="bg1"/>
                </a:solidFill>
                <a:cs typeface="Arial"/>
              </a:rPr>
              <a:t>Gorffennaf 2025</a:t>
            </a:r>
          </a:p>
          <a:p>
            <a:pPr rtl="0"/>
            <a:endParaRPr lang="en-GB" sz="318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22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CEE79-FFF8-B3BA-B491-A4C284488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DF59B9F7-F367-80BB-2813-B385ABBE522D}"/>
              </a:ext>
            </a:extLst>
          </p:cNvPr>
          <p:cNvSpPr txBox="1"/>
          <p:nvPr/>
        </p:nvSpPr>
        <p:spPr>
          <a:xfrm>
            <a:off x="1032825" y="6511696"/>
            <a:ext cx="5743532" cy="2335361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cy" sz="4800" dirty="0">
                <a:latin typeface="+mj-lt"/>
                <a:ea typeface="+mj-ea"/>
                <a:cs typeface="+mj-cs"/>
              </a:rPr>
              <a:t>Taflenni ac adnoddau ICC sy’n berthnasol i blant cyn-ysgol</a:t>
            </a:r>
          </a:p>
        </p:txBody>
      </p:sp>
      <p:pic>
        <p:nvPicPr>
          <p:cNvPr id="3" name="Picture 2" descr="A screenshot of a baby&#10;&#10;AI-generated content may be incorrect.">
            <a:extLst>
              <a:ext uri="{FF2B5EF4-FFF2-40B4-BE49-F238E27FC236}">
                <a16:creationId xmlns:a16="http://schemas.microsoft.com/office/drawing/2014/main" id="{E1CC44F1-6A71-E4E8-EBA6-C4D2A8B4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0" r="6098" b="-1"/>
          <a:stretch>
            <a:fillRect/>
          </a:stretch>
        </p:blipFill>
        <p:spPr>
          <a:xfrm>
            <a:off x="1476232" y="156152"/>
            <a:ext cx="15554468" cy="580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D925EE-0882-96E8-F60E-DD6341C9DCDD}"/>
              </a:ext>
            </a:extLst>
          </p:cNvPr>
          <p:cNvSpPr txBox="1"/>
          <p:nvPr/>
        </p:nvSpPr>
        <p:spPr>
          <a:xfrm>
            <a:off x="7374802" y="6662058"/>
            <a:ext cx="9880373" cy="170022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90000"/>
              </a:lnSpc>
              <a:spcAft>
                <a:spcPts val="900"/>
              </a:spcAft>
            </a:pPr>
            <a:endParaRPr lang="en-US" sz="2400" dirty="0"/>
          </a:p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Mae taflenni ac adnoddau sy’n berthnasol i blant cyn-ysgol ar gael i'w harchebu am ddim </a:t>
            </a:r>
            <a:r>
              <a:rPr lang="cy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 </a:t>
            </a:r>
            <a:endParaRPr lang="cy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6B648-EB6B-65F9-649B-7B09E840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 rtl="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371600">
                <a:spcAft>
                  <a:spcPts val="900"/>
                </a:spcAft>
                <a:defRPr/>
              </a:pPr>
              <a:t>10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306D4-DED3-8905-87E7-E287943902EF}"/>
              </a:ext>
            </a:extLst>
          </p:cNvPr>
          <p:cNvSpPr/>
          <p:nvPr/>
        </p:nvSpPr>
        <p:spPr>
          <a:xfrm rot="5400000">
            <a:off x="5702983" y="7877872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4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0F71-5363-1915-623F-7EB02EC4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14" y="6501831"/>
            <a:ext cx="5814129" cy="2335361"/>
          </a:xfrm>
        </p:spPr>
        <p:txBody>
          <a:bodyPr vert="horz" lIns="137160" tIns="68580" rIns="137160" bIns="68580" rtlCol="0" anchor="ctr">
            <a:normAutofit fontScale="90000"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sz="4800" dirty="0">
                <a:ea typeface="+mj-lt"/>
                <a:cs typeface="+mj-lt"/>
              </a:rPr>
              <a:t>Cyfrifiannell cymhwysedd plant i gael imiwneiddiadau UKHSA</a:t>
            </a:r>
            <a:endParaRPr lang="en-US" sz="4800" dirty="0"/>
          </a:p>
        </p:txBody>
      </p:sp>
      <p:pic>
        <p:nvPicPr>
          <p:cNvPr id="4" name="Picture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60A7000-A96A-994B-ECAD-D40DAB20E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899" y="147658"/>
            <a:ext cx="12822074" cy="580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1282-A7F8-8D6D-C6EE-16F05CF9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905" y="6614562"/>
            <a:ext cx="9880373" cy="2658851"/>
          </a:xfrm>
        </p:spPr>
        <p:txBody>
          <a:bodyPr vert="horz" lIns="137160" tIns="68580" rIns="137160" bIns="68580" rtlCol="0" anchor="ctr">
            <a:normAutofit fontScale="70000" lnSpcReduction="20000"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sz="3100" dirty="0"/>
              <a:t>Adnodd a gynhyrchwyd gan Asiantaeth Diogelwch Iechyd y DU (UKHSA) yw hwn, y gellir dod o hyd iddo </a:t>
            </a:r>
            <a:r>
              <a:rPr lang="cy" sz="31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r>
              <a:rPr lang="cy" sz="3100" dirty="0">
                <a:ea typeface="+mn-lt"/>
                <a:cs typeface="+mn-lt"/>
              </a:rPr>
              <a:t> (safle allanol - Saesneg yn unig)</a:t>
            </a:r>
          </a:p>
          <a:p>
            <a:pPr rtl="0"/>
            <a:r>
              <a:rPr lang="cy" sz="3100" dirty="0"/>
              <a:t>Sylwer: mae’r polisi yng Nghymru a Lloegr yn wahanol. Fe’ch cynghorir i ddarllen </a:t>
            </a:r>
            <a:r>
              <a:rPr lang="cy" sz="3100" dirty="0">
                <a:solidFill>
                  <a:srgbClr val="FF000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Cylchlythyr Iechyd Cymru</a:t>
            </a:r>
            <a:r>
              <a:rPr lang="cy" sz="3100" dirty="0"/>
              <a:t> cyn defnyddio'r gyfrifiannell.</a:t>
            </a:r>
          </a:p>
          <a:p>
            <a:pPr rtl="0"/>
            <a:r>
              <a:rPr lang="cy" sz="3100" dirty="0"/>
              <a:t>Er 1 Gorffennaf 2025 yng Nghymru, mae'r cynnig Hib/MenC (Menitorix®) arferol i'r rhai sy'n troi'n 1 oed wedi dod i ben; byddwch yn ymwybodol nad yw Lloegr wedi rhoi gorchymyn llym i'w atal rhag cael ei ddefnyddio</a:t>
            </a:r>
          </a:p>
          <a:p>
            <a:pPr rtl="0"/>
            <a:endParaRPr 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D534C-1E41-BE5F-3813-7EB1973C135C}"/>
              </a:ext>
            </a:extLst>
          </p:cNvPr>
          <p:cNvSpPr/>
          <p:nvPr/>
        </p:nvSpPr>
        <p:spPr>
          <a:xfrm rot="5400000">
            <a:off x="5893618" y="7858679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9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BD61AB-95D5-7CC4-DFFD-04A8DA474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1311-B7A3-015C-B25E-874916A1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64" y="6614562"/>
            <a:ext cx="6728920" cy="2229854"/>
          </a:xfrm>
        </p:spPr>
        <p:txBody>
          <a:bodyPr vert="horz" lIns="137160" tIns="68580" rIns="137160" bIns="68580" rtlCol="0" anchor="ctr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sz="4800" dirty="0">
                <a:ea typeface="+mj-lt"/>
                <a:cs typeface="+mj-lt"/>
              </a:rPr>
              <a:t>Algorithm statws imiwneiddio ansicr neu anghyflawn UKHSA</a:t>
            </a:r>
            <a:endParaRPr lang="en-US" sz="4800" dirty="0"/>
          </a:p>
        </p:txBody>
      </p:sp>
      <p:pic>
        <p:nvPicPr>
          <p:cNvPr id="5" name="Picture 4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FF137DF1-8AE3-D2A1-DA64-6802DBDEE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80" y="104059"/>
            <a:ext cx="15202555" cy="5427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8D369-0BBF-4082-19E8-89F60612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866" y="6614562"/>
            <a:ext cx="9880373" cy="2335361"/>
          </a:xfrm>
        </p:spPr>
        <p:txBody>
          <a:bodyPr vert="horz" lIns="137160" tIns="68580" rIns="137160" bIns="68580" rtlCol="0" anchor="ctr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sz="2400" dirty="0"/>
              <a:t>Adnodd a gynhyrchwyd gan Asiantaeth Diogelwch Iechyd y DU (UKHSA) yw hwn, y gellir dod o hyd iddo </a:t>
            </a:r>
            <a:r>
              <a:rPr lang="cy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r>
              <a:rPr lang="cy" sz="2400" dirty="0">
                <a:ea typeface="+mn-lt"/>
                <a:cs typeface="+mn-lt"/>
              </a:rPr>
              <a:t> (safle allanol - Saesneg yn unig)</a:t>
            </a:r>
          </a:p>
          <a:p>
            <a:pPr rtl="0"/>
            <a:r>
              <a:rPr lang="cy" sz="2400" dirty="0"/>
              <a:t>Sylwer: mae’r polisi yng Nghymru a Lloegr yn wahanol. Fe’ch cynghorir i ddarllen </a:t>
            </a:r>
            <a:r>
              <a:rPr lang="cy" sz="24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Cylchlythyr Iechyd Cymru</a:t>
            </a:r>
            <a:r>
              <a:rPr lang="cy" sz="2400" dirty="0"/>
              <a:t> cyn defnyddio'r gyfrifiannell.</a:t>
            </a:r>
          </a:p>
          <a:p>
            <a:pPr rtl="0"/>
            <a:r>
              <a:rPr lang="cy" sz="2400" dirty="0"/>
              <a:t>Er 1 Gorffennaf 2025 yng Nghymru, mae'r cynnig Hib/MenC (Menitorix®) arferol i'r rhai sy'n troi'n 1 oed wedi dod i ben; byddwch yn ymwybodol nad yw Lloegr wedi rhoi gorchymyn llym i'w atal rhag cael ei ddefnyddio</a:t>
            </a:r>
          </a:p>
          <a:p>
            <a:pPr rtl="0"/>
            <a:endParaRPr 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605E4-5813-DC9B-3EE3-183813A09958}"/>
              </a:ext>
            </a:extLst>
          </p:cNvPr>
          <p:cNvSpPr/>
          <p:nvPr/>
        </p:nvSpPr>
        <p:spPr>
          <a:xfrm rot="5400000">
            <a:off x="5893618" y="7858679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9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0145E-A37E-4443-15D3-8EACBD098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DA645-3A45-10A5-B755-9A8BB4CFB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809" y="1420596"/>
            <a:ext cx="18152948" cy="2374601"/>
          </a:xfrm>
        </p:spPr>
        <p:txBody>
          <a:bodyPr vert="horz" lIns="90879" tIns="45440" rIns="90879" bIns="45440" rtlCol="0" anchor="t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</a:pPr>
            <a:endParaRPr lang="en-GB" sz="6000" b="0" dirty="0">
              <a:solidFill>
                <a:schemeClr val="bg1"/>
              </a:solidFill>
            </a:endParaRPr>
          </a:p>
          <a:p>
            <a:pPr algn="ctr" rtl="0">
              <a:lnSpc>
                <a:spcPct val="100000"/>
              </a:lnSpc>
            </a:pPr>
            <a:endParaRPr lang="en-GB" sz="6000" b="0" dirty="0">
              <a:solidFill>
                <a:schemeClr val="bg1"/>
              </a:solidFill>
            </a:endParaRPr>
          </a:p>
          <a:p>
            <a:pPr algn="ctr" rtl="0">
              <a:lnSpc>
                <a:spcPct val="100000"/>
              </a:lnSpc>
            </a:pPr>
            <a:r>
              <a:rPr lang="cy" sz="6000" b="0">
                <a:solidFill>
                  <a:schemeClr val="bg1"/>
                </a:solidFill>
                <a:latin typeface="Arial"/>
                <a:cs typeface="Arial"/>
              </a:rPr>
              <a:t>Mae manylion cyswllt Imiwneiddio a Brechu ym Myrddau Iechyd Cymru i'w gweld </a:t>
            </a:r>
            <a:r>
              <a:rPr lang="cy" sz="6000" b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endParaRPr lang="en-GB" sz="6000" b="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rtl="0">
              <a:lnSpc>
                <a:spcPct val="100000"/>
              </a:lnSpc>
            </a:pPr>
            <a:endParaRPr lang="en-GB" sz="6000" b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 rtl="0">
              <a:lnSpc>
                <a:spcPct val="100000"/>
              </a:lnSpc>
            </a:pPr>
            <a:r>
              <a:rPr lang="cy" sz="6000" b="0">
                <a:solidFill>
                  <a:schemeClr val="bg1"/>
                </a:solidFill>
                <a:latin typeface="Arial"/>
                <a:cs typeface="Arial"/>
              </a:rPr>
              <a:t>Rhaglen Afiechydon Ataliadwy trwy Frechu</a:t>
            </a:r>
            <a:endParaRPr lang="en-US" sz="6000" b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 rtl="0">
              <a:lnSpc>
                <a:spcPct val="100000"/>
              </a:lnSpc>
            </a:pPr>
            <a:r>
              <a:rPr lang="cy" sz="6000" b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phw.vaccines@wales.nhs.uk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  <a:p>
            <a:pPr rtl="0">
              <a:lnSpc>
                <a:spcPct val="100000"/>
              </a:lnSpc>
            </a:pPr>
            <a:endParaRPr lang="en-GB" sz="6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8F33BD-474E-6F81-A04F-81BAD67CB9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824" y="7399895"/>
            <a:ext cx="10496841" cy="1402217"/>
          </a:xfrm>
        </p:spPr>
        <p:txBody>
          <a:bodyPr vert="horz" lIns="90879" tIns="45440" rIns="90879" bIns="45440" rtlCol="0" anchor="t"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dirty="0">
              <a:solidFill>
                <a:schemeClr val="bg1"/>
              </a:solidFill>
              <a:cs typeface="Arial"/>
            </a:endParaRPr>
          </a:p>
          <a:p>
            <a:pPr rtl="0"/>
            <a:endParaRPr lang="en-GB" sz="318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38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DA0F23-64AB-4FF6-6D63-E632CAE0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27A7C9-3DF1-A69B-112D-0095E0048F7E}"/>
              </a:ext>
            </a:extLst>
          </p:cNvPr>
          <p:cNvSpPr/>
          <p:nvPr/>
        </p:nvSpPr>
        <p:spPr>
          <a:xfrm>
            <a:off x="434248" y="3102428"/>
            <a:ext cx="17419505" cy="450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E55A3-234B-03BB-0D33-E257BD55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34" y="7357067"/>
            <a:ext cx="5814129" cy="2335361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br>
              <a:rPr lang="en-US" sz="4800" dirty="0"/>
            </a:br>
            <a:endParaRPr lang="en-US" sz="4800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3F9E018-E176-7360-5C1B-41CCB1CDD2C6}"/>
              </a:ext>
            </a:extLst>
          </p:cNvPr>
          <p:cNvSpPr txBox="1">
            <a:spLocks/>
          </p:cNvSpPr>
          <p:nvPr/>
        </p:nvSpPr>
        <p:spPr>
          <a:xfrm>
            <a:off x="492938" y="2532600"/>
            <a:ext cx="17277215" cy="5976632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cy" sz="4000" dirty="0"/>
              <a:t>Crëwyd yr adnodd hwn i dynnu sylw at gyhoeddiadau ac adnoddau allweddol i gefnogi Gweithwyr Proffesiynol Gofal Iechyd (GGP) gyda'r newidiadau i’r amserlen imiwneiddio rheolaidd i blant.</a:t>
            </a:r>
            <a:endParaRPr lang="en-US" sz="4000" dirty="0" err="1">
              <a:solidFill>
                <a:srgbClr val="000000"/>
              </a:solidFill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en-US" sz="2700" dirty="0"/>
          </a:p>
        </p:txBody>
      </p:sp>
      <p:pic>
        <p:nvPicPr>
          <p:cNvPr id="3" name="Picture 2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117FEA29-B4B3-5598-1998-632247AE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" y="30102"/>
            <a:ext cx="18297891" cy="20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41AB6-2071-B92C-3E72-7D75AAFE4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92A42934-6CBF-8491-E92C-B0DB38B5C013}"/>
              </a:ext>
            </a:extLst>
          </p:cNvPr>
          <p:cNvSpPr txBox="1"/>
          <p:nvPr/>
        </p:nvSpPr>
        <p:spPr>
          <a:xfrm>
            <a:off x="271570" y="6418027"/>
            <a:ext cx="7388793" cy="2229854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cy" sz="4800" dirty="0">
                <a:latin typeface="+mj-lt"/>
                <a:ea typeface="+mj-ea"/>
                <a:cs typeface="+mj-cs"/>
              </a:rPr>
              <a:t>Pecyn Cymorth ICC ar y newidiadau i'r amserlen imiwneiddio reolaidd i blant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50B9-4CB2-1EB8-2712-FE502A1D7FEA}"/>
              </a:ext>
            </a:extLst>
          </p:cNvPr>
          <p:cNvSpPr txBox="1"/>
          <p:nvPr/>
        </p:nvSpPr>
        <p:spPr>
          <a:xfrm>
            <a:off x="7518513" y="6224597"/>
            <a:ext cx="10794773" cy="2616714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Mae'r pecyn cymorth ar y newidiadau i'r amserlen imiwneiddio reolaidd i blant ar gael </a:t>
            </a:r>
            <a:r>
              <a:rPr lang="cy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r>
              <a:rPr lang="cy" sz="2400" dirty="0"/>
              <a:t> o dan 'gwybodaeth bwysig i weithwyr gofal iechyd proffesiynol'</a:t>
            </a:r>
            <a:endParaRPr lang="en-US" sz="2400" dirty="0">
              <a:hlinkClick r:id="" action="ppaction://noaction"/>
            </a:endParaRPr>
          </a:p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Mae wedi'i gynllunio i roi amlinelliad byr o’r newidiadau i'r amserlen imiwneiddio reolaidd i blant</a:t>
            </a:r>
          </a:p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Mae’n cynnwys gwybodaeth ategol am bolisïau, adnoddau a sesiynau gwybodaeth mewn un ddogfen</a:t>
            </a:r>
          </a:p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Ar gael yn Gymraeg a Saesneg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C5682-DB03-3C80-E340-2C6A1278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 rtl="0">
              <a:spcAft>
                <a:spcPts val="900"/>
              </a:spcAft>
            </a:pPr>
            <a:fld id="{561D0CCE-8DCC-44DC-A653-AE62B1D84A52}" type="slidenum">
              <a:rPr lang="en-US" sz="1800">
                <a:solidFill>
                  <a:schemeClr val="tx1">
                    <a:tint val="75000"/>
                  </a:schemeClr>
                </a:solidFill>
              </a:rPr>
              <a:pPr algn="r" defTabSz="1371600">
                <a:spcAft>
                  <a:spcPts val="900"/>
                </a:spcAft>
              </a:pPr>
              <a:t>3</a:t>
            </a:fld>
            <a:endParaRPr lang="en-US" sz="18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C6072-18C5-DEEF-91F7-027BA0C92E08}"/>
              </a:ext>
            </a:extLst>
          </p:cNvPr>
          <p:cNvSpPr/>
          <p:nvPr/>
        </p:nvSpPr>
        <p:spPr>
          <a:xfrm rot="5400000">
            <a:off x="5893618" y="7858679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82639-C3DE-D278-FA47-2D9D28933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198" y="544199"/>
            <a:ext cx="15753604" cy="4631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939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812E-4B45-4ADB-4F70-54C5B56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80" y="7081573"/>
            <a:ext cx="7459800" cy="2247438"/>
          </a:xfrm>
        </p:spPr>
        <p:txBody>
          <a:bodyPr vert="horz" lIns="137160" tIns="68580" rIns="137160" bIns="68580" rtlCol="0" anchor="ctr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sz="4800" dirty="0"/>
              <a:t>Amserlen Imiwneiddio Reolaidd i Blant ICC</a:t>
            </a:r>
          </a:p>
          <a:p>
            <a:pPr rtl="0"/>
            <a:endParaRPr lang="en-US" sz="4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ED284B-95C8-5512-24EE-9AD4B530A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0" y="7264453"/>
            <a:ext cx="10502298" cy="2251319"/>
          </a:xfrm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sz="2400" dirty="0">
                <a:ea typeface="+mn-lt"/>
                <a:cs typeface="+mn-lt"/>
              </a:rPr>
              <a:t>Mae'r amserlen imiwneiddio reolaidd i blant ar gael </a:t>
            </a:r>
            <a:r>
              <a:rPr lang="cy" sz="2400" dirty="0">
                <a:solidFill>
                  <a:srgbClr val="FF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endParaRPr lang="en-US" sz="2400" dirty="0">
              <a:solidFill>
                <a:srgbClr val="FF0000"/>
              </a:solidFill>
              <a:ea typeface="+mn-lt"/>
              <a:cs typeface="+mn-lt"/>
            </a:endParaRPr>
          </a:p>
          <a:p>
            <a:pPr rtl="0"/>
            <a:r>
              <a:rPr lang="cy" sz="2400" dirty="0">
                <a:ea typeface="+mn-lt"/>
                <a:cs typeface="+mn-lt"/>
              </a:rPr>
              <a:t>Yn gymwys o 1 Gorffennaf 2025</a:t>
            </a:r>
          </a:p>
          <a:p>
            <a:pPr rtl="0"/>
            <a:r>
              <a:rPr lang="cy" sz="2400" dirty="0">
                <a:ea typeface="+mn-lt"/>
                <a:cs typeface="+mn-lt"/>
              </a:rPr>
              <a:t>Ar gael yn Gymraeg a Saesneg</a:t>
            </a:r>
          </a:p>
          <a:p>
            <a:pPr marL="0" indent="0" rtl="0">
              <a:buNone/>
            </a:pPr>
            <a:endParaRPr lang="en-US" sz="3000" dirty="0"/>
          </a:p>
          <a:p>
            <a:pPr rtl="0"/>
            <a:endParaRPr 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D93D2-487B-4846-13E6-FD95F5D8C2F8}"/>
              </a:ext>
            </a:extLst>
          </p:cNvPr>
          <p:cNvSpPr/>
          <p:nvPr/>
        </p:nvSpPr>
        <p:spPr>
          <a:xfrm rot="5400000">
            <a:off x="6318161" y="7809693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B43B1-5AFA-79B5-1263-BEB597611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908" y="158204"/>
            <a:ext cx="14608183" cy="626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9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D46AC-E83B-922A-367F-CAC9A6F64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DCFFA4AD-8760-5043-BF76-237CBF9A199C}"/>
              </a:ext>
            </a:extLst>
          </p:cNvPr>
          <p:cNvSpPr txBox="1"/>
          <p:nvPr/>
        </p:nvSpPr>
        <p:spPr>
          <a:xfrm>
            <a:off x="663548" y="6370506"/>
            <a:ext cx="6974714" cy="2247438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cy" sz="4800" dirty="0">
                <a:latin typeface="+mj-lt"/>
                <a:ea typeface="+mj-ea"/>
                <a:cs typeface="+mj-cs"/>
              </a:rPr>
              <a:t>Offeryn cymhwysedd i gael brechlynnau ICC ar gyfer gweithwyr gofal iechyd proffesiynol (1)</a:t>
            </a:r>
          </a:p>
        </p:txBody>
      </p:sp>
      <p:pic>
        <p:nvPicPr>
          <p:cNvPr id="8" name="Picture 7" descr="A screenshot of a vaccination schedule&#10;&#10;AI-generated content may be incorrect.">
            <a:extLst>
              <a:ext uri="{FF2B5EF4-FFF2-40B4-BE49-F238E27FC236}">
                <a16:creationId xmlns:a16="http://schemas.microsoft.com/office/drawing/2014/main" id="{769CEAB7-0FD4-8B76-32B0-AE8ECCAD25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092"/>
          <a:stretch>
            <a:fillRect/>
          </a:stretch>
        </p:blipFill>
        <p:spPr>
          <a:xfrm>
            <a:off x="1366766" y="128900"/>
            <a:ext cx="14904175" cy="5559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93960-2FFD-1F85-2812-227516DBA62A}"/>
              </a:ext>
            </a:extLst>
          </p:cNvPr>
          <p:cNvSpPr txBox="1"/>
          <p:nvPr/>
        </p:nvSpPr>
        <p:spPr>
          <a:xfrm>
            <a:off x="7638262" y="6561536"/>
            <a:ext cx="9880373" cy="233536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Yn cynorthwyo Gweithwyr Iechyd Proffesiynol i benderfynu pa frechlynnau sydd eu hangen a phryd</a:t>
            </a:r>
          </a:p>
          <a:p>
            <a:pPr marL="428625"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Ar gael </a:t>
            </a:r>
            <a:r>
              <a:rPr lang="cy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r>
              <a:rPr lang="cy" sz="2400" dirty="0">
                <a:solidFill>
                  <a:srgbClr val="00A7A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" sz="2400" dirty="0"/>
              <a:t>o dan 'pa frechlynnau fydd yn cael eu rhoi, a phryd?'</a:t>
            </a:r>
          </a:p>
          <a:p>
            <a:pPr marL="428625"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Gellir ei lawrlwytho a'i argraffu</a:t>
            </a:r>
          </a:p>
          <a:p>
            <a:pPr marL="428625"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Mae'r offeryn hwn yn berthnasol i Gymru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8F69C-09AA-5ACE-E58F-0EEB79EA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 rtl="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371600">
                <a:spcAft>
                  <a:spcPts val="900"/>
                </a:spcAft>
                <a:defRPr/>
              </a:pPr>
              <a:t>5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A07D86-39A5-1957-589D-467CE702049E}"/>
              </a:ext>
            </a:extLst>
          </p:cNvPr>
          <p:cNvSpPr/>
          <p:nvPr/>
        </p:nvSpPr>
        <p:spPr>
          <a:xfrm rot="5400000">
            <a:off x="6073232" y="7870117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1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346A8D4B-B8AE-A388-F6E0-B7D1D0BD025F}"/>
              </a:ext>
            </a:extLst>
          </p:cNvPr>
          <p:cNvSpPr txBox="1"/>
          <p:nvPr/>
        </p:nvSpPr>
        <p:spPr>
          <a:xfrm>
            <a:off x="867845" y="6487159"/>
            <a:ext cx="6921959" cy="2229854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cy" sz="4800" dirty="0">
                <a:latin typeface="+mj-lt"/>
                <a:ea typeface="+mj-ea"/>
                <a:cs typeface="+mj-cs"/>
              </a:rPr>
              <a:t>Offeryn cymhwysedd i gael</a:t>
            </a:r>
            <a:r>
              <a:rPr lang="cy" sz="4800" kern="1200" dirty="0">
                <a:latin typeface="+mj-lt"/>
                <a:ea typeface="+mj-ea"/>
                <a:cs typeface="+mj-cs"/>
              </a:rPr>
              <a:t> </a:t>
            </a:r>
            <a:r>
              <a:rPr lang="cy" sz="4800" dirty="0">
                <a:latin typeface="+mj-lt"/>
                <a:ea typeface="+mj-ea"/>
                <a:cs typeface="+mj-cs"/>
              </a:rPr>
              <a:t>brechlynnau ICC </a:t>
            </a:r>
            <a:r>
              <a:rPr lang="cy" sz="4800" kern="1200" dirty="0">
                <a:latin typeface="+mj-lt"/>
                <a:ea typeface="+mj-ea"/>
                <a:cs typeface="+mj-cs"/>
              </a:rPr>
              <a:t>ar gyfer gweithwyr gofal iechyd proffesiynol</a:t>
            </a:r>
            <a:r>
              <a:rPr lang="cy" sz="4800" dirty="0">
                <a:latin typeface="+mj-lt"/>
                <a:ea typeface="+mj-ea"/>
                <a:cs typeface="+mj-cs"/>
              </a:rPr>
              <a:t> (2)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screenshot of a screen&#10;&#10;AI-generated content may be incorrect.">
            <a:extLst>
              <a:ext uri="{FF2B5EF4-FFF2-40B4-BE49-F238E27FC236}">
                <a16:creationId xmlns:a16="http://schemas.microsoft.com/office/drawing/2014/main" id="{E84432BF-4302-755F-EB27-93D149D98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751" y="148760"/>
            <a:ext cx="9960497" cy="580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C672B3-F0D0-EAAE-8A89-1B4D6029DF03}"/>
              </a:ext>
            </a:extLst>
          </p:cNvPr>
          <p:cNvSpPr txBox="1"/>
          <p:nvPr/>
        </p:nvSpPr>
        <p:spPr>
          <a:xfrm>
            <a:off x="8204313" y="6811418"/>
            <a:ext cx="9880373" cy="233536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342900" rtl="0">
              <a:lnSpc>
                <a:spcPct val="90000"/>
              </a:lnSpc>
              <a:spcAft>
                <a:spcPts val="900"/>
              </a:spcAft>
              <a:buFont typeface="Arial,Sans-Serif" panose="020B0604020202020204" pitchFamily="34" charset="0"/>
              <a:buChar char="•"/>
            </a:pPr>
            <a:r>
              <a:rPr lang="cy" sz="2400" dirty="0"/>
              <a:t>Yn cynorthwyo Gweithwyr Iechyd Proffesiynol i benderfynu pa frechlynnau sydd eu hangen a phryd</a:t>
            </a:r>
          </a:p>
          <a:p>
            <a:pPr marL="428625" indent="-342900" rtl="0">
              <a:lnSpc>
                <a:spcPct val="90000"/>
              </a:lnSpc>
              <a:spcAft>
                <a:spcPts val="900"/>
              </a:spcAft>
              <a:buFont typeface="Arial,Sans-Serif" panose="020B0604020202020204" pitchFamily="34" charset="0"/>
              <a:buChar char="•"/>
            </a:pPr>
            <a:r>
              <a:rPr lang="cy" sz="2400" dirty="0"/>
              <a:t>Ar gael </a:t>
            </a:r>
            <a:r>
              <a:rPr lang="cy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r>
              <a:rPr lang="cy" sz="2400" dirty="0">
                <a:solidFill>
                  <a:srgbClr val="FF0000"/>
                </a:solidFill>
              </a:rPr>
              <a:t> </a:t>
            </a:r>
            <a:r>
              <a:rPr lang="cy" sz="2400" dirty="0"/>
              <a:t>o dan 'pa frechlynnau fydd yn cael eu rhoi, a phryd?'</a:t>
            </a:r>
          </a:p>
          <a:p>
            <a:pPr marL="428625" indent="-342900" rtl="0">
              <a:lnSpc>
                <a:spcPct val="90000"/>
              </a:lnSpc>
              <a:spcAft>
                <a:spcPts val="900"/>
              </a:spcAft>
              <a:buFont typeface="Arial,Sans-Serif" panose="020B0604020202020204" pitchFamily="34" charset="0"/>
              <a:buChar char="•"/>
            </a:pPr>
            <a:r>
              <a:rPr lang="cy" sz="2400" dirty="0"/>
              <a:t>Gellir ei lawrlwytho a'i argraffu</a:t>
            </a:r>
          </a:p>
          <a:p>
            <a:pPr marL="428625" indent="-342900" rtl="0">
              <a:lnSpc>
                <a:spcPct val="90000"/>
              </a:lnSpc>
              <a:spcAft>
                <a:spcPts val="900"/>
              </a:spcAft>
              <a:buFont typeface="Arial,Sans-Serif" panose="020B0604020202020204" pitchFamily="34" charset="0"/>
              <a:buChar char="•"/>
            </a:pPr>
            <a:r>
              <a:rPr lang="cy" sz="2400" dirty="0"/>
              <a:t>Mae'r offeryn hwn yn berthnasol i Gymru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3488A-95A6-5658-ABA5-D3E54409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 rtl="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schemeClr val="tx1">
                    <a:tint val="75000"/>
                  </a:schemeClr>
                </a:solidFill>
              </a:rPr>
              <a:pPr algn="r" defTabSz="1371600">
                <a:spcAft>
                  <a:spcPts val="900"/>
                </a:spcAft>
                <a:defRPr/>
              </a:pPr>
              <a:t>6</a:t>
            </a:fld>
            <a:endParaRPr lang="en-US" sz="18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F596EB-0F04-6C3F-75F8-82A7765F0BA0}"/>
              </a:ext>
            </a:extLst>
          </p:cNvPr>
          <p:cNvSpPr/>
          <p:nvPr/>
        </p:nvSpPr>
        <p:spPr>
          <a:xfrm rot="5400000">
            <a:off x="6481447" y="7818199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8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B604F-CD4F-C17C-3CD2-9D9BF2017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9F85DBF3-DAC1-514A-5500-582B7EAE59F5}"/>
              </a:ext>
            </a:extLst>
          </p:cNvPr>
          <p:cNvSpPr txBox="1"/>
          <p:nvPr/>
        </p:nvSpPr>
        <p:spPr>
          <a:xfrm>
            <a:off x="904196" y="6423661"/>
            <a:ext cx="5814129" cy="2335361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 fontScale="85000" lnSpcReduction="10000"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cy" sz="4800" dirty="0">
                <a:latin typeface="+mj-lt"/>
                <a:ea typeface="+mj-ea"/>
                <a:cs typeface="+mj-cs"/>
              </a:rPr>
              <a:t>Cofnod imiwneiddiadau heb eu trefnu ICC ar gyfer Practisiau Meddygon Teulu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F2400-2EF2-703F-87FC-CDA14B97C3E7}"/>
              </a:ext>
            </a:extLst>
          </p:cNvPr>
          <p:cNvSpPr txBox="1"/>
          <p:nvPr/>
        </p:nvSpPr>
        <p:spPr>
          <a:xfrm>
            <a:off x="7975713" y="6705012"/>
            <a:ext cx="9880373" cy="233536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Yn berthnasol o 1 Gorffennaf 2025 hyd at 31 Rhagfyr 2025</a:t>
            </a:r>
          </a:p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Mae'r ffurflenni imiwneiddiadau heb eu trefnu ar gael </a:t>
            </a:r>
            <a:r>
              <a:rPr lang="cy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r>
              <a:rPr lang="cy" sz="2400" dirty="0"/>
              <a:t>, o dan 'adnoddau a gwybodaeth glinigol', </a:t>
            </a:r>
          </a:p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Ar gael yn Gymraeg a Saesneg</a:t>
            </a:r>
          </a:p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Gellir ei lawrlwytho a'i argraffu</a:t>
            </a:r>
          </a:p>
          <a:p>
            <a:pPr rtl="0">
              <a:lnSpc>
                <a:spcPct val="90000"/>
              </a:lnSpc>
              <a:spcAft>
                <a:spcPts val="900"/>
              </a:spcAft>
            </a:pPr>
            <a:endParaRPr lang="en-US" sz="405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CCD3D-8521-9010-0D46-1974ECC4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 rtl="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371600">
                <a:spcAft>
                  <a:spcPts val="900"/>
                </a:spcAft>
                <a:defRPr/>
              </a:pPr>
              <a:t>7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7B03E8-5690-D0A9-451B-FF2F23BB1004}"/>
              </a:ext>
            </a:extLst>
          </p:cNvPr>
          <p:cNvSpPr/>
          <p:nvPr/>
        </p:nvSpPr>
        <p:spPr>
          <a:xfrm rot="5400000">
            <a:off x="5946333" y="7667778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97601-C4A0-2EBD-2F20-8789557D7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85" y="512143"/>
            <a:ext cx="16532630" cy="508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098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3E1078-D36E-B100-FEF1-E2B35F182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037FF224-3BB7-E9EC-F3F5-BB9F3C9E56EA}"/>
              </a:ext>
            </a:extLst>
          </p:cNvPr>
          <p:cNvSpPr txBox="1"/>
          <p:nvPr/>
        </p:nvSpPr>
        <p:spPr>
          <a:xfrm>
            <a:off x="662704" y="6720253"/>
            <a:ext cx="6685153" cy="2335361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 fontScale="85000" lnSpcReduction="10000"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cy" sz="4800" dirty="0">
                <a:latin typeface="+mj-lt"/>
                <a:ea typeface="+mj-ea"/>
                <a:cs typeface="+mj-cs"/>
              </a:rPr>
              <a:t>Taflen wybodaeth ICC am y rhaglen frechu ddewisol i fabanod newyddenedigol rhag hepatitis B </a:t>
            </a:r>
          </a:p>
        </p:txBody>
      </p:sp>
      <p:pic>
        <p:nvPicPr>
          <p:cNvPr id="5" name="Picture 4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068E0A60-614B-C0E9-BED2-45B58EC6DA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35" t="28227" r="6206" b="2286"/>
          <a:stretch>
            <a:fillRect/>
          </a:stretch>
        </p:blipFill>
        <p:spPr>
          <a:xfrm>
            <a:off x="197658" y="230046"/>
            <a:ext cx="8946342" cy="4252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C5C1B5-DCAC-9BA0-0253-F38CC62C48FE}"/>
              </a:ext>
            </a:extLst>
          </p:cNvPr>
          <p:cNvSpPr txBox="1"/>
          <p:nvPr/>
        </p:nvSpPr>
        <p:spPr>
          <a:xfrm>
            <a:off x="7744923" y="6802753"/>
            <a:ext cx="9880373" cy="233536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Mae'r daflen wybodaeth, ynghyd â gwybodaeth arall am y rhaglen frechu ddewisol i fabanod newyddenedigol rhag hepatitis B ar gael </a:t>
            </a:r>
            <a:r>
              <a:rPr lang="cy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endParaRPr lang="cy" sz="2400" dirty="0">
              <a:solidFill>
                <a:srgbClr val="FF000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Mae'r daflen wybodaeth yn amlinellu'r newidiadau ac yn cynnwys tabl cymhwysedd ar gyfer y brechlyn hepatitis B i fabanod newyddenedigol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51EE5-BA08-2615-F5D2-E7C8F6F0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 rtl="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371600">
                <a:spcAft>
                  <a:spcPts val="900"/>
                </a:spcAft>
                <a:defRPr/>
              </a:pPr>
              <a:t>8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Picture 2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EE2C678F-10BF-F0F8-DD65-2B6E9CD0A47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21" t="10526" r="4141" b="1053"/>
          <a:stretch>
            <a:fillRect/>
          </a:stretch>
        </p:blipFill>
        <p:spPr>
          <a:xfrm>
            <a:off x="9349123" y="3012141"/>
            <a:ext cx="8741219" cy="3567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F94F4B-A9C5-4A8A-D65B-9E2BAED51E48}"/>
              </a:ext>
            </a:extLst>
          </p:cNvPr>
          <p:cNvSpPr/>
          <p:nvPr/>
        </p:nvSpPr>
        <p:spPr>
          <a:xfrm rot="5400000">
            <a:off x="5975261" y="7823693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2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BB6D89-C171-D68A-23D1-032D2DD2B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05CD6E73-E981-38EC-0959-83F85E65EA56}"/>
              </a:ext>
            </a:extLst>
          </p:cNvPr>
          <p:cNvSpPr txBox="1"/>
          <p:nvPr/>
        </p:nvSpPr>
        <p:spPr>
          <a:xfrm>
            <a:off x="549571" y="6902554"/>
            <a:ext cx="6305821" cy="2335361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cy" sz="4000" dirty="0">
                <a:latin typeface="+mj-lt"/>
                <a:ea typeface="+mj-ea"/>
                <a:cs typeface="+mj-cs"/>
              </a:rPr>
              <a:t>Tudalennau gwe cyhoeddus a thudalennau gwe ar gyfer gweithwyr iechyd proffesiynol ICC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C7027-51AD-95D8-AA8C-4EFE1532DD1A}"/>
              </a:ext>
            </a:extLst>
          </p:cNvPr>
          <p:cNvSpPr txBox="1"/>
          <p:nvPr/>
        </p:nvSpPr>
        <p:spPr>
          <a:xfrm>
            <a:off x="7403666" y="6716987"/>
            <a:ext cx="10161726" cy="233536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90000"/>
              </a:lnSpc>
              <a:spcAft>
                <a:spcPts val="900"/>
              </a:spcAft>
            </a:pPr>
            <a:endParaRPr lang="en-US" sz="2400" dirty="0"/>
          </a:p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Mae’r tudalennau gwe cyhoeddus yn cynnwys gwybodaeth am y newidiadau i'r amserlen imiwneiddio reolaidd i blant ar gael </a:t>
            </a:r>
            <a:r>
              <a:rPr lang="cy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endParaRPr lang="cy" sz="2400" dirty="0">
              <a:solidFill>
                <a:srgbClr val="FF0000"/>
              </a:solidFill>
            </a:endParaRPr>
          </a:p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/>
              <a:t>Mae’r tudalennau gwe i weithwyr gofal iechyd yn cynnwys gwybodaeth am y newidiadau i'r amserlen imiwneiddio reolaidd i blant ar gael </a:t>
            </a:r>
            <a:r>
              <a:rPr lang="cy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endParaRPr lang="cy" sz="2400" dirty="0">
              <a:solidFill>
                <a:srgbClr val="FF0000"/>
              </a:solidFill>
            </a:endParaRPr>
          </a:p>
          <a:p>
            <a:pPr indent="-342900" rtl="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y" sz="2400" dirty="0">
                <a:solidFill>
                  <a:srgbClr val="212A73"/>
                </a:solidFill>
              </a:rPr>
              <a:t>Mae’r tudalennau ar gyfer y newidiadau </a:t>
            </a:r>
            <a:r>
              <a:rPr lang="cy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yma</a:t>
            </a:r>
            <a:endParaRPr lang="cy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49CD3-EC64-B3CE-CA19-67544EEF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 rtl="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371600">
                <a:spcAft>
                  <a:spcPts val="900"/>
                </a:spcAft>
                <a:defRPr/>
              </a:pPr>
              <a:t>9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63230A-3654-49F8-DEE3-3293690FD3CF}"/>
              </a:ext>
            </a:extLst>
          </p:cNvPr>
          <p:cNvSpPr/>
          <p:nvPr/>
        </p:nvSpPr>
        <p:spPr>
          <a:xfrm rot="5400000">
            <a:off x="5803287" y="8206399"/>
            <a:ext cx="1965061" cy="9797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2F92E-CC2B-2A10-4834-9E12145B0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88" y="281009"/>
            <a:ext cx="4199524" cy="608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45DE50-44A9-55EA-E9B4-5F039189E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875" y="517335"/>
            <a:ext cx="9596438" cy="3960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5A4FEB-84D9-3D84-CA5F-6ED709B8C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392" y="3264004"/>
            <a:ext cx="11058525" cy="3638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902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12A73"/>
      </a:dk1>
      <a:lt1>
        <a:sysClr val="window" lastClr="FFFFFF"/>
      </a:lt1>
      <a:dk2>
        <a:srgbClr val="3F3F3F"/>
      </a:dk2>
      <a:lt2>
        <a:srgbClr val="E7E6E6"/>
      </a:lt2>
      <a:accent1>
        <a:srgbClr val="29B8CE"/>
      </a:accent1>
      <a:accent2>
        <a:srgbClr val="FFDD00"/>
      </a:accent2>
      <a:accent3>
        <a:srgbClr val="A5A5A5"/>
      </a:accent3>
      <a:accent4>
        <a:srgbClr val="000000"/>
      </a:accent4>
      <a:accent5>
        <a:srgbClr val="000000"/>
      </a:accent5>
      <a:accent6>
        <a:srgbClr val="000000"/>
      </a:accent6>
      <a:hlink>
        <a:srgbClr val="00A7A7"/>
      </a:hlink>
      <a:folHlink>
        <a:srgbClr val="FFDD0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L-KWS PowerPoint Template.potx [Read-Only]" id="{86732236-5F12-4106-BD36-971A9F119E43}" vid="{6152B61F-5BA0-4CAA-90E3-E6E716A9C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faf355-f7ae-47f3-8f93-739a60756710" xsi:nil="true"/>
    <lcf76f155ced4ddcb4097134ff3c332f xmlns="2c9bf0ee-e2fa-4332-ade7-023316494af1">
      <Terms xmlns="http://schemas.microsoft.com/office/infopath/2007/PartnerControls"/>
    </lcf76f155ced4ddcb4097134ff3c332f>
    <TypeofFAQ xmlns="2c9bf0ee-e2fa-4332-ade7-023316494af1">Non-specific vaccine info</TypeofFAQ>
    <Archive xmlns="2c9bf0ee-e2fa-4332-ade7-023316494af1">false</Archive>
    <test xmlns="2c9bf0ee-e2fa-4332-ade7-023316494af1" xsi:nil="true"/>
    <VersionHistory xmlns="2c9bf0ee-e2fa-4332-ade7-023316494af1">Version 1</VersionHistory>
    <VersionNumbers xmlns="2c9bf0ee-e2fa-4332-ade7-023316494af1">1</VersionNumbers>
    <TypeofDocument xmlns="2c9bf0ee-e2fa-4332-ade7-023316494af1">Healthcare Professionals Information &amp; Guidance</TypeofDocument>
    <LifeCourse xmlns="2c9bf0ee-e2fa-4332-ade7-023316494af1">
      <Value>Changes Childhood Schedule</Value>
    </LifeCourse>
    <TypeofDocument0 xmlns="2c9bf0ee-e2fa-4332-ade7-023316494af1">Supporting documents</TypeofDocument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5F8889482814EBB8A3D6A36545BF4" ma:contentTypeVersion="21" ma:contentTypeDescription="Create a new document." ma:contentTypeScope="" ma:versionID="e592b2a0af313c44c8ff34e861e3f46a">
  <xsd:schema xmlns:xsd="http://www.w3.org/2001/XMLSchema" xmlns:xs="http://www.w3.org/2001/XMLSchema" xmlns:p="http://schemas.microsoft.com/office/2006/metadata/properties" xmlns:ns2="2c9bf0ee-e2fa-4332-ade7-023316494af1" xmlns:ns3="fdfaf355-f7ae-47f3-8f93-739a60756710" targetNamespace="http://schemas.microsoft.com/office/2006/metadata/properties" ma:root="true" ma:fieldsID="7f58a3bf609b141e127c48bc582e393e" ns2:_="" ns3:_="">
    <xsd:import namespace="2c9bf0ee-e2fa-4332-ade7-023316494af1"/>
    <xsd:import namespace="fdfaf355-f7ae-47f3-8f93-739a60756710"/>
    <xsd:element name="properties">
      <xsd:complexType>
        <xsd:sequence>
          <xsd:element name="documentManagement">
            <xsd:complexType>
              <xsd:all>
                <xsd:element ref="ns2:TypeofDocument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ofFAQ"/>
                <xsd:element ref="ns2:LifeCourse" minOccurs="0"/>
                <xsd:element ref="ns2:VersionNumbers" minOccurs="0"/>
                <xsd:element ref="ns2:Archive" minOccurs="0"/>
                <xsd:element ref="ns2:TypeofDocument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VersionHistory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bf0ee-e2fa-4332-ade7-023316494af1" elementFormDefault="qualified">
    <xsd:import namespace="http://schemas.microsoft.com/office/2006/documentManagement/types"/>
    <xsd:import namespace="http://schemas.microsoft.com/office/infopath/2007/PartnerControls"/>
    <xsd:element name="TypeofDocument" ma:index="8" ma:displayName="Topic " ma:format="Dropdown" ma:internalName="TypeofDocument">
      <xsd:simpleType>
        <xsd:restriction base="dms:Choice">
          <xsd:enumeration value="Healthcare Professionals Information &amp; Guidance"/>
          <xsd:enumeration value="Training"/>
          <xsd:enumeration value="Policy"/>
          <xsd:enumeration value="PGDs and Protocols"/>
          <xsd:enumeration value="HCP FAQs"/>
          <xsd:enumeration value="Tarian"/>
          <xsd:enumeration value="Reference Sources"/>
          <xsd:enumeration value="E-Learning"/>
          <xsd:enumeration value="Nurse Meetings"/>
          <xsd:enumeration value="Other"/>
          <xsd:enumeration value="Evaluation"/>
          <xsd:enumeration value="External Meeting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ofFAQ" ma:index="13" ma:displayName="Vaccine names" ma:format="Dropdown" ma:internalName="TypeofFAQ">
      <xsd:simpleType>
        <xsd:restriction base="dms:Choice">
          <xsd:enumeration value="MMR"/>
          <xsd:enumeration value="HPV"/>
          <xsd:enumeration value="Shingles"/>
          <xsd:enumeration value="HepB"/>
          <xsd:enumeration value="3in1: Teenage Booster"/>
          <xsd:enumeration value="MenACWY"/>
          <xsd:enumeration value="Covid19"/>
          <xsd:enumeration value="RSV"/>
          <xsd:enumeration value="Flu"/>
          <xsd:enumeration value="Combined Vaccines"/>
          <xsd:enumeration value="MMR &amp; MMRv"/>
          <xsd:enumeration value="Non-specific vaccine info"/>
          <xsd:enumeration value="BCG"/>
          <xsd:enumeration value="HIB/MenC"/>
          <xsd:enumeration value="Measles"/>
          <xsd:enumeration value="MenB"/>
          <xsd:enumeration value="Pneumococcal"/>
          <xsd:enumeration value="MPox"/>
          <xsd:enumeration value="Rotavirus"/>
          <xsd:enumeration value="Shingles"/>
          <xsd:enumeration value="Whooping Cough"/>
          <xsd:enumeration value="4in1: For Pre-School"/>
          <xsd:enumeration value="6in1: For Babies"/>
          <xsd:enumeration value="HepA"/>
          <xsd:enumeration value="Typhoid"/>
          <xsd:enumeration value="Varicella"/>
          <xsd:enumeration value="MenB for Gonorrhoea"/>
          <xsd:enumeration value="HepB"/>
          <xsd:enumeration value="Pertussis"/>
        </xsd:restriction>
      </xsd:simpleType>
    </xsd:element>
    <xsd:element name="LifeCourse" ma:index="14" nillable="true" ma:displayName="Life Course" ma:format="Dropdown" ma:internalName="LifeCour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chool Age"/>
                    <xsd:enumeration value="Adult"/>
                    <xsd:enumeration value="Generic Life Course"/>
                    <xsd:enumeration value="Pre-School"/>
                    <xsd:enumeration value="Pregnancy"/>
                    <xsd:enumeration value="Changes Childhood Schedule"/>
                    <xsd:enumeration value="All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VersionNumbers" ma:index="15" nillable="true" ma:displayName="Version Numbers" ma:format="Dropdown" ma:internalName="VersionNumbers">
      <xsd:simpleType>
        <xsd:restriction base="dms:Text">
          <xsd:maxLength value="255"/>
        </xsd:restriction>
      </xsd:simpleType>
    </xsd:element>
    <xsd:element name="Archive" ma:index="16" nillable="true" ma:displayName="Archive" ma:default="0" ma:description="Document is no longer in use." ma:format="Dropdown" ma:internalName="Archive">
      <xsd:simpleType>
        <xsd:restriction base="dms:Boolean"/>
      </xsd:simpleType>
    </xsd:element>
    <xsd:element name="TypeofDocument0" ma:index="17" ma:displayName="Type of Document" ma:format="Dropdown" ma:internalName="TypeofDocument0">
      <xsd:simpleType>
        <xsd:restriction base="dms:Choice">
          <xsd:enumeration value="Meetings - Action log"/>
          <xsd:enumeration value="Meetings - Agenda"/>
          <xsd:enumeration value="Highlight report"/>
          <xsd:enumeration value="Meetings - risk log"/>
          <xsd:enumeration value="Reports"/>
          <xsd:enumeration value="Meetings - Minutes"/>
          <xsd:enumeration value="Supporting documents"/>
          <xsd:enumeration value="Highlight Reports"/>
          <xsd:enumeration value="Tarian - Responses"/>
          <xsd:enumeration value="Tarian - SOP/Guidance"/>
          <xsd:enumeration value="Tarian - Supporting Documents"/>
          <xsd:enumeration value="Tarian - Audit"/>
          <xsd:enumeration value="Tarian - Data"/>
          <xsd:enumeration value="Meetings - Presentations"/>
          <xsd:enumeration value="Template"/>
          <xsd:enumeration value="Briefing Document"/>
          <xsd:enumeration value="Training Slides"/>
          <xsd:enumeration value="Evaluation - survey"/>
          <xsd:enumeration value="Evaluation - report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VersionHistory" ma:index="26" nillable="true" ma:displayName="Version History " ma:format="Dropdown" ma:internalName="VersionHistory">
      <xsd:simpleType>
        <xsd:restriction base="dms:Choice">
          <xsd:enumeration value="Version 1"/>
          <xsd:enumeration value="Choice 2"/>
          <xsd:enumeration value="Choice 3"/>
        </xsd:restriction>
      </xsd:simpleType>
    </xsd:element>
    <xsd:element name="test" ma:index="27" nillable="true" ma:displayName="test" ma:format="Dropdown" ma:internalName="test">
      <xsd:simpleType>
        <xsd:restriction base="dms:Choice">
          <xsd:enumeration value="Working Draft"/>
          <xsd:enumeration value="FINAL FOR UPLOAD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af355-f7ae-47f3-8f93-739a6075671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4a3ffe3a-ac90-4981-bec8-4654896fe9f4}" ma:internalName="TaxCatchAll" ma:showField="CatchAllData" ma:web="fdfaf355-f7ae-47f3-8f93-739a60756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F3318E-419E-4691-9552-64B6766ACA4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30bebb2-c01f-48d0-81da-dc8b123879c2"/>
    <ds:schemaRef ds:uri="b7e247b7-cca8-429f-8688-16f83c8fba5f"/>
    <ds:schemaRef ds:uri="http://www.w3.org/XML/1998/namespace"/>
    <ds:schemaRef ds:uri="2c9bf0ee-e2fa-4332-ade7-023316494af1"/>
    <ds:schemaRef ds:uri="fdfaf355-f7ae-47f3-8f93-739a60756710"/>
    <ds:schemaRef ds:uri="b13e4bc7-c5cb-421c-81ff-b3dfe25311ab"/>
    <ds:schemaRef ds:uri="0f48412d-ddfc-4aa8-a215-3f71bcac9f8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635DEFA-EF74-478B-A33A-AF8BB4F046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D85258-C6E1-4275-9493-F92A71B02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bf0ee-e2fa-4332-ade7-023316494af1"/>
    <ds:schemaRef ds:uri="fdfaf355-f7ae-47f3-8f93-739a60756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FM's BAME Advisory Group 16.12.2020</Template>
  <TotalTime>3943</TotalTime>
  <Words>883</Words>
  <Application>Microsoft Office PowerPoint</Application>
  <PresentationFormat>Custom</PresentationFormat>
  <Paragraphs>88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 </vt:lpstr>
      <vt:lpstr>PowerPoint Presentation</vt:lpstr>
      <vt:lpstr>Amserlen Imiwneiddio Reolaidd i Blant ICC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Cyfrifiannell cymhwysedd plant i gael imiwneiddiadau UKHSA</vt:lpstr>
      <vt:lpstr>Algorithm statws imiwneiddio ansicr neu anghyflawn UKHSA</vt:lpstr>
      <vt:lpstr>PowerPoint Presentation</vt:lpstr>
    </vt:vector>
  </TitlesOfParts>
  <Company>Public Health Wales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 Chowdhury (Public Health Wales)</dc:creator>
  <cp:lastModifiedBy>Carys Rees (Public Health Wales - No. 2 Capital Quarter)</cp:lastModifiedBy>
  <cp:revision>104</cp:revision>
  <dcterms:created xsi:type="dcterms:W3CDTF">2020-12-14T08:16:43Z</dcterms:created>
  <dcterms:modified xsi:type="dcterms:W3CDTF">2025-07-24T15:36:51Z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0x010100D645F8889482814EBB8A3D6A36545BF4</vt:lpwstr>
  </property>
  <property fmtid="{D5CDD505-2E9C-101B-9397-08002B2CF9AE}" pid="3" name="MediaServiceImageTags">
    <vt:lpwstr/>
  </property>
</Properties>
</file>