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2"/>
  </p:notesMasterIdLst>
  <p:sldIdLst>
    <p:sldId id="257" r:id="rId6"/>
    <p:sldId id="2147375849" r:id="rId7"/>
    <p:sldId id="2147375850" r:id="rId8"/>
    <p:sldId id="2147375852" r:id="rId9"/>
    <p:sldId id="2147375851" r:id="rId10"/>
    <p:sldId id="2147375853" r:id="rId11"/>
    <p:sldId id="2147375856" r:id="rId12"/>
    <p:sldId id="2147375854" r:id="rId13"/>
    <p:sldId id="2147375857" r:id="rId14"/>
    <p:sldId id="2147375858" r:id="rId15"/>
    <p:sldId id="2147375860" r:id="rId16"/>
    <p:sldId id="2147375855" r:id="rId17"/>
    <p:sldId id="2147375859" r:id="rId18"/>
    <p:sldId id="2147375861" r:id="rId19"/>
    <p:sldId id="261" r:id="rId20"/>
    <p:sldId id="2147375862" r:id="rId21"/>
  </p:sldIdLst>
  <p:sldSz cx="12192000" cy="6858000"/>
  <p:notesSz cx="6858000" cy="9144000"/>
  <p:defaultTextStyle>
    <a:defPPr rtl="0"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0DE308-5C79-A64A-FC33-70D04C3C2895}" name="Leony Hiscocks (Public Health Wales - Matrix House)" initials="LH" userId="S::Leony.Hiscocks@wales.nhs.uk::61f7ca2e-d384-4128-a81d-42f02309455e" providerId="AD"/>
  <p188:author id="{A1DFA91B-0C5E-2742-DA78-68813409AFB1}" name="Francesca Brugnoli-Edwards (Public Health Wales - CQ2)" initials="FB" userId="S::Francesca.Brugnoli-Edwards4@wales.nhs.uk::fe73d689-5a9e-427e-bfa8-5a40d2485247" providerId="AD"/>
  <p188:author id="{DD29D42D-4F2C-108A-9791-09ABF37C7D43}" name="Leony Hiscocks (Public Health Wales - Matrix House)" initials="LH" userId="S::leony.hiscocks@wales.nhs.uk::61f7ca2e-d384-4128-a81d-42f02309455e" providerId="AD"/>
  <p188:author id="{14DEC235-C2F5-987E-15B1-89416822620E}" name="Georgia Saye (Public Health Wales - No. 2 Capital Quarter)" initials="GQ" userId="S::georgia.saye@wales.nhs.uk::a98d2942-7ccb-4515-a1b4-f7dd49ca7c8a" providerId="AD"/>
  <p188:author id="{0446B84F-13FF-99C9-92EF-B285F88B38CA}" name="Catherine Courts (Public Health Wales - Matrix House)" initials="CC" userId="S::Catherine.Courts2@wales.nhs.uk::c5d602ef-9478-48d5-844e-6dff41f865bf" providerId="AD"/>
  <p188:author id="{9EE4F382-CF53-F918-D1A5-AE7442720964}" name="Claire Woodcock (Public Health Wales)" initials="CW" userId="S::Claire.Woodcock2@wales.nhs.uk::ab36a186-8274-41e5-b054-3d103c251b3e" providerId="AD"/>
  <p188:author id="{19DDD2A3-3B09-15E3-3F4D-6432A314810C}" name="Megan Richmond-Morris (Public Health Wales - No. 2 Capital Quarter)" initials="MQ" userId="S::megan.richmond-morris@wales.nhs.uk::c62fca42-223c-4744-891d-828ebabc64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3F19D-1E05-7B06-512F-48A65A63EFE4}" v="264" dt="2025-07-31T09:48:44.385"/>
    <p1510:client id="{99B317AA-9C32-60AC-7472-4F085DF9F691}" v="65" dt="2025-07-31T16:02:07.799"/>
    <p1510:client id="{9D75D6FE-DF0F-6CBC-CB1F-7B0C8423B26D}" v="6" dt="2025-07-31T16:17:13.580"/>
    <p1510:client id="{B1C40BD7-C8F8-34E8-281A-283F88593E56}" v="95" dt="2025-07-31T16:11:11.946"/>
    <p1510:client id="{C5D83B9D-81E7-B188-4D67-3DB4F3376680}" v="108" dt="2025-07-31T09:37:55.160"/>
    <p1510:client id="{DA997E08-07F6-4F04-8C33-7B457E53B3AD}" v="148" dt="2025-07-31T16:05:54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EBBF8B-60E3-4573-A8E5-1DAE71073DDE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E716AD4-0634-464A-8D4D-0D9F7FE3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9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>
              <a:defRPr/>
            </a:pPr>
            <a:r>
              <a:rPr lang="cy" sz="1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Material contained in this document may be reproduced without prior permission provided it is done so accurately and is not used in a misleading context.</a:t>
            </a:r>
          </a:p>
          <a:p>
            <a:pPr rtl="0">
              <a:defRPr/>
            </a:pPr>
            <a:endParaRPr lang="en-GB" sz="12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endParaRPr>
          </a:p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" sz="1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Acknowledgement to Public Health Wales NHS Trust to be stated.</a:t>
            </a:r>
          </a:p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endParaRPr>
          </a:p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" sz="1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© 2025 Public Health Wales NHS Trust.</a:t>
            </a:r>
            <a:endParaRPr lang="en-US">
              <a:latin typeface="Arial" pitchFamily="34" charset="0"/>
              <a:ea typeface="ＭＳ Ｐゴシック" pitchFamily="34" charset="-128"/>
            </a:endParaRPr>
          </a:p>
          <a:p>
            <a:pPr rtl="0"/>
            <a:endParaRPr lang="en-GB"/>
          </a:p>
          <a:p>
            <a:pPr rt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rtlCol="0"/>
          <a:lstStyle/>
          <a:p>
            <a:pPr rtl="0"/>
            <a:r>
              <a:rPr lang="cy"/>
              <a:t>COVID-19 Vaccine Equity Committee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0E9AB69-1183-4A53-8418-DBE90C92BB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52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70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064FB-3F8A-241B-4F23-9AFA3056C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583055-0894-C5B5-1F51-BE614D39F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94447-B9A9-0FC4-6CDA-FD4F3836A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360B4-6440-B71F-8875-3312EC0FE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166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78266-9CF3-A111-1144-86097780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01BEB7-9104-749E-54F8-012DC0817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F0DC16-859A-3D25-9D4D-9DB7C5C8D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C4B1A-2B7E-AA48-ECB7-BA4857732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55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4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y"/>
              <a:t>The consent form directs CYP/parents/guardians to look up ‘Gardasil 9’ for further information about side effects and ingredients.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7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64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y"/>
              <a:t>Available to order here: https://phw.nhs.wales/services-and-teams/health-information-resources/#!/Plant-a-phobl-ifanc-Children-&amp;-young-people/c/161528096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400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7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62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FCAEF-74F1-D8BF-0CE4-D81327195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0569B-F239-CAC2-75E2-060D98074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8DE09-F9D2-6148-BC98-BF074D5DB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B8526-371F-C33F-8C76-D50B4C335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9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BA02C-077D-F739-02D0-C32D5B442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49F66-44DC-419E-12B0-23376CF86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1CFE5-919D-5202-B8AF-3F5EBB226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2A9A8-3114-7A84-C7D9-09F045A51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2FFB-5924-F424-88D4-F3B4EF362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F18D9-7777-9EB0-5ED3-08C981166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y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8EAE-7CD2-CD77-18C8-140CC262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FBCD-5CCC-3681-E607-159ED32E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HPV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46DA3-23DF-FA43-1EAA-D7F1A48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63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3636-8D58-9B63-77F1-66242D9A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626CC-4500-B117-CFDE-A2EB0470C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58B3B-E520-7D1C-9BE2-7CA69EB2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9C304-E489-15B4-E650-1F965B1A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HPV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0430-5BF7-B160-3242-FDED0740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8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6E3822-1A69-BA4A-2435-0B1644792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6CDA5-7891-E85B-1209-2BD609E48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42D24-F513-73D4-7CD2-C077BA3E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37A67-B8CB-9A89-41A4-66F7A398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HPV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1E1A4-C601-A215-1D9F-F5E88DA1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0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24738"/>
            <a:ext cx="12192000" cy="3333262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3751263"/>
            <a:ext cx="7040563" cy="7191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44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 b="1" u="none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711200" y="4689475"/>
            <a:ext cx="5908675" cy="6873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solidFill>
                  <a:srgbClr val="FFD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/>
              <a:t>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636469"/>
            <a:ext cx="7264228" cy="13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8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24738"/>
            <a:ext cx="12192000" cy="3333262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3751263"/>
            <a:ext cx="7040563" cy="7191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44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 b="1" u="none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711200" y="4689475"/>
            <a:ext cx="5908675" cy="6873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solidFill>
                  <a:srgbClr val="FFD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/>
              <a:t>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636469"/>
            <a:ext cx="7264228" cy="13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6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y"/>
              <a:t>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cy"/>
              <a:t>HPV resources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rtl="0"/>
            <a:fld id="{561D0CCE-8DCC-44DC-A653-AE62B1D84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71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589B-11BE-A445-1CBC-AA238ED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099FA-09E8-74A6-4D66-B011FAC5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65722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054D9515-E067-4B07-9E35-AF8EAC4D9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45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3F14-93B3-08BD-571F-586A5A3A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>
                <a:solidFill>
                  <a:srgbClr val="325A8A"/>
                </a:solidFill>
              </a:defRPr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2F75A-A5DF-B3C8-0A4C-636B24B0E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 anchor="b"/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38468-A6F6-2B8B-EB0D-2F7E8559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6327775"/>
            <a:ext cx="62547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054D9515-E067-4B07-9E35-AF8EAC4D9AAE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E9995-E6C2-4464-BEDD-4E58D9C0A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68350"/>
            <a:ext cx="5322269" cy="804742"/>
          </a:xfrm>
          <a:prstGeom prst="rect">
            <a:avLst/>
          </a:prstGeom>
          <a:solidFill>
            <a:srgbClr val="325A8A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F9CC60-674F-47D7-9643-8BF4B93C9586}"/>
              </a:ext>
            </a:extLst>
          </p:cNvPr>
          <p:cNvSpPr/>
          <p:nvPr userDrawn="1"/>
        </p:nvSpPr>
        <p:spPr>
          <a:xfrm>
            <a:off x="0" y="6116638"/>
            <a:ext cx="12192000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10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07460"/>
            <a:ext cx="12192000" cy="5450540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673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7" y="2992791"/>
            <a:ext cx="7040563" cy="7191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4108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 b="1" u="none">
                <a:latin typeface="Arial" panose="020B0604020202020204" pitchFamily="34" charset="0"/>
                <a:cs typeface="Arial" panose="020B0604020202020204" pitchFamily="34" charset="0"/>
              </a:rPr>
              <a:t>Divider Slide Title</a:t>
            </a:r>
            <a:endParaRPr lang="en-GB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EB393F6B-9FA7-4197-D100-C29505DE9F4F}"/>
              </a:ext>
            </a:extLst>
          </p:cNvPr>
          <p:cNvSpPr/>
          <p:nvPr userDrawn="1"/>
        </p:nvSpPr>
        <p:spPr>
          <a:xfrm>
            <a:off x="614019" y="163896"/>
            <a:ext cx="4526400" cy="1130621"/>
          </a:xfrm>
          <a:custGeom>
            <a:avLst/>
            <a:gdLst/>
            <a:ahLst/>
            <a:cxnLst/>
            <a:rect l="l" t="t" r="r" b="b"/>
            <a:pathLst>
              <a:path w="6790242" h="1706048">
                <a:moveTo>
                  <a:pt x="0" y="0"/>
                </a:moveTo>
                <a:lnTo>
                  <a:pt x="6790242" y="0"/>
                </a:lnTo>
                <a:lnTo>
                  <a:pt x="6790242" y="1706048"/>
                </a:lnTo>
                <a:lnTo>
                  <a:pt x="0" y="1706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rtlCol="0"/>
          <a:lstStyle/>
          <a:p>
            <a:pPr rtl="0"/>
            <a:endParaRPr lang="en-GB" sz="2673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28B89880-880D-D351-E692-3A2EFDC28912}"/>
              </a:ext>
            </a:extLst>
          </p:cNvPr>
          <p:cNvSpPr/>
          <p:nvPr userDrawn="1"/>
        </p:nvSpPr>
        <p:spPr>
          <a:xfrm>
            <a:off x="8753845" y="324155"/>
            <a:ext cx="2685600" cy="746591"/>
          </a:xfrm>
          <a:custGeom>
            <a:avLst/>
            <a:gdLst/>
            <a:ahLst/>
            <a:cxnLst/>
            <a:rect l="l" t="t" r="r" b="b"/>
            <a:pathLst>
              <a:path w="4026993" h="1125825">
                <a:moveTo>
                  <a:pt x="0" y="0"/>
                </a:moveTo>
                <a:lnTo>
                  <a:pt x="4026993" y="0"/>
                </a:lnTo>
                <a:lnTo>
                  <a:pt x="4026993" y="1125825"/>
                </a:lnTo>
                <a:lnTo>
                  <a:pt x="0" y="1125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388"/>
            </a:stretch>
          </a:blipFill>
        </p:spPr>
        <p:txBody>
          <a:bodyPr rtlCol="0"/>
          <a:lstStyle/>
          <a:p>
            <a:pPr rtl="0"/>
            <a:endParaRPr lang="en-GB" sz="2673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B9AB21-65E7-4C53-F2A8-92E3562B9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359" y="3896018"/>
            <a:ext cx="7041091" cy="128640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cy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683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FB28-40A9-C329-D2D4-830667E9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C17F4-2D38-5B11-B41E-D33E73CD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3EB28-6E0E-8E25-2263-80DDFD07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35F79-95F4-A072-8053-B2CAB559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HPV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B6C41-0824-98F6-3782-8D1DE5AE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48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78AD-EEF7-447C-90E6-D0075A75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385B7-0F45-3F7D-AEE2-6E96ED8E5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A47A-8542-B31E-7E67-B521F924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C1584-2321-EB91-D336-4A3003AB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HPV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86F1F-33F8-0886-229C-D26BD026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0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4B08-AE7B-67AC-E421-CB78EE06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D7462-0042-8A51-01E8-940F0AA47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7B372-1F25-B247-329E-9C1E4EC4C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51331-B1A4-E3A3-BCAA-F2823DDC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CF294-D037-3D00-22CD-4AB40F5F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HPV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C0186-42AE-9320-EC6F-253B837A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4336-F547-08AE-962B-93FEDAE8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AF805-7967-72E0-69E8-7C056ADB1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57775-A006-DF5D-D639-40CFA4311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E27B3-7A3D-10AD-627A-A7BB2B818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251FD1-7E5B-7392-1A64-FFD69FB4E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F0D73-BB39-B9D1-47F1-A4DED868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346C96-65BC-2519-41F1-309AE06A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HPV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1098C-1207-9483-756C-A7A058C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65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42B4-0603-5FE0-EED5-453BF2DD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31457-6877-3E42-F8E6-F74E564C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60B61-DC95-CFBD-175F-E3D90D14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HPV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3EB8F-5F96-33E6-D62B-E36F0DB3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0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068F9-D4F2-E081-8623-7D61EEE7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51F1C-E78E-C81B-0988-A779400C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HPV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1E04D-DFA1-865B-42DF-566CD9BE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98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51D1-0A91-07F5-5DA2-60550087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A61E-947E-F616-6B08-83FB44E07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9AB96-7016-DD48-2DF1-5E538A9D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5774D-5729-DCA5-65CB-DB38290A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3DD3D-1873-854A-3B48-40A76B2D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HPV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D9C4B-8A25-E270-8C0A-DD67C63F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243E-B9AD-691F-8548-682EF43D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73F09-E927-B430-35A3-840F538B9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11C9-D73E-F92C-978E-2914488B4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F981A-4C2C-A612-70E8-88ACF129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1702E-04FF-86C2-A18A-C8CE6B9C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HPV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A24F4-FFC4-E12C-87E5-896ABE21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90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6DCB89-64B9-2D09-3FEE-6D064FEC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9E622-C66D-4B2C-312A-9853FCDF1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BD584-1FF5-7A3C-DCC4-D16F5BA84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56E0F-5D16-24F8-8165-97CD5B197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y"/>
              <a:t>HPV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9D059-D926-A0AB-062D-18EA45B19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7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9786"/>
            <a:ext cx="12192000" cy="668214"/>
          </a:xfrm>
          <a:prstGeom prst="rect">
            <a:avLst/>
          </a:prstGeom>
          <a:solidFill>
            <a:srgbClr val="212A73"/>
          </a:solidFill>
          <a:ln>
            <a:solidFill>
              <a:srgbClr val="212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6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hswales365.sharepoint.com/sites/PHW_VPDPComms/SitePages/Childhood-Immunisation-(COVER).aspx?xsdata=MDV8MDJ8fDBiZGM3ZGFjNmQ4MDQ0MThiODI3MDhkZGNlOWU5MjRmfGJiNTYyOGI4ZTMyODQwODJhODU2NDMzYzllZGM4ZmFlfDB8MHw2Mzg4OTM5MDI2MTEzMzExMTF8VW5rbm93bnxWR1ZoYlhOVFpXTjFjbWwwZVZObGNuWnBZMlY4ZXlKRFFTSTZJbFJsWVcxelgwRlVVRk5sY25acFkyVmZVMUJQVEU5R0lpd2lWaUk2SWpBdU1DNHdNREF3SWl3aVVDSTZJbGRwYmpNeUlpd2lRVTRpT2lKUGRHaGxjaUlzSWxkVUlqb3hNWDA9fDF8TDJOb1lYUnpMekU1T2pZeFpqZGpZVEpsTFdRek9EUXROREV5T0MxaE9ERmtMVFF5WmpBeU16QTVORFUxWlY5bVpUY3paRFk0T1MwMVlUbGxMVFF5TjJVdFltWmhPQzAxWVRRd1pESTBPRFV5TkRkQWRXNXhMbWRpYkM1emNHRmpaWE12YldWemMyRm5aWE12TVRjMU16YzVNelExT1RrME53PT18OTI1MDRhZDE1NWUzNDc5MmI4MjcwOGRkY2U5ZTkyNGZ8YWUzN2Q5OGRlMzY4NGNiODlhMzgwMDE1ZWQwMzEyYWU%3D&amp;sdata=MHdYL3ZsYzc2K0lXMEk4ZHF1cTErZjc2T3ZOM3NEaWd0NFR3M3hFc1Bqdz0%3D&amp;ovuser=bb5628b8-e328-4082-a856-433c9edc8fae%2CLeony.Hiscocks%40wales.nhs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immunisation-training-resources-and-events/hpv-adolescent-vaccination-slid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hyperlink" Target="https://phw.nhs.wales/topics/immunisation-and-vaccines/immunisation-elearning/human-papillomavirus-hpv-and-the-hpv-vaccination-programme/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hw.nhs.wales/HPVvaccin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hyperlink" Target="https://nhswales365.sharepoint.com/sites/PHW_VPDPComms" TargetMode="External"/><Relationship Id="rId4" Type="http://schemas.openxmlformats.org/officeDocument/2006/relationships/hyperlink" Target="icc.gig.cymru/brechlynHP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x.civicamysay.co.uk/BCsDz2h0XY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ex.civicamysay.co.uk/EjHdC0xRaH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phw.nhs.wales/services-and-teams/health-information-resources/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leaflets/school-age-children-and-young-people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hyperlink" Target="https://phw.nhs.wales/services-and-teams/health-information-resources/" TargetMode="External"/><Relationship Id="rId4" Type="http://schemas.openxmlformats.org/officeDocument/2006/relationships/hyperlink" Target="https://icc.gig.cymru/pynciau/imiwneiddio-a-brechlynnau/taflenni/plant-a-phobl-ifanc-oed-ysgo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hp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school-age-children-and-young-peopl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hyperlink" Target="https://icc.gig.cymru/pynciau/imiwneiddio-a-brechlynnau/imiwneiddio-mewn-ysgol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services-and-teams/health-information-resources/#!/Plant-a-phobl-ifanc-Children-&amp;-young-people/c/16152809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P9N7zkYbvQ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9RyRzslMmjI" TargetMode="External"/><Relationship Id="rId4" Type="http://schemas.openxmlformats.org/officeDocument/2006/relationships/hyperlink" Target="https://www.youtube.com/watch?v=GqTOP4WzPQ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youtube.com/watch?v=cQM5WK3tkZ0" TargetMode="External"/><Relationship Id="rId4" Type="http://schemas.openxmlformats.org/officeDocument/2006/relationships/hyperlink" Target="https://www.youtube.com/watch?v=7cemXEVUawk&amp;t=5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brandkitapp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ur03.safelinks.protection.outlook.com/?url=https%3A%2F%2Fwww.linkedin.com%2Fcompany%2Fpublic-health-wales&amp;data=05%7C02%7CFrancesca.Brugnoli-Edwards4%40wales.nhs.uk%7C851932becfe04cd4208d08ddc9236ef4%7Cbb5628b8e3284082a856433c9edc8fae%7C0%7C0%7C638887876198279966%7CUnknown%7CTWFpbGZsb3d8eyJFbXB0eU1hcGkiOnRydWUsIlYiOiIwLjAuMDAwMCIsIlAiOiJXaW4zMiIsIkFOIjoiTWFpbCIsIldUIjoyfQ%3D%3D%7C0%7C%7C%7C&amp;sdata=Ff2hrUZst3pwFxS%2BolUvxmXPdHIgyPKGt7bkTARyuTc%3D&amp;reserved=0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7402" y="3751262"/>
            <a:ext cx="11727785" cy="2590543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cy" sz="3600">
                <a:latin typeface="Arial"/>
                <a:cs typeface="Arial"/>
              </a:rPr>
              <a:t>Adnoddau feirws papiloma dynol (HPV) oedran ysgol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4C44A-CF2B-CF64-3107-594B030422AC}"/>
              </a:ext>
            </a:extLst>
          </p:cNvPr>
          <p:cNvSpPr txBox="1"/>
          <p:nvPr/>
        </p:nvSpPr>
        <p:spPr>
          <a:xfrm>
            <a:off x="447795" y="5002977"/>
            <a:ext cx="6339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400">
                <a:solidFill>
                  <a:schemeClr val="bg1"/>
                </a:solidFill>
              </a:rPr>
              <a:t>Rhaglen Frechu yn erbyn Clefydau Ataliadwy</a:t>
            </a:r>
          </a:p>
          <a:p>
            <a:pPr rtl="0"/>
            <a:r>
              <a:rPr lang="cy" sz="2400">
                <a:solidFill>
                  <a:schemeClr val="bg1"/>
                </a:solidFill>
              </a:rPr>
              <a:t>Iechyd Cyhoeddus Cymru</a:t>
            </a:r>
          </a:p>
          <a:p>
            <a:pPr rtl="0"/>
            <a:endParaRPr lang="en-GB" sz="2400">
              <a:solidFill>
                <a:schemeClr val="bg1"/>
              </a:solidFill>
            </a:endParaRPr>
          </a:p>
          <a:p>
            <a:pPr rtl="0"/>
            <a:r>
              <a:rPr lang="cy" sz="2400">
                <a:solidFill>
                  <a:schemeClr val="bg1"/>
                </a:solidFill>
              </a:rPr>
              <a:t>Gorffennaf 2025</a:t>
            </a:r>
          </a:p>
          <a:p>
            <a:pPr rtl="0"/>
            <a:endParaRPr lang="en-GB" sz="2400">
              <a:solidFill>
                <a:schemeClr val="bg1"/>
              </a:solidFill>
            </a:endParaRPr>
          </a:p>
          <a:p>
            <a:pPr rtl="0"/>
            <a:endParaRPr lang="en-GB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6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35D6D-D5E2-90B9-E7F3-4A425EB64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F55F-3FF9-D6E2-84BB-F63745E2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0D26D-47C1-BA20-6FEB-412182F90159}"/>
              </a:ext>
            </a:extLst>
          </p:cNvPr>
          <p:cNvSpPr txBox="1"/>
          <p:nvPr/>
        </p:nvSpPr>
        <p:spPr>
          <a:xfrm>
            <a:off x="371488" y="171573"/>
            <a:ext cx="9888080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2600" b="1" dirty="0"/>
              <a:t>Iechyd Cyhoeddus Cymru – Data am Frechlynnau Oed Ysgol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493F1-AA17-A3F1-4D64-C7E3A381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HPV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D89B2-9D17-5292-277B-837D37F9A363}"/>
              </a:ext>
            </a:extLst>
          </p:cNvPr>
          <p:cNvSpPr txBox="1"/>
          <p:nvPr/>
        </p:nvSpPr>
        <p:spPr>
          <a:xfrm>
            <a:off x="575767" y="771745"/>
            <a:ext cx="1107011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dirty="0">
                <a:ea typeface="+mn-lt"/>
                <a:cs typeface="+mn-lt"/>
              </a:rPr>
              <a:t>Mae dangosfwrdd ar gyfer data imiwneiddio gan gynnwys nifer y plant sy'n cael eu brechu ar gyfer HPV, MMR, TdIPV a MenACWY ar gael fel data ar lefel ysgolion a byrddau iechyd.</a:t>
            </a:r>
          </a:p>
          <a:p>
            <a:pPr rtl="0"/>
            <a:endParaRPr lang="en-US" dirty="0">
              <a:ea typeface="+mn-lt"/>
              <a:cs typeface="+mn-lt"/>
            </a:endParaRPr>
          </a:p>
          <a:p>
            <a:pPr rtl="0"/>
            <a:r>
              <a:rPr lang="cy" dirty="0">
                <a:ea typeface="+mn-lt"/>
                <a:cs typeface="+mn-lt"/>
              </a:rPr>
              <a:t>Enw'r dangosfwrdd yw 'Teenage Immunisation School Level Uptake' ac mae dolen ar wahân ar gyfer pob bwrdd iechyd ac yna rhestr ostwng ar gyfer pob ysgol (mae angen mynediad i rwydwaith GIG Cymru) </a:t>
            </a:r>
            <a:r>
              <a:rPr lang="cy" dirty="0">
                <a:ea typeface="+mn-lt"/>
                <a:cs typeface="+mn-lt"/>
                <a:hlinkClick r:id="rId3"/>
              </a:rPr>
              <a:t>https://nhswales365.sharepoint.com/sites/PHW_VPDPComms/SitePages/Childhood-Immunisation-(COVER).aspx</a:t>
            </a:r>
            <a:endParaRPr lang="en-US" dirty="0">
              <a:cs typeface="Arial"/>
            </a:endParaRPr>
          </a:p>
        </p:txBody>
      </p:sp>
      <p:pic>
        <p:nvPicPr>
          <p:cNvPr id="8" name="Picture 7" descr="A screenshot of a graph&#10;&#10;AI-generated content may be incorrect.">
            <a:extLst>
              <a:ext uri="{FF2B5EF4-FFF2-40B4-BE49-F238E27FC236}">
                <a16:creationId xmlns:a16="http://schemas.microsoft.com/office/drawing/2014/main" id="{A264B1A8-6643-11CF-884E-7E584BD05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648" y="2804602"/>
            <a:ext cx="8222816" cy="328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0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74E70-1AD8-0798-6D96-BCDE08716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5E2D-7AA6-5D06-6C37-CD6FD43A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79390-0F0C-FB90-7968-401656CA1627}"/>
              </a:ext>
            </a:extLst>
          </p:cNvPr>
          <p:cNvSpPr txBox="1"/>
          <p:nvPr/>
        </p:nvSpPr>
        <p:spPr>
          <a:xfrm>
            <a:off x="371488" y="171573"/>
            <a:ext cx="942144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2600" b="1"/>
              <a:t>Adnoddau hyfforddi HPV 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C512B-AEE2-F7FF-5362-64CB5F04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HPV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5D1C8-F947-A16D-EC94-2CEBE9503CBE}"/>
              </a:ext>
            </a:extLst>
          </p:cNvPr>
          <p:cNvSpPr txBox="1"/>
          <p:nvPr/>
        </p:nvSpPr>
        <p:spPr>
          <a:xfrm>
            <a:off x="5321995" y="1805142"/>
            <a:ext cx="44661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>
                <a:solidFill>
                  <a:srgbClr val="024DBC"/>
                </a:solidFill>
                <a:ea typeface="+mn-lt"/>
                <a:cs typeface="+mn-lt"/>
                <a:hlinkClick r:id="rId3"/>
              </a:rPr>
              <a:t>HPV - Set Sleidiau Brechu Pobl Ifanc</a:t>
            </a:r>
            <a:endParaRPr lang="en-US"/>
          </a:p>
        </p:txBody>
      </p:sp>
      <p:pic>
        <p:nvPicPr>
          <p:cNvPr id="4" name="Picture 3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4F05893B-93C2-8E7B-D220-4942DFA86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65" y="1020479"/>
            <a:ext cx="4310520" cy="2416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B9BE94-EE8C-7905-DAD4-7E8B51D2F81F}"/>
              </a:ext>
            </a:extLst>
          </p:cNvPr>
          <p:cNvSpPr txBox="1"/>
          <p:nvPr/>
        </p:nvSpPr>
        <p:spPr>
          <a:xfrm>
            <a:off x="1008346" y="4390373"/>
            <a:ext cx="41941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>
                <a:solidFill>
                  <a:srgbClr val="024DBC"/>
                </a:solidFill>
                <a:hlinkClick r:id="rId5"/>
              </a:rPr>
              <a:t>Modiwl e-ddysgu - HPV a'r Rhaglen Brechu HPV ar ESR</a:t>
            </a:r>
            <a:r>
              <a:rPr lang="cy">
                <a:solidFill>
                  <a:srgbClr val="024DBC"/>
                </a:solidFill>
              </a:rPr>
              <a:t> </a:t>
            </a:r>
            <a:endParaRPr lang="en-US">
              <a:solidFill>
                <a:srgbClr val="024DBC"/>
              </a:solidFill>
              <a:cs typeface="Arial"/>
            </a:endParaRP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233E31-1A86-DF31-AF7D-B75232D57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301" y="2752024"/>
            <a:ext cx="6774493" cy="327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5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sz="3200" dirty="0">
                <a:effectLst/>
                <a:ea typeface="Calibri" panose="020F0502020204030204" pitchFamily="34" charset="0"/>
              </a:rPr>
            </a:br>
            <a:br>
              <a:rPr lang="en-GB" sz="40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204474" y="77628"/>
            <a:ext cx="6216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Gwefan Iechyd Cyhoeddus Cymru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3EB20-447F-3542-D4D3-B659E741B7A7}"/>
              </a:ext>
            </a:extLst>
          </p:cNvPr>
          <p:cNvSpPr txBox="1"/>
          <p:nvPr/>
        </p:nvSpPr>
        <p:spPr>
          <a:xfrm>
            <a:off x="286977" y="570072"/>
            <a:ext cx="779199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 gan Iechyd Cyhoeddus Cymru dudalennau penodol ar gyfer HPV ar gyfer y cyhoedd, ac ar gyfer gweithwyr gofal iechyd proffesiynol sy'n cyflwyno'r rhaglen frechu HPV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Gellir cyrraedd y dudalen gyhoeddus drwy ymweld â/teipio’r cyfeiriad yn eich porwr gwe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dirty="0">
                <a:hlinkClick r:id="rId3"/>
              </a:rPr>
              <a:t>phw.nhs.wales/brechlyn HPV</a:t>
            </a:r>
            <a:endParaRPr lang="en-GB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dirty="0">
                <a:hlinkClick r:id="rId4"/>
              </a:rPr>
              <a:t>icc.gig.cymru/brechlynHPV</a:t>
            </a:r>
            <a:endParaRPr lang="en-GB" dirty="0"/>
          </a:p>
          <a:p>
            <a:pPr lvl="1" rtl="0"/>
            <a:endParaRPr lang="en-GB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 modd cael mynediad at y dudalen gweithwyr gofal iechyd proffesiynol o'r dudalen gyhoeddus hefyd (gweler y ddelwedd wedi'i hamgylchynu ar y dde)</a:t>
            </a:r>
          </a:p>
          <a:p>
            <a:pPr rtl="0"/>
            <a:endParaRPr lang="en-GB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 adnoddau ychwanegol ar frechu ar gyfer gweithwyr gofal iechyd proffesiynol ar frechu ac imiwneiddio yng Nghymru ar gael yn: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dirty="0"/>
              <a:t> https://icc.gig.cymru/pynciau/imiwneiddio-a-brechlynnau/adnoddau-brechlyn-ar-gyfer-gweithwyr-iechyd-a-gofal-cymdeithasol-proffesiynol/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dirty="0">
                <a:hlinkClick r:id="rId5"/>
              </a:rPr>
              <a:t>Rhaglen Frechu yn erbyn Clefydau Ataliadwy (VPDP) - Hafan (sharepoint.com)</a:t>
            </a:r>
            <a:r>
              <a:rPr lang="cy" dirty="0"/>
              <a:t> (angen mynediad i rwydwaith GIG Cymru)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547EE-00D6-37ED-778B-67941E4C66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028" r="8156"/>
          <a:stretch/>
        </p:blipFill>
        <p:spPr>
          <a:xfrm>
            <a:off x="8153399" y="1768446"/>
            <a:ext cx="4038599" cy="25864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2D8A32B-13C5-CED8-7F96-C0273695F28E}"/>
              </a:ext>
            </a:extLst>
          </p:cNvPr>
          <p:cNvSpPr/>
          <p:nvPr/>
        </p:nvSpPr>
        <p:spPr>
          <a:xfrm>
            <a:off x="10877106" y="2743199"/>
            <a:ext cx="1240465" cy="1371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>
              <a:solidFill>
                <a:srgbClr val="FF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DBB07-079F-451C-956C-5166F8ED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HPV</a:t>
            </a:r>
          </a:p>
        </p:txBody>
      </p:sp>
    </p:spTree>
    <p:extLst>
      <p:ext uri="{BB962C8B-B14F-4D97-AF65-F5344CB8AC3E}">
        <p14:creationId xmlns:p14="http://schemas.microsoft.com/office/powerpoint/2010/main" val="43677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00450-C92A-A957-5AFB-104AA8727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55331-F948-698B-88B1-330CDF9BA0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A340176B-3433-446A-BE06-74BE465E78E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2ACD0-3C9E-8ECA-6787-83612B36AB08}"/>
              </a:ext>
            </a:extLst>
          </p:cNvPr>
          <p:cNvSpPr txBox="1"/>
          <p:nvPr/>
        </p:nvSpPr>
        <p:spPr>
          <a:xfrm>
            <a:off x="286280" y="1703091"/>
            <a:ext cx="1137394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3600">
                <a:solidFill>
                  <a:schemeClr val="bg1"/>
                </a:solidFill>
              </a:rPr>
              <a:t>Galwad i weithredu – Rhaglen Dal i Fyny </a:t>
            </a:r>
            <a:endParaRPr lang="en-GB" sz="360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CDA7C-3C41-D146-F235-8ABA2EEF7F2E}"/>
              </a:ext>
            </a:extLst>
          </p:cNvPr>
          <p:cNvSpPr txBox="1"/>
          <p:nvPr/>
        </p:nvSpPr>
        <p:spPr>
          <a:xfrm>
            <a:off x="286280" y="2349422"/>
            <a:ext cx="10952480" cy="38933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b="1">
                <a:solidFill>
                  <a:schemeClr val="bg1"/>
                </a:solidFill>
                <a:effectLst/>
              </a:rPr>
              <a:t>Casglu mewnwelediadau</a:t>
            </a:r>
          </a:p>
          <a:p>
            <a:pPr rtl="0"/>
            <a:endParaRPr lang="en-GB" sz="1600">
              <a:solidFill>
                <a:schemeClr val="bg1"/>
              </a:solidFill>
            </a:endParaRPr>
          </a:p>
          <a:p>
            <a:pPr rtl="0"/>
            <a:r>
              <a:rPr lang="cy" sz="1600">
                <a:solidFill>
                  <a:schemeClr val="bg1"/>
                </a:solidFill>
                <a:effectLst/>
              </a:rPr>
              <a:t>Hoffai VPDP gasglu mewnwelediadau gan rieni a phobl ifanc ynghylch y sesiynau dal i fyny arfaethedig hyn, er mwyn deall y canlynol yn well:</a:t>
            </a:r>
            <a:endParaRPr lang="en-GB" sz="1600">
              <a:solidFill>
                <a:schemeClr val="bg1"/>
              </a:solidFill>
              <a:effectLst/>
              <a:cs typeface="Arial"/>
            </a:endParaRPr>
          </a:p>
          <a:p>
            <a:pPr rtl="0"/>
            <a:endParaRPr lang="en-GB" sz="1600">
              <a:solidFill>
                <a:schemeClr val="bg1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sz="1600">
                <a:solidFill>
                  <a:schemeClr val="bg1"/>
                </a:solidFill>
                <a:effectLst/>
              </a:rPr>
              <a:t>Galluogwyr a rhwystrau i fynd i apwyntiadau brechu</a:t>
            </a:r>
            <a:endParaRPr lang="en-GB" sz="1600">
              <a:solidFill>
                <a:schemeClr val="bg1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sz="1600">
                <a:solidFill>
                  <a:schemeClr val="bg1"/>
                </a:solidFill>
                <a:effectLst/>
              </a:rPr>
              <a:t>Deall pam mae unigolion yn ymateb i gynigion dal i fyny pan fyddant wedi methu neu wedi gohirio apwyntiadau arferol</a:t>
            </a:r>
            <a:endParaRPr lang="en-GB" sz="1600">
              <a:solidFill>
                <a:schemeClr val="bg1"/>
              </a:solidFill>
              <a:cs typeface="Arial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sz="1600">
                <a:solidFill>
                  <a:schemeClr val="bg1"/>
                </a:solidFill>
                <a:effectLst/>
              </a:rPr>
              <a:t>Nodi rhwystrau a galluogwyr i fynd i apwyntiadau dal i fyny arferol ar gyfer oed ysgol.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sz="1600">
              <a:solidFill>
                <a:schemeClr val="bg1"/>
              </a:solidFill>
            </a:endParaRPr>
          </a:p>
          <a:p>
            <a:pPr rtl="0"/>
            <a:r>
              <a:rPr lang="cy" sz="1600">
                <a:solidFill>
                  <a:schemeClr val="bg1"/>
                </a:solidFill>
              </a:rPr>
              <a:t>Dyfeisiodd VPDP,</a:t>
            </a:r>
            <a:r>
              <a:rPr lang="cy" sz="16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cy" sz="1900">
                <a:solidFill>
                  <a:schemeClr val="bg1"/>
                </a:solidFill>
                <a:latin typeface="Aptos"/>
              </a:rPr>
              <a:t> tîm gwerthuso Iechyd Cyhoeddus, Uned Gwyddor Ymddygiad Iechyd Cyhoeddus Cymru,</a:t>
            </a:r>
            <a:r>
              <a:rPr lang="cy" sz="1600">
                <a:solidFill>
                  <a:schemeClr val="bg1"/>
                </a:solidFill>
              </a:rPr>
              <a:t>mewn cydweithrediad â chynrychiolwyr o fyrddau iechyd, arolwg i rieni a phobl ifanc i gasglu'r mewnwelediadau hyn, ynghyd ag adnoddau cysylltiedig. </a:t>
            </a:r>
          </a:p>
          <a:p>
            <a:pPr rtl="0"/>
            <a:endParaRPr lang="en-GB" sz="1600" b="1">
              <a:solidFill>
                <a:schemeClr val="bg1"/>
              </a:solidFill>
            </a:endParaRPr>
          </a:p>
          <a:p>
            <a:pPr rtl="0"/>
            <a:r>
              <a:rPr lang="cy" sz="1600" b="1">
                <a:solidFill>
                  <a:schemeClr val="bg1"/>
                </a:solidFill>
              </a:rPr>
              <a:t>Mae'r arolygon ar gyfer rhieni a phobl ifanc sy'n mynd i </a:t>
            </a:r>
            <a:r>
              <a:rPr lang="cy" sz="1600" b="1" i="1" u="sng">
                <a:solidFill>
                  <a:schemeClr val="bg1"/>
                </a:solidFill>
              </a:rPr>
              <a:t>gael unrhyw frechiad dal i fyny</a:t>
            </a:r>
            <a:r>
              <a:rPr lang="cy" sz="1600" b="1">
                <a:solidFill>
                  <a:schemeClr val="bg1"/>
                </a:solidFill>
              </a:rPr>
              <a:t> nad yw'n benodol ar gyfer HPV.</a:t>
            </a:r>
            <a:r>
              <a:rPr lang="cy" sz="1600">
                <a:solidFill>
                  <a:schemeClr val="bg1"/>
                </a:solidFill>
              </a:rPr>
              <a:t> Gellir cael mynediad at yr arolygon dienw drwy godau QR</a:t>
            </a:r>
            <a:endParaRPr lang="en-GB" sz="1600">
              <a:solidFill>
                <a:schemeClr val="bg1"/>
              </a:solidFill>
              <a:cs typeface="Arial"/>
            </a:endParaRPr>
          </a:p>
          <a:p>
            <a:pPr rtl="0"/>
            <a:endParaRPr lang="en-GB">
              <a:solidFill>
                <a:schemeClr val="bg1"/>
              </a:solidFill>
            </a:endParaRPr>
          </a:p>
        </p:txBody>
      </p:sp>
      <p:pic>
        <p:nvPicPr>
          <p:cNvPr id="9" name="Picture 8" descr="A computer with a survey&#10;&#10;AI-generated content may be incorrect.">
            <a:extLst>
              <a:ext uri="{FF2B5EF4-FFF2-40B4-BE49-F238E27FC236}">
                <a16:creationId xmlns:a16="http://schemas.microsoft.com/office/drawing/2014/main" id="{3132A364-6856-5225-A0F3-CEC9A71D24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06" r="17310"/>
          <a:stretch/>
        </p:blipFill>
        <p:spPr>
          <a:xfrm>
            <a:off x="9649876" y="1103227"/>
            <a:ext cx="2355298" cy="18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3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2D603-C5C0-F05F-72A4-78B6124B5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323A01-3B91-84BF-B099-0A7C6F77E049}"/>
              </a:ext>
            </a:extLst>
          </p:cNvPr>
          <p:cNvSpPr/>
          <p:nvPr/>
        </p:nvSpPr>
        <p:spPr>
          <a:xfrm>
            <a:off x="6091975" y="787400"/>
            <a:ext cx="5930899" cy="5270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5EF800-3A57-C07E-9044-1C12CDB72146}"/>
              </a:ext>
            </a:extLst>
          </p:cNvPr>
          <p:cNvSpPr/>
          <p:nvPr/>
        </p:nvSpPr>
        <p:spPr>
          <a:xfrm>
            <a:off x="203199" y="787400"/>
            <a:ext cx="5681634" cy="5270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524E9-5197-DDCB-B67F-A57AA30B2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1A003-AF5A-A2A8-B3E5-EBBA1428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HPV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93441-7CA7-E484-B0B1-D9AA1BA58575}"/>
              </a:ext>
            </a:extLst>
          </p:cNvPr>
          <p:cNvSpPr txBox="1"/>
          <p:nvPr/>
        </p:nvSpPr>
        <p:spPr>
          <a:xfrm>
            <a:off x="292100" y="177799"/>
            <a:ext cx="652779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2600" b="1">
                <a:cs typeface="Arial"/>
              </a:rPr>
              <a:t>Codau QR a Dolenni 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9A03F1-ABFB-95DB-F987-E871169CBAB0}"/>
              </a:ext>
            </a:extLst>
          </p:cNvPr>
          <p:cNvGrpSpPr/>
          <p:nvPr/>
        </p:nvGrpSpPr>
        <p:grpSpPr>
          <a:xfrm>
            <a:off x="512591" y="1141114"/>
            <a:ext cx="1577340" cy="2203450"/>
            <a:chOff x="0" y="0"/>
            <a:chExt cx="2451652" cy="323353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BF07F74-EAA8-BCB6-CA1D-DF0D2A11B78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451652" cy="3233531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0EEF03C0-7E45-05F9-39FB-04C8B019A41A}"/>
                </a:ext>
              </a:extLst>
            </p:cNvPr>
            <p:cNvSpPr txBox="1">
              <a:spLocks/>
            </p:cNvSpPr>
            <p:nvPr/>
          </p:nvSpPr>
          <p:spPr>
            <a:xfrm>
              <a:off x="137871" y="2039743"/>
              <a:ext cx="2162409" cy="95229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cy" sz="1100" b="1" i="0" u="none" strike="noStrike" kern="10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Sganiwch fi i fynd i'r arolwg Pobl Ifanc</a:t>
              </a:r>
              <a:endPara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EC22A9A-FF3A-9A0B-90BA-C3C61F0B9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3" y="1297644"/>
            <a:ext cx="1154430" cy="11544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B321B5-E274-B9E1-FCEF-6EAF67FF0A42}"/>
              </a:ext>
            </a:extLst>
          </p:cNvPr>
          <p:cNvSpPr/>
          <p:nvPr/>
        </p:nvSpPr>
        <p:spPr>
          <a:xfrm>
            <a:off x="2320050" y="1764684"/>
            <a:ext cx="3303905" cy="95631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cy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8A1BE6E2-8C79-7ADA-4BD9-EFC811E0523D}"/>
              </a:ext>
            </a:extLst>
          </p:cNvPr>
          <p:cNvSpPr txBox="1"/>
          <p:nvPr/>
        </p:nvSpPr>
        <p:spPr>
          <a:xfrm>
            <a:off x="2551012" y="1887765"/>
            <a:ext cx="2872740" cy="7569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cy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Clicwch arna i i fynd i’r arolwg Pobl Ifanc:</a:t>
            </a:r>
          </a:p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cy" sz="1100" u="sng" kern="10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https://ex.civicamysay.co.uk/EjHdC0xRaHP</a:t>
            </a:r>
            <a:r>
              <a:rPr lang="cy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y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(Seasneg yn unig)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6F3343-73F4-048C-2309-404DAD76C007}"/>
              </a:ext>
            </a:extLst>
          </p:cNvPr>
          <p:cNvGrpSpPr/>
          <p:nvPr/>
        </p:nvGrpSpPr>
        <p:grpSpPr>
          <a:xfrm>
            <a:off x="458245" y="3481348"/>
            <a:ext cx="1638935" cy="2416175"/>
            <a:chOff x="0" y="0"/>
            <a:chExt cx="2493784" cy="323353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6DD178B-744D-9113-5EF3-90425545671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451652" cy="3233531"/>
            </a:xfrm>
            <a:prstGeom prst="round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endParaRPr lang="en-GB">
                <a:solidFill>
                  <a:schemeClr val="accent6"/>
                </a:solidFill>
              </a:endParaRP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B977605F-57DF-75C5-8477-672D0545260C}"/>
                </a:ext>
              </a:extLst>
            </p:cNvPr>
            <p:cNvSpPr txBox="1">
              <a:spLocks/>
            </p:cNvSpPr>
            <p:nvPr/>
          </p:nvSpPr>
          <p:spPr>
            <a:xfrm>
              <a:off x="46" y="2009377"/>
              <a:ext cx="2493738" cy="89630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cy" sz="1100" b="1" kern="100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Sganiwch fi i fynd i'r arolwg Rhiant/Gwarcheidwad</a:t>
              </a:r>
              <a:endPara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rtl="0">
                <a:lnSpc>
                  <a:spcPct val="107000"/>
                </a:lnSpc>
                <a:spcAft>
                  <a:spcPts val="800"/>
                </a:spcAft>
              </a:pPr>
              <a:r>
                <a:rPr lang="cy" sz="1100" b="1" kern="100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0F3ACBD-BEF4-58BA-30E2-551F5E61C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7" y="3652221"/>
            <a:ext cx="1193800" cy="11938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269AE3-E946-ACCE-D97D-469995AD17A6}"/>
              </a:ext>
            </a:extLst>
          </p:cNvPr>
          <p:cNvSpPr/>
          <p:nvPr/>
        </p:nvSpPr>
        <p:spPr>
          <a:xfrm>
            <a:off x="2346381" y="3964745"/>
            <a:ext cx="3303905" cy="124968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cy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A8E075A8-8520-7C8B-7936-DDA173415C83}"/>
              </a:ext>
            </a:extLst>
          </p:cNvPr>
          <p:cNvSpPr txBox="1"/>
          <p:nvPr/>
        </p:nvSpPr>
        <p:spPr>
          <a:xfrm>
            <a:off x="2481146" y="4106588"/>
            <a:ext cx="3084195" cy="9620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Clicwch arna i i fynd i’r arolwg Rhiant/ Gwarcheidwad: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sng" strike="noStrike" kern="100" cap="none" spc="0" normalizeH="0" noProof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https://ex.civicamysay.co.uk/BCsDz2h0XY</a:t>
            </a: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(Seasneg yn unig)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4F3A5F-4365-B093-FCCD-20880E032067}"/>
              </a:ext>
            </a:extLst>
          </p:cNvPr>
          <p:cNvGrpSpPr/>
          <p:nvPr/>
        </p:nvGrpSpPr>
        <p:grpSpPr>
          <a:xfrm>
            <a:off x="6204944" y="1094740"/>
            <a:ext cx="1577340" cy="2327910"/>
            <a:chOff x="0" y="0"/>
            <a:chExt cx="2451652" cy="323353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521F94C-9D26-1EFA-197D-E9E57CA51FA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451652" cy="3233531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FA9E608C-1C4C-B947-0411-A7CAEE427AEF}"/>
                </a:ext>
              </a:extLst>
            </p:cNvPr>
            <p:cNvSpPr txBox="1">
              <a:spLocks/>
            </p:cNvSpPr>
            <p:nvPr/>
          </p:nvSpPr>
          <p:spPr>
            <a:xfrm>
              <a:off x="148488" y="2143907"/>
              <a:ext cx="2162409" cy="9024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cy" sz="1100" b="1" i="0" u="none" strike="noStrike" kern="10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Scan me to go to the Young Person survey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cy" sz="1100" b="1" i="0" u="none" strike="noStrike" kern="10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46AE956-D784-E6B1-1574-393B5AB65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49" y="1266100"/>
            <a:ext cx="1243330" cy="1243330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63ABAC7-D03F-B181-A4FB-4FE98955AE65}"/>
              </a:ext>
            </a:extLst>
          </p:cNvPr>
          <p:cNvSpPr/>
          <p:nvPr/>
        </p:nvSpPr>
        <p:spPr>
          <a:xfrm>
            <a:off x="8143578" y="1825684"/>
            <a:ext cx="3310890" cy="895350"/>
          </a:xfrm>
          <a:prstGeom prst="roundRect">
            <a:avLst/>
          </a:prstGeom>
          <a:solidFill>
            <a:sysClr val="window" lastClr="FFFFFF"/>
          </a:solidFill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59BC9BCA-3432-3642-A48C-4EDBFAF89B09}"/>
              </a:ext>
            </a:extLst>
          </p:cNvPr>
          <p:cNvSpPr txBox="1"/>
          <p:nvPr/>
        </p:nvSpPr>
        <p:spPr>
          <a:xfrm>
            <a:off x="8439072" y="1976030"/>
            <a:ext cx="2865755" cy="66865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Cliciwch arna i i fynd i'r arolwg Pobl Ifanc: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sng" strike="noStrike" kern="100" cap="none" spc="0" normalizeH="0" noProof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https://ex.civicamysay.co.uk/EjHdC0xRaHP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6834FA-6965-6509-136D-7F1EFE4B1853}"/>
              </a:ext>
            </a:extLst>
          </p:cNvPr>
          <p:cNvGrpSpPr/>
          <p:nvPr/>
        </p:nvGrpSpPr>
        <p:grpSpPr>
          <a:xfrm>
            <a:off x="6215164" y="3539808"/>
            <a:ext cx="1577340" cy="2373153"/>
            <a:chOff x="0" y="0"/>
            <a:chExt cx="2451652" cy="323353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F34D8B0-373D-6FCD-C622-BA9C15AB5DE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451652" cy="3233531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6C2E1794-B1F6-07F4-C2FA-30F0F27F7BEA}"/>
                </a:ext>
              </a:extLst>
            </p:cNvPr>
            <p:cNvSpPr txBox="1">
              <a:spLocks/>
            </p:cNvSpPr>
            <p:nvPr/>
          </p:nvSpPr>
          <p:spPr>
            <a:xfrm>
              <a:off x="125627" y="2083230"/>
              <a:ext cx="2162409" cy="9024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cy" sz="1100" b="1" i="0" u="none" strike="noStrike" kern="10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Scan me to go to the Parent/ Guardian survey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cy" sz="1100" b="1" i="0" u="none" strike="noStrike" kern="10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83B524A-4D17-952F-0627-252F33CFA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61" y="3715066"/>
            <a:ext cx="1236345" cy="1236345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3377E07-B810-7C63-DE0A-F6ADD1AB08CA}"/>
              </a:ext>
            </a:extLst>
          </p:cNvPr>
          <p:cNvSpPr/>
          <p:nvPr/>
        </p:nvSpPr>
        <p:spPr>
          <a:xfrm>
            <a:off x="8152180" y="4143580"/>
            <a:ext cx="3303905" cy="867410"/>
          </a:xfrm>
          <a:prstGeom prst="roundRect">
            <a:avLst/>
          </a:prstGeom>
          <a:solidFill>
            <a:sysClr val="window" lastClr="FFFFFF"/>
          </a:solidFill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30552975-B976-7841-DFFC-7C6D24130EDA}"/>
              </a:ext>
            </a:extLst>
          </p:cNvPr>
          <p:cNvSpPr txBox="1"/>
          <p:nvPr/>
        </p:nvSpPr>
        <p:spPr>
          <a:xfrm>
            <a:off x="8239821" y="4280577"/>
            <a:ext cx="3131820" cy="61404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Cliciwch arna i i fynd i'r arolwg Rhieni/Gwarcheidwaid: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" sz="1100" b="0" i="0" u="sng" strike="noStrike" kern="100" cap="none" spc="0" normalizeH="0" noProof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https://ex.civicamysay.co.uk/BCsDz2h0XY</a:t>
            </a:r>
            <a:r>
              <a:rPr lang="cy" sz="1100" b="0" i="0" u="none" strike="noStrike" kern="1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09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3CBAC-E3D1-C560-4A49-B175B4E31C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A340176B-3433-446A-BE06-74BE465E78E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160EF-6108-7D24-C5A2-77CACEC3F160}"/>
              </a:ext>
            </a:extLst>
          </p:cNvPr>
          <p:cNvSpPr txBox="1"/>
          <p:nvPr/>
        </p:nvSpPr>
        <p:spPr>
          <a:xfrm>
            <a:off x="286280" y="1380864"/>
            <a:ext cx="905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4400">
                <a:solidFill>
                  <a:schemeClr val="bg1"/>
                </a:solidFill>
              </a:rPr>
              <a:t>Rhaglen dal i fyny: Adnoddau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E07819-D8BB-7A68-8E35-D3469E38948D}"/>
              </a:ext>
            </a:extLst>
          </p:cNvPr>
          <p:cNvSpPr txBox="1"/>
          <p:nvPr/>
        </p:nvSpPr>
        <p:spPr>
          <a:xfrm>
            <a:off x="286280" y="2120300"/>
            <a:ext cx="8853664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dirty="0">
                <a:solidFill>
                  <a:schemeClr val="bg1"/>
                </a:solidFill>
                <a:effectLst/>
              </a:rPr>
              <a:t>Mae VPDP hefyd wedi cyd-ddylunio: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b="1" dirty="0">
                <a:solidFill>
                  <a:schemeClr val="bg1"/>
                </a:solidFill>
              </a:rPr>
              <a:t>P</a:t>
            </a:r>
            <a:r>
              <a:rPr lang="cy" b="1" dirty="0">
                <a:solidFill>
                  <a:schemeClr val="bg1"/>
                </a:solidFill>
                <a:effectLst/>
              </a:rPr>
              <a:t>oster </a:t>
            </a:r>
            <a:endParaRPr lang="en-GB" b="1" dirty="0">
              <a:solidFill>
                <a:schemeClr val="bg1"/>
              </a:solidFill>
              <a:effectLst/>
              <a:cs typeface="Arial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b="1" dirty="0">
                <a:solidFill>
                  <a:schemeClr val="bg1"/>
                </a:solidFill>
              </a:rPr>
              <a:t>Cardiau</a:t>
            </a:r>
            <a:r>
              <a:rPr lang="cy" b="1" dirty="0">
                <a:solidFill>
                  <a:schemeClr val="bg1"/>
                </a:solidFill>
                <a:effectLst/>
              </a:rPr>
              <a:t> post</a:t>
            </a:r>
            <a:r>
              <a:rPr lang="cy" dirty="0">
                <a:solidFill>
                  <a:schemeClr val="bg1"/>
                </a:solidFill>
                <a:effectLst/>
              </a:rPr>
              <a:t> i hwyluso rhannu codau QR yr arolwg</a:t>
            </a:r>
            <a:endParaRPr lang="en-GB" dirty="0">
              <a:solidFill>
                <a:schemeClr val="bg1"/>
              </a:solidFill>
              <a:effectLst/>
              <a:cs typeface="Arial"/>
            </a:endParaRPr>
          </a:p>
          <a:p>
            <a:pPr rtl="0"/>
            <a:endParaRPr lang="en-GB" dirty="0">
              <a:solidFill>
                <a:schemeClr val="bg1"/>
              </a:solidFill>
            </a:endParaRPr>
          </a:p>
          <a:p>
            <a:pPr rtl="0"/>
            <a:r>
              <a:rPr lang="cy" dirty="0">
                <a:solidFill>
                  <a:schemeClr val="bg1"/>
                </a:solidFill>
                <a:effectLst/>
              </a:rPr>
              <a:t>Bydd y ddau yn cael eu dosbarthu fel atodiad drwy e-bost i'w hargraffu'n lleol</a:t>
            </a:r>
            <a:r>
              <a:rPr lang="cy" dirty="0">
                <a:solidFill>
                  <a:schemeClr val="bg1"/>
                </a:solidFill>
              </a:rPr>
              <a:t> cyn gynted ag y byddant wedi'u cwblhau</a:t>
            </a:r>
            <a:r>
              <a:rPr lang="cy" dirty="0">
                <a:solidFill>
                  <a:schemeClr val="bg1"/>
                </a:solidFill>
                <a:effectLst/>
              </a:rPr>
              <a:t>, a</a:t>
            </a:r>
            <a:r>
              <a:rPr lang="cy" dirty="0">
                <a:solidFill>
                  <a:schemeClr val="bg1"/>
                </a:solidFill>
              </a:rPr>
              <a:t> byddant ar gael i'w harchebu o'n Hadnoddau Gwybodaeth Iechyd:  </a:t>
            </a:r>
            <a:r>
              <a:rPr lang="cy" dirty="0">
                <a:solidFill>
                  <a:schemeClr val="bg1"/>
                </a:solidFill>
                <a:hlinkClick r:id="rId2" tooltip="https://phw.nhs.wales/services-and-teams/health-information-resourc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Adnoddau Gwybodaeth Iechyd - Iechyd Cyhoeddus Cymru</a:t>
            </a:r>
            <a:endParaRPr lang="en-GB" dirty="0">
              <a:solidFill>
                <a:schemeClr val="bg1"/>
              </a:solidFill>
              <a:cs typeface="Arial"/>
            </a:endParaRPr>
          </a:p>
          <a:p>
            <a:pPr rtl="0"/>
            <a:endParaRPr lang="en-GB" dirty="0">
              <a:solidFill>
                <a:schemeClr val="bg1"/>
              </a:solidFill>
            </a:endParaRPr>
          </a:p>
          <a:p>
            <a:pPr rtl="0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5BAA1A-A4E8-7367-0FBF-45C1D7AEEF67}"/>
              </a:ext>
            </a:extLst>
          </p:cNvPr>
          <p:cNvSpPr txBox="1"/>
          <p:nvPr/>
        </p:nvSpPr>
        <p:spPr>
          <a:xfrm>
            <a:off x="286280" y="4238016"/>
            <a:ext cx="1161944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29B8CE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cy" b="1" u="sng">
                <a:solidFill>
                  <a:srgbClr val="002060"/>
                </a:solidFill>
                <a:effectLst/>
              </a:rPr>
              <a:t>Awgrymiadau ar gyfer defnyddio'r adnoddau</a:t>
            </a:r>
            <a:endParaRPr lang="en-GB">
              <a:solidFill>
                <a:srgbClr val="002060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>
                <a:solidFill>
                  <a:srgbClr val="002060"/>
                </a:solidFill>
                <a:effectLst/>
              </a:rPr>
              <a:t>Rhowch bosteri yn y mannau aros cyn brechu (gellir cwblhau'r arolwg cyn rhoi'r brechlyn)</a:t>
            </a:r>
            <a:endParaRPr lang="en-GB">
              <a:solidFill>
                <a:srgbClr val="002060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>
                <a:solidFill>
                  <a:srgbClr val="002060"/>
                </a:solidFill>
                <a:effectLst/>
              </a:rPr>
              <a:t>Argraffwch gardiau post i'w rhoi i rieni/pobl ifanc</a:t>
            </a:r>
            <a:endParaRPr lang="en-GB">
              <a:solidFill>
                <a:srgbClr val="002060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>
                <a:solidFill>
                  <a:srgbClr val="002060"/>
                </a:solidFill>
                <a:effectLst/>
              </a:rPr>
              <a:t>Arddangoswch boster mewn unrhyw fan aros ar ôl imiwneiddio.</a:t>
            </a:r>
            <a:endParaRPr lang="en-GB">
              <a:solidFill>
                <a:srgbClr val="002060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>
                <a:solidFill>
                  <a:srgbClr val="002060"/>
                </a:solidFill>
                <a:effectLst/>
              </a:rPr>
              <a:t>Gall timau imiwneiddio hwyluso'r defnydd o offer digidol / llechi i alluogi'r rhai heb fynediad TG i lenwi'r ffurflen yn eu hapwyntiad.</a:t>
            </a:r>
            <a:endParaRPr lang="en-GB">
              <a:solidFill>
                <a:srgbClr val="002060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>
                <a:solidFill>
                  <a:srgbClr val="002060"/>
                </a:solidFill>
                <a:effectLst/>
              </a:rPr>
              <a:t>Efallai y bydd timau imiwneiddio eisiau cefnogi teuluoedd i gwblhau'r arolwg yn yr apwyntiad drwy gwblhau'r arolwg gyda nhw.</a:t>
            </a:r>
            <a:endParaRPr lang="en-GB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B545FA-56E6-96D5-9BA2-228FA1778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944" y="1600200"/>
            <a:ext cx="2864832" cy="219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8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6DAED-0752-CA7B-B507-89CA69D3B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6361-0F3F-9486-D9B9-98D064C57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sz="3200" dirty="0">
                <a:effectLst/>
                <a:ea typeface="Calibri" panose="020F0502020204030204" pitchFamily="34" charset="0"/>
              </a:rPr>
            </a:br>
            <a:br>
              <a:rPr lang="en-GB" sz="40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00946-4B5C-E8D0-4AF5-EFE611EB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HPV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AE690-5F2D-1E43-CFDD-9A299CA76B7E}"/>
              </a:ext>
            </a:extLst>
          </p:cNvPr>
          <p:cNvSpPr txBox="1"/>
          <p:nvPr/>
        </p:nvSpPr>
        <p:spPr>
          <a:xfrm>
            <a:off x="292100" y="177799"/>
            <a:ext cx="652779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2600" b="1">
                <a:cs typeface="Arial"/>
              </a:rPr>
              <a:t>Proflenni Adnoddau </a:t>
            </a:r>
          </a:p>
        </p:txBody>
      </p:sp>
      <p:pic>
        <p:nvPicPr>
          <p:cNvPr id="4" name="Picture 3" descr="A poster with a qr code&#10;&#10;AI-generated content may be incorrect.">
            <a:extLst>
              <a:ext uri="{FF2B5EF4-FFF2-40B4-BE49-F238E27FC236}">
                <a16:creationId xmlns:a16="http://schemas.microsoft.com/office/drawing/2014/main" id="{69054421-F361-D423-3538-6F4FCC142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414635"/>
            <a:ext cx="5669722" cy="4028729"/>
          </a:xfrm>
          <a:prstGeom prst="rect">
            <a:avLst/>
          </a:prstGeom>
        </p:spPr>
      </p:pic>
      <p:pic>
        <p:nvPicPr>
          <p:cNvPr id="8" name="Picture 7" descr="A card with qr code&#10;&#10;AI-generated content may be incorrect.">
            <a:extLst>
              <a:ext uri="{FF2B5EF4-FFF2-40B4-BE49-F238E27FC236}">
                <a16:creationId xmlns:a16="http://schemas.microsoft.com/office/drawing/2014/main" id="{CAB42BCE-32FB-BDEE-EA3A-D61278B5E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80" y="527688"/>
            <a:ext cx="5814135" cy="40287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8082A7-1BC8-44E3-5259-06AA69342744}"/>
              </a:ext>
            </a:extLst>
          </p:cNvPr>
          <p:cNvSpPr/>
          <p:nvPr/>
        </p:nvSpPr>
        <p:spPr>
          <a:xfrm>
            <a:off x="376237" y="1066178"/>
            <a:ext cx="2319338" cy="25352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cy" b="1">
                <a:ln w="28575">
                  <a:solidFill>
                    <a:srgbClr val="7030A0"/>
                  </a:solidFill>
                </a:ln>
              </a:rPr>
              <a:t>Poster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8C0A81-D3A6-601C-6E96-B4FD06EC3405}"/>
              </a:ext>
            </a:extLst>
          </p:cNvPr>
          <p:cNvSpPr/>
          <p:nvPr/>
        </p:nvSpPr>
        <p:spPr>
          <a:xfrm>
            <a:off x="6262817" y="147399"/>
            <a:ext cx="1890583" cy="25352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cy">
                <a:ln w="28575">
                  <a:solidFill>
                    <a:srgbClr val="7030A0"/>
                  </a:solidFill>
                </a:ln>
              </a:rPr>
              <a:t>Cerdyn post</a:t>
            </a:r>
          </a:p>
        </p:txBody>
      </p:sp>
    </p:spTree>
    <p:extLst>
      <p:ext uri="{BB962C8B-B14F-4D97-AF65-F5344CB8AC3E}">
        <p14:creationId xmlns:p14="http://schemas.microsoft.com/office/powerpoint/2010/main" val="382359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39E31-28AC-5257-A068-5C88FBB26D65}"/>
              </a:ext>
            </a:extLst>
          </p:cNvPr>
          <p:cNvSpPr txBox="1"/>
          <p:nvPr/>
        </p:nvSpPr>
        <p:spPr>
          <a:xfrm>
            <a:off x="5265309" y="1320685"/>
            <a:ext cx="6074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Mae fersiynau digidol dwyieithog ar gael i'w lawrlwytho ar dudalen taflenni brechlynnau Iechyd Cyhoeddus Cymru ar y wefan: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>
                <a:hlinkClick r:id="rId3"/>
              </a:rPr>
              <a:t>Tudalen wefan Saesneg</a:t>
            </a:r>
            <a:r>
              <a:rPr lang="cy"/>
              <a:t> (mae’r Saesneg yn gyntaf ar y daflen)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>
                <a:hlinkClick r:id="rId4"/>
              </a:rPr>
              <a:t>Tudalen wefan y Gymraeg</a:t>
            </a:r>
            <a:r>
              <a:rPr lang="cy"/>
              <a:t> (mae'r Gymraeg yn gyntaf ar y daflen)</a:t>
            </a:r>
          </a:p>
          <a:p>
            <a:pPr rtl="0"/>
            <a:endParaRPr lang="en-GB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Mae taflenni hefyd ar gael i'w harchebu am ddim ar </a:t>
            </a:r>
            <a:r>
              <a:rPr lang="cy">
                <a:hlinkClick r:id="rId5"/>
              </a:rPr>
              <a:t>wefan Adnoddau Gwybodaeth Iechyd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E3A3B9-B757-7ED7-54ED-6D761D7FF5A6}"/>
              </a:ext>
            </a:extLst>
          </p:cNvPr>
          <p:cNvSpPr txBox="1"/>
          <p:nvPr/>
        </p:nvSpPr>
        <p:spPr>
          <a:xfrm>
            <a:off x="163015" y="180827"/>
            <a:ext cx="3747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Taflen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05DE5-0F95-717D-2142-BBAEB3CD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HPV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F2D505-6661-CDAD-A0C2-94C3C2486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08" y="1177760"/>
            <a:ext cx="2163382" cy="4605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E143B-2BEF-60D6-87AC-8E4317B7C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3754" y="1177760"/>
            <a:ext cx="2163382" cy="461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204474" y="143838"/>
            <a:ext cx="504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Templed llythyr/ffurflen gydsynio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51A798-746A-4EDA-940F-03D9BE1F15F3}"/>
              </a:ext>
            </a:extLst>
          </p:cNvPr>
          <p:cNvSpPr txBox="1"/>
          <p:nvPr/>
        </p:nvSpPr>
        <p:spPr>
          <a:xfrm>
            <a:off x="381000" y="5208998"/>
            <a:ext cx="11547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Mae'r templed llythyr/ffurflen gydsynio ill dau yn cynnwys gwybodaeth am hunan-gydsynio gan gyfeirio at gymhwysedd Gillick.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Mae fersiynau dwyieithog o'r templedi hyn ar gael </a:t>
            </a:r>
            <a:r>
              <a:rPr lang="cy">
                <a:hlinkClick r:id="rId3"/>
              </a:rPr>
              <a:t>yma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A2328-7B66-07C2-9E20-D70E77D3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HPV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BC87C-FC40-2F98-A042-A089F2902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20" y="690624"/>
            <a:ext cx="6232634" cy="4348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01A244-8E4C-472D-F141-2E9EA908D0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76" r="988"/>
          <a:stretch/>
        </p:blipFill>
        <p:spPr>
          <a:xfrm>
            <a:off x="6448017" y="895351"/>
            <a:ext cx="5743983" cy="38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6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204474" y="77628"/>
            <a:ext cx="6216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Dogfen friffio ar gyfer ysgolion: HPV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1D717-DCA0-AEC6-9338-734DD2D8C910}"/>
              </a:ext>
            </a:extLst>
          </p:cNvPr>
          <p:cNvSpPr txBox="1"/>
          <p:nvPr/>
        </p:nvSpPr>
        <p:spPr>
          <a:xfrm>
            <a:off x="204474" y="833847"/>
            <a:ext cx="7305935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Mae'r adnodd dwyieithog hwn ar gael yma: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>
                <a:hlinkClick r:id="rId3"/>
              </a:rPr>
              <a:t>Tudalen Saesneg</a:t>
            </a:r>
            <a:r>
              <a:rPr lang="cy"/>
              <a:t> (mae'r Saesneg yn gyntaf ar y daflen)</a:t>
            </a:r>
            <a:endParaRPr lang="en-GB">
              <a:cs typeface="Arial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>
                <a:hlinkClick r:id="rId4"/>
              </a:rPr>
              <a:t>Tudalen Gymraeg</a:t>
            </a:r>
            <a:r>
              <a:rPr lang="cy"/>
              <a:t> (mae'r Gymraeg yn gyntaf ar y daflen)</a:t>
            </a:r>
            <a:endParaRPr lang="en-GB">
              <a:cs typeface="Arial"/>
            </a:endParaRPr>
          </a:p>
          <a:p>
            <a:pPr rtl="0"/>
            <a:endParaRPr lang="en-GB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Mae'n ddogfen ddigidol ddwyieithog – gellir creu dolen iddi neu ei hargraffu mewn byrddau iechyd</a:t>
            </a:r>
            <a:endParaRPr lang="en-GB">
              <a:cs typeface="Arial"/>
            </a:endParaRPr>
          </a:p>
          <a:p>
            <a:pPr rtl="0"/>
            <a:endParaRPr lang="en-GB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Mae’n rhoi gwybodaeth i staff ysgolion am HPV, y rhaglen HPV, pam rydym yn brechu mewn ysgolion, y broses, sut y gall ysgolion helpu, a chydsynio (gan gynnwys cymhwysedd Gillick)</a:t>
            </a:r>
            <a:endParaRPr lang="en-GB">
              <a:cs typeface="Arial"/>
            </a:endParaRPr>
          </a:p>
          <a:p>
            <a:pPr rtl="0"/>
            <a:endParaRPr lang="en-GB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Mae adborth gan nyrsys ysgol yn awgrymu nad yw llawer yn ymwybodol o'r gyfres o ddogfennau briffio. Mae dogfennau briffio ar gael ar gyfer pob rhaglen sy'n seiliedig ar ysgolion ac maent ar gael yn </a:t>
            </a:r>
            <a:r>
              <a:rPr lang="cy">
                <a:hlinkClick r:id="rId3"/>
              </a:rPr>
              <a:t>Plant a phobl ifanc oed ysgol - Iechyd Cyhoeddus Cymru</a:t>
            </a:r>
            <a:r>
              <a:rPr lang="cy"/>
              <a:t>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b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b="1"/>
              <a:t>Hyrwyddwch ddogfennau Briffio fel offeryn defnyddiol i ysgolion.</a:t>
            </a:r>
            <a:endParaRPr lang="en-GB">
              <a:cs typeface="Arial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DF1FEA-F78B-473E-3A6C-1875E7A6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HPV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4C431F-8FA6-88A1-6D89-F47FDF3DC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477" y="176370"/>
            <a:ext cx="4079980" cy="57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3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661674" y="592244"/>
            <a:ext cx="504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Poster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75B382-7F88-5B14-8414-789DCEF44504}"/>
              </a:ext>
            </a:extLst>
          </p:cNvPr>
          <p:cNvSpPr txBox="1"/>
          <p:nvPr/>
        </p:nvSpPr>
        <p:spPr>
          <a:xfrm>
            <a:off x="381000" y="1478388"/>
            <a:ext cx="4332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Mae stoc yn dal ar gael i'w harchebu am ddim ar wefan Adnoddau Gwybodaeth Iechyd </a:t>
            </a:r>
            <a:r>
              <a:rPr lang="cy">
                <a:hlinkClick r:id="rId3"/>
              </a:rPr>
              <a:t>yma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A976D-35C7-6207-34CD-FE2F0BAB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HPV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173FE-E4DC-6CCB-A53D-7570F6954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866" y="136525"/>
            <a:ext cx="4238709" cy="60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1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204474" y="77628"/>
            <a:ext cx="6216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Fideos ac Animeiddiadau 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D610A5-AF67-E93E-091F-C4F4405A9F77}"/>
              </a:ext>
            </a:extLst>
          </p:cNvPr>
          <p:cNvSpPr txBox="1"/>
          <p:nvPr/>
        </p:nvSpPr>
        <p:spPr>
          <a:xfrm>
            <a:off x="1180686" y="4366150"/>
            <a:ext cx="5743254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/>
              <a:t>Rhaglen glyweledol yn esbonio 'Beth yw'r brechlyn HPV', ar gael yn </a:t>
            </a:r>
            <a:r>
              <a:rPr lang="cy">
                <a:hlinkClick r:id="rId3"/>
              </a:rPr>
              <a:t>Saesneg</a:t>
            </a:r>
            <a:r>
              <a:rPr lang="cy"/>
              <a:t> ac yn </a:t>
            </a:r>
            <a:r>
              <a:rPr lang="cy">
                <a:hlinkClick r:id="rId4"/>
              </a:rPr>
              <a:t>Gymraeg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B35019-1148-3CF5-A519-66DC3691FCF3}"/>
              </a:ext>
            </a:extLst>
          </p:cNvPr>
          <p:cNvSpPr txBox="1"/>
          <p:nvPr/>
        </p:nvSpPr>
        <p:spPr>
          <a:xfrm>
            <a:off x="4850787" y="963772"/>
            <a:ext cx="7062952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>
                <a:hlinkClick r:id="rId5"/>
              </a:rPr>
              <a:t>Sgyrsiau gyda'r cyhoedd yn archwilio cyngor fyddwn i’n ei roi i’r fi ifanc am y brechlyn HPV</a:t>
            </a:r>
            <a:endParaRPr lang="en-GB"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CD4466-0FD3-3516-0755-194CDAA18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5461" y="2853712"/>
            <a:ext cx="4351721" cy="2898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62B06E-ED66-5AFC-AC43-40F45B818AA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509" t="10273"/>
          <a:stretch/>
        </p:blipFill>
        <p:spPr>
          <a:xfrm>
            <a:off x="259451" y="816293"/>
            <a:ext cx="4351720" cy="314707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FAFC8-D771-452E-D70C-02975A54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HPV</a:t>
            </a:r>
          </a:p>
        </p:txBody>
      </p:sp>
    </p:spTree>
    <p:extLst>
      <p:ext uri="{BB962C8B-B14F-4D97-AF65-F5344CB8AC3E}">
        <p14:creationId xmlns:p14="http://schemas.microsoft.com/office/powerpoint/2010/main" val="237305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0670-714E-FB86-C0C3-846A6D86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19" y="136525"/>
            <a:ext cx="6048399" cy="612337"/>
          </a:xfrm>
        </p:spPr>
        <p:txBody>
          <a:bodyPr rtlCol="0" anchor="ctr">
            <a:normAutofit/>
          </a:bodyPr>
          <a:lstStyle/>
          <a:p>
            <a:pPr rtl="0"/>
            <a:r>
              <a:rPr lang="cy" sz="2600" b="1">
                <a:latin typeface="+mn-lt"/>
              </a:rPr>
              <a:t>Fideos ac Animeiddiadau (2) </a:t>
            </a:r>
          </a:p>
        </p:txBody>
      </p:sp>
      <p:pic>
        <p:nvPicPr>
          <p:cNvPr id="7" name="Picture 6" descr="A screenshot of a video call&#10;&#10;AI-generated content may be incorrect.">
            <a:extLst>
              <a:ext uri="{FF2B5EF4-FFF2-40B4-BE49-F238E27FC236}">
                <a16:creationId xmlns:a16="http://schemas.microsoft.com/office/drawing/2014/main" id="{5A0984AC-123B-EBFB-ABEF-9FCC26F2F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62" y="967350"/>
            <a:ext cx="5162550" cy="2878120"/>
          </a:xfrm>
          <a:prstGeom prst="rect">
            <a:avLst/>
          </a:prstGeom>
          <a:noFill/>
        </p:spPr>
      </p:pic>
      <p:pic>
        <p:nvPicPr>
          <p:cNvPr id="9" name="Picture 8" descr="A person in a pink shirt&#10;&#10;AI-generated content may be incorrect.">
            <a:extLst>
              <a:ext uri="{FF2B5EF4-FFF2-40B4-BE49-F238E27FC236}">
                <a16:creationId xmlns:a16="http://schemas.microsoft.com/office/drawing/2014/main" id="{28B1541C-C031-E5C3-47A2-F09097B36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3014885"/>
            <a:ext cx="5162550" cy="2929747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1CA335-9411-9172-52C0-3FD4B9F07255}"/>
              </a:ext>
            </a:extLst>
          </p:cNvPr>
          <p:cNvSpPr txBox="1"/>
          <p:nvPr/>
        </p:nvSpPr>
        <p:spPr>
          <a:xfrm>
            <a:off x="5900898" y="1436280"/>
            <a:ext cx="5743254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cy">
                <a:hlinkClick r:id="rId4"/>
              </a:rPr>
              <a:t>Dylanwadwr Cyfryngau Cymdeithasol yn sgwrsio â'r Nyrs Arweiniol am HPV a'r brechlyn HPV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08BB8-82D5-1378-10DA-0F6B6392257B}"/>
              </a:ext>
            </a:extLst>
          </p:cNvPr>
          <p:cNvSpPr txBox="1"/>
          <p:nvPr/>
        </p:nvSpPr>
        <p:spPr>
          <a:xfrm>
            <a:off x="398820" y="5098554"/>
            <a:ext cx="5743254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cy">
                <a:hlinkClick r:id="rId5"/>
              </a:rPr>
              <a:t>Cwestiynau cyffredin am HPV a'r brechlyn HPV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3041B-2ABC-3BDF-B747-883B4AB6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HPV</a:t>
            </a:r>
          </a:p>
        </p:txBody>
      </p:sp>
    </p:spTree>
    <p:extLst>
      <p:ext uri="{BB962C8B-B14F-4D97-AF65-F5344CB8AC3E}">
        <p14:creationId xmlns:p14="http://schemas.microsoft.com/office/powerpoint/2010/main" val="406463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sz="3200" dirty="0">
                <a:effectLst/>
                <a:ea typeface="Calibri" panose="020F0502020204030204" pitchFamily="34" charset="0"/>
              </a:rPr>
            </a:br>
            <a:br>
              <a:rPr lang="en-GB" sz="40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204474" y="77628"/>
            <a:ext cx="6216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Ymgyrch gyfathrebu (1)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3EB20-447F-3542-D4D3-B659E741B7A7}"/>
              </a:ext>
            </a:extLst>
          </p:cNvPr>
          <p:cNvSpPr txBox="1"/>
          <p:nvPr/>
        </p:nvSpPr>
        <p:spPr>
          <a:xfrm>
            <a:off x="105104" y="594985"/>
            <a:ext cx="9877096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 nifer o gyfathrebiadau ac asedau ar gael ar gyfer rhaglen HPV i bobl oedran ysgol gan gynnwys graffeg, delweddau, negeseuon cyfryngau cymdeithasol templed a phecyn cymorth i'w rannu ag ysgolion sydd â dolenni i'r adnoddau.</a:t>
            </a:r>
            <a:endParaRPr lang="en-GB" dirty="0">
              <a:cs typeface="Arial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Mae'r rhain ar gael yn Llyfrgell Asedau Iechyd Cyhoeddus Cymru Brandkit yma:</a:t>
            </a:r>
          </a:p>
          <a:p>
            <a:pPr rtl="0"/>
            <a:r>
              <a:rPr lang="cy" dirty="0"/>
              <a:t>     </a:t>
            </a:r>
            <a:r>
              <a:rPr lang="cy" dirty="0">
                <a:hlinkClick r:id="rId3"/>
              </a:rPr>
              <a:t>Llyfrgell Asedau Iechyd Cyhoeddus Cymru (brandkitapp.com)</a:t>
            </a:r>
            <a:r>
              <a:rPr lang="cy" dirty="0"/>
              <a:t> </a:t>
            </a:r>
            <a:br>
              <a:rPr lang="cy" dirty="0"/>
            </a:br>
            <a:r>
              <a:rPr lang="cy" dirty="0"/>
              <a:t>	(chwiliwch am yr eicon hwn ar y dde)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Gellir lawrlwytho adnoddau am ddim trwy gofrestru a chreu cyfrif am ddim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A8F498-F7C8-3F7B-5AFC-849277249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076" y="1014010"/>
            <a:ext cx="1887924" cy="2975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A12216-186E-582D-0B23-0EACD71D2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161" y="3091791"/>
            <a:ext cx="4850719" cy="300755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9A947F2-6046-1DCF-1DB3-DD853C40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76021"/>
            <a:ext cx="2060448" cy="292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70278-D3A3-07E6-6A0A-D0CFADB0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HPV</a:t>
            </a:r>
          </a:p>
        </p:txBody>
      </p:sp>
    </p:spTree>
    <p:extLst>
      <p:ext uri="{BB962C8B-B14F-4D97-AF65-F5344CB8AC3E}">
        <p14:creationId xmlns:p14="http://schemas.microsoft.com/office/powerpoint/2010/main" val="58685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814EB-C144-667F-06C2-6D15C565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53" y="1363720"/>
            <a:ext cx="5475122" cy="4351338"/>
          </a:xfrm>
        </p:spPr>
        <p:txBody>
          <a:bodyPr rtlCol="0"/>
          <a:lstStyle/>
          <a:p>
            <a:pPr marL="0" indent="0" rtl="0">
              <a:buNone/>
            </a:pPr>
            <a:r>
              <a:rPr lang="cy" sz="2600"/>
              <a:t>Gallwch ddilyn Iechyd Cyhoeddus Cymru ar y cyfryngau cymdeithasol yma:</a:t>
            </a:r>
          </a:p>
          <a:p>
            <a:pPr rtl="0"/>
            <a:r>
              <a:rPr lang="cy" sz="2600"/>
              <a:t>Facebook: Cym | Eng </a:t>
            </a:r>
          </a:p>
          <a:p>
            <a:pPr rtl="0"/>
            <a:r>
              <a:rPr lang="cy" sz="2600"/>
              <a:t>Instagram: @iechydcyhoedduscymru</a:t>
            </a:r>
          </a:p>
          <a:p>
            <a:pPr rtl="0"/>
            <a:r>
              <a:rPr lang="cy" sz="2600"/>
              <a:t>LinkedIn: </a:t>
            </a:r>
            <a:r>
              <a:rPr lang="cy" sz="2600" u="sng">
                <a:hlinkClick r:id="rId2" tooltip="https://www.linkedin.com/company/public-health-wales"/>
              </a:rPr>
              <a:t>https://www.linkedin.com/company/public-health-wales</a:t>
            </a:r>
            <a:endParaRPr lang="en-GB" sz="2600"/>
          </a:p>
          <a:p>
            <a:pPr rtl="0"/>
            <a:r>
              <a:rPr lang="cy" sz="2600"/>
              <a:t>TikTok: @iechydcyhoedduscymru</a:t>
            </a:r>
          </a:p>
          <a:p>
            <a:pPr rt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46DB3-A081-2874-F878-68F34A93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HPV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DB9A7-1163-29D2-BEA7-78F193CB935C}"/>
              </a:ext>
            </a:extLst>
          </p:cNvPr>
          <p:cNvSpPr txBox="1"/>
          <p:nvPr/>
        </p:nvSpPr>
        <p:spPr>
          <a:xfrm>
            <a:off x="687553" y="434815"/>
            <a:ext cx="6216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Ymgyrch gyfathrebu (2)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6640C-F983-DBED-544E-64823C1F1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63" y="2409244"/>
            <a:ext cx="3096607" cy="1644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2BD237-12F9-F649-0B17-99A496039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443" y="353870"/>
            <a:ext cx="4264269" cy="2019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8A3887-28ED-96FB-6601-7A7480DA5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087" y="4046588"/>
            <a:ext cx="3795976" cy="20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21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212A73"/>
      </a:dk1>
      <a:lt1>
        <a:sysClr val="window" lastClr="FFFFFF"/>
      </a:lt1>
      <a:dk2>
        <a:srgbClr val="3F3F3F"/>
      </a:dk2>
      <a:lt2>
        <a:srgbClr val="E7E6E6"/>
      </a:lt2>
      <a:accent1>
        <a:srgbClr val="29B8CE"/>
      </a:accent1>
      <a:accent2>
        <a:srgbClr val="FFDD00"/>
      </a:accent2>
      <a:accent3>
        <a:srgbClr val="A5A5A5"/>
      </a:accent3>
      <a:accent4>
        <a:srgbClr val="000000"/>
      </a:accent4>
      <a:accent5>
        <a:srgbClr val="000000"/>
      </a:accent5>
      <a:accent6>
        <a:srgbClr val="000000"/>
      </a:accent6>
      <a:hlink>
        <a:srgbClr val="00A7A7"/>
      </a:hlink>
      <a:folHlink>
        <a:srgbClr val="FFDD0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L-KWS PowerPoint Template.potx [Read-Only]" id="{86732236-5F12-4106-BD36-971A9F119E43}" vid="{6152B61F-5BA0-4CAA-90E3-E6E716A9C6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EFC7F43D285342AA647AB5E0A8A69C" ma:contentTypeVersion="17" ma:contentTypeDescription="Create a new document." ma:contentTypeScope="" ma:versionID="ec7fa823958ed0d9c4a28dfbc993a659">
  <xsd:schema xmlns:xsd="http://www.w3.org/2001/XMLSchema" xmlns:xs="http://www.w3.org/2001/XMLSchema" xmlns:p="http://schemas.microsoft.com/office/2006/metadata/properties" xmlns:ns1="http://schemas.microsoft.com/sharepoint/v3" xmlns:ns2="0f48412d-ddfc-4aa8-a215-3f71bcac9f89" xmlns:ns3="b13e4bc7-c5cb-421c-81ff-b3dfe25311ab" targetNamespace="http://schemas.microsoft.com/office/2006/metadata/properties" ma:root="true" ma:fieldsID="294cfbc5f760d43bebd23e89f27fa1a3" ns1:_="" ns2:_="" ns3:_="">
    <xsd:import namespace="http://schemas.microsoft.com/sharepoint/v3"/>
    <xsd:import namespace="0f48412d-ddfc-4aa8-a215-3f71bcac9f89"/>
    <xsd:import namespace="b13e4bc7-c5cb-421c-81ff-b3dfe2531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8412d-ddfc-4aa8-a215-3f71bcac9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e4bc7-c5cb-421c-81ff-b3dfe25311a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fe223f7-3ba2-4292-89c5-a4d0c9ee5158}" ma:internalName="TaxCatchAll" ma:showField="CatchAllData" ma:web="b13e4bc7-c5cb-421c-81ff-b3dfe25311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3e4bc7-c5cb-421c-81ff-b3dfe25311ab" xsi:nil="true"/>
    <lcf76f155ced4ddcb4097134ff3c332f xmlns="0f48412d-ddfc-4aa8-a215-3f71bcac9f8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2B698A-43CF-4091-AC22-1795292BDC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f48412d-ddfc-4aa8-a215-3f71bcac9f89"/>
    <ds:schemaRef ds:uri="b13e4bc7-c5cb-421c-81ff-b3dfe25311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E6F8B-1B68-4DF8-84E0-CF5537415B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27ECF4-6275-4927-85CC-4AA5007D26E9}">
  <ds:schemaRefs>
    <ds:schemaRef ds:uri="c5c4c049-fd51-4c1e-8931-c678015eeba8"/>
    <ds:schemaRef ds:uri="fdfaf355-f7ae-47f3-8f93-739a607567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13e4bc7-c5cb-421c-81ff-b3dfe25311ab"/>
    <ds:schemaRef ds:uri="0f48412d-ddfc-4aa8-a215-3f71bcac9f89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1374</Words>
  <Application>Microsoft Office PowerPoint</Application>
  <PresentationFormat>Widescreen</PresentationFormat>
  <Paragraphs>161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    </vt:lpstr>
      <vt:lpstr>    </vt:lpstr>
      <vt:lpstr>    </vt:lpstr>
      <vt:lpstr>    </vt:lpstr>
      <vt:lpstr>    </vt:lpstr>
      <vt:lpstr>Fideos ac Animeiddiadau (2) </vt:lpstr>
      <vt:lpstr>    </vt:lpstr>
      <vt:lpstr>PowerPoint Presentation</vt:lpstr>
      <vt:lpstr>    </vt:lpstr>
      <vt:lpstr>    </vt:lpstr>
      <vt:lpstr>    </vt:lpstr>
      <vt:lpstr>PowerPoint Presentation</vt:lpstr>
      <vt:lpstr>    </vt:lpstr>
      <vt:lpstr>PowerPoint Presentation</vt:lpstr>
      <vt:lpstr>    </vt:lpstr>
    </vt:vector>
  </TitlesOfParts>
  <Company>Public Health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 Jones (Public Health Wales)</dc:creator>
  <cp:lastModifiedBy>Prys Davies (NWSSP - Corporate Services)</cp:lastModifiedBy>
  <cp:revision>5</cp:revision>
  <dcterms:created xsi:type="dcterms:W3CDTF">2024-06-28T10:29:44Z</dcterms:created>
  <dcterms:modified xsi:type="dcterms:W3CDTF">2025-08-19T08:12:23Z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0x010100F2EFC7F43D285342AA647AB5E0A8A69C</vt:lpwstr>
  </property>
  <property fmtid="{D5CDD505-2E9C-101B-9397-08002B2CF9AE}" pid="3" name="MediaServiceImageTags">
    <vt:lpwstr/>
  </property>
</Properties>
</file>