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charts/chart1.xml" ContentType="application/vnd.openxmlformats-officedocument.drawingml.chart+xml"/>
  <Override PartName="/word/charts/style1.xml" ContentType="application/vnd.ms-office.chartstyle+xml"/>
  <Override PartName="/word/charts/colors1.xml" ContentType="application/vnd.ms-office.chartcolorstyle+xml"/>
  <Override PartName="/word/charts/chart2.xml" ContentType="application/vnd.openxmlformats-officedocument.drawingml.chart+xml"/>
  <Override PartName="/word/charts/style2.xml" ContentType="application/vnd.ms-office.chartstyle+xml"/>
  <Override PartName="/word/charts/colors2.xml" ContentType="application/vnd.ms-office.chartcolorstyle+xml"/>
  <Override PartName="/word/diagrams/data1.xml" ContentType="application/vnd.openxmlformats-officedocument.drawingml.diagramData+xml"/>
  <Override PartName="/word/diagrams/layout1.xml" ContentType="application/vnd.openxmlformats-officedocument.drawingml.diagramLayout+xml"/>
  <Override PartName="/word/diagrams/quickStyle1.xml" ContentType="application/vnd.openxmlformats-officedocument.drawingml.diagramStyle+xml"/>
  <Override PartName="/word/diagrams/colors1.xml" ContentType="application/vnd.openxmlformats-officedocument.drawingml.diagramColors+xml"/>
  <Override PartName="/word/diagrams/drawing1.xml" ContentType="application/vnd.ms-office.drawingml.diagramDrawing+xml"/>
  <Override PartName="/word/diagrams/data2.xml" ContentType="application/vnd.openxmlformats-officedocument.drawingml.diagramData+xml"/>
  <Override PartName="/word/diagrams/layout2.xml" ContentType="application/vnd.openxmlformats-officedocument.drawingml.diagramLayout+xml"/>
  <Override PartName="/word/diagrams/quickStyle2.xml" ContentType="application/vnd.openxmlformats-officedocument.drawingml.diagramStyle+xml"/>
  <Override PartName="/word/diagrams/colors2.xml" ContentType="application/vnd.openxmlformats-officedocument.drawingml.diagramColors+xml"/>
  <Override PartName="/word/diagrams/drawing2.xml" ContentType="application/vnd.ms-office.drawingml.diagramDrawing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tbl>
      <w:tblPr>
        <w:tblW w:w="9324" w:type="dxa"/>
        <w:tblLook w:val="01E0" w:firstRow="1" w:lastRow="1" w:firstColumn="1" w:lastColumn="1" w:noHBand="0" w:noVBand="0"/>
      </w:tblPr>
      <w:tblGrid>
        <w:gridCol w:w="7338"/>
        <w:gridCol w:w="1964"/>
        <w:gridCol w:w="22"/>
      </w:tblGrid>
      <w:tr w:rsidR="00E24A32" w:rsidRPr="00BE6204" w14:paraId="5FD487DE" w14:textId="77777777" w:rsidTr="519F5395">
        <w:trPr>
          <w:trHeight w:val="1942"/>
        </w:trPr>
        <w:tc>
          <w:tcPr>
            <w:tcW w:w="9324" w:type="dxa"/>
            <w:gridSpan w:val="3"/>
          </w:tcPr>
          <w:p w14:paraId="0DC7DCCA" w14:textId="77777777" w:rsidR="002D3CD9" w:rsidRPr="00BE6204" w:rsidRDefault="002D3CD9" w:rsidP="0019491C">
            <w:pPr>
              <w:spacing w:before="0"/>
              <w:jc w:val="left"/>
              <w:rPr>
                <w:rFonts w:ascii="Times New Roman" w:hAnsi="Times New Roman"/>
                <w:b/>
                <w:noProof/>
                <w:lang w:val="cy-GB" w:eastAsia="en-GB"/>
              </w:rPr>
            </w:pPr>
          </w:p>
          <w:p w14:paraId="476DF172" w14:textId="77777777" w:rsidR="00E24A32" w:rsidRPr="00BE6204" w:rsidRDefault="00C81394" w:rsidP="0019491C">
            <w:pPr>
              <w:spacing w:before="0"/>
              <w:jc w:val="left"/>
              <w:rPr>
                <w:rFonts w:ascii="Times New Roman" w:hAnsi="Times New Roman"/>
                <w:b/>
                <w:noProof/>
                <w:lang w:val="cy-GB" w:eastAsia="en-GB"/>
              </w:rPr>
            </w:pPr>
            <w:r w:rsidRPr="00BE6204">
              <w:rPr>
                <w:rFonts w:ascii="Times New Roman" w:hAnsi="Times New Roman"/>
                <w:b/>
                <w:noProof/>
                <w:lang w:eastAsia="en-GB"/>
              </w:rPr>
              <w:drawing>
                <wp:anchor distT="0" distB="0" distL="114300" distR="114300" simplePos="0" relativeHeight="251657728" behindDoc="0" locked="0" layoutInCell="1" allowOverlap="1" wp14:anchorId="74E6293E" wp14:editId="45470910">
                  <wp:simplePos x="0" y="0"/>
                  <wp:positionH relativeFrom="column">
                    <wp:posOffset>22225</wp:posOffset>
                  </wp:positionH>
                  <wp:positionV relativeFrom="paragraph">
                    <wp:posOffset>17145</wp:posOffset>
                  </wp:positionV>
                  <wp:extent cx="3150235" cy="741045"/>
                  <wp:effectExtent l="0" t="0" r="0" b="0"/>
                  <wp:wrapNone/>
                  <wp:docPr id="2" name="Picture 1" descr="Compressed Public Health Wales logo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" descr="Compressed Public Health Wales logo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3150235" cy="74104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 w:rsidR="0013470B" w:rsidRPr="00BE6204">
              <w:rPr>
                <w:rFonts w:ascii="Times New Roman" w:hAnsi="Times New Roman"/>
                <w:b/>
                <w:noProof/>
                <w:lang w:val="cy-GB" w:eastAsia="en-GB"/>
              </w:rPr>
              <w:t xml:space="preserve">                                                                                    </w:t>
            </w:r>
          </w:p>
        </w:tc>
      </w:tr>
      <w:tr w:rsidR="00304E0B" w:rsidRPr="00BE6204" w14:paraId="2B2E004D" w14:textId="77777777" w:rsidTr="519F5395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rPr>
          <w:gridAfter w:val="1"/>
          <w:wAfter w:w="21" w:type="dxa"/>
          <w:trHeight w:val="1404"/>
        </w:trPr>
        <w:tc>
          <w:tcPr>
            <w:tcW w:w="9303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6D273D" w14:textId="5743E689" w:rsidR="002E26BA" w:rsidRPr="00BE6204" w:rsidRDefault="00BE6204" w:rsidP="005B457A">
            <w:pPr>
              <w:pStyle w:val="Title"/>
              <w:spacing w:before="120" w:after="120"/>
              <w:rPr>
                <w:rFonts w:ascii="Verdana" w:hAnsi="Verdana"/>
                <w:sz w:val="36"/>
                <w:szCs w:val="36"/>
                <w:lang w:val="cy-GB"/>
              </w:rPr>
            </w:pPr>
            <w:r w:rsidRPr="00BE6204">
              <w:rPr>
                <w:rFonts w:ascii="Verdana" w:hAnsi="Verdana"/>
                <w:sz w:val="36"/>
                <w:szCs w:val="36"/>
                <w:lang w:val="cy-GB"/>
              </w:rPr>
              <w:t>Iechyd Cyhoeddus Cymru</w:t>
            </w:r>
          </w:p>
          <w:p w14:paraId="318735F7" w14:textId="5F0E0A99" w:rsidR="00304E0B" w:rsidRPr="00BE6204" w:rsidRDefault="0090595C" w:rsidP="001C5A6F">
            <w:pPr>
              <w:pStyle w:val="Title"/>
              <w:spacing w:before="120" w:after="120"/>
              <w:rPr>
                <w:rFonts w:ascii="Verdana" w:hAnsi="Verdana"/>
                <w:sz w:val="36"/>
                <w:szCs w:val="36"/>
                <w:lang w:val="cy-GB"/>
              </w:rPr>
            </w:pPr>
            <w:r w:rsidRPr="00BE6204">
              <w:rPr>
                <w:rFonts w:ascii="Verdana" w:hAnsi="Verdana"/>
                <w:sz w:val="36"/>
                <w:szCs w:val="36"/>
                <w:lang w:val="cy-GB"/>
              </w:rPr>
              <w:t>Strateg</w:t>
            </w:r>
            <w:r w:rsidR="00BE6204" w:rsidRPr="00BE6204">
              <w:rPr>
                <w:rFonts w:ascii="Verdana" w:hAnsi="Verdana"/>
                <w:sz w:val="36"/>
                <w:szCs w:val="36"/>
                <w:lang w:val="cy-GB"/>
              </w:rPr>
              <w:t>aeth Tegwch Sgrinio</w:t>
            </w:r>
            <w:r w:rsidR="00992B00" w:rsidRPr="00BE6204">
              <w:rPr>
                <w:rFonts w:ascii="Verdana" w:hAnsi="Verdana"/>
                <w:sz w:val="36"/>
                <w:szCs w:val="36"/>
                <w:lang w:val="cy-GB"/>
              </w:rPr>
              <w:t xml:space="preserve"> 2022-2025</w:t>
            </w:r>
            <w:r w:rsidR="00EC5FAE">
              <w:rPr>
                <w:rFonts w:ascii="Verdana" w:hAnsi="Verdana"/>
                <w:sz w:val="36"/>
                <w:szCs w:val="36"/>
                <w:lang w:val="cy-GB"/>
              </w:rPr>
              <w:t xml:space="preserve"> </w:t>
            </w:r>
            <w:r w:rsidR="002E26BA" w:rsidRPr="00BE6204">
              <w:rPr>
                <w:rFonts w:ascii="Verdana" w:hAnsi="Verdana"/>
                <w:sz w:val="36"/>
                <w:szCs w:val="36"/>
                <w:lang w:val="cy-GB"/>
              </w:rPr>
              <w:t xml:space="preserve"> </w:t>
            </w:r>
            <w:r w:rsidR="00AF3B18" w:rsidRPr="00BE6204">
              <w:rPr>
                <w:rFonts w:ascii="Verdana" w:hAnsi="Verdana"/>
                <w:sz w:val="36"/>
                <w:szCs w:val="36"/>
                <w:lang w:val="cy-GB"/>
              </w:rPr>
              <w:t xml:space="preserve"> </w:t>
            </w:r>
          </w:p>
        </w:tc>
      </w:tr>
      <w:tr w:rsidR="00CF52B4" w:rsidRPr="00BE6204" w14:paraId="0BDD528A" w14:textId="77777777" w:rsidTr="519F5395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rPr>
          <w:gridAfter w:val="1"/>
          <w:wAfter w:w="22" w:type="dxa"/>
          <w:trHeight w:val="598"/>
        </w:trPr>
        <w:tc>
          <w:tcPr>
            <w:tcW w:w="733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CE4CF6" w14:textId="13784F9C" w:rsidR="00CF52B4" w:rsidRPr="00BE6204" w:rsidRDefault="00CF52B4" w:rsidP="0091594B">
            <w:pPr>
              <w:pStyle w:val="CoverSheet"/>
              <w:spacing w:after="120"/>
              <w:rPr>
                <w:rFonts w:ascii="Verdana" w:hAnsi="Verdana"/>
                <w:lang w:val="cy-GB"/>
              </w:rPr>
            </w:pPr>
            <w:bookmarkStart w:id="0" w:name="OLE_LINK14"/>
            <w:bookmarkStart w:id="1" w:name="OLE_LINK25"/>
            <w:r w:rsidRPr="00BE6204">
              <w:rPr>
                <w:rFonts w:ascii="Verdana" w:hAnsi="Verdana"/>
                <w:b/>
                <w:bCs/>
                <w:lang w:val="cy-GB"/>
              </w:rPr>
              <w:t>D</w:t>
            </w:r>
            <w:r w:rsidR="001D3727">
              <w:rPr>
                <w:rFonts w:ascii="Verdana" w:hAnsi="Verdana"/>
                <w:b/>
                <w:bCs/>
                <w:lang w:val="cy-GB"/>
              </w:rPr>
              <w:t>yddiad</w:t>
            </w:r>
            <w:r w:rsidRPr="00BE6204">
              <w:rPr>
                <w:rFonts w:ascii="Verdana" w:hAnsi="Verdana"/>
                <w:b/>
                <w:bCs/>
                <w:lang w:val="cy-GB"/>
              </w:rPr>
              <w:t>:</w:t>
            </w:r>
            <w:bookmarkEnd w:id="0"/>
            <w:r w:rsidR="00C10C23" w:rsidRPr="00BE6204">
              <w:rPr>
                <w:rFonts w:ascii="Verdana" w:hAnsi="Verdana"/>
                <w:b/>
                <w:bCs/>
                <w:lang w:val="cy-GB"/>
              </w:rPr>
              <w:t xml:space="preserve"> </w:t>
            </w:r>
            <w:bookmarkEnd w:id="1"/>
            <w:r w:rsidR="001D3727">
              <w:rPr>
                <w:rFonts w:ascii="Verdana" w:hAnsi="Verdana"/>
                <w:b/>
                <w:bCs/>
                <w:lang w:val="cy-GB"/>
              </w:rPr>
              <w:t xml:space="preserve">Mehefin </w:t>
            </w:r>
            <w:r w:rsidR="00A61F9C" w:rsidRPr="00BE6204">
              <w:rPr>
                <w:rFonts w:ascii="Verdana" w:hAnsi="Verdana"/>
                <w:b/>
                <w:bCs/>
                <w:lang w:val="cy-GB"/>
              </w:rPr>
              <w:t>2022</w:t>
            </w:r>
          </w:p>
        </w:tc>
        <w:tc>
          <w:tcPr>
            <w:tcW w:w="196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6B3BAD" w14:textId="2CCE1DA4" w:rsidR="00CF52B4" w:rsidRPr="00BE6204" w:rsidRDefault="001D3727" w:rsidP="00821752">
            <w:pPr>
              <w:pStyle w:val="CoverSheet"/>
              <w:spacing w:after="120"/>
              <w:rPr>
                <w:rFonts w:ascii="Verdana" w:hAnsi="Verdana"/>
                <w:lang w:val="cy-GB"/>
              </w:rPr>
            </w:pPr>
            <w:bookmarkStart w:id="2" w:name="OLE_LINK13"/>
            <w:bookmarkStart w:id="3" w:name="OLE_LINK4"/>
            <w:r>
              <w:rPr>
                <w:rFonts w:ascii="Verdana" w:hAnsi="Verdana"/>
                <w:b/>
                <w:bCs/>
                <w:lang w:val="cy-GB"/>
              </w:rPr>
              <w:t>F</w:t>
            </w:r>
            <w:r w:rsidR="00304E0B" w:rsidRPr="00BE6204">
              <w:rPr>
                <w:rFonts w:ascii="Verdana" w:hAnsi="Verdana"/>
                <w:b/>
                <w:bCs/>
                <w:lang w:val="cy-GB"/>
              </w:rPr>
              <w:t>ersi</w:t>
            </w:r>
            <w:r>
              <w:rPr>
                <w:rFonts w:ascii="Verdana" w:hAnsi="Verdana"/>
                <w:b/>
                <w:bCs/>
                <w:lang w:val="cy-GB"/>
              </w:rPr>
              <w:t>w</w:t>
            </w:r>
            <w:r w:rsidR="00304E0B" w:rsidRPr="00BE6204">
              <w:rPr>
                <w:rFonts w:ascii="Verdana" w:hAnsi="Verdana"/>
                <w:b/>
                <w:bCs/>
                <w:lang w:val="cy-GB"/>
              </w:rPr>
              <w:t>n</w:t>
            </w:r>
            <w:r w:rsidR="000E2BB4" w:rsidRPr="00BE6204">
              <w:rPr>
                <w:rFonts w:ascii="Verdana" w:hAnsi="Verdana"/>
                <w:b/>
                <w:bCs/>
                <w:lang w:val="cy-GB"/>
              </w:rPr>
              <w:t>:</w:t>
            </w:r>
            <w:r w:rsidR="00A54EB2" w:rsidRPr="00BE6204">
              <w:rPr>
                <w:rFonts w:ascii="Verdana" w:hAnsi="Verdana"/>
                <w:lang w:val="cy-GB"/>
              </w:rPr>
              <w:t xml:space="preserve"> </w:t>
            </w:r>
            <w:bookmarkEnd w:id="2"/>
            <w:bookmarkEnd w:id="3"/>
            <w:r w:rsidR="00674B20">
              <w:rPr>
                <w:rFonts w:ascii="Verdana" w:hAnsi="Verdana"/>
                <w:lang w:val="cy-GB"/>
              </w:rPr>
              <w:t xml:space="preserve">WEFAN </w:t>
            </w:r>
            <w:r w:rsidR="00821752" w:rsidRPr="00BE6204">
              <w:rPr>
                <w:rFonts w:ascii="Verdana" w:hAnsi="Verdana"/>
                <w:lang w:val="cy-GB"/>
              </w:rPr>
              <w:t>v1</w:t>
            </w:r>
          </w:p>
        </w:tc>
      </w:tr>
      <w:tr w:rsidR="00165697" w:rsidRPr="00BE6204" w14:paraId="5BFE87EC" w14:textId="77777777" w:rsidTr="519F5395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rPr>
          <w:gridAfter w:val="1"/>
          <w:wAfter w:w="21" w:type="dxa"/>
          <w:trHeight w:val="924"/>
        </w:trPr>
        <w:tc>
          <w:tcPr>
            <w:tcW w:w="9303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B420D2" w14:textId="13AE848A" w:rsidR="00165697" w:rsidRPr="00BE6204" w:rsidRDefault="00165697" w:rsidP="0019491C">
            <w:pPr>
              <w:pStyle w:val="CoverSheet"/>
              <w:rPr>
                <w:rFonts w:ascii="Verdana" w:hAnsi="Verdana"/>
                <w:b/>
                <w:lang w:val="cy-GB"/>
              </w:rPr>
            </w:pPr>
            <w:r w:rsidRPr="00BE6204">
              <w:rPr>
                <w:rFonts w:ascii="Verdana" w:hAnsi="Verdana"/>
                <w:b/>
                <w:bCs/>
                <w:lang w:val="cy-GB"/>
              </w:rPr>
              <w:t>A</w:t>
            </w:r>
            <w:r w:rsidR="001D3727">
              <w:rPr>
                <w:rFonts w:ascii="Verdana" w:hAnsi="Verdana"/>
                <w:b/>
                <w:bCs/>
                <w:lang w:val="cy-GB"/>
              </w:rPr>
              <w:t>wduron</w:t>
            </w:r>
            <w:r w:rsidRPr="00BE6204">
              <w:rPr>
                <w:rFonts w:ascii="Verdana" w:hAnsi="Verdana"/>
                <w:b/>
                <w:bCs/>
                <w:lang w:val="cy-GB"/>
              </w:rPr>
              <w:t>:</w:t>
            </w:r>
          </w:p>
          <w:p w14:paraId="4D5BE3F7" w14:textId="49AA82F5" w:rsidR="00165697" w:rsidRPr="00BE6204" w:rsidRDefault="00E61846" w:rsidP="519F5395">
            <w:pPr>
              <w:pStyle w:val="CoverSheet"/>
              <w:rPr>
                <w:rFonts w:ascii="Verdana" w:hAnsi="Verdana"/>
                <w:lang w:val="cy-GB"/>
              </w:rPr>
            </w:pPr>
            <w:r w:rsidRPr="00BE6204">
              <w:rPr>
                <w:rFonts w:ascii="Verdana" w:hAnsi="Verdana"/>
                <w:lang w:val="cy-GB"/>
              </w:rPr>
              <w:t xml:space="preserve">Bethan </w:t>
            </w:r>
            <w:proofErr w:type="spellStart"/>
            <w:r w:rsidRPr="00BE6204">
              <w:rPr>
                <w:rFonts w:ascii="Verdana" w:hAnsi="Verdana"/>
                <w:lang w:val="cy-GB"/>
              </w:rPr>
              <w:t>Bowden</w:t>
            </w:r>
            <w:proofErr w:type="spellEnd"/>
            <w:r w:rsidR="00AD5A57" w:rsidRPr="00BE6204">
              <w:rPr>
                <w:rFonts w:ascii="Verdana" w:hAnsi="Verdana"/>
                <w:lang w:val="cy-GB"/>
              </w:rPr>
              <w:t xml:space="preserve">, </w:t>
            </w:r>
            <w:r w:rsidR="001D3727">
              <w:rPr>
                <w:rFonts w:ascii="Verdana" w:hAnsi="Verdana"/>
                <w:lang w:val="cy-GB"/>
              </w:rPr>
              <w:t>Cofrestrydd Arbenig</w:t>
            </w:r>
            <w:r w:rsidR="00C472DC">
              <w:rPr>
                <w:rFonts w:ascii="Verdana" w:hAnsi="Verdana"/>
                <w:lang w:val="cy-GB"/>
              </w:rPr>
              <w:t>ol</w:t>
            </w:r>
            <w:r w:rsidR="001D3727">
              <w:rPr>
                <w:rFonts w:ascii="Verdana" w:hAnsi="Verdana"/>
                <w:lang w:val="cy-GB"/>
              </w:rPr>
              <w:t xml:space="preserve"> Iechyd </w:t>
            </w:r>
            <w:r w:rsidR="00861BB1">
              <w:rPr>
                <w:rFonts w:ascii="Verdana" w:hAnsi="Verdana"/>
                <w:lang w:val="cy-GB"/>
              </w:rPr>
              <w:t>C</w:t>
            </w:r>
            <w:r w:rsidR="001D3727">
              <w:rPr>
                <w:rFonts w:ascii="Verdana" w:hAnsi="Verdana"/>
                <w:lang w:val="cy-GB"/>
              </w:rPr>
              <w:t>yhoedd</w:t>
            </w:r>
            <w:r w:rsidR="00861BB1">
              <w:rPr>
                <w:rFonts w:ascii="Verdana" w:hAnsi="Verdana"/>
                <w:lang w:val="cy-GB"/>
              </w:rPr>
              <w:t>us</w:t>
            </w:r>
          </w:p>
          <w:p w14:paraId="5945661A" w14:textId="327E99C0" w:rsidR="00165697" w:rsidRPr="00BE6204" w:rsidRDefault="00165697" w:rsidP="0019491C">
            <w:pPr>
              <w:pStyle w:val="CoverSheet"/>
              <w:rPr>
                <w:rFonts w:ascii="Verdana" w:hAnsi="Verdana"/>
                <w:lang w:val="cy-GB"/>
              </w:rPr>
            </w:pPr>
            <w:r w:rsidRPr="00BE6204">
              <w:rPr>
                <w:rFonts w:ascii="Verdana" w:hAnsi="Verdana"/>
                <w:lang w:val="cy-GB"/>
              </w:rPr>
              <w:t xml:space="preserve">Heather </w:t>
            </w:r>
            <w:proofErr w:type="spellStart"/>
            <w:r w:rsidRPr="00BE6204">
              <w:rPr>
                <w:rFonts w:ascii="Verdana" w:hAnsi="Verdana"/>
                <w:lang w:val="cy-GB"/>
              </w:rPr>
              <w:t>Ramessur</w:t>
            </w:r>
            <w:proofErr w:type="spellEnd"/>
            <w:r w:rsidR="00AD5A57" w:rsidRPr="00BE6204">
              <w:rPr>
                <w:rFonts w:ascii="Verdana" w:hAnsi="Verdana"/>
                <w:lang w:val="cy-GB"/>
              </w:rPr>
              <w:t>,</w:t>
            </w:r>
            <w:r w:rsidR="00C472DC">
              <w:rPr>
                <w:rFonts w:ascii="Verdana" w:hAnsi="Verdana"/>
                <w:lang w:val="cy-GB"/>
              </w:rPr>
              <w:t xml:space="preserve"> Arbenigwr Ymgysylltu â Sgrinio</w:t>
            </w:r>
            <w:r w:rsidR="00861BB1">
              <w:rPr>
                <w:rFonts w:ascii="Verdana" w:hAnsi="Verdana"/>
                <w:lang w:val="cy-GB"/>
              </w:rPr>
              <w:t xml:space="preserve"> Arweiniol</w:t>
            </w:r>
          </w:p>
          <w:p w14:paraId="566AD873" w14:textId="30179634" w:rsidR="00E61846" w:rsidRPr="00BE6204" w:rsidRDefault="003E1233" w:rsidP="0019491C">
            <w:pPr>
              <w:pStyle w:val="CoverSheet"/>
              <w:rPr>
                <w:rFonts w:ascii="Verdana" w:hAnsi="Verdana"/>
                <w:lang w:val="cy-GB"/>
              </w:rPr>
            </w:pPr>
            <w:r w:rsidRPr="00BE6204">
              <w:rPr>
                <w:rFonts w:ascii="Verdana" w:hAnsi="Verdana"/>
                <w:lang w:val="cy-GB"/>
              </w:rPr>
              <w:t>Sikha de Souza</w:t>
            </w:r>
            <w:r w:rsidR="00AD5A57" w:rsidRPr="00BE6204">
              <w:rPr>
                <w:rFonts w:ascii="Verdana" w:hAnsi="Verdana"/>
                <w:lang w:val="cy-GB"/>
              </w:rPr>
              <w:t>,</w:t>
            </w:r>
            <w:r w:rsidR="00C472DC">
              <w:rPr>
                <w:rFonts w:ascii="Verdana" w:hAnsi="Verdana"/>
                <w:lang w:val="cy-GB"/>
              </w:rPr>
              <w:t xml:space="preserve"> Ymgynghorydd Iechyd Cyhoedd</w:t>
            </w:r>
            <w:r w:rsidR="00861BB1">
              <w:rPr>
                <w:rFonts w:ascii="Verdana" w:hAnsi="Verdana"/>
                <w:lang w:val="cy-GB"/>
              </w:rPr>
              <w:t>us</w:t>
            </w:r>
          </w:p>
        </w:tc>
      </w:tr>
      <w:tr w:rsidR="001412E2" w:rsidRPr="00BE6204" w14:paraId="6716C0ED" w14:textId="77777777" w:rsidTr="519F5395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rPr>
          <w:gridAfter w:val="1"/>
          <w:wAfter w:w="21" w:type="dxa"/>
          <w:trHeight w:val="924"/>
        </w:trPr>
        <w:tc>
          <w:tcPr>
            <w:tcW w:w="9303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B141E6" w14:textId="6BBAD3EA" w:rsidR="00C10C23" w:rsidRPr="00BE6204" w:rsidRDefault="00C472DC" w:rsidP="0019491C">
            <w:pPr>
              <w:pStyle w:val="CoverSheet"/>
              <w:rPr>
                <w:rFonts w:ascii="Verdana" w:hAnsi="Verdana"/>
                <w:b/>
                <w:lang w:val="cy-GB"/>
              </w:rPr>
            </w:pPr>
            <w:bookmarkStart w:id="4" w:name="OLE_LINK16"/>
            <w:bookmarkStart w:id="5" w:name="OLE_LINK27"/>
            <w:bookmarkStart w:id="6" w:name="OLE_LINK10"/>
            <w:r>
              <w:rPr>
                <w:rFonts w:ascii="Verdana" w:hAnsi="Verdana"/>
                <w:b/>
                <w:lang w:val="cy-GB"/>
              </w:rPr>
              <w:t>Cyhoeddi</w:t>
            </w:r>
            <w:r w:rsidR="005D4445" w:rsidRPr="00BE6204">
              <w:rPr>
                <w:rFonts w:ascii="Verdana" w:hAnsi="Verdana"/>
                <w:b/>
                <w:lang w:val="cy-GB"/>
              </w:rPr>
              <w:t>/</w:t>
            </w:r>
            <w:r>
              <w:rPr>
                <w:rFonts w:ascii="Verdana" w:hAnsi="Verdana"/>
                <w:b/>
                <w:lang w:val="cy-GB"/>
              </w:rPr>
              <w:t>Dosbarthu</w:t>
            </w:r>
            <w:r w:rsidR="00937742" w:rsidRPr="00BE6204">
              <w:rPr>
                <w:rFonts w:ascii="Verdana" w:hAnsi="Verdana"/>
                <w:b/>
                <w:lang w:val="cy-GB"/>
              </w:rPr>
              <w:t>:</w:t>
            </w:r>
            <w:bookmarkEnd w:id="4"/>
            <w:bookmarkEnd w:id="5"/>
          </w:p>
          <w:p w14:paraId="0139F43E" w14:textId="043A9958" w:rsidR="005B457A" w:rsidRPr="00BE6204" w:rsidRDefault="00861BB1" w:rsidP="00165697">
            <w:pPr>
              <w:pStyle w:val="CoverSheet"/>
              <w:rPr>
                <w:rFonts w:ascii="Verdana" w:hAnsi="Verdana"/>
                <w:lang w:val="cy-GB"/>
              </w:rPr>
            </w:pPr>
            <w:r>
              <w:rPr>
                <w:rFonts w:ascii="Verdana" w:hAnsi="Verdana"/>
                <w:lang w:val="cy-GB"/>
              </w:rPr>
              <w:t>A</w:t>
            </w:r>
            <w:r w:rsidR="00C472DC">
              <w:rPr>
                <w:rFonts w:ascii="Verdana" w:hAnsi="Verdana"/>
                <w:lang w:val="cy-GB"/>
              </w:rPr>
              <w:t>dran Sgrinio Iechyd Cyhoeddus Cymru</w:t>
            </w:r>
          </w:p>
          <w:p w14:paraId="275BA047" w14:textId="06C9E39E" w:rsidR="008077CE" w:rsidRPr="00BE6204" w:rsidRDefault="00F957D3" w:rsidP="00165697">
            <w:pPr>
              <w:pStyle w:val="CoverSheet"/>
              <w:rPr>
                <w:rFonts w:ascii="Verdana" w:hAnsi="Verdana"/>
                <w:lang w:val="cy-GB"/>
              </w:rPr>
            </w:pPr>
            <w:r>
              <w:rPr>
                <w:rFonts w:ascii="Verdana" w:hAnsi="Verdana"/>
                <w:lang w:val="cy-GB"/>
              </w:rPr>
              <w:t xml:space="preserve">Timau Iechyd Cyhoeddus Lleol mewn Byrddau Iechyd Lleol </w:t>
            </w:r>
            <w:r w:rsidR="00861BB1">
              <w:rPr>
                <w:rFonts w:ascii="Verdana" w:hAnsi="Verdana"/>
                <w:lang w:val="cy-GB"/>
              </w:rPr>
              <w:t>d</w:t>
            </w:r>
            <w:r>
              <w:rPr>
                <w:rFonts w:ascii="Verdana" w:hAnsi="Verdana"/>
                <w:lang w:val="cy-GB"/>
              </w:rPr>
              <w:t>rwy’r Grŵp Sgrinio ac An</w:t>
            </w:r>
            <w:r w:rsidR="00126F20">
              <w:rPr>
                <w:rFonts w:ascii="Verdana" w:hAnsi="Verdana"/>
                <w:lang w:val="cy-GB"/>
              </w:rPr>
              <w:t>n</w:t>
            </w:r>
            <w:r>
              <w:rPr>
                <w:rFonts w:ascii="Verdana" w:hAnsi="Verdana"/>
                <w:lang w:val="cy-GB"/>
              </w:rPr>
              <w:t>h</w:t>
            </w:r>
            <w:r w:rsidR="00126F20">
              <w:rPr>
                <w:rFonts w:ascii="Verdana" w:hAnsi="Verdana"/>
                <w:lang w:val="cy-GB"/>
              </w:rPr>
              <w:t>egwch</w:t>
            </w:r>
          </w:p>
          <w:p w14:paraId="01208EA7" w14:textId="5FFDB410" w:rsidR="519F5395" w:rsidRPr="00BE6204" w:rsidRDefault="00B629B3" w:rsidP="519F5395">
            <w:pPr>
              <w:pStyle w:val="CoverSheet"/>
              <w:rPr>
                <w:szCs w:val="24"/>
                <w:lang w:val="cy-GB"/>
              </w:rPr>
            </w:pPr>
            <w:r>
              <w:rPr>
                <w:rFonts w:ascii="Verdana" w:hAnsi="Verdana"/>
                <w:szCs w:val="24"/>
                <w:lang w:val="cy-GB"/>
              </w:rPr>
              <w:t xml:space="preserve">Tîm Arwain y Gyfarwyddiaeth </w:t>
            </w:r>
            <w:r w:rsidR="00B755A7">
              <w:rPr>
                <w:rFonts w:ascii="Verdana" w:hAnsi="Verdana"/>
                <w:szCs w:val="24"/>
                <w:lang w:val="cy-GB"/>
              </w:rPr>
              <w:t>HPSS</w:t>
            </w:r>
          </w:p>
          <w:p w14:paraId="590D46E4" w14:textId="689107D2" w:rsidR="005B457A" w:rsidRPr="00BE6204" w:rsidRDefault="00B629B3" w:rsidP="00165697">
            <w:pPr>
              <w:pStyle w:val="CoverSheet"/>
              <w:rPr>
                <w:rFonts w:ascii="Verdana" w:hAnsi="Verdana"/>
                <w:lang w:val="cy-GB"/>
              </w:rPr>
            </w:pPr>
            <w:r>
              <w:rPr>
                <w:rFonts w:ascii="Verdana" w:hAnsi="Verdana"/>
                <w:lang w:val="cy-GB"/>
              </w:rPr>
              <w:t>Rhanddeiliaid ehangach ar gais</w:t>
            </w:r>
          </w:p>
          <w:p w14:paraId="6D656D15" w14:textId="77777777" w:rsidR="00F344BA" w:rsidRPr="00BE6204" w:rsidRDefault="00F344BA" w:rsidP="00165697">
            <w:pPr>
              <w:pStyle w:val="CoverSheet"/>
              <w:rPr>
                <w:rFonts w:ascii="Verdana" w:hAnsi="Verdana"/>
                <w:lang w:val="cy-GB"/>
              </w:rPr>
            </w:pPr>
          </w:p>
        </w:tc>
      </w:tr>
    </w:tbl>
    <w:bookmarkEnd w:id="6"/>
    <w:p w14:paraId="6EF43F81" w14:textId="2ADE06B0" w:rsidR="00160872" w:rsidRPr="00BE6204" w:rsidRDefault="00B629B3" w:rsidP="002709C1">
      <w:pPr>
        <w:pStyle w:val="Heading1"/>
        <w:rPr>
          <w:lang w:val="cy-GB"/>
        </w:rPr>
      </w:pPr>
      <w:r>
        <w:rPr>
          <w:lang w:val="cy-GB"/>
        </w:rPr>
        <w:t>Ein gweledigaeth</w:t>
      </w:r>
    </w:p>
    <w:p w14:paraId="2B3517EC" w14:textId="603A48C2" w:rsidR="002709C1" w:rsidRPr="00BE6204" w:rsidRDefault="00B629B3" w:rsidP="0094547F">
      <w:pPr>
        <w:tabs>
          <w:tab w:val="left" w:pos="2225"/>
        </w:tabs>
        <w:rPr>
          <w:lang w:val="cy-GB"/>
        </w:rPr>
      </w:pPr>
      <w:r>
        <w:rPr>
          <w:lang w:val="cy-GB"/>
        </w:rPr>
        <w:t>Ein gweledigaeth</w:t>
      </w:r>
      <w:r w:rsidR="00470B7C" w:rsidRPr="00BE6204">
        <w:rPr>
          <w:lang w:val="cy-GB"/>
        </w:rPr>
        <w:t>,</w:t>
      </w:r>
      <w:r>
        <w:rPr>
          <w:lang w:val="cy-GB"/>
        </w:rPr>
        <w:t xml:space="preserve"> ar draws y rhaglenni sgrinio cenedlaethol yng Nghymru</w:t>
      </w:r>
      <w:r w:rsidR="00470B7C" w:rsidRPr="00BE6204">
        <w:rPr>
          <w:lang w:val="cy-GB"/>
        </w:rPr>
        <w:t>,</w:t>
      </w:r>
      <w:r w:rsidR="002709C1" w:rsidRPr="00BE6204">
        <w:rPr>
          <w:lang w:val="cy-GB"/>
        </w:rPr>
        <w:t xml:space="preserve"> </w:t>
      </w:r>
      <w:r>
        <w:rPr>
          <w:lang w:val="cy-GB"/>
        </w:rPr>
        <w:t xml:space="preserve"> yw bod gan </w:t>
      </w:r>
      <w:r>
        <w:rPr>
          <w:b/>
          <w:lang w:val="cy-GB"/>
        </w:rPr>
        <w:t xml:space="preserve">bawb </w:t>
      </w:r>
      <w:r>
        <w:rPr>
          <w:lang w:val="cy-GB"/>
        </w:rPr>
        <w:t xml:space="preserve">sy’n gymwys ar gyfer profion sgrinio </w:t>
      </w:r>
      <w:r>
        <w:rPr>
          <w:b/>
          <w:lang w:val="cy-GB"/>
        </w:rPr>
        <w:t>fynediad a chyfle teg</w:t>
      </w:r>
      <w:r w:rsidR="002709C1" w:rsidRPr="00BE6204">
        <w:rPr>
          <w:lang w:val="cy-GB"/>
        </w:rPr>
        <w:t xml:space="preserve"> </w:t>
      </w:r>
      <w:r w:rsidR="0080610B">
        <w:rPr>
          <w:lang w:val="cy-GB"/>
        </w:rPr>
        <w:t xml:space="preserve">i </w:t>
      </w:r>
      <w:r w:rsidR="00B755A7">
        <w:rPr>
          <w:lang w:val="cy-GB"/>
        </w:rPr>
        <w:t xml:space="preserve">fanteisio ar </w:t>
      </w:r>
      <w:r w:rsidR="0080610B">
        <w:rPr>
          <w:lang w:val="cy-GB"/>
        </w:rPr>
        <w:t xml:space="preserve">ei </w:t>
      </w:r>
      <w:r w:rsidR="00DE0588">
        <w:rPr>
          <w:lang w:val="cy-GB"/>
        </w:rPr>
        <w:t xml:space="preserve">gynnig </w:t>
      </w:r>
      <w:r w:rsidR="0080610B">
        <w:rPr>
          <w:lang w:val="cy-GB"/>
        </w:rPr>
        <w:t xml:space="preserve">sgrinio </w:t>
      </w:r>
      <w:r w:rsidR="009E526D">
        <w:rPr>
          <w:lang w:val="cy-GB"/>
        </w:rPr>
        <w:t>d</w:t>
      </w:r>
      <w:r w:rsidR="0080610B">
        <w:rPr>
          <w:lang w:val="cy-GB"/>
        </w:rPr>
        <w:t>rwy ddefnyddio</w:t>
      </w:r>
      <w:r w:rsidR="002709C1" w:rsidRPr="00BE6204">
        <w:rPr>
          <w:lang w:val="cy-GB"/>
        </w:rPr>
        <w:t xml:space="preserve"> </w:t>
      </w:r>
      <w:r w:rsidR="0080610B">
        <w:rPr>
          <w:b/>
          <w:lang w:val="cy-GB"/>
        </w:rPr>
        <w:t xml:space="preserve">gwybodaeth ddibynadwy </w:t>
      </w:r>
      <w:r w:rsidR="0080610B">
        <w:rPr>
          <w:lang w:val="cy-GB"/>
        </w:rPr>
        <w:t xml:space="preserve">i wneud </w:t>
      </w:r>
      <w:r w:rsidR="0080610B">
        <w:rPr>
          <w:b/>
          <w:lang w:val="cy-GB"/>
        </w:rPr>
        <w:t>dewis p</w:t>
      </w:r>
      <w:r w:rsidR="002709C1" w:rsidRPr="00BE6204">
        <w:rPr>
          <w:b/>
          <w:lang w:val="cy-GB"/>
        </w:rPr>
        <w:t>erson</w:t>
      </w:r>
      <w:r w:rsidR="0080610B">
        <w:rPr>
          <w:b/>
          <w:lang w:val="cy-GB"/>
        </w:rPr>
        <w:t>o</w:t>
      </w:r>
      <w:r w:rsidR="00317E7F" w:rsidRPr="00BE6204">
        <w:rPr>
          <w:b/>
          <w:lang w:val="cy-GB"/>
        </w:rPr>
        <w:t>l</w:t>
      </w:r>
      <w:r w:rsidR="0080610B">
        <w:rPr>
          <w:b/>
          <w:lang w:val="cy-GB"/>
        </w:rPr>
        <w:t xml:space="preserve"> ar sail gwybodaeth</w:t>
      </w:r>
      <w:r w:rsidR="002709C1" w:rsidRPr="00BE6204">
        <w:rPr>
          <w:lang w:val="cy-GB"/>
        </w:rPr>
        <w:t xml:space="preserve">. </w:t>
      </w:r>
      <w:r w:rsidR="0080610B">
        <w:rPr>
          <w:lang w:val="cy-GB"/>
        </w:rPr>
        <w:t xml:space="preserve">Diben y </w:t>
      </w:r>
      <w:r w:rsidR="002709C1" w:rsidRPr="00BE6204">
        <w:rPr>
          <w:lang w:val="cy-GB"/>
        </w:rPr>
        <w:t>strateg</w:t>
      </w:r>
      <w:r w:rsidR="0080610B">
        <w:rPr>
          <w:lang w:val="cy-GB"/>
        </w:rPr>
        <w:t xml:space="preserve">aeth hon yw nodi sut y gallwn, </w:t>
      </w:r>
      <w:r w:rsidR="009E526D">
        <w:rPr>
          <w:lang w:val="cy-GB"/>
        </w:rPr>
        <w:t>d</w:t>
      </w:r>
      <w:r w:rsidR="0080610B">
        <w:rPr>
          <w:lang w:val="cy-GB"/>
        </w:rPr>
        <w:t>rwy gydweithio â’n</w:t>
      </w:r>
      <w:r w:rsidR="002709C1" w:rsidRPr="00BE6204">
        <w:rPr>
          <w:lang w:val="cy-GB"/>
        </w:rPr>
        <w:t xml:space="preserve"> </w:t>
      </w:r>
      <w:r w:rsidR="005B457A" w:rsidRPr="00BE6204">
        <w:rPr>
          <w:lang w:val="cy-GB"/>
        </w:rPr>
        <w:t>partner</w:t>
      </w:r>
      <w:r w:rsidR="0080610B">
        <w:rPr>
          <w:lang w:val="cy-GB"/>
        </w:rPr>
        <w:t>iaid mewn Byrddau Iechyd Lleol</w:t>
      </w:r>
      <w:r w:rsidR="005B457A" w:rsidRPr="00BE6204">
        <w:rPr>
          <w:lang w:val="cy-GB"/>
        </w:rPr>
        <w:t>;</w:t>
      </w:r>
      <w:r w:rsidR="002709C1" w:rsidRPr="00BE6204">
        <w:rPr>
          <w:lang w:val="cy-GB"/>
        </w:rPr>
        <w:t xml:space="preserve"> </w:t>
      </w:r>
      <w:r w:rsidR="0080610B">
        <w:rPr>
          <w:lang w:val="cy-GB"/>
        </w:rPr>
        <w:t xml:space="preserve">y </w:t>
      </w:r>
      <w:r w:rsidR="00A408DA">
        <w:rPr>
          <w:lang w:val="cy-GB"/>
        </w:rPr>
        <w:t>t</w:t>
      </w:r>
      <w:r w:rsidR="0080610B">
        <w:rPr>
          <w:lang w:val="cy-GB"/>
        </w:rPr>
        <w:t xml:space="preserve">rydydd </w:t>
      </w:r>
      <w:r w:rsidR="00A408DA">
        <w:rPr>
          <w:lang w:val="cy-GB"/>
        </w:rPr>
        <w:t>s</w:t>
      </w:r>
      <w:r w:rsidR="002709C1" w:rsidRPr="00BE6204">
        <w:rPr>
          <w:lang w:val="cy-GB"/>
        </w:rPr>
        <w:t>ector a</w:t>
      </w:r>
      <w:r w:rsidR="0080610B">
        <w:rPr>
          <w:lang w:val="cy-GB"/>
        </w:rPr>
        <w:t xml:space="preserve"> phobl Cymru, </w:t>
      </w:r>
      <w:r w:rsidR="00B755A7">
        <w:rPr>
          <w:lang w:val="cy-GB"/>
        </w:rPr>
        <w:t>gyflawni</w:t>
      </w:r>
      <w:r w:rsidR="0080610B">
        <w:rPr>
          <w:lang w:val="cy-GB"/>
        </w:rPr>
        <w:t>’r uchelgais h</w:t>
      </w:r>
      <w:r w:rsidR="00B755A7">
        <w:rPr>
          <w:lang w:val="cy-GB"/>
        </w:rPr>
        <w:t>w</w:t>
      </w:r>
      <w:r w:rsidR="0080610B">
        <w:rPr>
          <w:lang w:val="cy-GB"/>
        </w:rPr>
        <w:t>n</w:t>
      </w:r>
      <w:r w:rsidR="002709C1" w:rsidRPr="00BE6204">
        <w:rPr>
          <w:lang w:val="cy-GB"/>
        </w:rPr>
        <w:t xml:space="preserve">. </w:t>
      </w:r>
    </w:p>
    <w:p w14:paraId="2EE38D7B" w14:textId="5A9EDA3E" w:rsidR="00641EA6" w:rsidRPr="00BE6204" w:rsidRDefault="00DE0588" w:rsidP="0094547F">
      <w:pPr>
        <w:pStyle w:val="NormalWeb"/>
        <w:jc w:val="both"/>
        <w:rPr>
          <w:rFonts w:ascii="Verdana" w:hAnsi="Verdana"/>
          <w:szCs w:val="20"/>
          <w:lang w:val="cy-GB" w:eastAsia="en-US"/>
        </w:rPr>
      </w:pPr>
      <w:r>
        <w:rPr>
          <w:rFonts w:ascii="Verdana" w:hAnsi="Verdana"/>
          <w:szCs w:val="20"/>
          <w:lang w:val="cy-GB" w:eastAsia="en-US"/>
        </w:rPr>
        <w:t>Mae dewis cymryd rhan mewn profion sgrinio</w:t>
      </w:r>
      <w:r w:rsidR="002176B7">
        <w:rPr>
          <w:rFonts w:ascii="Verdana" w:hAnsi="Verdana"/>
          <w:szCs w:val="20"/>
          <w:lang w:val="cy-GB" w:eastAsia="en-US"/>
        </w:rPr>
        <w:t xml:space="preserve"> ai peidio y</w:t>
      </w:r>
      <w:r>
        <w:rPr>
          <w:rFonts w:ascii="Verdana" w:hAnsi="Verdana"/>
          <w:szCs w:val="20"/>
          <w:lang w:val="cy-GB" w:eastAsia="en-US"/>
        </w:rPr>
        <w:t>n ddewis i’r unigolyn sy’n gyson â’i werthoedd a’i amgylchiadau unigryw</w:t>
      </w:r>
      <w:r w:rsidR="00641EA6" w:rsidRPr="00BE6204">
        <w:rPr>
          <w:rFonts w:ascii="Verdana" w:hAnsi="Verdana"/>
          <w:szCs w:val="20"/>
          <w:lang w:val="cy-GB" w:eastAsia="en-US"/>
        </w:rPr>
        <w:t>.</w:t>
      </w:r>
      <w:r w:rsidR="00641EA6" w:rsidRPr="00BE6204">
        <w:rPr>
          <w:rFonts w:ascii="Verdana" w:hAnsi="Verdana"/>
          <w:szCs w:val="20"/>
          <w:vertAlign w:val="superscript"/>
          <w:lang w:val="cy-GB" w:eastAsia="en-US"/>
        </w:rPr>
        <w:t>1</w:t>
      </w:r>
      <w:r w:rsidR="00641EA6" w:rsidRPr="00BE6204">
        <w:rPr>
          <w:rFonts w:ascii="Verdana" w:hAnsi="Verdana"/>
          <w:szCs w:val="20"/>
          <w:lang w:val="cy-GB" w:eastAsia="en-US"/>
        </w:rPr>
        <w:t xml:space="preserve"> </w:t>
      </w:r>
      <w:r>
        <w:rPr>
          <w:rFonts w:ascii="Verdana" w:hAnsi="Verdana"/>
          <w:szCs w:val="20"/>
          <w:lang w:val="cy-GB" w:eastAsia="en-US"/>
        </w:rPr>
        <w:t>Fodd bynnag</w:t>
      </w:r>
      <w:r w:rsidR="00641EA6" w:rsidRPr="00BE6204">
        <w:rPr>
          <w:rFonts w:ascii="Verdana" w:hAnsi="Verdana"/>
          <w:szCs w:val="20"/>
          <w:lang w:val="cy-GB" w:eastAsia="en-US"/>
        </w:rPr>
        <w:t>,</w:t>
      </w:r>
      <w:r>
        <w:rPr>
          <w:rFonts w:ascii="Verdana" w:hAnsi="Verdana"/>
          <w:szCs w:val="20"/>
          <w:lang w:val="cy-GB" w:eastAsia="en-US"/>
        </w:rPr>
        <w:t xml:space="preserve"> nid yw rhai pobl yn gwneud penderfyniad i wrthod prawf sgrinio, ond ni allant dderbyn eu cynnig</w:t>
      </w:r>
      <w:r w:rsidR="00641EA6" w:rsidRPr="00BE6204">
        <w:rPr>
          <w:rFonts w:ascii="Verdana" w:hAnsi="Verdana"/>
          <w:szCs w:val="20"/>
          <w:lang w:val="cy-GB" w:eastAsia="en-US"/>
        </w:rPr>
        <w:t xml:space="preserve"> </w:t>
      </w:r>
      <w:r>
        <w:rPr>
          <w:rFonts w:ascii="Verdana" w:hAnsi="Verdana"/>
          <w:szCs w:val="20"/>
          <w:lang w:val="cy-GB" w:eastAsia="en-US"/>
        </w:rPr>
        <w:t xml:space="preserve">oherwydd </w:t>
      </w:r>
      <w:r w:rsidR="002176B7">
        <w:rPr>
          <w:rFonts w:ascii="Verdana" w:hAnsi="Verdana"/>
          <w:szCs w:val="20"/>
          <w:lang w:val="cy-GB" w:eastAsia="en-US"/>
        </w:rPr>
        <w:t>amrywiaeth</w:t>
      </w:r>
      <w:r>
        <w:rPr>
          <w:rFonts w:ascii="Verdana" w:hAnsi="Verdana"/>
          <w:szCs w:val="20"/>
          <w:lang w:val="cy-GB" w:eastAsia="en-US"/>
        </w:rPr>
        <w:t xml:space="preserve"> o rwystrau cysylltiedig</w:t>
      </w:r>
      <w:r w:rsidR="00641EA6" w:rsidRPr="00BE6204">
        <w:rPr>
          <w:rFonts w:ascii="Verdana" w:hAnsi="Verdana"/>
          <w:szCs w:val="20"/>
          <w:lang w:val="cy-GB" w:eastAsia="en-US"/>
        </w:rPr>
        <w:t>.</w:t>
      </w:r>
      <w:r>
        <w:rPr>
          <w:rFonts w:ascii="Verdana" w:hAnsi="Verdana"/>
          <w:szCs w:val="20"/>
          <w:lang w:val="cy-GB" w:eastAsia="en-US"/>
        </w:rPr>
        <w:t xml:space="preserve"> Gall y rhwystrau hyn gynnwys heriau </w:t>
      </w:r>
      <w:r w:rsidR="00641EA6" w:rsidRPr="00BE6204">
        <w:rPr>
          <w:rFonts w:ascii="Verdana" w:hAnsi="Verdana"/>
          <w:szCs w:val="20"/>
          <w:lang w:val="cy-GB" w:eastAsia="en-US"/>
        </w:rPr>
        <w:t>logista</w:t>
      </w:r>
      <w:r w:rsidR="00594824">
        <w:rPr>
          <w:rFonts w:ascii="Verdana" w:hAnsi="Verdana"/>
          <w:szCs w:val="20"/>
          <w:lang w:val="cy-GB" w:eastAsia="en-US"/>
        </w:rPr>
        <w:t>idd</w:t>
      </w:r>
      <w:r w:rsidR="00641EA6" w:rsidRPr="00BE6204">
        <w:rPr>
          <w:rFonts w:ascii="Verdana" w:hAnsi="Verdana"/>
          <w:szCs w:val="20"/>
          <w:lang w:val="cy-GB" w:eastAsia="en-US"/>
        </w:rPr>
        <w:t xml:space="preserve"> </w:t>
      </w:r>
      <w:r w:rsidR="00594824">
        <w:rPr>
          <w:rFonts w:ascii="Verdana" w:hAnsi="Verdana"/>
          <w:szCs w:val="20"/>
          <w:lang w:val="cy-GB" w:eastAsia="en-US"/>
        </w:rPr>
        <w:t>neu gorfforol wedi’u sbarduno gan f</w:t>
      </w:r>
      <w:r w:rsidR="00641EA6" w:rsidRPr="00BE6204">
        <w:rPr>
          <w:rFonts w:ascii="Verdana" w:hAnsi="Verdana"/>
          <w:szCs w:val="20"/>
          <w:lang w:val="cy-GB" w:eastAsia="en-US"/>
        </w:rPr>
        <w:t>factor</w:t>
      </w:r>
      <w:r w:rsidR="00594824">
        <w:rPr>
          <w:rFonts w:ascii="Verdana" w:hAnsi="Verdana"/>
          <w:szCs w:val="20"/>
          <w:lang w:val="cy-GB" w:eastAsia="en-US"/>
        </w:rPr>
        <w:t>au</w:t>
      </w:r>
      <w:r w:rsidR="00641EA6" w:rsidRPr="00BE6204">
        <w:rPr>
          <w:rFonts w:ascii="Verdana" w:hAnsi="Verdana"/>
          <w:szCs w:val="20"/>
          <w:lang w:val="cy-GB" w:eastAsia="en-US"/>
        </w:rPr>
        <w:t xml:space="preserve"> </w:t>
      </w:r>
      <w:r w:rsidR="00594824" w:rsidRPr="00BE6204">
        <w:rPr>
          <w:rFonts w:ascii="Verdana" w:hAnsi="Verdana"/>
          <w:szCs w:val="20"/>
          <w:lang w:val="cy-GB" w:eastAsia="en-US"/>
        </w:rPr>
        <w:t>econom</w:t>
      </w:r>
      <w:r w:rsidR="00594824">
        <w:rPr>
          <w:rFonts w:ascii="Verdana" w:hAnsi="Verdana"/>
          <w:szCs w:val="20"/>
          <w:lang w:val="cy-GB" w:eastAsia="en-US"/>
        </w:rPr>
        <w:t>a</w:t>
      </w:r>
      <w:r w:rsidR="00594824" w:rsidRPr="00BE6204">
        <w:rPr>
          <w:rFonts w:ascii="Verdana" w:hAnsi="Verdana"/>
          <w:szCs w:val="20"/>
          <w:lang w:val="cy-GB" w:eastAsia="en-US"/>
        </w:rPr>
        <w:t>i</w:t>
      </w:r>
      <w:r w:rsidR="00594824">
        <w:rPr>
          <w:rFonts w:ascii="Verdana" w:hAnsi="Verdana"/>
          <w:szCs w:val="20"/>
          <w:lang w:val="cy-GB" w:eastAsia="en-US"/>
        </w:rPr>
        <w:t xml:space="preserve">dd neu amgylcheddol sy’n lleihau mynediad </w:t>
      </w:r>
      <w:r w:rsidR="002176B7">
        <w:rPr>
          <w:rFonts w:ascii="Verdana" w:hAnsi="Verdana"/>
          <w:szCs w:val="20"/>
          <w:lang w:val="cy-GB" w:eastAsia="en-US"/>
        </w:rPr>
        <w:t>at</w:t>
      </w:r>
      <w:r w:rsidR="00594824">
        <w:rPr>
          <w:rFonts w:ascii="Verdana" w:hAnsi="Verdana"/>
          <w:szCs w:val="20"/>
          <w:lang w:val="cy-GB" w:eastAsia="en-US"/>
        </w:rPr>
        <w:t xml:space="preserve"> leoliadau </w:t>
      </w:r>
      <w:r w:rsidR="00594824">
        <w:rPr>
          <w:rFonts w:ascii="Verdana" w:hAnsi="Verdana"/>
          <w:szCs w:val="20"/>
          <w:lang w:val="cy-GB" w:eastAsia="en-US"/>
        </w:rPr>
        <w:lastRenderedPageBreak/>
        <w:t>lle y cynhelir profion sgrinio</w:t>
      </w:r>
      <w:r w:rsidR="00641EA6" w:rsidRPr="00BE6204">
        <w:rPr>
          <w:rFonts w:ascii="Verdana" w:hAnsi="Verdana"/>
          <w:szCs w:val="20"/>
          <w:lang w:val="cy-GB" w:eastAsia="en-US"/>
        </w:rPr>
        <w:t xml:space="preserve">. </w:t>
      </w:r>
      <w:r w:rsidR="00594824">
        <w:rPr>
          <w:rFonts w:ascii="Verdana" w:hAnsi="Verdana"/>
          <w:szCs w:val="20"/>
          <w:lang w:val="cy-GB" w:eastAsia="en-US"/>
        </w:rPr>
        <w:t>Mae’n bosibl nad yw pobl eraill wedi cael gwybodaeth mewn f</w:t>
      </w:r>
      <w:r w:rsidR="00641EA6" w:rsidRPr="00BE6204">
        <w:rPr>
          <w:rFonts w:ascii="Verdana" w:hAnsi="Verdana"/>
          <w:szCs w:val="20"/>
          <w:lang w:val="cy-GB" w:eastAsia="en-US"/>
        </w:rPr>
        <w:t>format</w:t>
      </w:r>
      <w:r w:rsidR="00594824">
        <w:rPr>
          <w:rFonts w:ascii="Verdana" w:hAnsi="Verdana"/>
          <w:szCs w:val="20"/>
          <w:lang w:val="cy-GB" w:eastAsia="en-US"/>
        </w:rPr>
        <w:t>au</w:t>
      </w:r>
      <w:r w:rsidR="00641EA6" w:rsidRPr="00BE6204">
        <w:rPr>
          <w:rFonts w:ascii="Verdana" w:hAnsi="Verdana"/>
          <w:szCs w:val="20"/>
          <w:lang w:val="cy-GB" w:eastAsia="en-US"/>
        </w:rPr>
        <w:t xml:space="preserve"> </w:t>
      </w:r>
      <w:r w:rsidR="00594824">
        <w:rPr>
          <w:rFonts w:ascii="Verdana" w:hAnsi="Verdana"/>
          <w:szCs w:val="20"/>
          <w:lang w:val="cy-GB" w:eastAsia="en-US"/>
        </w:rPr>
        <w:t>neu ieithoedd priodol i sicrhau bod ganddynt y wybodaeth angenrheidiol i wneud dewis ar sail gwybodaeth</w:t>
      </w:r>
      <w:r w:rsidR="00641EA6" w:rsidRPr="00BE6204">
        <w:rPr>
          <w:rFonts w:ascii="Verdana" w:hAnsi="Verdana"/>
          <w:szCs w:val="20"/>
          <w:lang w:val="cy-GB" w:eastAsia="en-US"/>
        </w:rPr>
        <w:t xml:space="preserve">. </w:t>
      </w:r>
      <w:r w:rsidR="00594824">
        <w:rPr>
          <w:rFonts w:ascii="Verdana" w:hAnsi="Verdana"/>
          <w:szCs w:val="20"/>
          <w:lang w:val="cy-GB" w:eastAsia="en-US"/>
        </w:rPr>
        <w:t xml:space="preserve">Mae’n bosibl nad yw eraill </w:t>
      </w:r>
      <w:r w:rsidR="002176B7">
        <w:rPr>
          <w:rFonts w:ascii="Verdana" w:hAnsi="Verdana"/>
          <w:szCs w:val="20"/>
          <w:lang w:val="cy-GB" w:eastAsia="en-US"/>
        </w:rPr>
        <w:t xml:space="preserve">o’r farn </w:t>
      </w:r>
      <w:r w:rsidR="00594824">
        <w:rPr>
          <w:rFonts w:ascii="Verdana" w:hAnsi="Verdana"/>
          <w:szCs w:val="20"/>
          <w:lang w:val="cy-GB" w:eastAsia="en-US"/>
        </w:rPr>
        <w:t xml:space="preserve">bod profion sgrinio ataliol yn rhan o’u </w:t>
      </w:r>
      <w:r w:rsidR="00641EA6" w:rsidRPr="00BE6204">
        <w:rPr>
          <w:rFonts w:ascii="Verdana" w:hAnsi="Verdana"/>
          <w:szCs w:val="20"/>
          <w:lang w:val="cy-GB" w:eastAsia="en-US"/>
        </w:rPr>
        <w:t>norm</w:t>
      </w:r>
      <w:r w:rsidR="00594824">
        <w:rPr>
          <w:rFonts w:ascii="Verdana" w:hAnsi="Verdana"/>
          <w:szCs w:val="20"/>
          <w:lang w:val="cy-GB" w:eastAsia="en-US"/>
        </w:rPr>
        <w:t xml:space="preserve"> cymdeithasol neu eu hunaniaeth ddiwylliannol</w:t>
      </w:r>
      <w:r w:rsidR="00641EA6" w:rsidRPr="00BE6204">
        <w:rPr>
          <w:rFonts w:ascii="Verdana" w:hAnsi="Verdana"/>
          <w:szCs w:val="20"/>
          <w:lang w:val="cy-GB" w:eastAsia="en-US"/>
        </w:rPr>
        <w:t>.</w:t>
      </w:r>
      <w:r w:rsidR="00594824">
        <w:rPr>
          <w:rFonts w:ascii="Verdana" w:hAnsi="Verdana"/>
          <w:szCs w:val="20"/>
          <w:lang w:val="cy-GB" w:eastAsia="en-US"/>
        </w:rPr>
        <w:t xml:space="preserve"> Gall y rhwystrau hyn fod yn berthnasol yn genedlaethol neu’n lleol a </w:t>
      </w:r>
      <w:proofErr w:type="spellStart"/>
      <w:r w:rsidR="00594824">
        <w:rPr>
          <w:rFonts w:ascii="Verdana" w:hAnsi="Verdana"/>
          <w:szCs w:val="20"/>
          <w:lang w:val="cy-GB" w:eastAsia="en-US"/>
        </w:rPr>
        <w:t>gallant</w:t>
      </w:r>
      <w:proofErr w:type="spellEnd"/>
      <w:r w:rsidR="00594824">
        <w:rPr>
          <w:rFonts w:ascii="Verdana" w:hAnsi="Verdana"/>
          <w:szCs w:val="20"/>
          <w:lang w:val="cy-GB" w:eastAsia="en-US"/>
        </w:rPr>
        <w:t xml:space="preserve"> fod yn benodol i raglen</w:t>
      </w:r>
      <w:r w:rsidR="00641EA6" w:rsidRPr="00BE6204">
        <w:rPr>
          <w:rFonts w:ascii="Verdana" w:hAnsi="Verdana"/>
          <w:szCs w:val="20"/>
          <w:lang w:val="cy-GB" w:eastAsia="en-US"/>
        </w:rPr>
        <w:t xml:space="preserve"> </w:t>
      </w:r>
      <w:r w:rsidR="00594824">
        <w:rPr>
          <w:rFonts w:ascii="Verdana" w:hAnsi="Verdana" w:cs="Arial"/>
          <w:lang w:val="cy-GB"/>
        </w:rPr>
        <w:t>neu ymwneud â chymuned neu unigolyn</w:t>
      </w:r>
      <w:r w:rsidR="00641EA6" w:rsidRPr="00BE6204">
        <w:rPr>
          <w:rFonts w:ascii="Verdana" w:hAnsi="Verdana" w:cs="Arial"/>
          <w:lang w:val="cy-GB"/>
        </w:rPr>
        <w:t>.</w:t>
      </w:r>
    </w:p>
    <w:p w14:paraId="6AB76BDE" w14:textId="43531FD4" w:rsidR="00F344BA" w:rsidRPr="00BE6204" w:rsidRDefault="00594824" w:rsidP="00F344BA">
      <w:pPr>
        <w:autoSpaceDE w:val="0"/>
        <w:autoSpaceDN w:val="0"/>
        <w:adjustRightInd w:val="0"/>
        <w:rPr>
          <w:lang w:val="cy-GB"/>
        </w:rPr>
      </w:pPr>
      <w:r>
        <w:rPr>
          <w:lang w:val="cy-GB"/>
        </w:rPr>
        <w:t>Mae sgrinio’n achub bywydau</w:t>
      </w:r>
      <w:r w:rsidR="00F344BA" w:rsidRPr="00BE6204">
        <w:rPr>
          <w:lang w:val="cy-GB"/>
        </w:rPr>
        <w:t xml:space="preserve">, </w:t>
      </w:r>
      <w:r>
        <w:rPr>
          <w:lang w:val="cy-GB"/>
        </w:rPr>
        <w:t>yn lleihau cymhlethdodau</w:t>
      </w:r>
      <w:r w:rsidR="00FA4D27">
        <w:rPr>
          <w:lang w:val="cy-GB"/>
        </w:rPr>
        <w:t xml:space="preserve"> ac yn galluogi dewis </w:t>
      </w:r>
      <w:r w:rsidR="009E526D">
        <w:rPr>
          <w:lang w:val="cy-GB"/>
        </w:rPr>
        <w:t>d</w:t>
      </w:r>
      <w:r w:rsidR="00FA4D27">
        <w:rPr>
          <w:lang w:val="cy-GB"/>
        </w:rPr>
        <w:t>rwy nodi cyflyrau iechyd a’u trin yn gynnar</w:t>
      </w:r>
      <w:r w:rsidR="00F344BA" w:rsidRPr="00BE6204">
        <w:rPr>
          <w:lang w:val="cy-GB"/>
        </w:rPr>
        <w:t>.</w:t>
      </w:r>
      <w:r w:rsidR="00F344BA" w:rsidRPr="00BE6204">
        <w:rPr>
          <w:vertAlign w:val="superscript"/>
          <w:lang w:val="cy-GB"/>
        </w:rPr>
        <w:t>2,3</w:t>
      </w:r>
      <w:r w:rsidR="00641EA6" w:rsidRPr="00BE6204">
        <w:rPr>
          <w:vertAlign w:val="superscript"/>
          <w:lang w:val="cy-GB"/>
        </w:rPr>
        <w:t>,4</w:t>
      </w:r>
      <w:r w:rsidR="00F344BA" w:rsidRPr="00BE6204">
        <w:rPr>
          <w:lang w:val="cy-GB"/>
        </w:rPr>
        <w:t xml:space="preserve"> </w:t>
      </w:r>
      <w:r w:rsidR="00FA4D27">
        <w:rPr>
          <w:lang w:val="cy-GB"/>
        </w:rPr>
        <w:t>Pan na dderbynnir profion sgrinio’n gyfartal ar draws grwpiau poblogaeth, bydd hyn yn arwain at wahaniaethau mewn canlyniadau iechyd ar draws y grwpiau hyn, gan arwain at anghydraddoldebau iechyd</w:t>
      </w:r>
      <w:r w:rsidR="00F344BA" w:rsidRPr="00BE6204">
        <w:rPr>
          <w:lang w:val="cy-GB"/>
        </w:rPr>
        <w:t>.</w:t>
      </w:r>
      <w:r w:rsidR="00641EA6" w:rsidRPr="00BE6204">
        <w:rPr>
          <w:vertAlign w:val="superscript"/>
          <w:lang w:val="cy-GB"/>
        </w:rPr>
        <w:t>5</w:t>
      </w:r>
      <w:r w:rsidR="00F344BA" w:rsidRPr="00BE6204">
        <w:rPr>
          <w:lang w:val="cy-GB"/>
        </w:rPr>
        <w:t xml:space="preserve"> </w:t>
      </w:r>
      <w:r w:rsidR="00FA4D27">
        <w:rPr>
          <w:lang w:val="cy-GB"/>
        </w:rPr>
        <w:t xml:space="preserve">Gan y gellir priodoli’r gwahaniaethau mewn canlyniadau iechyd i benderfynyddion </w:t>
      </w:r>
      <w:r w:rsidR="00EC2888">
        <w:rPr>
          <w:lang w:val="cy-GB"/>
        </w:rPr>
        <w:t xml:space="preserve">ehangach </w:t>
      </w:r>
      <w:r w:rsidR="00FA4D27">
        <w:rPr>
          <w:lang w:val="cy-GB"/>
        </w:rPr>
        <w:t>iechyd, gan gynnwys rhwystrau cymdeithasol</w:t>
      </w:r>
      <w:r w:rsidR="00F344BA" w:rsidRPr="00BE6204">
        <w:rPr>
          <w:lang w:val="cy-GB"/>
        </w:rPr>
        <w:t>, econom</w:t>
      </w:r>
      <w:r w:rsidR="00FA4D27">
        <w:rPr>
          <w:lang w:val="cy-GB"/>
        </w:rPr>
        <w:t>a</w:t>
      </w:r>
      <w:r w:rsidR="00F344BA" w:rsidRPr="00BE6204">
        <w:rPr>
          <w:lang w:val="cy-GB"/>
        </w:rPr>
        <w:t>i</w:t>
      </w:r>
      <w:r w:rsidR="00FA4D27">
        <w:rPr>
          <w:lang w:val="cy-GB"/>
        </w:rPr>
        <w:t>dd</w:t>
      </w:r>
      <w:r w:rsidR="00F344BA" w:rsidRPr="00BE6204">
        <w:rPr>
          <w:lang w:val="cy-GB"/>
        </w:rPr>
        <w:t xml:space="preserve"> </w:t>
      </w:r>
      <w:r w:rsidR="00FA4D27">
        <w:rPr>
          <w:lang w:val="cy-GB"/>
        </w:rPr>
        <w:t>neu amgylcheddol</w:t>
      </w:r>
      <w:r w:rsidR="00641EA6" w:rsidRPr="00BE6204">
        <w:rPr>
          <w:lang w:val="cy-GB"/>
        </w:rPr>
        <w:t xml:space="preserve">, </w:t>
      </w:r>
      <w:r w:rsidR="00FA4D27">
        <w:rPr>
          <w:lang w:val="cy-GB"/>
        </w:rPr>
        <w:t>gellir osgoi’r gwahaniaethau hyn</w:t>
      </w:r>
      <w:r w:rsidR="00641EA6" w:rsidRPr="00BE6204">
        <w:rPr>
          <w:lang w:val="cy-GB"/>
        </w:rPr>
        <w:t>.</w:t>
      </w:r>
      <w:r w:rsidR="004D2A3C" w:rsidRPr="00BE6204">
        <w:rPr>
          <w:vertAlign w:val="superscript"/>
          <w:lang w:val="cy-GB"/>
        </w:rPr>
        <w:t>6</w:t>
      </w:r>
      <w:r w:rsidR="00F344BA" w:rsidRPr="00BE6204">
        <w:rPr>
          <w:lang w:val="cy-GB"/>
        </w:rPr>
        <w:t xml:space="preserve"> </w:t>
      </w:r>
      <w:r w:rsidR="00FA4D27">
        <w:rPr>
          <w:lang w:val="cy-GB"/>
        </w:rPr>
        <w:t xml:space="preserve">Pan fo canlyniadau iechyd gwaeth yn bodoli sy’n annheg neu’n anghyfiawn, defnyddir y </w:t>
      </w:r>
      <w:r w:rsidR="00F344BA" w:rsidRPr="00BE6204">
        <w:rPr>
          <w:lang w:val="cy-GB"/>
        </w:rPr>
        <w:t xml:space="preserve">term </w:t>
      </w:r>
      <w:r w:rsidR="00FA4D27">
        <w:rPr>
          <w:b/>
          <w:lang w:val="cy-GB"/>
        </w:rPr>
        <w:t>an</w:t>
      </w:r>
      <w:r w:rsidR="00126F20">
        <w:rPr>
          <w:b/>
          <w:lang w:val="cy-GB"/>
        </w:rPr>
        <w:t>n</w:t>
      </w:r>
      <w:r w:rsidR="00FA4D27">
        <w:rPr>
          <w:b/>
          <w:lang w:val="cy-GB"/>
        </w:rPr>
        <w:t>h</w:t>
      </w:r>
      <w:r w:rsidR="00126F20">
        <w:rPr>
          <w:b/>
          <w:lang w:val="cy-GB"/>
        </w:rPr>
        <w:t>egwch</w:t>
      </w:r>
      <w:r w:rsidR="004D2A3C" w:rsidRPr="00BE6204">
        <w:rPr>
          <w:vertAlign w:val="superscript"/>
          <w:lang w:val="cy-GB"/>
        </w:rPr>
        <w:t>7</w:t>
      </w:r>
      <w:r w:rsidR="00C4368B" w:rsidRPr="00BE6204">
        <w:rPr>
          <w:lang w:val="cy-GB"/>
        </w:rPr>
        <w:t xml:space="preserve">. </w:t>
      </w:r>
      <w:r w:rsidR="00F344BA" w:rsidRPr="00BE6204">
        <w:rPr>
          <w:highlight w:val="yellow"/>
          <w:lang w:val="cy-GB"/>
        </w:rPr>
        <w:t xml:space="preserve"> </w:t>
      </w:r>
    </w:p>
    <w:p w14:paraId="19B208BB" w14:textId="387BAC8B" w:rsidR="00E553BB" w:rsidRPr="00BE6204" w:rsidRDefault="00FA4D27" w:rsidP="00C4368B">
      <w:pPr>
        <w:pStyle w:val="NormalWeb"/>
        <w:jc w:val="both"/>
        <w:rPr>
          <w:rFonts w:ascii="Verdana" w:hAnsi="Verdana"/>
          <w:lang w:val="cy-GB"/>
        </w:rPr>
      </w:pPr>
      <w:r>
        <w:rPr>
          <w:rFonts w:ascii="Verdana" w:hAnsi="Verdana"/>
          <w:lang w:val="cy-GB"/>
        </w:rPr>
        <w:t xml:space="preserve">Er mwyn deall y rhwystrau hyn a mynd i’r afael â </w:t>
      </w:r>
      <w:r w:rsidR="002176B7">
        <w:rPr>
          <w:rFonts w:ascii="Verdana" w:hAnsi="Verdana"/>
          <w:lang w:val="cy-GB"/>
        </w:rPr>
        <w:t>nhw</w:t>
      </w:r>
      <w:r>
        <w:rPr>
          <w:rFonts w:ascii="Verdana" w:hAnsi="Verdana"/>
          <w:lang w:val="cy-GB"/>
        </w:rPr>
        <w:t>, bydd angen mwy o</w:t>
      </w:r>
      <w:r w:rsidR="002709C1" w:rsidRPr="00BE6204">
        <w:rPr>
          <w:rFonts w:ascii="Verdana" w:hAnsi="Verdana"/>
          <w:szCs w:val="20"/>
          <w:lang w:val="cy-GB" w:eastAsia="en-US"/>
        </w:rPr>
        <w:t xml:space="preserve"> f</w:t>
      </w:r>
      <w:r>
        <w:rPr>
          <w:rFonts w:ascii="Verdana" w:hAnsi="Verdana"/>
          <w:szCs w:val="20"/>
          <w:lang w:val="cy-GB" w:eastAsia="en-US"/>
        </w:rPr>
        <w:t>f</w:t>
      </w:r>
      <w:r w:rsidR="002709C1" w:rsidRPr="00BE6204">
        <w:rPr>
          <w:rFonts w:ascii="Verdana" w:hAnsi="Verdana"/>
          <w:szCs w:val="20"/>
          <w:lang w:val="cy-GB" w:eastAsia="en-US"/>
        </w:rPr>
        <w:t>oc</w:t>
      </w:r>
      <w:r>
        <w:rPr>
          <w:rFonts w:ascii="Verdana" w:hAnsi="Verdana"/>
          <w:szCs w:val="20"/>
          <w:lang w:val="cy-GB" w:eastAsia="en-US"/>
        </w:rPr>
        <w:t>w</w:t>
      </w:r>
      <w:r w:rsidR="002709C1" w:rsidRPr="00BE6204">
        <w:rPr>
          <w:rFonts w:ascii="Verdana" w:hAnsi="Verdana"/>
          <w:szCs w:val="20"/>
          <w:lang w:val="cy-GB" w:eastAsia="en-US"/>
        </w:rPr>
        <w:t xml:space="preserve">s </w:t>
      </w:r>
      <w:r>
        <w:rPr>
          <w:rFonts w:ascii="Verdana" w:hAnsi="Verdana"/>
          <w:szCs w:val="20"/>
          <w:lang w:val="cy-GB" w:eastAsia="en-US"/>
        </w:rPr>
        <w:t>ar d</w:t>
      </w:r>
      <w:r w:rsidR="002709C1" w:rsidRPr="00BE6204">
        <w:rPr>
          <w:rFonts w:ascii="Verdana" w:hAnsi="Verdana"/>
          <w:szCs w:val="20"/>
          <w:lang w:val="cy-GB" w:eastAsia="en-US"/>
        </w:rPr>
        <w:t>arge</w:t>
      </w:r>
      <w:r>
        <w:rPr>
          <w:rFonts w:ascii="Verdana" w:hAnsi="Verdana"/>
          <w:szCs w:val="20"/>
          <w:lang w:val="cy-GB" w:eastAsia="en-US"/>
        </w:rPr>
        <w:t xml:space="preserve">du pobl sydd fwyaf mewn perygl o niwed </w:t>
      </w:r>
      <w:r w:rsidR="001D092E">
        <w:rPr>
          <w:rFonts w:ascii="Verdana" w:hAnsi="Verdana"/>
          <w:szCs w:val="20"/>
          <w:lang w:val="cy-GB" w:eastAsia="en-US"/>
        </w:rPr>
        <w:t>a lle y mae cyfraddau derbyn profion sgrinio’n isel</w:t>
      </w:r>
      <w:r w:rsidR="002709C1" w:rsidRPr="00BE6204">
        <w:rPr>
          <w:rFonts w:ascii="Verdana" w:hAnsi="Verdana"/>
          <w:szCs w:val="20"/>
          <w:lang w:val="cy-GB" w:eastAsia="en-US"/>
        </w:rPr>
        <w:t xml:space="preserve">. </w:t>
      </w:r>
      <w:r w:rsidR="001D092E">
        <w:rPr>
          <w:rFonts w:ascii="Verdana" w:hAnsi="Verdana"/>
          <w:szCs w:val="20"/>
          <w:lang w:val="cy-GB" w:eastAsia="en-US"/>
        </w:rPr>
        <w:t xml:space="preserve">Bydd hyn yn cael ei lywio gan ddealltwriaeth well </w:t>
      </w:r>
      <w:r w:rsidR="009E526D">
        <w:rPr>
          <w:rFonts w:ascii="Verdana" w:hAnsi="Verdana"/>
          <w:szCs w:val="20"/>
          <w:lang w:val="cy-GB" w:eastAsia="en-US"/>
        </w:rPr>
        <w:t>d</w:t>
      </w:r>
      <w:r w:rsidR="001D092E">
        <w:rPr>
          <w:rFonts w:ascii="Verdana" w:hAnsi="Verdana"/>
          <w:szCs w:val="20"/>
          <w:lang w:val="cy-GB" w:eastAsia="en-US"/>
        </w:rPr>
        <w:t xml:space="preserve">rwy gasglu </w:t>
      </w:r>
      <w:r w:rsidR="00906AA6" w:rsidRPr="00BE6204">
        <w:rPr>
          <w:rFonts w:ascii="Verdana" w:hAnsi="Verdana"/>
          <w:szCs w:val="20"/>
          <w:lang w:val="cy-GB" w:eastAsia="en-US"/>
        </w:rPr>
        <w:t>data</w:t>
      </w:r>
      <w:r w:rsidR="001D092E">
        <w:rPr>
          <w:rFonts w:ascii="Verdana" w:hAnsi="Verdana"/>
          <w:szCs w:val="20"/>
          <w:lang w:val="cy-GB" w:eastAsia="en-US"/>
        </w:rPr>
        <w:t>’n well fel y gellir defnyddio dulliau arloesol a rhai sy’n seiliedig ar dystiolaeth</w:t>
      </w:r>
      <w:r w:rsidR="00906AA6" w:rsidRPr="00BE6204">
        <w:rPr>
          <w:rFonts w:ascii="Verdana" w:hAnsi="Verdana"/>
          <w:szCs w:val="20"/>
          <w:lang w:val="cy-GB" w:eastAsia="en-US"/>
        </w:rPr>
        <w:t xml:space="preserve"> </w:t>
      </w:r>
      <w:r w:rsidR="001D092E">
        <w:rPr>
          <w:rFonts w:ascii="Verdana" w:hAnsi="Verdana"/>
          <w:szCs w:val="20"/>
          <w:lang w:val="cy-GB" w:eastAsia="en-US"/>
        </w:rPr>
        <w:t>i fynd i’r afael â’r rhwystrau annheg a diangen sy’n bodoli</w:t>
      </w:r>
      <w:r w:rsidR="00151139" w:rsidRPr="00BE6204">
        <w:rPr>
          <w:rFonts w:ascii="Verdana" w:hAnsi="Verdana"/>
          <w:szCs w:val="20"/>
          <w:lang w:val="cy-GB" w:eastAsia="en-US"/>
        </w:rPr>
        <w:t xml:space="preserve">. </w:t>
      </w:r>
      <w:r w:rsidR="001D092E">
        <w:rPr>
          <w:rFonts w:ascii="Verdana" w:hAnsi="Verdana"/>
          <w:szCs w:val="20"/>
          <w:lang w:val="cy-GB" w:eastAsia="en-US"/>
        </w:rPr>
        <w:t xml:space="preserve">Bydd hyn yn ein </w:t>
      </w:r>
      <w:r w:rsidR="00151139" w:rsidRPr="00BE6204">
        <w:rPr>
          <w:rFonts w:ascii="Verdana" w:hAnsi="Verdana"/>
          <w:szCs w:val="20"/>
          <w:lang w:val="cy-GB" w:eastAsia="en-US"/>
        </w:rPr>
        <w:t>helpu</w:t>
      </w:r>
      <w:r w:rsidR="001D092E">
        <w:rPr>
          <w:rFonts w:ascii="Verdana" w:hAnsi="Verdana"/>
          <w:szCs w:val="20"/>
          <w:lang w:val="cy-GB" w:eastAsia="en-US"/>
        </w:rPr>
        <w:t xml:space="preserve"> i wireddu ein huchelgais, sef mynediad a chyfle teg i bawb gael profion sgrinio</w:t>
      </w:r>
      <w:r w:rsidR="00113987" w:rsidRPr="00BE6204">
        <w:rPr>
          <w:rFonts w:ascii="Verdana" w:hAnsi="Verdana"/>
          <w:lang w:val="cy-GB"/>
        </w:rPr>
        <w:t>.</w:t>
      </w:r>
    </w:p>
    <w:p w14:paraId="5E05A2AE" w14:textId="6310BF4F" w:rsidR="002709C1" w:rsidRPr="00BE6204" w:rsidRDefault="004B6E3D" w:rsidP="00113987">
      <w:pPr>
        <w:pStyle w:val="Heading1"/>
        <w:rPr>
          <w:lang w:val="cy-GB"/>
        </w:rPr>
      </w:pPr>
      <w:r>
        <w:rPr>
          <w:lang w:val="cy-GB"/>
        </w:rPr>
        <w:t>Ein rhaglenni sgrinio</w:t>
      </w:r>
    </w:p>
    <w:p w14:paraId="193EE89F" w14:textId="10A40ACC" w:rsidR="00113987" w:rsidRPr="00BE6204" w:rsidRDefault="004B6E3D" w:rsidP="00E70C0C">
      <w:pPr>
        <w:rPr>
          <w:lang w:val="cy-GB"/>
        </w:rPr>
      </w:pPr>
      <w:r>
        <w:rPr>
          <w:lang w:val="cy-GB"/>
        </w:rPr>
        <w:t xml:space="preserve">Nod sgrinio yw </w:t>
      </w:r>
      <w:r w:rsidR="00F6074D">
        <w:rPr>
          <w:lang w:val="cy-GB"/>
        </w:rPr>
        <w:t>canfod</w:t>
      </w:r>
      <w:r>
        <w:rPr>
          <w:lang w:val="cy-GB"/>
        </w:rPr>
        <w:t xml:space="preserve"> camau cynnar clefyd neu atal clefyd rhag digwydd</w:t>
      </w:r>
      <w:r w:rsidR="00BD4090" w:rsidRPr="00BE6204">
        <w:rPr>
          <w:lang w:val="cy-GB"/>
        </w:rPr>
        <w:t xml:space="preserve">. </w:t>
      </w:r>
      <w:r w:rsidR="009E526D">
        <w:rPr>
          <w:lang w:val="cy-GB"/>
        </w:rPr>
        <w:t>D</w:t>
      </w:r>
      <w:r>
        <w:rPr>
          <w:lang w:val="cy-GB"/>
        </w:rPr>
        <w:t>rwy nodi pobl sy’n fwy tebygol o gael cyflwr iechyd, gellir cynnig opsiynau triniaeth mwy effeithiol neu gellir rhoi gwybodaeth i lywio penderfyniadau am eu gofal yn y dyfodol</w:t>
      </w:r>
      <w:r w:rsidR="00977561" w:rsidRPr="00BE6204">
        <w:rPr>
          <w:lang w:val="cy-GB"/>
        </w:rPr>
        <w:t>.</w:t>
      </w:r>
      <w:r w:rsidR="00AD5A57" w:rsidRPr="00BE6204">
        <w:rPr>
          <w:vertAlign w:val="superscript"/>
          <w:lang w:val="cy-GB"/>
        </w:rPr>
        <w:t>8</w:t>
      </w:r>
      <w:r w:rsidR="00977561" w:rsidRPr="00BE6204">
        <w:rPr>
          <w:lang w:val="cy-GB"/>
        </w:rPr>
        <w:t xml:space="preserve"> </w:t>
      </w:r>
      <w:r>
        <w:rPr>
          <w:lang w:val="cy-GB"/>
        </w:rPr>
        <w:t>Gall sgrinio hefyd leihau’r tebygolrwydd o ddatblygu cyflwr difrifol</w:t>
      </w:r>
      <w:r w:rsidR="00977561" w:rsidRPr="00BE6204">
        <w:rPr>
          <w:lang w:val="cy-GB"/>
        </w:rPr>
        <w:t>,</w:t>
      </w:r>
      <w:r>
        <w:rPr>
          <w:lang w:val="cy-GB"/>
        </w:rPr>
        <w:t xml:space="preserve"> atal salwch a’r niwed a fyddai wedi digwydd fel arall</w:t>
      </w:r>
      <w:r w:rsidR="00977561" w:rsidRPr="00BE6204">
        <w:rPr>
          <w:lang w:val="cy-GB"/>
        </w:rPr>
        <w:t xml:space="preserve">. </w:t>
      </w:r>
    </w:p>
    <w:p w14:paraId="1D6ED575" w14:textId="75789863" w:rsidR="00E70C0C" w:rsidRPr="00BE6204" w:rsidRDefault="003C7210" w:rsidP="00E70C0C">
      <w:pPr>
        <w:rPr>
          <w:rFonts w:cs="Segoe UI"/>
          <w:color w:val="212529"/>
          <w:lang w:val="cy-GB"/>
        </w:rPr>
      </w:pPr>
      <w:r w:rsidRPr="00F6074D">
        <w:rPr>
          <w:lang w:val="cy-GB"/>
        </w:rPr>
        <w:t>Mae Iechyd</w:t>
      </w:r>
      <w:r>
        <w:rPr>
          <w:lang w:val="cy-GB"/>
        </w:rPr>
        <w:t xml:space="preserve"> Cyhoeddus Cymru</w:t>
      </w:r>
      <w:r w:rsidR="00847AB3" w:rsidRPr="00BE6204">
        <w:rPr>
          <w:lang w:val="cy-GB"/>
        </w:rPr>
        <w:t xml:space="preserve"> </w:t>
      </w:r>
      <w:r w:rsidR="002E26BA" w:rsidRPr="00BE6204">
        <w:rPr>
          <w:lang w:val="cy-GB"/>
        </w:rPr>
        <w:t>(</w:t>
      </w:r>
      <w:r>
        <w:rPr>
          <w:lang w:val="cy-GB"/>
        </w:rPr>
        <w:t>ICC</w:t>
      </w:r>
      <w:r w:rsidR="002E26BA" w:rsidRPr="00BE6204">
        <w:rPr>
          <w:lang w:val="cy-GB"/>
        </w:rPr>
        <w:t>)</w:t>
      </w:r>
      <w:r>
        <w:rPr>
          <w:lang w:val="cy-GB"/>
        </w:rPr>
        <w:t xml:space="preserve"> yn cyd</w:t>
      </w:r>
      <w:r w:rsidR="00F6074D">
        <w:rPr>
          <w:lang w:val="cy-GB"/>
        </w:rPr>
        <w:t>lynu</w:t>
      </w:r>
      <w:r>
        <w:rPr>
          <w:lang w:val="cy-GB"/>
        </w:rPr>
        <w:t>’r gwaith o ddarparu wyth rhaglen sgrinio genedlaethol yng Nghymru sy’n cynnig profion sgrinio</w:t>
      </w:r>
      <w:r w:rsidR="002E26BA" w:rsidRPr="00BE6204">
        <w:rPr>
          <w:lang w:val="cy-GB"/>
        </w:rPr>
        <w:t xml:space="preserve"> </w:t>
      </w:r>
      <w:r w:rsidR="009E526D">
        <w:rPr>
          <w:lang w:val="cy-GB"/>
        </w:rPr>
        <w:t>d</w:t>
      </w:r>
      <w:r>
        <w:rPr>
          <w:lang w:val="cy-GB"/>
        </w:rPr>
        <w:t>rwy gydol bywyd, o feichiogrwydd i oedolion hŷn</w:t>
      </w:r>
      <w:r w:rsidR="00847AB3" w:rsidRPr="00BE6204">
        <w:rPr>
          <w:lang w:val="cy-GB"/>
        </w:rPr>
        <w:t>.</w:t>
      </w:r>
      <w:r w:rsidR="00AD5A57" w:rsidRPr="00BE6204">
        <w:rPr>
          <w:vertAlign w:val="superscript"/>
          <w:lang w:val="cy-GB"/>
        </w:rPr>
        <w:t>9</w:t>
      </w:r>
      <w:r w:rsidR="00847AB3" w:rsidRPr="00BE6204">
        <w:rPr>
          <w:lang w:val="cy-GB"/>
        </w:rPr>
        <w:t xml:space="preserve"> </w:t>
      </w:r>
      <w:r>
        <w:rPr>
          <w:lang w:val="cy-GB"/>
        </w:rPr>
        <w:t xml:space="preserve">Mae pob rhaglen sgrinio’n cynnig prawf i </w:t>
      </w:r>
      <w:r w:rsidR="00EC0F45" w:rsidRPr="00BE6204">
        <w:rPr>
          <w:lang w:val="cy-GB"/>
        </w:rPr>
        <w:t>gr</w:t>
      </w:r>
      <w:r>
        <w:rPr>
          <w:lang w:val="cy-GB"/>
        </w:rPr>
        <w:t>ŵ</w:t>
      </w:r>
      <w:r w:rsidR="00EC0F45" w:rsidRPr="00BE6204">
        <w:rPr>
          <w:lang w:val="cy-GB"/>
        </w:rPr>
        <w:t>p</w:t>
      </w:r>
      <w:r>
        <w:rPr>
          <w:lang w:val="cy-GB"/>
        </w:rPr>
        <w:t xml:space="preserve"> poblogaeth diffiniedig</w:t>
      </w:r>
      <w:r w:rsidR="00EC0F45" w:rsidRPr="00BE6204">
        <w:rPr>
          <w:lang w:val="cy-GB"/>
        </w:rPr>
        <w:t xml:space="preserve">. </w:t>
      </w:r>
      <w:r>
        <w:rPr>
          <w:lang w:val="cy-GB"/>
        </w:rPr>
        <w:t xml:space="preserve">Mae hyn yn cyfrannu </w:t>
      </w:r>
      <w:r w:rsidR="00F6074D">
        <w:rPr>
          <w:lang w:val="cy-GB"/>
        </w:rPr>
        <w:t xml:space="preserve">at </w:t>
      </w:r>
      <w:r>
        <w:rPr>
          <w:lang w:val="cy-GB"/>
        </w:rPr>
        <w:t xml:space="preserve">flaenoriaeth </w:t>
      </w:r>
      <w:r w:rsidR="00113987" w:rsidRPr="00BE6204">
        <w:rPr>
          <w:lang w:val="cy-GB"/>
        </w:rPr>
        <w:t>strateg</w:t>
      </w:r>
      <w:r>
        <w:rPr>
          <w:lang w:val="cy-GB"/>
        </w:rPr>
        <w:t xml:space="preserve">ol </w:t>
      </w:r>
      <w:r w:rsidR="00F6074D">
        <w:rPr>
          <w:lang w:val="cy-GB"/>
        </w:rPr>
        <w:t>hir</w:t>
      </w:r>
      <w:r>
        <w:rPr>
          <w:lang w:val="cy-GB"/>
        </w:rPr>
        <w:t xml:space="preserve">dymor ICC, sef </w:t>
      </w:r>
      <w:r w:rsidR="008804CD">
        <w:rPr>
          <w:lang w:val="cy-GB"/>
        </w:rPr>
        <w:t xml:space="preserve">sicrhau dyfodol iachach i Gymru </w:t>
      </w:r>
      <w:r w:rsidR="009E526D">
        <w:rPr>
          <w:lang w:val="cy-GB"/>
        </w:rPr>
        <w:t>d</w:t>
      </w:r>
      <w:r w:rsidR="008804CD">
        <w:rPr>
          <w:lang w:val="cy-GB"/>
        </w:rPr>
        <w:t xml:space="preserve">rwy helpu i ddatblygu </w:t>
      </w:r>
      <w:r w:rsidR="00E70C0C" w:rsidRPr="00BE6204">
        <w:rPr>
          <w:rFonts w:cs="Segoe UI"/>
          <w:color w:val="212529"/>
          <w:lang w:val="cy-GB"/>
        </w:rPr>
        <w:t>system</w:t>
      </w:r>
      <w:r w:rsidR="008804CD">
        <w:rPr>
          <w:rFonts w:cs="Segoe UI"/>
          <w:color w:val="212529"/>
          <w:lang w:val="cy-GB"/>
        </w:rPr>
        <w:t xml:space="preserve"> iechyd a gofal gynaliadwy sy’n canolbwyntio ar atal ac ymyrryd yn gynnar</w:t>
      </w:r>
      <w:r w:rsidR="00E86F9D" w:rsidRPr="00BE6204">
        <w:rPr>
          <w:rFonts w:cs="Segoe UI"/>
          <w:color w:val="212529"/>
          <w:lang w:val="cy-GB"/>
        </w:rPr>
        <w:t>.</w:t>
      </w:r>
      <w:r w:rsidR="00AD5A57" w:rsidRPr="00BE6204">
        <w:rPr>
          <w:rFonts w:cs="Segoe UI"/>
          <w:color w:val="212529"/>
          <w:vertAlign w:val="superscript"/>
          <w:lang w:val="cy-GB"/>
        </w:rPr>
        <w:t>10</w:t>
      </w:r>
      <w:r w:rsidR="00AD5A57" w:rsidRPr="00BE6204">
        <w:rPr>
          <w:rFonts w:cs="Segoe UI"/>
          <w:color w:val="212529"/>
          <w:lang w:val="cy-GB"/>
        </w:rPr>
        <w:t xml:space="preserve"> </w:t>
      </w:r>
      <w:r w:rsidR="008804CD">
        <w:rPr>
          <w:rFonts w:cs="Segoe UI"/>
          <w:color w:val="212529"/>
          <w:lang w:val="cy-GB"/>
        </w:rPr>
        <w:t xml:space="preserve">Mae darparu gwasanaethau ardderchog ar gyfer rhaglenni sgrinio poblogaeth yn </w:t>
      </w:r>
      <w:r w:rsidR="00041A42" w:rsidRPr="00BE6204">
        <w:rPr>
          <w:rFonts w:cs="Segoe UI"/>
          <w:color w:val="212529"/>
          <w:lang w:val="cy-GB"/>
        </w:rPr>
        <w:t>them</w:t>
      </w:r>
      <w:r w:rsidR="008804CD">
        <w:rPr>
          <w:rFonts w:cs="Segoe UI"/>
          <w:color w:val="212529"/>
          <w:lang w:val="cy-GB"/>
        </w:rPr>
        <w:t>a allweddol yn</w:t>
      </w:r>
      <w:r w:rsidR="00041A42" w:rsidRPr="00BE6204">
        <w:rPr>
          <w:rFonts w:cs="Segoe UI"/>
          <w:color w:val="212529"/>
          <w:lang w:val="cy-GB"/>
        </w:rPr>
        <w:t xml:space="preserve"> </w:t>
      </w:r>
      <w:r w:rsidR="008804CD">
        <w:rPr>
          <w:rFonts w:cs="Segoe UI"/>
          <w:color w:val="212529"/>
          <w:lang w:val="cy-GB"/>
        </w:rPr>
        <w:t xml:space="preserve">Ein Cynllun </w:t>
      </w:r>
      <w:r w:rsidR="00F344BA" w:rsidRPr="00BE6204">
        <w:rPr>
          <w:rFonts w:cs="Segoe UI"/>
          <w:color w:val="212529"/>
          <w:lang w:val="cy-GB"/>
        </w:rPr>
        <w:t>Strateg</w:t>
      </w:r>
      <w:r w:rsidR="008804CD">
        <w:rPr>
          <w:rFonts w:cs="Segoe UI"/>
          <w:color w:val="212529"/>
          <w:lang w:val="cy-GB"/>
        </w:rPr>
        <w:t>ol</w:t>
      </w:r>
      <w:r w:rsidR="00F344BA" w:rsidRPr="00BE6204">
        <w:rPr>
          <w:rFonts w:cs="Segoe UI"/>
          <w:color w:val="212529"/>
          <w:lang w:val="cy-GB"/>
        </w:rPr>
        <w:t xml:space="preserve"> 2022-2025</w:t>
      </w:r>
      <w:r w:rsidR="00F344BA" w:rsidRPr="00BE6204">
        <w:rPr>
          <w:rFonts w:cs="Segoe UI"/>
          <w:color w:val="212529"/>
          <w:vertAlign w:val="superscript"/>
          <w:lang w:val="cy-GB"/>
        </w:rPr>
        <w:t>11</w:t>
      </w:r>
      <w:r w:rsidR="008804CD">
        <w:rPr>
          <w:rFonts w:cs="Segoe UI"/>
          <w:color w:val="212529"/>
          <w:lang w:val="cy-GB"/>
        </w:rPr>
        <w:t xml:space="preserve"> gan ICC </w:t>
      </w:r>
      <w:r w:rsidR="00041A42" w:rsidRPr="00BE6204">
        <w:rPr>
          <w:rFonts w:cs="Segoe UI"/>
          <w:color w:val="212529"/>
          <w:lang w:val="cy-GB"/>
        </w:rPr>
        <w:t>a</w:t>
      </w:r>
      <w:r w:rsidR="008804CD">
        <w:rPr>
          <w:rFonts w:cs="Segoe UI"/>
          <w:color w:val="212529"/>
          <w:lang w:val="cy-GB"/>
        </w:rPr>
        <w:t>c mae’n helpu i alluogi iechyd gwell y boblogaeth</w:t>
      </w:r>
      <w:r w:rsidR="004C7665">
        <w:rPr>
          <w:rFonts w:cs="Segoe UI"/>
          <w:color w:val="212529"/>
          <w:lang w:val="cy-GB"/>
        </w:rPr>
        <w:t xml:space="preserve"> a lleihau anghydraddoldebau iechyd</w:t>
      </w:r>
      <w:r w:rsidR="009E526D">
        <w:rPr>
          <w:rFonts w:cs="Segoe UI"/>
          <w:color w:val="212529"/>
          <w:lang w:val="cy-GB"/>
        </w:rPr>
        <w:t xml:space="preserve"> d</w:t>
      </w:r>
      <w:r w:rsidR="008804CD">
        <w:rPr>
          <w:rFonts w:cs="Segoe UI"/>
          <w:color w:val="212529"/>
          <w:lang w:val="cy-GB"/>
        </w:rPr>
        <w:t>rwy fesurau ataliol a chynaliadwy</w:t>
      </w:r>
      <w:r w:rsidR="00041A42" w:rsidRPr="00BE6204">
        <w:rPr>
          <w:rFonts w:cs="Segoe UI"/>
          <w:color w:val="212529"/>
          <w:lang w:val="cy-GB"/>
        </w:rPr>
        <w:t xml:space="preserve">. </w:t>
      </w:r>
    </w:p>
    <w:p w14:paraId="3FFFBE19" w14:textId="0CF995B2" w:rsidR="00165697" w:rsidRPr="00BE6204" w:rsidRDefault="004C7665" w:rsidP="00165697">
      <w:pPr>
        <w:rPr>
          <w:lang w:val="cy-GB"/>
        </w:rPr>
      </w:pPr>
      <w:r>
        <w:rPr>
          <w:lang w:val="cy-GB"/>
        </w:rPr>
        <w:lastRenderedPageBreak/>
        <w:t>Dyma’r llwybrau sgrinio cenedlaethol seiliedig ar boblogaeth yng Nghymru</w:t>
      </w:r>
      <w:r w:rsidR="00165697" w:rsidRPr="00BE6204">
        <w:rPr>
          <w:lang w:val="cy-GB"/>
        </w:rPr>
        <w:t>:</w:t>
      </w:r>
    </w:p>
    <w:p w14:paraId="512CA1B1" w14:textId="1408E64C" w:rsidR="00165697" w:rsidRPr="00BE6204" w:rsidRDefault="00165697" w:rsidP="002D6C32">
      <w:pPr>
        <w:pStyle w:val="ListParagraph"/>
        <w:numPr>
          <w:ilvl w:val="0"/>
          <w:numId w:val="6"/>
        </w:numPr>
        <w:rPr>
          <w:lang w:val="cy-GB"/>
        </w:rPr>
      </w:pPr>
      <w:r w:rsidRPr="00BE6204">
        <w:rPr>
          <w:lang w:val="cy-GB"/>
        </w:rPr>
        <w:t>Br</w:t>
      </w:r>
      <w:r w:rsidR="004C7665">
        <w:rPr>
          <w:lang w:val="cy-GB"/>
        </w:rPr>
        <w:t>on Brawf Cymru</w:t>
      </w:r>
    </w:p>
    <w:p w14:paraId="3843F09F" w14:textId="66A3606C" w:rsidR="00165697" w:rsidRPr="00BE6204" w:rsidRDefault="004C7665" w:rsidP="002D6C32">
      <w:pPr>
        <w:pStyle w:val="ListParagraph"/>
        <w:numPr>
          <w:ilvl w:val="0"/>
          <w:numId w:val="6"/>
        </w:numPr>
        <w:rPr>
          <w:lang w:val="cy-GB"/>
        </w:rPr>
      </w:pPr>
      <w:r>
        <w:rPr>
          <w:lang w:val="cy-GB"/>
        </w:rPr>
        <w:t>Sgrinio Coluddion Cymru</w:t>
      </w:r>
    </w:p>
    <w:p w14:paraId="2172DE21" w14:textId="2949C032" w:rsidR="00E86F9D" w:rsidRPr="00BE6204" w:rsidRDefault="004C7665" w:rsidP="002D6C32">
      <w:pPr>
        <w:pStyle w:val="ListParagraph"/>
        <w:numPr>
          <w:ilvl w:val="0"/>
          <w:numId w:val="6"/>
        </w:numPr>
        <w:rPr>
          <w:lang w:val="cy-GB"/>
        </w:rPr>
      </w:pPr>
      <w:r>
        <w:rPr>
          <w:lang w:val="cy-GB"/>
        </w:rPr>
        <w:t>Sgrinio S</w:t>
      </w:r>
      <w:r w:rsidR="00165697" w:rsidRPr="00BE6204">
        <w:rPr>
          <w:lang w:val="cy-GB"/>
        </w:rPr>
        <w:t>er</w:t>
      </w:r>
      <w:r>
        <w:rPr>
          <w:lang w:val="cy-GB"/>
        </w:rPr>
        <w:t>f</w:t>
      </w:r>
      <w:r w:rsidR="00165697" w:rsidRPr="00BE6204">
        <w:rPr>
          <w:lang w:val="cy-GB"/>
        </w:rPr>
        <w:t>i</w:t>
      </w:r>
      <w:r>
        <w:rPr>
          <w:lang w:val="cy-GB"/>
        </w:rPr>
        <w:t>go</w:t>
      </w:r>
      <w:r w:rsidR="00165697" w:rsidRPr="00BE6204">
        <w:rPr>
          <w:lang w:val="cy-GB"/>
        </w:rPr>
        <w:t xml:space="preserve">l </w:t>
      </w:r>
      <w:r>
        <w:rPr>
          <w:lang w:val="cy-GB"/>
        </w:rPr>
        <w:t>Cymru</w:t>
      </w:r>
    </w:p>
    <w:p w14:paraId="4EC04DB6" w14:textId="333A91E7" w:rsidR="00165697" w:rsidRPr="00BE6204" w:rsidRDefault="004C7665" w:rsidP="002D6C32">
      <w:pPr>
        <w:pStyle w:val="ListParagraph"/>
        <w:numPr>
          <w:ilvl w:val="0"/>
          <w:numId w:val="6"/>
        </w:numPr>
        <w:rPr>
          <w:lang w:val="cy-GB"/>
        </w:rPr>
      </w:pPr>
      <w:r>
        <w:rPr>
          <w:lang w:val="cy-GB"/>
        </w:rPr>
        <w:t xml:space="preserve">Sgrinio Llygaid </w:t>
      </w:r>
      <w:r w:rsidR="00E86F9D" w:rsidRPr="00BE6204">
        <w:rPr>
          <w:lang w:val="cy-GB"/>
        </w:rPr>
        <w:t>Diabeti</w:t>
      </w:r>
      <w:r>
        <w:rPr>
          <w:lang w:val="cy-GB"/>
        </w:rPr>
        <w:t>g Cymru</w:t>
      </w:r>
    </w:p>
    <w:p w14:paraId="42722206" w14:textId="44104CEF" w:rsidR="00165697" w:rsidRPr="00BE6204" w:rsidRDefault="004C7665" w:rsidP="002D6C32">
      <w:pPr>
        <w:pStyle w:val="ListParagraph"/>
        <w:numPr>
          <w:ilvl w:val="0"/>
          <w:numId w:val="6"/>
        </w:numPr>
        <w:rPr>
          <w:lang w:val="cy-GB"/>
        </w:rPr>
      </w:pPr>
      <w:r>
        <w:rPr>
          <w:lang w:val="cy-GB"/>
        </w:rPr>
        <w:t xml:space="preserve">Sgrinio Smotyn Gwaed </w:t>
      </w:r>
      <w:r w:rsidR="00165697" w:rsidRPr="00BE6204">
        <w:rPr>
          <w:lang w:val="cy-GB"/>
        </w:rPr>
        <w:t>New</w:t>
      </w:r>
      <w:r>
        <w:rPr>
          <w:lang w:val="cy-GB"/>
        </w:rPr>
        <w:t>ydd-anedig Cymru</w:t>
      </w:r>
    </w:p>
    <w:p w14:paraId="2F901107" w14:textId="626F94A2" w:rsidR="00165697" w:rsidRPr="00BE6204" w:rsidRDefault="004C7665" w:rsidP="002D6C32">
      <w:pPr>
        <w:pStyle w:val="ListParagraph"/>
        <w:numPr>
          <w:ilvl w:val="0"/>
          <w:numId w:val="6"/>
        </w:numPr>
        <w:rPr>
          <w:lang w:val="cy-GB"/>
        </w:rPr>
      </w:pPr>
      <w:r>
        <w:rPr>
          <w:lang w:val="cy-GB"/>
        </w:rPr>
        <w:t>Sgrinio Clyw Babanod Cymru</w:t>
      </w:r>
    </w:p>
    <w:p w14:paraId="44EA1302" w14:textId="0415CE7B" w:rsidR="00C73D2E" w:rsidRPr="00BE6204" w:rsidRDefault="004C7665" w:rsidP="002D6C32">
      <w:pPr>
        <w:pStyle w:val="ListParagraph"/>
        <w:numPr>
          <w:ilvl w:val="0"/>
          <w:numId w:val="6"/>
        </w:numPr>
        <w:rPr>
          <w:lang w:val="cy-GB"/>
        </w:rPr>
      </w:pPr>
      <w:r>
        <w:rPr>
          <w:lang w:val="cy-GB"/>
        </w:rPr>
        <w:t xml:space="preserve">Rhaglen Sgrinio Ymlediadau </w:t>
      </w:r>
      <w:r w:rsidR="00165697" w:rsidRPr="00BE6204">
        <w:rPr>
          <w:lang w:val="cy-GB"/>
        </w:rPr>
        <w:t>Aorti</w:t>
      </w:r>
      <w:r>
        <w:rPr>
          <w:lang w:val="cy-GB"/>
        </w:rPr>
        <w:t xml:space="preserve">g </w:t>
      </w:r>
      <w:r w:rsidRPr="00BE6204">
        <w:rPr>
          <w:lang w:val="cy-GB"/>
        </w:rPr>
        <w:t>Abdom</w:t>
      </w:r>
      <w:r>
        <w:rPr>
          <w:lang w:val="cy-GB"/>
        </w:rPr>
        <w:t>e</w:t>
      </w:r>
      <w:r w:rsidRPr="00BE6204">
        <w:rPr>
          <w:lang w:val="cy-GB"/>
        </w:rPr>
        <w:t>n</w:t>
      </w:r>
      <w:r>
        <w:rPr>
          <w:lang w:val="cy-GB"/>
        </w:rPr>
        <w:t>o</w:t>
      </w:r>
      <w:r w:rsidRPr="00BE6204">
        <w:rPr>
          <w:lang w:val="cy-GB"/>
        </w:rPr>
        <w:t>l</w:t>
      </w:r>
      <w:r w:rsidR="00165697" w:rsidRPr="00BE6204">
        <w:rPr>
          <w:lang w:val="cy-GB"/>
        </w:rPr>
        <w:t xml:space="preserve"> </w:t>
      </w:r>
      <w:r>
        <w:rPr>
          <w:lang w:val="cy-GB"/>
        </w:rPr>
        <w:t>Cymru</w:t>
      </w:r>
    </w:p>
    <w:p w14:paraId="62E808EB" w14:textId="1383BDE0" w:rsidR="00165697" w:rsidRPr="00BE6204" w:rsidRDefault="004C7665" w:rsidP="002D6C32">
      <w:pPr>
        <w:pStyle w:val="ListParagraph"/>
        <w:numPr>
          <w:ilvl w:val="0"/>
          <w:numId w:val="6"/>
        </w:numPr>
        <w:rPr>
          <w:lang w:val="cy-GB"/>
        </w:rPr>
      </w:pPr>
      <w:r>
        <w:rPr>
          <w:lang w:val="cy-GB"/>
        </w:rPr>
        <w:t xml:space="preserve">Rhwydwaith </w:t>
      </w:r>
      <w:r w:rsidRPr="00BE6204">
        <w:rPr>
          <w:lang w:val="cy-GB"/>
        </w:rPr>
        <w:t>clini</w:t>
      </w:r>
      <w:r>
        <w:rPr>
          <w:lang w:val="cy-GB"/>
        </w:rPr>
        <w:t>go</w:t>
      </w:r>
      <w:r w:rsidRPr="00BE6204">
        <w:rPr>
          <w:lang w:val="cy-GB"/>
        </w:rPr>
        <w:t xml:space="preserve">l </w:t>
      </w:r>
      <w:r>
        <w:rPr>
          <w:lang w:val="cy-GB"/>
        </w:rPr>
        <w:t>Sgrinio Cyn Geni Cymru</w:t>
      </w:r>
      <w:r w:rsidR="007D2A2C">
        <w:rPr>
          <w:lang w:val="cy-GB"/>
        </w:rPr>
        <w:t xml:space="preserve"> wedi’i gyd</w:t>
      </w:r>
      <w:r w:rsidR="00F6074D">
        <w:rPr>
          <w:lang w:val="cy-GB"/>
        </w:rPr>
        <w:t>lynu</w:t>
      </w:r>
      <w:r>
        <w:rPr>
          <w:lang w:val="cy-GB"/>
        </w:rPr>
        <w:t xml:space="preserve"> </w:t>
      </w:r>
      <w:r w:rsidR="007D2A2C">
        <w:rPr>
          <w:lang w:val="cy-GB"/>
        </w:rPr>
        <w:t>gan ICC</w:t>
      </w:r>
    </w:p>
    <w:p w14:paraId="7AAB0D5D" w14:textId="6032B754" w:rsidR="00F7735C" w:rsidRPr="00BE6204" w:rsidRDefault="007D2A2C" w:rsidP="00C73D2E">
      <w:pPr>
        <w:pStyle w:val="Heading1"/>
        <w:rPr>
          <w:lang w:val="cy-GB"/>
        </w:rPr>
      </w:pPr>
      <w:r>
        <w:rPr>
          <w:lang w:val="cy-GB"/>
        </w:rPr>
        <w:t>Ein gwerthoedd a’n hegwyddorion</w:t>
      </w:r>
    </w:p>
    <w:p w14:paraId="2BED11C4" w14:textId="369C0B24" w:rsidR="00BA60C8" w:rsidRPr="00BA60C8" w:rsidRDefault="009A2715" w:rsidP="00BA60C8">
      <w:pPr>
        <w:rPr>
          <w:color w:val="002060"/>
          <w:sz w:val="28"/>
          <w:szCs w:val="28"/>
          <w:lang w:val="cy-GB"/>
        </w:rPr>
      </w:pPr>
      <w:r>
        <w:rPr>
          <w:szCs w:val="24"/>
          <w:lang w:val="cy-GB"/>
        </w:rPr>
        <w:t>Bydd c</w:t>
      </w:r>
      <w:r w:rsidR="00404B4E" w:rsidRPr="00BE6204">
        <w:rPr>
          <w:szCs w:val="24"/>
          <w:lang w:val="cy-GB"/>
        </w:rPr>
        <w:t>re</w:t>
      </w:r>
      <w:r>
        <w:rPr>
          <w:szCs w:val="24"/>
          <w:lang w:val="cy-GB"/>
        </w:rPr>
        <w:t xml:space="preserve">u diwylliant o gamau cadarnhaol lle y mae cyfle cyfartal </w:t>
      </w:r>
      <w:r w:rsidR="00B33FBB">
        <w:rPr>
          <w:szCs w:val="24"/>
          <w:lang w:val="cy-GB"/>
        </w:rPr>
        <w:t>ar flaen y gad o ran</w:t>
      </w:r>
      <w:r>
        <w:rPr>
          <w:szCs w:val="24"/>
          <w:lang w:val="cy-GB"/>
        </w:rPr>
        <w:t xml:space="preserve"> ein gwaith yn </w:t>
      </w:r>
      <w:r w:rsidR="00B33FBB">
        <w:rPr>
          <w:szCs w:val="24"/>
          <w:lang w:val="cy-GB"/>
        </w:rPr>
        <w:t xml:space="preserve">arwain at fuddiannau </w:t>
      </w:r>
      <w:r>
        <w:rPr>
          <w:szCs w:val="24"/>
          <w:lang w:val="cy-GB"/>
        </w:rPr>
        <w:t>sylweddol i’n pobl a’n gwasanaethau</w:t>
      </w:r>
      <w:r w:rsidR="00404B4E" w:rsidRPr="00BE6204">
        <w:rPr>
          <w:szCs w:val="24"/>
          <w:lang w:val="cy-GB"/>
        </w:rPr>
        <w:t xml:space="preserve">. </w:t>
      </w:r>
      <w:r>
        <w:rPr>
          <w:szCs w:val="24"/>
          <w:lang w:val="cy-GB"/>
        </w:rPr>
        <w:t xml:space="preserve">Mae hyn yn </w:t>
      </w:r>
      <w:r w:rsidR="00B33FBB">
        <w:rPr>
          <w:szCs w:val="24"/>
          <w:lang w:val="cy-GB"/>
        </w:rPr>
        <w:t xml:space="preserve">cyd-fynd </w:t>
      </w:r>
      <w:r>
        <w:rPr>
          <w:szCs w:val="24"/>
          <w:lang w:val="cy-GB"/>
        </w:rPr>
        <w:t>â gwerthoedd ac egwyddorion GIG Cymru, sef gofal</w:t>
      </w:r>
      <w:r w:rsidR="00B33FBB">
        <w:rPr>
          <w:szCs w:val="24"/>
          <w:lang w:val="cy-GB"/>
        </w:rPr>
        <w:t>, atal a llesiant</w:t>
      </w:r>
      <w:r>
        <w:rPr>
          <w:szCs w:val="24"/>
          <w:lang w:val="cy-GB"/>
        </w:rPr>
        <w:t xml:space="preserve"> sy’n canolbwyntio ar y</w:t>
      </w:r>
      <w:r w:rsidR="00B33FBB">
        <w:rPr>
          <w:szCs w:val="24"/>
          <w:lang w:val="cy-GB"/>
        </w:rPr>
        <w:t xml:space="preserve"> person</w:t>
      </w:r>
      <w:r>
        <w:rPr>
          <w:rFonts w:cs="Segoe UI"/>
          <w:szCs w:val="24"/>
          <w:lang w:val="cy-GB"/>
        </w:rPr>
        <w:t xml:space="preserve"> a gweithio mewn</w:t>
      </w:r>
      <w:r w:rsidR="00404B4E" w:rsidRPr="00BE6204">
        <w:rPr>
          <w:rFonts w:cs="Segoe UI"/>
          <w:szCs w:val="24"/>
          <w:lang w:val="cy-GB"/>
        </w:rPr>
        <w:t xml:space="preserve"> partner</w:t>
      </w:r>
      <w:r>
        <w:rPr>
          <w:rFonts w:cs="Segoe UI"/>
          <w:szCs w:val="24"/>
          <w:lang w:val="cy-GB"/>
        </w:rPr>
        <w:t>iaet</w:t>
      </w:r>
      <w:r w:rsidR="00404B4E" w:rsidRPr="00BE6204">
        <w:rPr>
          <w:rFonts w:cs="Segoe UI"/>
          <w:szCs w:val="24"/>
          <w:lang w:val="cy-GB"/>
        </w:rPr>
        <w:t>h</w:t>
      </w:r>
      <w:r w:rsidR="00404B4E" w:rsidRPr="00BE6204">
        <w:rPr>
          <w:szCs w:val="24"/>
          <w:lang w:val="cy-GB"/>
        </w:rPr>
        <w:t xml:space="preserve"> </w:t>
      </w:r>
      <w:r>
        <w:rPr>
          <w:szCs w:val="24"/>
          <w:lang w:val="cy-GB"/>
        </w:rPr>
        <w:t>â gwerth i bawb sy’n gweithio yng ngwasanaethau’r GIG</w:t>
      </w:r>
      <w:r w:rsidR="00404B4E" w:rsidRPr="00BE6204">
        <w:rPr>
          <w:rFonts w:cs="Segoe UI"/>
          <w:szCs w:val="24"/>
          <w:lang w:val="cy-GB"/>
        </w:rPr>
        <w:t>.</w:t>
      </w:r>
      <w:r w:rsidR="00AD5A57" w:rsidRPr="00BE6204">
        <w:rPr>
          <w:rFonts w:cs="Segoe UI"/>
          <w:szCs w:val="24"/>
          <w:vertAlign w:val="superscript"/>
          <w:lang w:val="cy-GB"/>
        </w:rPr>
        <w:t>1</w:t>
      </w:r>
      <w:r w:rsidR="00F344BA" w:rsidRPr="00BE6204">
        <w:rPr>
          <w:rFonts w:cs="Segoe UI"/>
          <w:szCs w:val="24"/>
          <w:vertAlign w:val="superscript"/>
          <w:lang w:val="cy-GB"/>
        </w:rPr>
        <w:t>2</w:t>
      </w:r>
      <w:r w:rsidR="00404B4E" w:rsidRPr="00BE6204">
        <w:rPr>
          <w:rFonts w:cs="Segoe UI"/>
          <w:szCs w:val="24"/>
          <w:lang w:val="cy-GB"/>
        </w:rPr>
        <w:t xml:space="preserve"> </w:t>
      </w:r>
    </w:p>
    <w:p w14:paraId="473735EF" w14:textId="2A92F38B" w:rsidR="00F344BA" w:rsidRPr="00BE6204" w:rsidRDefault="009A2715" w:rsidP="00F344BA">
      <w:pPr>
        <w:autoSpaceDE w:val="0"/>
        <w:autoSpaceDN w:val="0"/>
        <w:adjustRightInd w:val="0"/>
        <w:rPr>
          <w:rFonts w:cs="Segoe UI"/>
          <w:color w:val="212529"/>
          <w:lang w:val="cy-GB"/>
        </w:rPr>
      </w:pPr>
      <w:r>
        <w:rPr>
          <w:rFonts w:cs="Arial"/>
          <w:szCs w:val="24"/>
          <w:lang w:val="cy-GB"/>
        </w:rPr>
        <w:t xml:space="preserve">Mae Iechyd Cyhoeddus Cymru yn gwbl ymroddedig i werthoedd craidd GIG Cymru </w:t>
      </w:r>
      <w:r w:rsidR="009E526D">
        <w:rPr>
          <w:rFonts w:cs="Arial"/>
          <w:szCs w:val="24"/>
          <w:lang w:val="cy-GB"/>
        </w:rPr>
        <w:t>d</w:t>
      </w:r>
      <w:r>
        <w:rPr>
          <w:rFonts w:cs="Arial"/>
          <w:szCs w:val="24"/>
          <w:lang w:val="cy-GB"/>
        </w:rPr>
        <w:t>rwy</w:t>
      </w:r>
      <w:r w:rsidR="009E526D">
        <w:rPr>
          <w:rFonts w:cs="Arial"/>
          <w:szCs w:val="24"/>
          <w:lang w:val="cy-GB"/>
        </w:rPr>
        <w:t>’r canlynol</w:t>
      </w:r>
      <w:r w:rsidR="00404B4E" w:rsidRPr="00BE6204">
        <w:rPr>
          <w:rFonts w:cs="Arial"/>
          <w:szCs w:val="24"/>
          <w:lang w:val="cy-GB"/>
        </w:rPr>
        <w:t>:</w:t>
      </w:r>
      <w:r w:rsidR="00AD5A57" w:rsidRPr="00BE6204">
        <w:rPr>
          <w:rFonts w:cs="Arial"/>
          <w:szCs w:val="24"/>
          <w:lang w:val="cy-GB"/>
        </w:rPr>
        <w:t xml:space="preserve"> </w:t>
      </w:r>
    </w:p>
    <w:p w14:paraId="2C1CF209" w14:textId="26E9C4FE" w:rsidR="00404B4E" w:rsidRPr="00BE6204" w:rsidRDefault="009A2715" w:rsidP="002D6C32">
      <w:pPr>
        <w:pStyle w:val="ListParagraph"/>
        <w:numPr>
          <w:ilvl w:val="0"/>
          <w:numId w:val="7"/>
        </w:numPr>
        <w:autoSpaceDE w:val="0"/>
        <w:autoSpaceDN w:val="0"/>
        <w:adjustRightInd w:val="0"/>
        <w:rPr>
          <w:rFonts w:cs="Ubuntu"/>
          <w:szCs w:val="24"/>
          <w:lang w:val="cy-GB"/>
        </w:rPr>
      </w:pPr>
      <w:r>
        <w:rPr>
          <w:rFonts w:cs="Ubuntu"/>
          <w:szCs w:val="24"/>
          <w:lang w:val="cy-GB"/>
        </w:rPr>
        <w:t>L</w:t>
      </w:r>
      <w:r w:rsidR="009E526D">
        <w:rPr>
          <w:rFonts w:cs="Ubuntu"/>
          <w:szCs w:val="24"/>
          <w:lang w:val="cy-GB"/>
        </w:rPr>
        <w:t>l</w:t>
      </w:r>
      <w:r>
        <w:rPr>
          <w:rFonts w:cs="Ubuntu"/>
          <w:szCs w:val="24"/>
          <w:lang w:val="cy-GB"/>
        </w:rPr>
        <w:t>eihau’r an</w:t>
      </w:r>
      <w:r w:rsidR="00126F20">
        <w:rPr>
          <w:rFonts w:cs="Ubuntu"/>
          <w:szCs w:val="24"/>
          <w:lang w:val="cy-GB"/>
        </w:rPr>
        <w:t>n</w:t>
      </w:r>
      <w:r>
        <w:rPr>
          <w:rFonts w:cs="Ubuntu"/>
          <w:szCs w:val="24"/>
          <w:lang w:val="cy-GB"/>
        </w:rPr>
        <w:t>h</w:t>
      </w:r>
      <w:r w:rsidR="00126F20">
        <w:rPr>
          <w:rFonts w:cs="Ubuntu"/>
          <w:szCs w:val="24"/>
          <w:lang w:val="cy-GB"/>
        </w:rPr>
        <w:t xml:space="preserve">egwch </w:t>
      </w:r>
      <w:r>
        <w:rPr>
          <w:rFonts w:cs="Ubuntu"/>
          <w:szCs w:val="24"/>
          <w:lang w:val="cy-GB"/>
        </w:rPr>
        <w:t>y mae rhai grwpiau a chymunedau yng Nghymru yn eu hwynebu</w:t>
      </w:r>
      <w:r w:rsidR="00404B4E" w:rsidRPr="00BE6204">
        <w:rPr>
          <w:rFonts w:cs="Ubuntu"/>
          <w:szCs w:val="24"/>
          <w:lang w:val="cy-GB"/>
        </w:rPr>
        <w:t xml:space="preserve"> </w:t>
      </w:r>
    </w:p>
    <w:p w14:paraId="6D7DFF6F" w14:textId="482D9479" w:rsidR="00404B4E" w:rsidRPr="00BE6204" w:rsidRDefault="007B0210" w:rsidP="002D6C32">
      <w:pPr>
        <w:pStyle w:val="ListParagraph"/>
        <w:numPr>
          <w:ilvl w:val="0"/>
          <w:numId w:val="7"/>
        </w:numPr>
        <w:autoSpaceDE w:val="0"/>
        <w:autoSpaceDN w:val="0"/>
        <w:adjustRightInd w:val="0"/>
        <w:spacing w:before="0"/>
        <w:jc w:val="left"/>
        <w:rPr>
          <w:rFonts w:cs="Ubuntu"/>
          <w:szCs w:val="24"/>
          <w:lang w:val="cy-GB"/>
        </w:rPr>
      </w:pPr>
      <w:r>
        <w:rPr>
          <w:rFonts w:cs="Ubuntu"/>
          <w:szCs w:val="24"/>
          <w:lang w:val="cy-GB"/>
        </w:rPr>
        <w:t xml:space="preserve">Gweithio gydag eraill i greu cymunedau mwy </w:t>
      </w:r>
      <w:proofErr w:type="spellStart"/>
      <w:r>
        <w:rPr>
          <w:rFonts w:cs="Ubuntu"/>
          <w:szCs w:val="24"/>
          <w:lang w:val="cy-GB"/>
        </w:rPr>
        <w:t>cydlynus</w:t>
      </w:r>
      <w:proofErr w:type="spellEnd"/>
      <w:r w:rsidR="00404B4E" w:rsidRPr="00BE6204">
        <w:rPr>
          <w:rFonts w:cs="Ubuntu"/>
          <w:szCs w:val="24"/>
          <w:lang w:val="cy-GB"/>
        </w:rPr>
        <w:t xml:space="preserve"> </w:t>
      </w:r>
    </w:p>
    <w:p w14:paraId="15BD400F" w14:textId="14C2C9EB" w:rsidR="00404B4E" w:rsidRPr="00BE6204" w:rsidRDefault="007B0210" w:rsidP="002D6C32">
      <w:pPr>
        <w:pStyle w:val="ListParagraph"/>
        <w:numPr>
          <w:ilvl w:val="0"/>
          <w:numId w:val="7"/>
        </w:numPr>
        <w:autoSpaceDE w:val="0"/>
        <w:autoSpaceDN w:val="0"/>
        <w:adjustRightInd w:val="0"/>
        <w:spacing w:before="0"/>
        <w:jc w:val="left"/>
        <w:rPr>
          <w:rFonts w:cs="Ubuntu"/>
          <w:szCs w:val="24"/>
          <w:lang w:val="cy-GB"/>
        </w:rPr>
      </w:pPr>
      <w:r>
        <w:rPr>
          <w:rFonts w:cs="Ubuntu"/>
          <w:szCs w:val="24"/>
          <w:lang w:val="cy-GB"/>
        </w:rPr>
        <w:t>Cynnwys pobl sy’n adlewyrchu amrywiaeth ein cymunedau</w:t>
      </w:r>
      <w:r w:rsidR="00404B4E" w:rsidRPr="00BE6204">
        <w:rPr>
          <w:rFonts w:cs="Ubuntu"/>
          <w:szCs w:val="24"/>
          <w:lang w:val="cy-GB"/>
        </w:rPr>
        <w:t>.</w:t>
      </w:r>
    </w:p>
    <w:p w14:paraId="184F474F" w14:textId="4DA0CE09" w:rsidR="00404B4E" w:rsidRPr="00BE6204" w:rsidRDefault="007B0210" w:rsidP="00404B4E">
      <w:pPr>
        <w:autoSpaceDE w:val="0"/>
        <w:autoSpaceDN w:val="0"/>
        <w:adjustRightInd w:val="0"/>
        <w:rPr>
          <w:rFonts w:cs="Ubuntu"/>
          <w:szCs w:val="24"/>
          <w:lang w:val="cy-GB"/>
        </w:rPr>
      </w:pPr>
      <w:r>
        <w:rPr>
          <w:rFonts w:cs="Ubuntu"/>
          <w:szCs w:val="24"/>
          <w:lang w:val="cy-GB"/>
        </w:rPr>
        <w:t xml:space="preserve">Mae Cynllun Cydraddoldeb </w:t>
      </w:r>
      <w:r w:rsidR="002E26BA" w:rsidRPr="00BE6204">
        <w:rPr>
          <w:rFonts w:cs="Ubuntu"/>
          <w:szCs w:val="24"/>
          <w:lang w:val="cy-GB"/>
        </w:rPr>
        <w:t>Strateg</w:t>
      </w:r>
      <w:r>
        <w:rPr>
          <w:rFonts w:cs="Ubuntu"/>
          <w:szCs w:val="24"/>
          <w:lang w:val="cy-GB"/>
        </w:rPr>
        <w:t>ol</w:t>
      </w:r>
      <w:r w:rsidR="002E26BA" w:rsidRPr="00BE6204">
        <w:rPr>
          <w:rFonts w:cs="Ubuntu"/>
          <w:szCs w:val="24"/>
          <w:lang w:val="cy-GB"/>
        </w:rPr>
        <w:t xml:space="preserve"> 2020-2024</w:t>
      </w:r>
      <w:r w:rsidR="00F344BA" w:rsidRPr="00BE6204">
        <w:rPr>
          <w:rFonts w:cs="Ubuntu"/>
          <w:szCs w:val="24"/>
          <w:vertAlign w:val="superscript"/>
          <w:lang w:val="cy-GB"/>
        </w:rPr>
        <w:t>13</w:t>
      </w:r>
      <w:r w:rsidR="002E26BA" w:rsidRPr="00BE6204">
        <w:rPr>
          <w:rFonts w:cs="Ubuntu"/>
          <w:szCs w:val="24"/>
          <w:lang w:val="cy-GB"/>
        </w:rPr>
        <w:t xml:space="preserve"> </w:t>
      </w:r>
      <w:r>
        <w:rPr>
          <w:rFonts w:cs="Ubuntu"/>
          <w:szCs w:val="24"/>
          <w:lang w:val="cy-GB"/>
        </w:rPr>
        <w:t>ICC yn nodi pum amcan cydraddoldeb sy’n cynnwys camau i Iechyd Cyhoeddus Cymru fel cyflogwr</w:t>
      </w:r>
      <w:r w:rsidR="00404B4E" w:rsidRPr="00BE6204">
        <w:rPr>
          <w:rFonts w:cs="Ubuntu"/>
          <w:szCs w:val="24"/>
          <w:lang w:val="cy-GB"/>
        </w:rPr>
        <w:t xml:space="preserve">. </w:t>
      </w:r>
      <w:r>
        <w:rPr>
          <w:rFonts w:cs="Ubuntu"/>
          <w:szCs w:val="24"/>
          <w:lang w:val="cy-GB"/>
        </w:rPr>
        <w:t xml:space="preserve">Er bod yr holl amcanion yn bwysig, mae’r </w:t>
      </w:r>
      <w:r w:rsidR="00590014">
        <w:rPr>
          <w:rFonts w:cs="Ubuntu"/>
          <w:szCs w:val="24"/>
          <w:lang w:val="cy-GB"/>
        </w:rPr>
        <w:t>A</w:t>
      </w:r>
      <w:r>
        <w:rPr>
          <w:rFonts w:cs="Ubuntu"/>
          <w:szCs w:val="24"/>
          <w:lang w:val="cy-GB"/>
        </w:rPr>
        <w:t>dran Sgrinio</w:t>
      </w:r>
      <w:r w:rsidR="0044578B" w:rsidRPr="00BE6204">
        <w:rPr>
          <w:rFonts w:cs="Ubuntu"/>
          <w:szCs w:val="24"/>
          <w:lang w:val="cy-GB"/>
        </w:rPr>
        <w:t>,</w:t>
      </w:r>
      <w:r>
        <w:rPr>
          <w:rFonts w:cs="Ubuntu"/>
          <w:szCs w:val="24"/>
          <w:lang w:val="cy-GB"/>
        </w:rPr>
        <w:t xml:space="preserve"> fel darparwr allanol gwasanaethau gofal iechyd i gymunedau yng Nghymru</w:t>
      </w:r>
      <w:r w:rsidR="0044578B" w:rsidRPr="00BE6204">
        <w:rPr>
          <w:rFonts w:cs="Ubuntu"/>
          <w:szCs w:val="24"/>
          <w:lang w:val="cy-GB"/>
        </w:rPr>
        <w:t>,</w:t>
      </w:r>
      <w:r w:rsidR="00404B4E" w:rsidRPr="00BE6204">
        <w:rPr>
          <w:rFonts w:cs="Ubuntu"/>
          <w:szCs w:val="24"/>
          <w:lang w:val="cy-GB"/>
        </w:rPr>
        <w:t xml:space="preserve"> </w:t>
      </w:r>
      <w:r>
        <w:rPr>
          <w:rFonts w:cs="Ubuntu"/>
          <w:szCs w:val="24"/>
          <w:lang w:val="cy-GB"/>
        </w:rPr>
        <w:t>yn ymroddedig i ddatblygu amcanion cydraddoldeb pedwar a phump</w:t>
      </w:r>
      <w:r w:rsidR="00404B4E" w:rsidRPr="00BE6204">
        <w:rPr>
          <w:rFonts w:cs="Ubuntu"/>
          <w:szCs w:val="24"/>
          <w:lang w:val="cy-GB"/>
        </w:rPr>
        <w:t>:</w:t>
      </w:r>
    </w:p>
    <w:p w14:paraId="346F5C98" w14:textId="303BD61E" w:rsidR="00404B4E" w:rsidRPr="00BE6204" w:rsidRDefault="00F267C4" w:rsidP="002D6C32">
      <w:pPr>
        <w:pStyle w:val="ListParagraph"/>
        <w:numPr>
          <w:ilvl w:val="0"/>
          <w:numId w:val="12"/>
        </w:numPr>
        <w:autoSpaceDE w:val="0"/>
        <w:autoSpaceDN w:val="0"/>
        <w:adjustRightInd w:val="0"/>
        <w:rPr>
          <w:rFonts w:cs="Ubuntu"/>
          <w:szCs w:val="24"/>
          <w:lang w:val="cy-GB"/>
        </w:rPr>
      </w:pPr>
      <w:r>
        <w:rPr>
          <w:rFonts w:cs="Ubuntu"/>
          <w:szCs w:val="24"/>
          <w:lang w:val="cy-GB"/>
        </w:rPr>
        <w:t>Mynediad at wasanaethau a’n hamgylchedd</w:t>
      </w:r>
    </w:p>
    <w:p w14:paraId="2F400438" w14:textId="587BEDAB" w:rsidR="00404B4E" w:rsidRPr="00BE6204" w:rsidRDefault="00F267C4" w:rsidP="002D6C32">
      <w:pPr>
        <w:pStyle w:val="ListParagraph"/>
        <w:numPr>
          <w:ilvl w:val="0"/>
          <w:numId w:val="12"/>
        </w:numPr>
        <w:autoSpaceDE w:val="0"/>
        <w:autoSpaceDN w:val="0"/>
        <w:adjustRightInd w:val="0"/>
        <w:rPr>
          <w:rFonts w:cs="Ubuntu"/>
          <w:szCs w:val="24"/>
          <w:lang w:val="cy-GB"/>
        </w:rPr>
      </w:pPr>
      <w:r>
        <w:rPr>
          <w:rFonts w:cs="Ubuntu"/>
          <w:szCs w:val="24"/>
          <w:lang w:val="cy-GB"/>
        </w:rPr>
        <w:t>Gwrando</w:t>
      </w:r>
      <w:r w:rsidR="00404B4E" w:rsidRPr="00BE6204">
        <w:rPr>
          <w:rFonts w:cs="Ubuntu"/>
          <w:szCs w:val="24"/>
          <w:lang w:val="cy-GB"/>
        </w:rPr>
        <w:t>,</w:t>
      </w:r>
      <w:r>
        <w:rPr>
          <w:rFonts w:cs="Ubuntu"/>
          <w:szCs w:val="24"/>
          <w:lang w:val="cy-GB"/>
        </w:rPr>
        <w:t xml:space="preserve"> dysgu ac ymateb</w:t>
      </w:r>
    </w:p>
    <w:p w14:paraId="39E416A5" w14:textId="77777777" w:rsidR="00BA60C8" w:rsidRDefault="00BA60C8" w:rsidP="00CE6E3A">
      <w:pPr>
        <w:autoSpaceDE w:val="0"/>
        <w:autoSpaceDN w:val="0"/>
        <w:adjustRightInd w:val="0"/>
        <w:spacing w:after="260" w:line="276" w:lineRule="atLeast"/>
        <w:rPr>
          <w:rFonts w:cs="Arial"/>
          <w:b/>
          <w:bCs/>
          <w:szCs w:val="24"/>
          <w:lang w:val="cy-GB"/>
        </w:rPr>
      </w:pPr>
    </w:p>
    <w:p w14:paraId="45EE9962" w14:textId="0A60AD46" w:rsidR="000D6AFB" w:rsidRPr="00BE6204" w:rsidRDefault="00F267C4" w:rsidP="00CE6E3A">
      <w:pPr>
        <w:autoSpaceDE w:val="0"/>
        <w:autoSpaceDN w:val="0"/>
        <w:adjustRightInd w:val="0"/>
        <w:spacing w:after="260" w:line="276" w:lineRule="atLeast"/>
        <w:rPr>
          <w:rFonts w:cs="Arial"/>
          <w:b/>
          <w:bCs/>
          <w:szCs w:val="24"/>
          <w:lang w:val="cy-GB"/>
        </w:rPr>
      </w:pPr>
      <w:r>
        <w:rPr>
          <w:rFonts w:cs="Arial"/>
          <w:b/>
          <w:bCs/>
          <w:szCs w:val="24"/>
          <w:lang w:val="cy-GB"/>
        </w:rPr>
        <w:t>Pum ffordd o weithio</w:t>
      </w:r>
    </w:p>
    <w:p w14:paraId="6D7F118D" w14:textId="07F87531" w:rsidR="00F12F3B" w:rsidRPr="00BE6204" w:rsidRDefault="004B5647" w:rsidP="00CE6E3A">
      <w:pPr>
        <w:autoSpaceDE w:val="0"/>
        <w:autoSpaceDN w:val="0"/>
        <w:adjustRightInd w:val="0"/>
        <w:spacing w:after="260" w:line="276" w:lineRule="atLeast"/>
        <w:rPr>
          <w:rFonts w:cs="Arial"/>
          <w:bCs/>
          <w:szCs w:val="24"/>
          <w:lang w:val="cy-GB"/>
        </w:rPr>
      </w:pPr>
      <w:r>
        <w:rPr>
          <w:rFonts w:cs="Arial"/>
          <w:bCs/>
          <w:szCs w:val="24"/>
          <w:lang w:val="cy-GB"/>
        </w:rPr>
        <w:t>Bydd mynd i’r afael ag an</w:t>
      </w:r>
      <w:r w:rsidR="00126F20">
        <w:rPr>
          <w:rFonts w:cs="Arial"/>
          <w:bCs/>
          <w:szCs w:val="24"/>
          <w:lang w:val="cy-GB"/>
        </w:rPr>
        <w:t>n</w:t>
      </w:r>
      <w:r>
        <w:rPr>
          <w:rFonts w:cs="Arial"/>
          <w:bCs/>
          <w:szCs w:val="24"/>
          <w:lang w:val="cy-GB"/>
        </w:rPr>
        <w:t>h</w:t>
      </w:r>
      <w:r w:rsidR="00126F20">
        <w:rPr>
          <w:rFonts w:cs="Arial"/>
          <w:bCs/>
          <w:szCs w:val="24"/>
          <w:lang w:val="cy-GB"/>
        </w:rPr>
        <w:t xml:space="preserve">egwch </w:t>
      </w:r>
      <w:r>
        <w:rPr>
          <w:rFonts w:cs="Arial"/>
          <w:bCs/>
          <w:szCs w:val="24"/>
          <w:lang w:val="cy-GB"/>
        </w:rPr>
        <w:t xml:space="preserve">iechyd yn gofyn </w:t>
      </w:r>
      <w:r w:rsidR="00D02E35">
        <w:rPr>
          <w:rFonts w:cs="Arial"/>
          <w:bCs/>
          <w:szCs w:val="24"/>
          <w:lang w:val="cy-GB"/>
        </w:rPr>
        <w:t>am g</w:t>
      </w:r>
      <w:r>
        <w:rPr>
          <w:rFonts w:cs="Arial"/>
          <w:bCs/>
          <w:szCs w:val="24"/>
          <w:lang w:val="cy-GB"/>
        </w:rPr>
        <w:t xml:space="preserve">amau </w:t>
      </w:r>
      <w:proofErr w:type="spellStart"/>
      <w:r>
        <w:rPr>
          <w:rFonts w:cs="Arial"/>
          <w:bCs/>
          <w:szCs w:val="24"/>
          <w:lang w:val="cy-GB"/>
        </w:rPr>
        <w:t>cydgysylltiedig</w:t>
      </w:r>
      <w:proofErr w:type="spellEnd"/>
      <w:r>
        <w:rPr>
          <w:rFonts w:cs="Arial"/>
          <w:bCs/>
          <w:szCs w:val="24"/>
          <w:lang w:val="cy-GB"/>
        </w:rPr>
        <w:t xml:space="preserve"> ar draws y</w:t>
      </w:r>
      <w:r w:rsidR="00404B4E" w:rsidRPr="00BE6204">
        <w:rPr>
          <w:rFonts w:cs="Arial"/>
          <w:bCs/>
          <w:szCs w:val="24"/>
          <w:lang w:val="cy-GB"/>
        </w:rPr>
        <w:t xml:space="preserve"> </w:t>
      </w:r>
      <w:r w:rsidR="00F12F3B" w:rsidRPr="00BE6204">
        <w:rPr>
          <w:rFonts w:cs="Arial"/>
          <w:bCs/>
          <w:szCs w:val="24"/>
          <w:lang w:val="cy-GB"/>
        </w:rPr>
        <w:t xml:space="preserve">system </w:t>
      </w:r>
      <w:r>
        <w:rPr>
          <w:rFonts w:cs="Arial"/>
          <w:bCs/>
          <w:szCs w:val="24"/>
          <w:lang w:val="cy-GB"/>
        </w:rPr>
        <w:t>iechyd a gofal wrth i b</w:t>
      </w:r>
      <w:r w:rsidR="00F12F3B" w:rsidRPr="00BE6204">
        <w:rPr>
          <w:rFonts w:cs="Arial"/>
          <w:bCs/>
          <w:szCs w:val="24"/>
          <w:lang w:val="cy-GB"/>
        </w:rPr>
        <w:t>artner</w:t>
      </w:r>
      <w:r>
        <w:rPr>
          <w:rFonts w:cs="Arial"/>
          <w:bCs/>
          <w:szCs w:val="24"/>
          <w:lang w:val="cy-GB"/>
        </w:rPr>
        <w:t>iaid lleol, rhanbarthol a chenedlaethol gydweithio i wella canlyniadau iechyd</w:t>
      </w:r>
      <w:r w:rsidR="00F12F3B" w:rsidRPr="00BE6204">
        <w:rPr>
          <w:rFonts w:cs="Arial"/>
          <w:bCs/>
          <w:szCs w:val="24"/>
          <w:lang w:val="cy-GB"/>
        </w:rPr>
        <w:t xml:space="preserve">. </w:t>
      </w:r>
      <w:r>
        <w:rPr>
          <w:rFonts w:cs="Arial"/>
          <w:bCs/>
          <w:szCs w:val="24"/>
          <w:lang w:val="cy-GB"/>
        </w:rPr>
        <w:t>Bydd hyn yn cynnwys cymunedau lleol</w:t>
      </w:r>
      <w:r w:rsidR="00EC0F45" w:rsidRPr="00BE6204">
        <w:rPr>
          <w:rFonts w:cs="Arial"/>
          <w:bCs/>
          <w:szCs w:val="24"/>
          <w:lang w:val="cy-GB"/>
        </w:rPr>
        <w:t xml:space="preserve">, </w:t>
      </w:r>
      <w:r>
        <w:rPr>
          <w:rFonts w:cs="Arial"/>
          <w:bCs/>
          <w:szCs w:val="24"/>
          <w:lang w:val="cy-GB"/>
        </w:rPr>
        <w:t xml:space="preserve">sefydliadau’r trydydd </w:t>
      </w:r>
      <w:r w:rsidR="00EC0F45" w:rsidRPr="00BE6204">
        <w:rPr>
          <w:rFonts w:cs="Arial"/>
          <w:bCs/>
          <w:szCs w:val="24"/>
          <w:lang w:val="cy-GB"/>
        </w:rPr>
        <w:t xml:space="preserve">sector, </w:t>
      </w:r>
      <w:r>
        <w:rPr>
          <w:rFonts w:cs="Arial"/>
          <w:bCs/>
          <w:szCs w:val="24"/>
          <w:lang w:val="cy-GB"/>
        </w:rPr>
        <w:t>awdurdodau lleol a</w:t>
      </w:r>
      <w:r w:rsidR="00D02E35">
        <w:rPr>
          <w:rFonts w:cs="Arial"/>
          <w:bCs/>
          <w:szCs w:val="24"/>
          <w:lang w:val="cy-GB"/>
        </w:rPr>
        <w:t>c</w:t>
      </w:r>
      <w:r>
        <w:rPr>
          <w:rFonts w:cs="Arial"/>
          <w:bCs/>
          <w:szCs w:val="24"/>
          <w:lang w:val="cy-GB"/>
        </w:rPr>
        <w:t xml:space="preserve"> iechyd a gofal cymdeithasol</w:t>
      </w:r>
      <w:r w:rsidR="00EC0F45" w:rsidRPr="00BE6204">
        <w:rPr>
          <w:rFonts w:cs="Arial"/>
          <w:bCs/>
          <w:szCs w:val="24"/>
          <w:lang w:val="cy-GB"/>
        </w:rPr>
        <w:t>.</w:t>
      </w:r>
      <w:r w:rsidR="00EC2888">
        <w:rPr>
          <w:rFonts w:cs="Arial"/>
          <w:bCs/>
          <w:szCs w:val="24"/>
          <w:lang w:val="cy-GB"/>
        </w:rPr>
        <w:t xml:space="preserve"> Mae’r pum ffordd o weithio yn Neddf Llesiant Cenedlaethau’r Dyfodol</w:t>
      </w:r>
      <w:r w:rsidR="00EC0F45" w:rsidRPr="00BE6204">
        <w:rPr>
          <w:rFonts w:cs="Arial"/>
          <w:bCs/>
          <w:szCs w:val="24"/>
          <w:lang w:val="cy-GB"/>
        </w:rPr>
        <w:t xml:space="preserve"> </w:t>
      </w:r>
      <w:r w:rsidR="00F12F3B" w:rsidRPr="00BE6204">
        <w:rPr>
          <w:rFonts w:cs="Arial"/>
          <w:bCs/>
          <w:szCs w:val="24"/>
          <w:lang w:val="cy-GB"/>
        </w:rPr>
        <w:t>(</w:t>
      </w:r>
      <w:r w:rsidR="00EC2888">
        <w:rPr>
          <w:rFonts w:cs="Arial"/>
          <w:bCs/>
          <w:szCs w:val="24"/>
          <w:lang w:val="cy-GB"/>
        </w:rPr>
        <w:t>Cymru</w:t>
      </w:r>
      <w:r w:rsidR="00F12F3B" w:rsidRPr="00BE6204">
        <w:rPr>
          <w:rFonts w:cs="Arial"/>
          <w:bCs/>
          <w:szCs w:val="24"/>
          <w:lang w:val="cy-GB"/>
        </w:rPr>
        <w:t>) 2015</w:t>
      </w:r>
      <w:r w:rsidR="00EC2888">
        <w:rPr>
          <w:rFonts w:cs="Arial"/>
          <w:bCs/>
          <w:szCs w:val="24"/>
          <w:lang w:val="cy-GB"/>
        </w:rPr>
        <w:t xml:space="preserve"> yn nodi’r dull y gellir ei </w:t>
      </w:r>
      <w:r w:rsidR="00EC2888">
        <w:rPr>
          <w:rFonts w:cs="Arial"/>
          <w:bCs/>
          <w:szCs w:val="24"/>
          <w:lang w:val="cy-GB"/>
        </w:rPr>
        <w:lastRenderedPageBreak/>
        <w:t>fabwysiadu wrth ddatblygu</w:t>
      </w:r>
      <w:r w:rsidR="00F12F3B" w:rsidRPr="00BE6204">
        <w:rPr>
          <w:rFonts w:cs="Arial"/>
          <w:bCs/>
          <w:szCs w:val="24"/>
          <w:lang w:val="cy-GB"/>
        </w:rPr>
        <w:t>,</w:t>
      </w:r>
      <w:r w:rsidR="00EC2888">
        <w:rPr>
          <w:rFonts w:cs="Arial"/>
          <w:bCs/>
          <w:szCs w:val="24"/>
          <w:lang w:val="cy-GB"/>
        </w:rPr>
        <w:t xml:space="preserve"> gweithredu a gwerthuso ein gwasanaethau sgrinio</w:t>
      </w:r>
      <w:r w:rsidR="00F12F3B" w:rsidRPr="00BE6204">
        <w:rPr>
          <w:rFonts w:cs="Arial"/>
          <w:bCs/>
          <w:szCs w:val="24"/>
          <w:lang w:val="cy-GB"/>
        </w:rPr>
        <w:t xml:space="preserve">. </w:t>
      </w:r>
      <w:r w:rsidR="00EC2888">
        <w:rPr>
          <w:rFonts w:cs="Arial"/>
          <w:bCs/>
          <w:szCs w:val="24"/>
          <w:lang w:val="cy-GB"/>
        </w:rPr>
        <w:t>Mae hyn yn cynnwys</w:t>
      </w:r>
      <w:r w:rsidR="000D6AFB" w:rsidRPr="00BE6204">
        <w:rPr>
          <w:rFonts w:cs="Arial"/>
          <w:bCs/>
          <w:szCs w:val="24"/>
          <w:lang w:val="cy-GB"/>
        </w:rPr>
        <w:t>:</w:t>
      </w:r>
    </w:p>
    <w:p w14:paraId="3ED13CF8" w14:textId="7EEFEADD" w:rsidR="000D6AFB" w:rsidRPr="00BE6204" w:rsidRDefault="00D02E35" w:rsidP="002D6C32">
      <w:pPr>
        <w:pStyle w:val="ListParagraph"/>
        <w:numPr>
          <w:ilvl w:val="0"/>
          <w:numId w:val="13"/>
        </w:numPr>
        <w:autoSpaceDE w:val="0"/>
        <w:autoSpaceDN w:val="0"/>
        <w:adjustRightInd w:val="0"/>
        <w:spacing w:after="260" w:line="276" w:lineRule="atLeast"/>
        <w:rPr>
          <w:rFonts w:cs="Arial"/>
          <w:bCs/>
          <w:szCs w:val="24"/>
          <w:lang w:val="cy-GB"/>
        </w:rPr>
      </w:pPr>
      <w:r>
        <w:rPr>
          <w:rFonts w:cs="Arial"/>
          <w:bCs/>
          <w:szCs w:val="24"/>
          <w:lang w:val="cy-GB"/>
        </w:rPr>
        <w:t>Hirdymor</w:t>
      </w:r>
    </w:p>
    <w:p w14:paraId="7C1CBB8D" w14:textId="1EF716C9" w:rsidR="000D6AFB" w:rsidRPr="00BE6204" w:rsidRDefault="00EC2888" w:rsidP="002D6C32">
      <w:pPr>
        <w:pStyle w:val="ListParagraph"/>
        <w:numPr>
          <w:ilvl w:val="0"/>
          <w:numId w:val="13"/>
        </w:numPr>
        <w:autoSpaceDE w:val="0"/>
        <w:autoSpaceDN w:val="0"/>
        <w:adjustRightInd w:val="0"/>
        <w:spacing w:after="260" w:line="276" w:lineRule="atLeast"/>
        <w:rPr>
          <w:rFonts w:cs="Arial"/>
          <w:bCs/>
          <w:szCs w:val="24"/>
          <w:lang w:val="cy-GB"/>
        </w:rPr>
      </w:pPr>
      <w:r>
        <w:rPr>
          <w:rFonts w:cs="Arial"/>
          <w:bCs/>
          <w:szCs w:val="24"/>
          <w:lang w:val="cy-GB"/>
        </w:rPr>
        <w:t>Atal</w:t>
      </w:r>
    </w:p>
    <w:p w14:paraId="7553F8AB" w14:textId="334640CA" w:rsidR="000D6AFB" w:rsidRPr="00BE6204" w:rsidRDefault="000D6AFB" w:rsidP="002D6C32">
      <w:pPr>
        <w:pStyle w:val="ListParagraph"/>
        <w:numPr>
          <w:ilvl w:val="0"/>
          <w:numId w:val="13"/>
        </w:numPr>
        <w:autoSpaceDE w:val="0"/>
        <w:autoSpaceDN w:val="0"/>
        <w:adjustRightInd w:val="0"/>
        <w:spacing w:after="260" w:line="276" w:lineRule="atLeast"/>
        <w:rPr>
          <w:rFonts w:cs="Arial"/>
          <w:bCs/>
          <w:szCs w:val="24"/>
          <w:lang w:val="cy-GB"/>
        </w:rPr>
      </w:pPr>
      <w:r w:rsidRPr="00BE6204">
        <w:rPr>
          <w:rFonts w:cs="Arial"/>
          <w:bCs/>
          <w:szCs w:val="24"/>
          <w:lang w:val="cy-GB"/>
        </w:rPr>
        <w:t>Integr</w:t>
      </w:r>
      <w:r w:rsidR="00EC2888">
        <w:rPr>
          <w:rFonts w:cs="Arial"/>
          <w:bCs/>
          <w:szCs w:val="24"/>
          <w:lang w:val="cy-GB"/>
        </w:rPr>
        <w:t>eiddio</w:t>
      </w:r>
    </w:p>
    <w:p w14:paraId="3177C06B" w14:textId="279C95E5" w:rsidR="00404B4E" w:rsidRPr="00BE6204" w:rsidRDefault="000D6AFB" w:rsidP="002D6C32">
      <w:pPr>
        <w:pStyle w:val="ListParagraph"/>
        <w:numPr>
          <w:ilvl w:val="0"/>
          <w:numId w:val="13"/>
        </w:numPr>
        <w:autoSpaceDE w:val="0"/>
        <w:autoSpaceDN w:val="0"/>
        <w:adjustRightInd w:val="0"/>
        <w:spacing w:after="260" w:line="276" w:lineRule="atLeast"/>
        <w:rPr>
          <w:rFonts w:cs="Arial"/>
          <w:bCs/>
          <w:szCs w:val="24"/>
          <w:lang w:val="cy-GB"/>
        </w:rPr>
      </w:pPr>
      <w:r w:rsidRPr="00BE6204">
        <w:rPr>
          <w:rFonts w:cs="Arial"/>
          <w:bCs/>
          <w:szCs w:val="24"/>
          <w:lang w:val="cy-GB"/>
        </w:rPr>
        <w:t>C</w:t>
      </w:r>
      <w:r w:rsidR="00EC2888">
        <w:rPr>
          <w:rFonts w:cs="Arial"/>
          <w:bCs/>
          <w:szCs w:val="24"/>
          <w:lang w:val="cy-GB"/>
        </w:rPr>
        <w:t>ydweithio</w:t>
      </w:r>
    </w:p>
    <w:p w14:paraId="5A1D8BEE" w14:textId="6D0DABDC" w:rsidR="000D6AFB" w:rsidRPr="00BE6204" w:rsidRDefault="00EC2888" w:rsidP="002D6C32">
      <w:pPr>
        <w:pStyle w:val="ListParagraph"/>
        <w:numPr>
          <w:ilvl w:val="0"/>
          <w:numId w:val="13"/>
        </w:numPr>
        <w:autoSpaceDE w:val="0"/>
        <w:autoSpaceDN w:val="0"/>
        <w:adjustRightInd w:val="0"/>
        <w:spacing w:after="260" w:line="276" w:lineRule="atLeast"/>
        <w:rPr>
          <w:rFonts w:cs="Arial"/>
          <w:bCs/>
          <w:szCs w:val="24"/>
          <w:lang w:val="cy-GB"/>
        </w:rPr>
      </w:pPr>
      <w:r>
        <w:rPr>
          <w:rFonts w:cs="Arial"/>
          <w:bCs/>
          <w:szCs w:val="24"/>
          <w:lang w:val="cy-GB"/>
        </w:rPr>
        <w:t>Cynnwys</w:t>
      </w:r>
      <w:r w:rsidR="00F344BA" w:rsidRPr="00BE6204">
        <w:rPr>
          <w:rFonts w:cs="Arial"/>
          <w:bCs/>
          <w:szCs w:val="24"/>
          <w:vertAlign w:val="superscript"/>
          <w:lang w:val="cy-GB"/>
        </w:rPr>
        <w:t>14</w:t>
      </w:r>
    </w:p>
    <w:p w14:paraId="3A8E191B" w14:textId="5B583C86" w:rsidR="000D6AFB" w:rsidRPr="00BE6204" w:rsidRDefault="00EC2888" w:rsidP="000D6AFB">
      <w:pPr>
        <w:pStyle w:val="Heading1"/>
        <w:rPr>
          <w:lang w:val="cy-GB"/>
        </w:rPr>
      </w:pPr>
      <w:r>
        <w:rPr>
          <w:lang w:val="cy-GB"/>
        </w:rPr>
        <w:t>Deall an</w:t>
      </w:r>
      <w:r w:rsidR="00126F20">
        <w:rPr>
          <w:lang w:val="cy-GB"/>
        </w:rPr>
        <w:t>n</w:t>
      </w:r>
      <w:r>
        <w:rPr>
          <w:lang w:val="cy-GB"/>
        </w:rPr>
        <w:t>h</w:t>
      </w:r>
      <w:r w:rsidR="00126F20">
        <w:rPr>
          <w:lang w:val="cy-GB"/>
        </w:rPr>
        <w:t>egwch</w:t>
      </w:r>
    </w:p>
    <w:p w14:paraId="7865ED02" w14:textId="3C324570" w:rsidR="00307398" w:rsidRPr="00BE6204" w:rsidRDefault="00EC2888" w:rsidP="00307398">
      <w:pPr>
        <w:autoSpaceDE w:val="0"/>
        <w:autoSpaceDN w:val="0"/>
        <w:adjustRightInd w:val="0"/>
        <w:spacing w:after="260" w:line="276" w:lineRule="atLeast"/>
        <w:rPr>
          <w:rFonts w:cs="Arial"/>
          <w:szCs w:val="24"/>
          <w:lang w:val="cy-GB"/>
        </w:rPr>
      </w:pPr>
      <w:r>
        <w:rPr>
          <w:rFonts w:cs="Arial"/>
          <w:szCs w:val="24"/>
          <w:lang w:val="cy-GB"/>
        </w:rPr>
        <w:t>Gall an</w:t>
      </w:r>
      <w:r w:rsidR="00126F20">
        <w:rPr>
          <w:rFonts w:cs="Arial"/>
          <w:szCs w:val="24"/>
          <w:lang w:val="cy-GB"/>
        </w:rPr>
        <w:t>n</w:t>
      </w:r>
      <w:r>
        <w:rPr>
          <w:rFonts w:cs="Arial"/>
          <w:szCs w:val="24"/>
          <w:lang w:val="cy-GB"/>
        </w:rPr>
        <w:t>h</w:t>
      </w:r>
      <w:r w:rsidR="00126F20">
        <w:rPr>
          <w:rFonts w:cs="Arial"/>
          <w:szCs w:val="24"/>
          <w:lang w:val="cy-GB"/>
        </w:rPr>
        <w:t xml:space="preserve">egwch </w:t>
      </w:r>
      <w:r>
        <w:rPr>
          <w:rFonts w:cs="Arial"/>
          <w:szCs w:val="24"/>
          <w:lang w:val="cy-GB"/>
        </w:rPr>
        <w:t xml:space="preserve">iechyd fodoli ar draws </w:t>
      </w:r>
      <w:r w:rsidR="00E476C8">
        <w:rPr>
          <w:rFonts w:cs="Arial"/>
          <w:szCs w:val="24"/>
          <w:lang w:val="cy-GB"/>
        </w:rPr>
        <w:t xml:space="preserve">amrywiaeth </w:t>
      </w:r>
      <w:r>
        <w:rPr>
          <w:rFonts w:cs="Arial"/>
          <w:szCs w:val="24"/>
          <w:lang w:val="cy-GB"/>
        </w:rPr>
        <w:t>o nodweddion neu d</w:t>
      </w:r>
      <w:r w:rsidR="00E747A0" w:rsidRPr="00BE6204">
        <w:rPr>
          <w:rFonts w:cs="Arial"/>
          <w:szCs w:val="24"/>
          <w:lang w:val="cy-GB"/>
        </w:rPr>
        <w:t>dimensi</w:t>
      </w:r>
      <w:r>
        <w:rPr>
          <w:rFonts w:cs="Arial"/>
          <w:szCs w:val="24"/>
          <w:lang w:val="cy-GB"/>
        </w:rPr>
        <w:t>y</w:t>
      </w:r>
      <w:r w:rsidR="00E747A0" w:rsidRPr="00BE6204">
        <w:rPr>
          <w:rFonts w:cs="Arial"/>
          <w:szCs w:val="24"/>
          <w:lang w:val="cy-GB"/>
        </w:rPr>
        <w:t>n</w:t>
      </w:r>
      <w:r>
        <w:rPr>
          <w:rFonts w:cs="Arial"/>
          <w:szCs w:val="24"/>
          <w:lang w:val="cy-GB"/>
        </w:rPr>
        <w:t>au</w:t>
      </w:r>
      <w:r w:rsidR="00E747A0" w:rsidRPr="00BE6204">
        <w:rPr>
          <w:rFonts w:cs="Arial"/>
          <w:szCs w:val="24"/>
          <w:lang w:val="cy-GB"/>
        </w:rPr>
        <w:t>.</w:t>
      </w:r>
      <w:r w:rsidR="0024399F" w:rsidRPr="00BE6204">
        <w:rPr>
          <w:rFonts w:cs="Arial"/>
          <w:szCs w:val="24"/>
          <w:lang w:val="cy-GB"/>
        </w:rPr>
        <w:t xml:space="preserve"> </w:t>
      </w:r>
      <w:r>
        <w:rPr>
          <w:rFonts w:cs="Arial"/>
          <w:szCs w:val="24"/>
          <w:lang w:val="cy-GB"/>
        </w:rPr>
        <w:t xml:space="preserve">Mae hyn yn cynnwys penderfynyddion ehangach iechyd </w:t>
      </w:r>
      <w:r w:rsidR="00E476C8">
        <w:rPr>
          <w:rFonts w:cs="Arial"/>
          <w:szCs w:val="24"/>
          <w:lang w:val="cy-GB"/>
        </w:rPr>
        <w:t xml:space="preserve">fel </w:t>
      </w:r>
      <w:r>
        <w:rPr>
          <w:rFonts w:cs="Arial"/>
          <w:szCs w:val="24"/>
          <w:lang w:val="cy-GB"/>
        </w:rPr>
        <w:t>yr amodau rydym yn gweithio</w:t>
      </w:r>
      <w:r w:rsidR="0024399F" w:rsidRPr="00BE6204">
        <w:rPr>
          <w:rFonts w:cs="Arial"/>
          <w:szCs w:val="24"/>
          <w:lang w:val="cy-GB"/>
        </w:rPr>
        <w:t>,</w:t>
      </w:r>
      <w:r>
        <w:rPr>
          <w:rFonts w:cs="Arial"/>
          <w:szCs w:val="24"/>
          <w:lang w:val="cy-GB"/>
        </w:rPr>
        <w:t xml:space="preserve"> yn byw ac yn chwarae ynddynt, yn ogystal â</w:t>
      </w:r>
      <w:r w:rsidR="0024399F" w:rsidRPr="00BE6204">
        <w:rPr>
          <w:rFonts w:cs="Arial"/>
          <w:szCs w:val="24"/>
          <w:lang w:val="cy-GB"/>
        </w:rPr>
        <w:t xml:space="preserve"> </w:t>
      </w:r>
      <w:r>
        <w:rPr>
          <w:rFonts w:cs="Arial"/>
          <w:szCs w:val="24"/>
          <w:lang w:val="cy-GB"/>
        </w:rPr>
        <w:t>f</w:t>
      </w:r>
      <w:r w:rsidR="0024399F" w:rsidRPr="00BE6204">
        <w:rPr>
          <w:rFonts w:cs="Arial"/>
          <w:szCs w:val="24"/>
          <w:lang w:val="cy-GB"/>
        </w:rPr>
        <w:t>factor</w:t>
      </w:r>
      <w:r>
        <w:rPr>
          <w:rFonts w:cs="Arial"/>
          <w:szCs w:val="24"/>
          <w:lang w:val="cy-GB"/>
        </w:rPr>
        <w:t>au unigol, gan gynnwys</w:t>
      </w:r>
      <w:r w:rsidR="00134ABC">
        <w:rPr>
          <w:rFonts w:cs="Arial"/>
          <w:szCs w:val="24"/>
          <w:lang w:val="cy-GB"/>
        </w:rPr>
        <w:t xml:space="preserve"> ymddygiad afiach sy’n cynyddu</w:t>
      </w:r>
      <w:r w:rsidR="0024399F" w:rsidRPr="00BE6204">
        <w:rPr>
          <w:rFonts w:cs="Arial"/>
          <w:szCs w:val="24"/>
          <w:lang w:val="cy-GB"/>
        </w:rPr>
        <w:t xml:space="preserve"> ris</w:t>
      </w:r>
      <w:r w:rsidR="00134ABC">
        <w:rPr>
          <w:rFonts w:cs="Arial"/>
          <w:szCs w:val="24"/>
          <w:lang w:val="cy-GB"/>
        </w:rPr>
        <w:t>g</w:t>
      </w:r>
      <w:r w:rsidR="0024399F" w:rsidRPr="00BE6204">
        <w:rPr>
          <w:rFonts w:cs="Arial"/>
          <w:szCs w:val="24"/>
          <w:lang w:val="cy-GB"/>
        </w:rPr>
        <w:t>.</w:t>
      </w:r>
      <w:r w:rsidR="00E747A0" w:rsidRPr="00BE6204">
        <w:rPr>
          <w:rFonts w:cs="Arial"/>
          <w:szCs w:val="24"/>
          <w:lang w:val="cy-GB"/>
        </w:rPr>
        <w:t xml:space="preserve"> </w:t>
      </w:r>
      <w:r w:rsidR="00134ABC">
        <w:rPr>
          <w:rFonts w:cs="Arial"/>
          <w:szCs w:val="24"/>
          <w:lang w:val="cy-GB"/>
        </w:rPr>
        <w:t>Gall mynediad at wasanaethau a phrofiad ohonynt oherwydd gwahaniaethu hefyd arwain at ganlyniadau iechyd gwahanol</w:t>
      </w:r>
      <w:r w:rsidR="0024399F" w:rsidRPr="00BE6204">
        <w:rPr>
          <w:rFonts w:cs="Arial"/>
          <w:szCs w:val="24"/>
          <w:lang w:val="cy-GB"/>
        </w:rPr>
        <w:t xml:space="preserve">. </w:t>
      </w:r>
      <w:r w:rsidR="00134ABC">
        <w:rPr>
          <w:rFonts w:cs="Arial"/>
          <w:szCs w:val="24"/>
          <w:lang w:val="cy-GB"/>
        </w:rPr>
        <w:t xml:space="preserve">Mae angen ystyried pobl sydd </w:t>
      </w:r>
      <w:r w:rsidR="00E476C8">
        <w:rPr>
          <w:rFonts w:cs="Arial"/>
          <w:szCs w:val="24"/>
          <w:lang w:val="cy-GB"/>
        </w:rPr>
        <w:t xml:space="preserve">wedi’u gwarchod </w:t>
      </w:r>
      <w:r w:rsidR="00134ABC">
        <w:rPr>
          <w:rFonts w:cs="Arial"/>
          <w:szCs w:val="24"/>
          <w:lang w:val="cy-GB"/>
        </w:rPr>
        <w:t>dan ddeddfwriaeth cydraddoldeb</w:t>
      </w:r>
      <w:r w:rsidR="00CE6E3A" w:rsidRPr="00BE6204">
        <w:rPr>
          <w:rFonts w:cs="Arial"/>
          <w:szCs w:val="24"/>
          <w:lang w:val="cy-GB"/>
        </w:rPr>
        <w:t xml:space="preserve">, </w:t>
      </w:r>
      <w:r w:rsidR="00134ABC">
        <w:rPr>
          <w:rFonts w:cs="Arial"/>
          <w:szCs w:val="24"/>
          <w:lang w:val="cy-GB"/>
        </w:rPr>
        <w:t>unigolion o</w:t>
      </w:r>
      <w:r w:rsidR="00E476C8">
        <w:rPr>
          <w:rFonts w:cs="Arial"/>
          <w:szCs w:val="24"/>
          <w:lang w:val="cy-GB"/>
        </w:rPr>
        <w:t xml:space="preserve"> </w:t>
      </w:r>
      <w:r w:rsidR="00134ABC">
        <w:rPr>
          <w:rFonts w:cs="Arial"/>
          <w:szCs w:val="24"/>
          <w:lang w:val="cy-GB"/>
        </w:rPr>
        <w:t xml:space="preserve">ardaloedd mwyaf difreintiedig </w:t>
      </w:r>
      <w:r w:rsidR="00E476C8">
        <w:rPr>
          <w:rFonts w:cs="Arial"/>
          <w:szCs w:val="24"/>
          <w:lang w:val="cy-GB"/>
        </w:rPr>
        <w:t>C</w:t>
      </w:r>
      <w:r w:rsidR="00134ABC">
        <w:rPr>
          <w:rFonts w:cs="Arial"/>
          <w:szCs w:val="24"/>
          <w:lang w:val="cy-GB"/>
        </w:rPr>
        <w:t>ymru ac unigolion o grwpiau cynhwysiant a grwpiau heb gynrychiolaeth ddigonol</w:t>
      </w:r>
      <w:r w:rsidR="00307398" w:rsidRPr="00BE6204">
        <w:rPr>
          <w:rFonts w:cs="Arial"/>
          <w:szCs w:val="24"/>
          <w:lang w:val="cy-GB"/>
        </w:rPr>
        <w:t>.</w:t>
      </w:r>
      <w:r w:rsidR="00E73D89" w:rsidRPr="00BE6204">
        <w:rPr>
          <w:rFonts w:cs="Arial"/>
          <w:szCs w:val="24"/>
          <w:lang w:val="cy-GB"/>
        </w:rPr>
        <w:t xml:space="preserve"> </w:t>
      </w:r>
    </w:p>
    <w:p w14:paraId="79425B83" w14:textId="354EBFBE" w:rsidR="00CE6E3A" w:rsidRPr="00BE6204" w:rsidRDefault="00134ABC" w:rsidP="00CE6E3A">
      <w:pPr>
        <w:autoSpaceDE w:val="0"/>
        <w:autoSpaceDN w:val="0"/>
        <w:adjustRightInd w:val="0"/>
        <w:spacing w:before="0"/>
        <w:jc w:val="left"/>
        <w:rPr>
          <w:rFonts w:cs="Arial"/>
          <w:b/>
          <w:szCs w:val="24"/>
          <w:lang w:val="cy-GB"/>
        </w:rPr>
      </w:pPr>
      <w:r>
        <w:rPr>
          <w:rFonts w:cs="Arial"/>
          <w:b/>
          <w:szCs w:val="24"/>
          <w:lang w:val="cy-GB"/>
        </w:rPr>
        <w:t xml:space="preserve">Nodweddion gwarchodedig </w:t>
      </w:r>
      <w:r w:rsidR="00E476C8">
        <w:rPr>
          <w:rFonts w:cs="Arial"/>
          <w:b/>
          <w:szCs w:val="24"/>
          <w:lang w:val="cy-GB"/>
        </w:rPr>
        <w:t xml:space="preserve">o </w:t>
      </w:r>
      <w:r>
        <w:rPr>
          <w:rFonts w:cs="Arial"/>
          <w:b/>
          <w:szCs w:val="24"/>
          <w:lang w:val="cy-GB"/>
        </w:rPr>
        <w:t xml:space="preserve">dan Ddeddf Cydraddoldeb </w:t>
      </w:r>
      <w:r w:rsidR="0082503E" w:rsidRPr="00BE6204">
        <w:rPr>
          <w:rFonts w:cs="Arial"/>
          <w:b/>
          <w:szCs w:val="24"/>
          <w:lang w:val="cy-GB"/>
        </w:rPr>
        <w:t>2010</w:t>
      </w:r>
    </w:p>
    <w:p w14:paraId="01BD9F1D" w14:textId="6E5456D4" w:rsidR="000C2307" w:rsidRPr="00BE6204" w:rsidRDefault="00134ABC" w:rsidP="0094547F">
      <w:pPr>
        <w:autoSpaceDE w:val="0"/>
        <w:autoSpaceDN w:val="0"/>
        <w:adjustRightInd w:val="0"/>
        <w:spacing w:after="240"/>
        <w:rPr>
          <w:rFonts w:cs="Arial"/>
          <w:szCs w:val="24"/>
          <w:lang w:val="cy-GB"/>
        </w:rPr>
      </w:pPr>
      <w:r>
        <w:rPr>
          <w:rFonts w:cs="Arial"/>
          <w:szCs w:val="24"/>
          <w:lang w:val="cy-GB"/>
        </w:rPr>
        <w:t xml:space="preserve">Mae Dyletswydd Cydraddoldeb y </w:t>
      </w:r>
      <w:r w:rsidR="000C2307" w:rsidRPr="00BE6204">
        <w:rPr>
          <w:rFonts w:cs="Arial"/>
          <w:szCs w:val="24"/>
          <w:lang w:val="cy-GB"/>
        </w:rPr>
        <w:t xml:space="preserve">Sector </w:t>
      </w:r>
      <w:r w:rsidR="00016136">
        <w:rPr>
          <w:rFonts w:cs="Arial"/>
          <w:szCs w:val="24"/>
          <w:lang w:val="cy-GB"/>
        </w:rPr>
        <w:t xml:space="preserve">Cyhoeddus a sefydlwyd gan Ddeddf Cydraddoldeb </w:t>
      </w:r>
      <w:r w:rsidR="000C2307" w:rsidRPr="00BE6204">
        <w:rPr>
          <w:rFonts w:cs="Arial"/>
          <w:szCs w:val="24"/>
          <w:lang w:val="cy-GB"/>
        </w:rPr>
        <w:t>2010</w:t>
      </w:r>
      <w:r w:rsidR="00F344BA" w:rsidRPr="00BE6204">
        <w:rPr>
          <w:rFonts w:cs="Arial"/>
          <w:szCs w:val="24"/>
          <w:vertAlign w:val="superscript"/>
          <w:lang w:val="cy-GB"/>
        </w:rPr>
        <w:t>15</w:t>
      </w:r>
      <w:r w:rsidR="000C2307" w:rsidRPr="00BE6204">
        <w:rPr>
          <w:rFonts w:cs="Arial"/>
          <w:szCs w:val="24"/>
          <w:lang w:val="cy-GB"/>
        </w:rPr>
        <w:t xml:space="preserve"> </w:t>
      </w:r>
      <w:r w:rsidR="00016136">
        <w:rPr>
          <w:rFonts w:cs="Arial"/>
          <w:szCs w:val="24"/>
          <w:lang w:val="cy-GB"/>
        </w:rPr>
        <w:t xml:space="preserve">yn gosod cyfrifoldeb ar gyrff cyhoeddus ac eraill sy’n cynnal swyddogaethau cyhoeddus i sicrhau eu bod yn ystyried anghenion </w:t>
      </w:r>
      <w:r w:rsidR="006B4D9C">
        <w:rPr>
          <w:rFonts w:cs="Arial"/>
          <w:szCs w:val="24"/>
          <w:lang w:val="cy-GB"/>
        </w:rPr>
        <w:t>pob unigolyn yn eu gwaith o ddydd i ddydd</w:t>
      </w:r>
      <w:r w:rsidR="00016136">
        <w:rPr>
          <w:rFonts w:cs="Arial"/>
          <w:szCs w:val="24"/>
          <w:lang w:val="cy-GB"/>
        </w:rPr>
        <w:t xml:space="preserve"> </w:t>
      </w:r>
      <w:r w:rsidR="006B4D9C">
        <w:rPr>
          <w:rFonts w:cs="Arial"/>
          <w:szCs w:val="24"/>
          <w:lang w:val="cy-GB"/>
        </w:rPr>
        <w:t>wrth lunio</w:t>
      </w:r>
      <w:r w:rsidR="000C2307" w:rsidRPr="00BE6204">
        <w:rPr>
          <w:rFonts w:cs="Arial"/>
          <w:szCs w:val="24"/>
          <w:lang w:val="cy-GB"/>
        </w:rPr>
        <w:t xml:space="preserve"> poli</w:t>
      </w:r>
      <w:r w:rsidR="006B4D9C">
        <w:rPr>
          <w:rFonts w:cs="Arial"/>
          <w:szCs w:val="24"/>
          <w:lang w:val="cy-GB"/>
        </w:rPr>
        <w:t>si</w:t>
      </w:r>
      <w:r w:rsidR="000C2307" w:rsidRPr="00BE6204">
        <w:rPr>
          <w:rFonts w:cs="Arial"/>
          <w:szCs w:val="24"/>
          <w:lang w:val="cy-GB"/>
        </w:rPr>
        <w:t xml:space="preserve"> a</w:t>
      </w:r>
      <w:r w:rsidR="006B4D9C">
        <w:rPr>
          <w:rFonts w:cs="Arial"/>
          <w:szCs w:val="24"/>
          <w:lang w:val="cy-GB"/>
        </w:rPr>
        <w:t xml:space="preserve"> darparu gwasanaethau</w:t>
      </w:r>
      <w:r w:rsidR="000C2307" w:rsidRPr="00BE6204">
        <w:rPr>
          <w:rFonts w:cs="Arial"/>
          <w:szCs w:val="24"/>
          <w:lang w:val="cy-GB"/>
        </w:rPr>
        <w:t>, a</w:t>
      </w:r>
      <w:r w:rsidR="006B4D9C">
        <w:rPr>
          <w:rFonts w:cs="Arial"/>
          <w:szCs w:val="24"/>
          <w:lang w:val="cy-GB"/>
        </w:rPr>
        <w:t>c mewn perthynas â’u cyflogeion eu hunain</w:t>
      </w:r>
      <w:r w:rsidR="000C2307" w:rsidRPr="00BE6204">
        <w:rPr>
          <w:rFonts w:cs="Arial"/>
          <w:szCs w:val="24"/>
          <w:lang w:val="cy-GB"/>
        </w:rPr>
        <w:t xml:space="preserve">. </w:t>
      </w:r>
      <w:r w:rsidR="006B4D9C">
        <w:rPr>
          <w:rFonts w:cs="Arial"/>
          <w:szCs w:val="24"/>
          <w:lang w:val="cy-GB"/>
        </w:rPr>
        <w:t xml:space="preserve">Mae dyletswydd gyffredinol </w:t>
      </w:r>
      <w:r w:rsidR="0042138D">
        <w:rPr>
          <w:rFonts w:cs="Arial"/>
          <w:szCs w:val="24"/>
          <w:lang w:val="cy-GB"/>
        </w:rPr>
        <w:t xml:space="preserve">Dyletswydd Cydraddoldeb y Sector Cyhoeddus </w:t>
      </w:r>
      <w:r w:rsidR="006B4D9C">
        <w:rPr>
          <w:rFonts w:cs="Arial"/>
          <w:szCs w:val="24"/>
          <w:lang w:val="cy-GB"/>
        </w:rPr>
        <w:t>yn gosod cyfrifoldeb ar gyrff cyhoeddus i roi sylw dyladwy i’r angen i wneud y canlynol</w:t>
      </w:r>
      <w:r w:rsidR="000C2307" w:rsidRPr="00BE6204">
        <w:rPr>
          <w:rFonts w:cs="Arial"/>
          <w:szCs w:val="24"/>
          <w:lang w:val="cy-GB"/>
        </w:rPr>
        <w:t xml:space="preserve">: </w:t>
      </w:r>
    </w:p>
    <w:p w14:paraId="628DCC03" w14:textId="2DCAC767" w:rsidR="000C2307" w:rsidRPr="006B4D9C" w:rsidRDefault="0042138D" w:rsidP="002D6C32">
      <w:pPr>
        <w:pStyle w:val="ListParagraph"/>
        <w:numPr>
          <w:ilvl w:val="0"/>
          <w:numId w:val="8"/>
        </w:numPr>
        <w:autoSpaceDE w:val="0"/>
        <w:autoSpaceDN w:val="0"/>
        <w:adjustRightInd w:val="0"/>
        <w:spacing w:before="0" w:after="66"/>
        <w:jc w:val="left"/>
        <w:rPr>
          <w:rFonts w:cs="Arial"/>
          <w:i/>
          <w:iCs/>
          <w:szCs w:val="24"/>
          <w:lang w:val="cy-GB"/>
        </w:rPr>
      </w:pPr>
      <w:r>
        <w:rPr>
          <w:rFonts w:cs="Arial"/>
          <w:i/>
          <w:iCs/>
          <w:color w:val="1F1F1F"/>
          <w:szCs w:val="24"/>
          <w:shd w:val="clear" w:color="auto" w:fill="FFFFFF"/>
          <w:lang w:val="cy-GB"/>
        </w:rPr>
        <w:t>D</w:t>
      </w:r>
      <w:r w:rsidR="006B4D9C" w:rsidRPr="006B4D9C">
        <w:rPr>
          <w:rFonts w:cs="Arial"/>
          <w:i/>
          <w:iCs/>
          <w:color w:val="1F1F1F"/>
          <w:szCs w:val="24"/>
          <w:shd w:val="clear" w:color="auto" w:fill="FFFFFF"/>
          <w:lang w:val="cy-GB"/>
        </w:rPr>
        <w:t>ileu gwahaniaethu, aflonyddu ac erledigaeth anghyfreithlon ac ymddygiad arall a waherddir gan y Ddeddf</w:t>
      </w:r>
      <w:r w:rsidR="000C2307" w:rsidRPr="006B4D9C">
        <w:rPr>
          <w:rFonts w:cs="Arial"/>
          <w:i/>
          <w:iCs/>
          <w:szCs w:val="24"/>
          <w:lang w:val="cy-GB"/>
        </w:rPr>
        <w:t xml:space="preserve"> </w:t>
      </w:r>
    </w:p>
    <w:p w14:paraId="74D87CEF" w14:textId="46213E82" w:rsidR="000C2307" w:rsidRPr="006B4D9C" w:rsidRDefault="0042138D" w:rsidP="002D6C32">
      <w:pPr>
        <w:pStyle w:val="ListParagraph"/>
        <w:numPr>
          <w:ilvl w:val="0"/>
          <w:numId w:val="8"/>
        </w:numPr>
        <w:autoSpaceDE w:val="0"/>
        <w:autoSpaceDN w:val="0"/>
        <w:adjustRightInd w:val="0"/>
        <w:spacing w:before="0" w:after="66"/>
        <w:jc w:val="left"/>
        <w:rPr>
          <w:rFonts w:cs="Arial"/>
          <w:i/>
          <w:iCs/>
          <w:szCs w:val="24"/>
          <w:lang w:val="cy-GB"/>
        </w:rPr>
      </w:pPr>
      <w:r>
        <w:rPr>
          <w:rFonts w:cs="Arial"/>
          <w:i/>
          <w:iCs/>
          <w:color w:val="1F1F1F"/>
          <w:szCs w:val="24"/>
          <w:shd w:val="clear" w:color="auto" w:fill="FFFFFF"/>
          <w:lang w:val="cy-GB"/>
        </w:rPr>
        <w:t>H</w:t>
      </w:r>
      <w:r w:rsidR="006B4D9C" w:rsidRPr="006B4D9C">
        <w:rPr>
          <w:rFonts w:cs="Arial"/>
          <w:i/>
          <w:iCs/>
          <w:color w:val="1F1F1F"/>
          <w:szCs w:val="24"/>
          <w:shd w:val="clear" w:color="auto" w:fill="FFFFFF"/>
          <w:lang w:val="cy-GB"/>
        </w:rPr>
        <w:t>yrwyddo cyfle cyfartal rhwng pobl sy'n rhannu nodwedd warchodedig a phobl sydd heb nodwedd o'r fath</w:t>
      </w:r>
      <w:r w:rsidR="000C2307" w:rsidRPr="006B4D9C">
        <w:rPr>
          <w:rFonts w:cs="Arial"/>
          <w:i/>
          <w:iCs/>
          <w:szCs w:val="24"/>
          <w:lang w:val="cy-GB"/>
        </w:rPr>
        <w:t xml:space="preserve"> </w:t>
      </w:r>
    </w:p>
    <w:p w14:paraId="303DD89B" w14:textId="1D04671A" w:rsidR="000C2307" w:rsidRPr="006B4D9C" w:rsidRDefault="0042138D" w:rsidP="002D6C32">
      <w:pPr>
        <w:pStyle w:val="ListParagraph"/>
        <w:numPr>
          <w:ilvl w:val="0"/>
          <w:numId w:val="8"/>
        </w:numPr>
        <w:autoSpaceDE w:val="0"/>
        <w:autoSpaceDN w:val="0"/>
        <w:adjustRightInd w:val="0"/>
        <w:spacing w:before="0"/>
        <w:jc w:val="left"/>
        <w:rPr>
          <w:rFonts w:cs="Arial"/>
          <w:i/>
          <w:iCs/>
          <w:szCs w:val="24"/>
          <w:lang w:val="cy-GB"/>
        </w:rPr>
      </w:pPr>
      <w:r>
        <w:rPr>
          <w:rFonts w:cs="Arial"/>
          <w:i/>
          <w:iCs/>
          <w:color w:val="1F1F1F"/>
          <w:szCs w:val="24"/>
          <w:shd w:val="clear" w:color="auto" w:fill="FFFFFF"/>
          <w:lang w:val="cy-GB"/>
        </w:rPr>
        <w:t>M</w:t>
      </w:r>
      <w:r w:rsidR="006B4D9C" w:rsidRPr="006B4D9C">
        <w:rPr>
          <w:rFonts w:cs="Arial"/>
          <w:i/>
          <w:iCs/>
          <w:color w:val="1F1F1F"/>
          <w:szCs w:val="24"/>
          <w:shd w:val="clear" w:color="auto" w:fill="FFFFFF"/>
          <w:lang w:val="cy-GB"/>
        </w:rPr>
        <w:t>eithrin cysylltiadau da rhwng pobl sy'n rhannu nodwedd warchodedig a phobl sydd heb nodwedd o'r fath</w:t>
      </w:r>
    </w:p>
    <w:p w14:paraId="4FAB8ED8" w14:textId="219899F8" w:rsidR="00CE6E3A" w:rsidRPr="00BE6204" w:rsidRDefault="00F75E56" w:rsidP="00CE6E3A">
      <w:pPr>
        <w:autoSpaceDE w:val="0"/>
        <w:autoSpaceDN w:val="0"/>
        <w:adjustRightInd w:val="0"/>
        <w:rPr>
          <w:rFonts w:cs="Arial"/>
          <w:szCs w:val="24"/>
          <w:lang w:val="cy-GB"/>
        </w:rPr>
      </w:pPr>
      <w:r>
        <w:rPr>
          <w:rFonts w:cs="Arial"/>
          <w:szCs w:val="24"/>
          <w:lang w:val="cy-GB"/>
        </w:rPr>
        <w:t xml:space="preserve">Cynigir amddiffyniad cyfreithiol i </w:t>
      </w:r>
      <w:r w:rsidR="002905DF">
        <w:rPr>
          <w:rFonts w:cs="Arial"/>
          <w:szCs w:val="24"/>
          <w:lang w:val="cy-GB"/>
        </w:rPr>
        <w:t xml:space="preserve">bobl </w:t>
      </w:r>
      <w:r>
        <w:rPr>
          <w:rFonts w:cs="Arial"/>
          <w:szCs w:val="24"/>
          <w:lang w:val="cy-GB"/>
        </w:rPr>
        <w:t xml:space="preserve">sydd â </w:t>
      </w:r>
      <w:r>
        <w:rPr>
          <w:rFonts w:cs="Arial"/>
          <w:b/>
          <w:szCs w:val="24"/>
          <w:lang w:val="cy-GB"/>
        </w:rPr>
        <w:t>nodweddion gwarchodedig</w:t>
      </w:r>
      <w:r w:rsidR="00CE6E3A" w:rsidRPr="00BE6204">
        <w:rPr>
          <w:rFonts w:cs="Arial"/>
          <w:szCs w:val="24"/>
          <w:lang w:val="cy-GB"/>
        </w:rPr>
        <w:t xml:space="preserve"> </w:t>
      </w:r>
      <w:r>
        <w:rPr>
          <w:rFonts w:cs="Arial"/>
          <w:szCs w:val="24"/>
          <w:lang w:val="cy-GB"/>
        </w:rPr>
        <w:t xml:space="preserve">fel y nodir yn Neddf Cydraddoldeb </w:t>
      </w:r>
      <w:r w:rsidR="00CE6E3A" w:rsidRPr="00BE6204">
        <w:rPr>
          <w:rFonts w:cs="Arial"/>
          <w:szCs w:val="24"/>
          <w:lang w:val="cy-GB"/>
        </w:rPr>
        <w:t>2010.</w:t>
      </w:r>
      <w:r w:rsidR="00E747A0" w:rsidRPr="00BE6204">
        <w:rPr>
          <w:rFonts w:cs="Arial"/>
          <w:szCs w:val="24"/>
          <w:lang w:val="cy-GB"/>
        </w:rPr>
        <w:t xml:space="preserve"> </w:t>
      </w:r>
      <w:r w:rsidR="002905DF">
        <w:rPr>
          <w:rFonts w:cs="Arial"/>
          <w:szCs w:val="24"/>
          <w:lang w:val="cy-GB"/>
        </w:rPr>
        <w:t>Mae naw nodwedd warchodedig wedi’u disgrifio fel y nodir y</w:t>
      </w:r>
      <w:r w:rsidR="00277CD8" w:rsidRPr="00BE6204">
        <w:rPr>
          <w:rFonts w:cs="Arial"/>
          <w:szCs w:val="24"/>
          <w:lang w:val="cy-GB"/>
        </w:rPr>
        <w:t xml:space="preserve">n </w:t>
      </w:r>
      <w:r w:rsidR="0027727F">
        <w:rPr>
          <w:rFonts w:cs="Arial"/>
          <w:szCs w:val="24"/>
          <w:lang w:val="cy-GB"/>
        </w:rPr>
        <w:t>F</w:t>
      </w:r>
      <w:r w:rsidR="00277CD8" w:rsidRPr="00BE6204">
        <w:rPr>
          <w:rFonts w:cs="Arial"/>
          <w:szCs w:val="24"/>
          <w:lang w:val="cy-GB"/>
        </w:rPr>
        <w:t>figur 2</w:t>
      </w:r>
      <w:r w:rsidR="00E747A0" w:rsidRPr="00BE6204">
        <w:rPr>
          <w:rFonts w:cs="Arial"/>
          <w:szCs w:val="24"/>
          <w:lang w:val="cy-GB"/>
        </w:rPr>
        <w:t xml:space="preserve">. </w:t>
      </w:r>
    </w:p>
    <w:p w14:paraId="304E04D1" w14:textId="25E1025A" w:rsidR="00F344BA" w:rsidRDefault="002905DF" w:rsidP="00CE6E3A">
      <w:pPr>
        <w:autoSpaceDE w:val="0"/>
        <w:autoSpaceDN w:val="0"/>
        <w:adjustRightInd w:val="0"/>
        <w:rPr>
          <w:rFonts w:cs="Arial"/>
          <w:szCs w:val="24"/>
          <w:lang w:val="cy-GB"/>
        </w:rPr>
      </w:pPr>
      <w:r w:rsidRPr="0042138D">
        <w:rPr>
          <w:rFonts w:cs="Arial"/>
          <w:szCs w:val="24"/>
          <w:lang w:val="cy-GB"/>
        </w:rPr>
        <w:t>Fel corff cyhoeddus,</w:t>
      </w:r>
      <w:r>
        <w:rPr>
          <w:rFonts w:cs="Arial"/>
          <w:szCs w:val="24"/>
          <w:lang w:val="cy-GB"/>
        </w:rPr>
        <w:t xml:space="preserve"> mae </w:t>
      </w:r>
      <w:r>
        <w:rPr>
          <w:rFonts w:cs="Arial"/>
          <w:b/>
          <w:szCs w:val="24"/>
          <w:lang w:val="cy-GB"/>
        </w:rPr>
        <w:t xml:space="preserve">gofyniad cyfreithiol </w:t>
      </w:r>
      <w:r>
        <w:rPr>
          <w:rFonts w:cs="Arial"/>
          <w:szCs w:val="24"/>
          <w:lang w:val="cy-GB"/>
        </w:rPr>
        <w:t>i sicrhau y darperir gwasanaethau sgrinio yn unol â’r Ddeddf Cydraddoldeb a sicrhau mynediad a chyfle cyfartal i bobl sy’n rhannu nodwedd warchodedig</w:t>
      </w:r>
      <w:r w:rsidR="00F344BA" w:rsidRPr="00BE6204">
        <w:rPr>
          <w:rFonts w:cs="Arial"/>
          <w:szCs w:val="24"/>
          <w:lang w:val="cy-GB"/>
        </w:rPr>
        <w:t>.</w:t>
      </w:r>
    </w:p>
    <w:p w14:paraId="4423FB8E" w14:textId="77777777" w:rsidR="00A17F14" w:rsidRPr="002905DF" w:rsidRDefault="00A17F14" w:rsidP="00CE6E3A">
      <w:pPr>
        <w:autoSpaceDE w:val="0"/>
        <w:autoSpaceDN w:val="0"/>
        <w:adjustRightInd w:val="0"/>
        <w:rPr>
          <w:rFonts w:cs="Arial"/>
          <w:b/>
          <w:sz w:val="20"/>
          <w:lang w:val="cy-GB"/>
        </w:rPr>
      </w:pPr>
    </w:p>
    <w:p w14:paraId="3C1B9D84" w14:textId="416EE917" w:rsidR="00277CD8" w:rsidRPr="00BE6204" w:rsidRDefault="00277CD8" w:rsidP="00CE6E3A">
      <w:pPr>
        <w:autoSpaceDE w:val="0"/>
        <w:autoSpaceDN w:val="0"/>
        <w:adjustRightInd w:val="0"/>
        <w:rPr>
          <w:rFonts w:cs="Arial"/>
          <w:b/>
          <w:sz w:val="22"/>
          <w:szCs w:val="22"/>
          <w:lang w:val="cy-GB"/>
        </w:rPr>
      </w:pPr>
      <w:r w:rsidRPr="00BE6204">
        <w:rPr>
          <w:rFonts w:cs="Arial"/>
          <w:b/>
          <w:sz w:val="22"/>
          <w:szCs w:val="22"/>
          <w:lang w:val="cy-GB"/>
        </w:rPr>
        <w:lastRenderedPageBreak/>
        <w:t>F</w:t>
      </w:r>
      <w:r w:rsidR="002905DF">
        <w:rPr>
          <w:rFonts w:cs="Arial"/>
          <w:b/>
          <w:sz w:val="22"/>
          <w:szCs w:val="22"/>
          <w:lang w:val="cy-GB"/>
        </w:rPr>
        <w:t>f</w:t>
      </w:r>
      <w:r w:rsidRPr="00BE6204">
        <w:rPr>
          <w:rFonts w:cs="Arial"/>
          <w:b/>
          <w:sz w:val="22"/>
          <w:szCs w:val="22"/>
          <w:lang w:val="cy-GB"/>
        </w:rPr>
        <w:t xml:space="preserve">igur 2: </w:t>
      </w:r>
      <w:r w:rsidR="002905DF">
        <w:rPr>
          <w:rFonts w:cs="Arial"/>
          <w:b/>
          <w:sz w:val="22"/>
          <w:szCs w:val="22"/>
          <w:lang w:val="cy-GB"/>
        </w:rPr>
        <w:t xml:space="preserve">Nodweddion gwarchodedig </w:t>
      </w:r>
      <w:r w:rsidR="0042138D">
        <w:rPr>
          <w:rFonts w:cs="Arial"/>
          <w:b/>
          <w:sz w:val="22"/>
          <w:szCs w:val="22"/>
          <w:lang w:val="cy-GB"/>
        </w:rPr>
        <w:t xml:space="preserve">o </w:t>
      </w:r>
      <w:r w:rsidR="002905DF">
        <w:rPr>
          <w:rFonts w:cs="Arial"/>
          <w:b/>
          <w:sz w:val="22"/>
          <w:szCs w:val="22"/>
          <w:lang w:val="cy-GB"/>
        </w:rPr>
        <w:t xml:space="preserve">dan Ddeddf Cydraddoldeb </w:t>
      </w:r>
      <w:r w:rsidRPr="00BE6204">
        <w:rPr>
          <w:rFonts w:cs="Arial"/>
          <w:b/>
          <w:sz w:val="22"/>
          <w:szCs w:val="22"/>
          <w:lang w:val="cy-GB"/>
        </w:rPr>
        <w:t>2010</w:t>
      </w:r>
    </w:p>
    <w:p w14:paraId="0A76B7C2" w14:textId="52C5972E" w:rsidR="006E1E44" w:rsidRPr="00BE6204" w:rsidRDefault="00BA60C8" w:rsidP="006E1E44">
      <w:pPr>
        <w:autoSpaceDE w:val="0"/>
        <w:autoSpaceDN w:val="0"/>
        <w:adjustRightInd w:val="0"/>
        <w:jc w:val="left"/>
        <w:rPr>
          <w:rFonts w:cs="Arial"/>
          <w:b/>
          <w:sz w:val="20"/>
          <w:lang w:val="cy-GB"/>
        </w:rPr>
      </w:pPr>
      <w:r>
        <w:rPr>
          <w:noProof/>
          <w:lang w:eastAsia="en-GB"/>
        </w:rPr>
        <w:drawing>
          <wp:inline distT="0" distB="0" distL="0" distR="0" wp14:anchorId="2A3E8199" wp14:editId="2DDD37C2">
            <wp:extent cx="5505914" cy="4127500"/>
            <wp:effectExtent l="0" t="0" r="0" b="6350"/>
            <wp:docPr id="12" name="Picture 12" descr="Ymwybyddiaeth ddiwylliannol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 descr="Ymwybyddiaeth ddiwylliannol"/>
                    <pic:cNvPicPr>
                      <a:picLocks noChangeAspect="1" noChangeArrowheads="1"/>
                    </pic:cNvPicPr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516670" cy="4135563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6E1E44" w:rsidRPr="00BE6204">
        <w:rPr>
          <w:rFonts w:cs="Arial"/>
          <w:b/>
          <w:sz w:val="20"/>
          <w:lang w:val="cy-GB"/>
        </w:rPr>
        <w:t xml:space="preserve"> </w:t>
      </w:r>
    </w:p>
    <w:p w14:paraId="23A1C075" w14:textId="56D4097B" w:rsidR="00BA60C8" w:rsidRDefault="00512DD0" w:rsidP="00BA60C8">
      <w:pPr>
        <w:autoSpaceDE w:val="0"/>
        <w:autoSpaceDN w:val="0"/>
        <w:adjustRightInd w:val="0"/>
        <w:rPr>
          <w:rFonts w:cs="Arial"/>
          <w:b/>
          <w:szCs w:val="24"/>
        </w:rPr>
      </w:pPr>
      <w:hyperlink r:id="rId14" w:history="1">
        <w:r w:rsidR="00BA60C8">
          <w:rPr>
            <w:rStyle w:val="Strong"/>
            <w:rFonts w:ascii="Segoe UI" w:hAnsi="Segoe UI" w:cs="Segoe UI"/>
            <w:i/>
            <w:iCs/>
            <w:color w:val="1978A3"/>
          </w:rPr>
          <w:t>https://myuni.swansea.ac.uk/media/cultural-awareness.jpg</w:t>
        </w:r>
      </w:hyperlink>
    </w:p>
    <w:p w14:paraId="0774490C" w14:textId="0EB2B571" w:rsidR="00CE6E3A" w:rsidRPr="00BE6204" w:rsidRDefault="002905DF" w:rsidP="00CE6E3A">
      <w:pPr>
        <w:autoSpaceDE w:val="0"/>
        <w:autoSpaceDN w:val="0"/>
        <w:adjustRightInd w:val="0"/>
        <w:rPr>
          <w:rFonts w:cs="Arial"/>
          <w:b/>
          <w:szCs w:val="24"/>
          <w:lang w:val="cy-GB"/>
        </w:rPr>
      </w:pPr>
      <w:r>
        <w:rPr>
          <w:rFonts w:cs="Arial"/>
          <w:b/>
          <w:szCs w:val="24"/>
          <w:lang w:val="cy-GB"/>
        </w:rPr>
        <w:t xml:space="preserve">Anfantais </w:t>
      </w:r>
      <w:r w:rsidR="00EF2C82" w:rsidRPr="00BE6204">
        <w:rPr>
          <w:rFonts w:cs="Arial"/>
          <w:b/>
          <w:szCs w:val="24"/>
          <w:lang w:val="cy-GB"/>
        </w:rPr>
        <w:t>econom</w:t>
      </w:r>
      <w:r>
        <w:rPr>
          <w:rFonts w:cs="Arial"/>
          <w:b/>
          <w:szCs w:val="24"/>
          <w:lang w:val="cy-GB"/>
        </w:rPr>
        <w:t>a</w:t>
      </w:r>
      <w:r w:rsidR="00EF2C82" w:rsidRPr="00BE6204">
        <w:rPr>
          <w:rFonts w:cs="Arial"/>
          <w:b/>
          <w:szCs w:val="24"/>
          <w:lang w:val="cy-GB"/>
        </w:rPr>
        <w:t>i</w:t>
      </w:r>
      <w:r>
        <w:rPr>
          <w:rFonts w:cs="Arial"/>
          <w:b/>
          <w:szCs w:val="24"/>
          <w:lang w:val="cy-GB"/>
        </w:rPr>
        <w:t>dd-gymdeithasol</w:t>
      </w:r>
    </w:p>
    <w:p w14:paraId="13231459" w14:textId="27752CF0" w:rsidR="00CE6E3A" w:rsidRPr="00BE6204" w:rsidRDefault="002905DF" w:rsidP="00CE6E3A">
      <w:pPr>
        <w:autoSpaceDE w:val="0"/>
        <w:autoSpaceDN w:val="0"/>
        <w:adjustRightInd w:val="0"/>
        <w:rPr>
          <w:szCs w:val="24"/>
          <w:lang w:val="cy-GB"/>
        </w:rPr>
      </w:pPr>
      <w:r>
        <w:rPr>
          <w:szCs w:val="24"/>
          <w:lang w:val="cy-GB"/>
        </w:rPr>
        <w:t xml:space="preserve">Mae </w:t>
      </w:r>
      <w:r w:rsidR="00736E7D" w:rsidRPr="00BE6204">
        <w:rPr>
          <w:szCs w:val="24"/>
          <w:lang w:val="cy-GB"/>
        </w:rPr>
        <w:t>grad</w:t>
      </w:r>
      <w:r>
        <w:rPr>
          <w:szCs w:val="24"/>
          <w:lang w:val="cy-GB"/>
        </w:rPr>
        <w:t>d</w:t>
      </w:r>
      <w:r w:rsidR="00736E7D" w:rsidRPr="00BE6204">
        <w:rPr>
          <w:szCs w:val="24"/>
          <w:lang w:val="cy-GB"/>
        </w:rPr>
        <w:t>i</w:t>
      </w:r>
      <w:r>
        <w:rPr>
          <w:szCs w:val="24"/>
          <w:lang w:val="cy-GB"/>
        </w:rPr>
        <w:t>a</w:t>
      </w:r>
      <w:r w:rsidR="00736E7D" w:rsidRPr="00BE6204">
        <w:rPr>
          <w:szCs w:val="24"/>
          <w:lang w:val="cy-GB"/>
        </w:rPr>
        <w:t xml:space="preserve">nt </w:t>
      </w:r>
      <w:r>
        <w:rPr>
          <w:szCs w:val="24"/>
          <w:lang w:val="cy-GB"/>
        </w:rPr>
        <w:t xml:space="preserve">cymdeithasol mewn canlyniadau iechyd yn bodoli </w:t>
      </w:r>
      <w:r w:rsidR="007E06B0">
        <w:rPr>
          <w:szCs w:val="24"/>
          <w:lang w:val="cy-GB"/>
        </w:rPr>
        <w:t>– mae iechyd</w:t>
      </w:r>
      <w:r>
        <w:rPr>
          <w:szCs w:val="24"/>
          <w:lang w:val="cy-GB"/>
        </w:rPr>
        <w:t xml:space="preserve"> </w:t>
      </w:r>
      <w:r w:rsidR="0024399F" w:rsidRPr="00BE6204">
        <w:rPr>
          <w:szCs w:val="24"/>
          <w:lang w:val="cy-GB"/>
        </w:rPr>
        <w:t>person</w:t>
      </w:r>
      <w:r w:rsidR="007E06B0">
        <w:rPr>
          <w:szCs w:val="24"/>
          <w:lang w:val="cy-GB"/>
        </w:rPr>
        <w:t xml:space="preserve"> yn tueddu i fod yn waeth os yw ei sefyllfa gymdeithasol dan fwy o anfantais</w:t>
      </w:r>
      <w:r w:rsidR="0024399F" w:rsidRPr="00BE6204">
        <w:rPr>
          <w:szCs w:val="24"/>
          <w:lang w:val="cy-GB"/>
        </w:rPr>
        <w:t xml:space="preserve">. </w:t>
      </w:r>
      <w:r w:rsidR="007E06B0">
        <w:rPr>
          <w:szCs w:val="24"/>
          <w:lang w:val="cy-GB"/>
        </w:rPr>
        <w:t>Yng Nghymru</w:t>
      </w:r>
      <w:r w:rsidR="006E1E44" w:rsidRPr="00BE6204">
        <w:rPr>
          <w:szCs w:val="24"/>
          <w:lang w:val="cy-GB"/>
        </w:rPr>
        <w:t>,</w:t>
      </w:r>
      <w:r w:rsidR="0024399F" w:rsidRPr="00BE6204">
        <w:rPr>
          <w:szCs w:val="24"/>
          <w:lang w:val="cy-GB"/>
        </w:rPr>
        <w:t xml:space="preserve"> </w:t>
      </w:r>
      <w:r w:rsidR="007E06B0">
        <w:rPr>
          <w:szCs w:val="24"/>
          <w:lang w:val="cy-GB"/>
        </w:rPr>
        <w:t xml:space="preserve">mae pobl o gymunedau mwy difreintiedig â disgwyliad oes </w:t>
      </w:r>
      <w:r w:rsidR="004C46C7">
        <w:rPr>
          <w:szCs w:val="24"/>
          <w:lang w:val="cy-GB"/>
        </w:rPr>
        <w:t xml:space="preserve">llai </w:t>
      </w:r>
      <w:r w:rsidR="007E06B0">
        <w:rPr>
          <w:szCs w:val="24"/>
          <w:lang w:val="cy-GB"/>
        </w:rPr>
        <w:t>ac maent yn byw am fwy o flynyddoedd mewn iechyd gwael o’u cymharu â phobl sy’n byw yn yr ardaloedd lleiaf difreintiedig</w:t>
      </w:r>
      <w:r w:rsidR="00736E7D" w:rsidRPr="00BE6204">
        <w:rPr>
          <w:szCs w:val="24"/>
          <w:lang w:val="cy-GB"/>
        </w:rPr>
        <w:t>.</w:t>
      </w:r>
      <w:r w:rsidR="00F344BA" w:rsidRPr="00BE6204">
        <w:rPr>
          <w:szCs w:val="24"/>
          <w:vertAlign w:val="superscript"/>
          <w:lang w:val="cy-GB"/>
        </w:rPr>
        <w:t>16</w:t>
      </w:r>
      <w:r w:rsidR="00736E7D" w:rsidRPr="00BE6204">
        <w:rPr>
          <w:szCs w:val="24"/>
          <w:lang w:val="cy-GB"/>
        </w:rPr>
        <w:t xml:space="preserve"> </w:t>
      </w:r>
      <w:r w:rsidR="007E06B0">
        <w:rPr>
          <w:szCs w:val="24"/>
          <w:lang w:val="cy-GB"/>
        </w:rPr>
        <w:t xml:space="preserve">Mae cyflwyno’r </w:t>
      </w:r>
      <w:r w:rsidR="004C46C7">
        <w:rPr>
          <w:b/>
          <w:szCs w:val="24"/>
          <w:lang w:val="cy-GB"/>
        </w:rPr>
        <w:t>D</w:t>
      </w:r>
      <w:r w:rsidR="007E06B0">
        <w:rPr>
          <w:b/>
          <w:szCs w:val="24"/>
          <w:lang w:val="cy-GB"/>
        </w:rPr>
        <w:t xml:space="preserve">dyletswydd </w:t>
      </w:r>
      <w:r w:rsidR="004C46C7">
        <w:rPr>
          <w:b/>
          <w:szCs w:val="24"/>
          <w:lang w:val="cy-GB"/>
        </w:rPr>
        <w:t>E</w:t>
      </w:r>
      <w:r w:rsidR="00CE6E3A" w:rsidRPr="00BE6204">
        <w:rPr>
          <w:b/>
          <w:szCs w:val="24"/>
          <w:lang w:val="cy-GB"/>
        </w:rPr>
        <w:t>conom</w:t>
      </w:r>
      <w:r w:rsidR="007E06B0">
        <w:rPr>
          <w:b/>
          <w:szCs w:val="24"/>
          <w:lang w:val="cy-GB"/>
        </w:rPr>
        <w:t>a</w:t>
      </w:r>
      <w:r w:rsidR="00CE6E3A" w:rsidRPr="00BE6204">
        <w:rPr>
          <w:b/>
          <w:szCs w:val="24"/>
          <w:lang w:val="cy-GB"/>
        </w:rPr>
        <w:t>i</w:t>
      </w:r>
      <w:r w:rsidR="007E06B0">
        <w:rPr>
          <w:b/>
          <w:szCs w:val="24"/>
          <w:lang w:val="cy-GB"/>
        </w:rPr>
        <w:t>dd-gymdeithasol</w:t>
      </w:r>
      <w:r w:rsidR="00CE6E3A" w:rsidRPr="00BE6204">
        <w:rPr>
          <w:b/>
          <w:szCs w:val="24"/>
          <w:lang w:val="cy-GB"/>
        </w:rPr>
        <w:t xml:space="preserve"> </w:t>
      </w:r>
      <w:r w:rsidR="007E06B0">
        <w:rPr>
          <w:szCs w:val="24"/>
          <w:lang w:val="cy-GB"/>
        </w:rPr>
        <w:t xml:space="preserve">yng Nghymru ym mis </w:t>
      </w:r>
      <w:r w:rsidR="00CE6E3A" w:rsidRPr="00BE6204">
        <w:rPr>
          <w:szCs w:val="24"/>
          <w:lang w:val="cy-GB"/>
        </w:rPr>
        <w:t>Ma</w:t>
      </w:r>
      <w:r w:rsidR="007E06B0">
        <w:rPr>
          <w:szCs w:val="24"/>
          <w:lang w:val="cy-GB"/>
        </w:rPr>
        <w:t>w</w:t>
      </w:r>
      <w:r w:rsidR="00CE6E3A" w:rsidRPr="00BE6204">
        <w:rPr>
          <w:szCs w:val="24"/>
          <w:lang w:val="cy-GB"/>
        </w:rPr>
        <w:t>r</w:t>
      </w:r>
      <w:r w:rsidR="007E06B0">
        <w:rPr>
          <w:szCs w:val="24"/>
          <w:lang w:val="cy-GB"/>
        </w:rPr>
        <w:t>t</w:t>
      </w:r>
      <w:r w:rsidR="00CE6E3A" w:rsidRPr="00BE6204">
        <w:rPr>
          <w:szCs w:val="24"/>
          <w:lang w:val="cy-GB"/>
        </w:rPr>
        <w:t>h 2021</w:t>
      </w:r>
      <w:r w:rsidR="007E06B0">
        <w:rPr>
          <w:szCs w:val="24"/>
          <w:lang w:val="cy-GB"/>
        </w:rPr>
        <w:t xml:space="preserve"> yn golygu bod yn rhaid i gyrff cyhoeddus</w:t>
      </w:r>
      <w:r w:rsidR="00CE6E3A" w:rsidRPr="00BE6204">
        <w:rPr>
          <w:szCs w:val="24"/>
          <w:lang w:val="cy-GB"/>
        </w:rPr>
        <w:t xml:space="preserve">, </w:t>
      </w:r>
      <w:r w:rsidR="007E06B0">
        <w:rPr>
          <w:szCs w:val="24"/>
          <w:lang w:val="cy-GB"/>
        </w:rPr>
        <w:t>gan gynnwys Iechyd Cyhoeddus Cymru</w:t>
      </w:r>
      <w:r w:rsidR="00CE6E3A" w:rsidRPr="00BE6204">
        <w:rPr>
          <w:szCs w:val="24"/>
          <w:lang w:val="cy-GB"/>
        </w:rPr>
        <w:t xml:space="preserve">, </w:t>
      </w:r>
      <w:r w:rsidR="007E06B0">
        <w:rPr>
          <w:szCs w:val="24"/>
          <w:lang w:val="cy-GB"/>
        </w:rPr>
        <w:t xml:space="preserve">feddwl am sut y gall penderfyniadau </w:t>
      </w:r>
      <w:r w:rsidR="00CE6E3A" w:rsidRPr="00BE6204">
        <w:rPr>
          <w:szCs w:val="24"/>
          <w:lang w:val="cy-GB"/>
        </w:rPr>
        <w:t>strateg</w:t>
      </w:r>
      <w:r w:rsidR="007E06B0">
        <w:rPr>
          <w:szCs w:val="24"/>
          <w:lang w:val="cy-GB"/>
        </w:rPr>
        <w:t>ol</w:t>
      </w:r>
      <w:r w:rsidR="00CE6E3A" w:rsidRPr="00BE6204">
        <w:rPr>
          <w:szCs w:val="24"/>
          <w:lang w:val="cy-GB"/>
        </w:rPr>
        <w:t xml:space="preserve"> </w:t>
      </w:r>
      <w:r w:rsidR="007E06B0">
        <w:rPr>
          <w:szCs w:val="24"/>
          <w:lang w:val="cy-GB"/>
        </w:rPr>
        <w:t xml:space="preserve">wella anghydraddoldeb </w:t>
      </w:r>
      <w:r w:rsidR="0038067A">
        <w:rPr>
          <w:szCs w:val="24"/>
          <w:lang w:val="cy-GB"/>
        </w:rPr>
        <w:t xml:space="preserve">o ran </w:t>
      </w:r>
      <w:r w:rsidR="007E06B0">
        <w:rPr>
          <w:szCs w:val="24"/>
          <w:lang w:val="cy-GB"/>
        </w:rPr>
        <w:t xml:space="preserve">canlyniad i bobl sy’n dioddef anfantais </w:t>
      </w:r>
      <w:r w:rsidR="00CE6E3A" w:rsidRPr="00BE6204">
        <w:rPr>
          <w:szCs w:val="24"/>
          <w:lang w:val="cy-GB"/>
        </w:rPr>
        <w:t>econom</w:t>
      </w:r>
      <w:r w:rsidR="007E06B0">
        <w:rPr>
          <w:szCs w:val="24"/>
          <w:lang w:val="cy-GB"/>
        </w:rPr>
        <w:t>a</w:t>
      </w:r>
      <w:r w:rsidR="00CE6E3A" w:rsidRPr="00BE6204">
        <w:rPr>
          <w:szCs w:val="24"/>
          <w:lang w:val="cy-GB"/>
        </w:rPr>
        <w:t>i</w:t>
      </w:r>
      <w:r w:rsidR="007E06B0">
        <w:rPr>
          <w:szCs w:val="24"/>
          <w:lang w:val="cy-GB"/>
        </w:rPr>
        <w:t>dd-gymdeithasol</w:t>
      </w:r>
      <w:r w:rsidR="00CE6E3A" w:rsidRPr="00BE6204">
        <w:rPr>
          <w:szCs w:val="24"/>
          <w:lang w:val="cy-GB"/>
        </w:rPr>
        <w:t xml:space="preserve">. </w:t>
      </w:r>
      <w:r w:rsidR="0038067A" w:rsidRPr="00243DA1">
        <w:rPr>
          <w:szCs w:val="24"/>
          <w:lang w:val="cy-GB"/>
        </w:rPr>
        <w:t>Dyma’r ddyletswydd</w:t>
      </w:r>
      <w:r w:rsidR="00CE6E3A" w:rsidRPr="00243DA1">
        <w:rPr>
          <w:szCs w:val="24"/>
          <w:lang w:val="cy-GB"/>
        </w:rPr>
        <w:t>:</w:t>
      </w:r>
    </w:p>
    <w:p w14:paraId="43D05CA5" w14:textId="79289C42" w:rsidR="00CE6E3A" w:rsidRPr="00BE6204" w:rsidRDefault="0038067A" w:rsidP="002D6C32">
      <w:pPr>
        <w:pStyle w:val="ListParagraph"/>
        <w:numPr>
          <w:ilvl w:val="0"/>
          <w:numId w:val="11"/>
        </w:numPr>
        <w:autoSpaceDE w:val="0"/>
        <w:autoSpaceDN w:val="0"/>
        <w:adjustRightInd w:val="0"/>
        <w:rPr>
          <w:i/>
          <w:szCs w:val="24"/>
          <w:lang w:val="cy-GB"/>
        </w:rPr>
      </w:pPr>
      <w:r w:rsidRPr="0038067A">
        <w:rPr>
          <w:i/>
          <w:iCs/>
          <w:szCs w:val="24"/>
          <w:shd w:val="clear" w:color="auto" w:fill="FFFFFF"/>
          <w:lang w:val="cy-GB"/>
        </w:rPr>
        <w:t xml:space="preserve">Rhaid i awdurdod, wrth wneud penderfyniadau o natur strategol ynghylch sut i arfer ei swyddogaethau, roi sylw dyledus i ddymunoldeb eu gwneud mewn ffordd sydd wedi'i chynllunio i leihau </w:t>
      </w:r>
      <w:r w:rsidRPr="0038067A">
        <w:rPr>
          <w:b/>
          <w:bCs/>
          <w:i/>
          <w:iCs/>
          <w:szCs w:val="24"/>
          <w:shd w:val="clear" w:color="auto" w:fill="FFFFFF"/>
          <w:lang w:val="cy-GB"/>
        </w:rPr>
        <w:t>anghydraddoldebau canlyniad sy'n deillio o anfantais economaidd-gymdeithasol</w:t>
      </w:r>
      <w:r w:rsidR="00CE6E3A" w:rsidRPr="00BE6204">
        <w:rPr>
          <w:i/>
          <w:lang w:val="cy-GB"/>
        </w:rPr>
        <w:t>.</w:t>
      </w:r>
    </w:p>
    <w:p w14:paraId="2B7EF644" w14:textId="427E985D" w:rsidR="00F7735C" w:rsidRPr="00BE6204" w:rsidRDefault="0038067A" w:rsidP="00F7735C">
      <w:pPr>
        <w:rPr>
          <w:szCs w:val="24"/>
          <w:lang w:val="cy-GB"/>
        </w:rPr>
      </w:pPr>
      <w:r>
        <w:rPr>
          <w:szCs w:val="24"/>
          <w:lang w:val="cy-GB"/>
        </w:rPr>
        <w:t>Fel corff cyhoeddus</w:t>
      </w:r>
      <w:r w:rsidR="00EF2C82" w:rsidRPr="00BE6204">
        <w:rPr>
          <w:szCs w:val="24"/>
          <w:lang w:val="cy-GB"/>
        </w:rPr>
        <w:t>,</w:t>
      </w:r>
      <w:r>
        <w:rPr>
          <w:szCs w:val="24"/>
          <w:lang w:val="cy-GB"/>
        </w:rPr>
        <w:t xml:space="preserve"> mae ystyried cydraddoldeb i bobl sydd dan anfantais </w:t>
      </w:r>
      <w:r w:rsidR="00EF2C82" w:rsidRPr="00BE6204">
        <w:rPr>
          <w:szCs w:val="24"/>
          <w:lang w:val="cy-GB"/>
        </w:rPr>
        <w:t>econom</w:t>
      </w:r>
      <w:r>
        <w:rPr>
          <w:szCs w:val="24"/>
          <w:lang w:val="cy-GB"/>
        </w:rPr>
        <w:t>a</w:t>
      </w:r>
      <w:r w:rsidR="00EF2C82" w:rsidRPr="00BE6204">
        <w:rPr>
          <w:szCs w:val="24"/>
          <w:lang w:val="cy-GB"/>
        </w:rPr>
        <w:t>i</w:t>
      </w:r>
      <w:r>
        <w:rPr>
          <w:szCs w:val="24"/>
          <w:lang w:val="cy-GB"/>
        </w:rPr>
        <w:t>dd-gymdeithasol</w:t>
      </w:r>
      <w:r w:rsidR="00EF2C82" w:rsidRPr="00BE6204">
        <w:rPr>
          <w:szCs w:val="24"/>
          <w:lang w:val="cy-GB"/>
        </w:rPr>
        <w:t xml:space="preserve"> </w:t>
      </w:r>
      <w:r>
        <w:rPr>
          <w:b/>
          <w:szCs w:val="24"/>
          <w:lang w:val="cy-GB"/>
        </w:rPr>
        <w:t>yn ofyniad cyfreithiol</w:t>
      </w:r>
      <w:r w:rsidR="00CE6E3A" w:rsidRPr="00BE6204">
        <w:rPr>
          <w:b/>
          <w:szCs w:val="24"/>
          <w:lang w:val="cy-GB"/>
        </w:rPr>
        <w:t>.</w:t>
      </w:r>
      <w:r w:rsidR="00CE6E3A" w:rsidRPr="00BE6204">
        <w:rPr>
          <w:szCs w:val="24"/>
          <w:lang w:val="cy-GB"/>
        </w:rPr>
        <w:t xml:space="preserve"> </w:t>
      </w:r>
    </w:p>
    <w:p w14:paraId="40BA5DC1" w14:textId="1812853D" w:rsidR="00736E7D" w:rsidRPr="00BE6204" w:rsidRDefault="0038067A" w:rsidP="00F7735C">
      <w:pPr>
        <w:rPr>
          <w:rFonts w:cs="Arial"/>
          <w:b/>
          <w:szCs w:val="24"/>
          <w:lang w:val="cy-GB"/>
        </w:rPr>
      </w:pPr>
      <w:r>
        <w:rPr>
          <w:rFonts w:cs="Arial"/>
          <w:b/>
          <w:szCs w:val="24"/>
          <w:lang w:val="cy-GB"/>
        </w:rPr>
        <w:lastRenderedPageBreak/>
        <w:t>G</w:t>
      </w:r>
      <w:r w:rsidR="00736E7D" w:rsidRPr="00BE6204">
        <w:rPr>
          <w:rFonts w:cs="Arial"/>
          <w:b/>
          <w:szCs w:val="24"/>
          <w:lang w:val="cy-GB"/>
        </w:rPr>
        <w:t>r</w:t>
      </w:r>
      <w:r>
        <w:rPr>
          <w:rFonts w:cs="Arial"/>
          <w:b/>
          <w:szCs w:val="24"/>
          <w:lang w:val="cy-GB"/>
        </w:rPr>
        <w:t>w</w:t>
      </w:r>
      <w:r w:rsidR="00736E7D" w:rsidRPr="00BE6204">
        <w:rPr>
          <w:rFonts w:cs="Arial"/>
          <w:b/>
          <w:szCs w:val="24"/>
          <w:lang w:val="cy-GB"/>
        </w:rPr>
        <w:t>p</w:t>
      </w:r>
      <w:r>
        <w:rPr>
          <w:rFonts w:cs="Arial"/>
          <w:b/>
          <w:szCs w:val="24"/>
          <w:lang w:val="cy-GB"/>
        </w:rPr>
        <w:t>iau heb gynrychiolaeth ddigonol</w:t>
      </w:r>
    </w:p>
    <w:p w14:paraId="48AB80CA" w14:textId="6001B62C" w:rsidR="00736E7D" w:rsidRPr="00BE6204" w:rsidRDefault="008E2C9D" w:rsidP="00E86F9D">
      <w:pPr>
        <w:autoSpaceDE w:val="0"/>
        <w:autoSpaceDN w:val="0"/>
        <w:adjustRightInd w:val="0"/>
        <w:spacing w:after="260" w:line="276" w:lineRule="atLeast"/>
        <w:rPr>
          <w:rFonts w:cs="Arial"/>
          <w:szCs w:val="24"/>
          <w:lang w:val="cy-GB"/>
        </w:rPr>
      </w:pPr>
      <w:r>
        <w:rPr>
          <w:rFonts w:cs="Arial"/>
          <w:szCs w:val="24"/>
          <w:lang w:val="cy-GB"/>
        </w:rPr>
        <w:t xml:space="preserve">Mae grwpiau heb gynrychiolaeth ddigonol neu grwpiau cynhwysiant yn cyfeirio at y rhai sydd wedi’u </w:t>
      </w:r>
      <w:proofErr w:type="spellStart"/>
      <w:r>
        <w:rPr>
          <w:rFonts w:cs="Arial"/>
          <w:szCs w:val="24"/>
          <w:lang w:val="cy-GB"/>
        </w:rPr>
        <w:t>hallgáu’n</w:t>
      </w:r>
      <w:proofErr w:type="spellEnd"/>
      <w:r>
        <w:rPr>
          <w:rFonts w:cs="Arial"/>
          <w:szCs w:val="24"/>
          <w:lang w:val="cy-GB"/>
        </w:rPr>
        <w:t xml:space="preserve"> gymdeithasol neu sy’n cael profiad o </w:t>
      </w:r>
      <w:r w:rsidR="00243DA1">
        <w:rPr>
          <w:rFonts w:cs="Arial"/>
          <w:szCs w:val="24"/>
          <w:lang w:val="cy-GB"/>
        </w:rPr>
        <w:t>stigma</w:t>
      </w:r>
      <w:r>
        <w:rPr>
          <w:rFonts w:cs="Arial"/>
          <w:szCs w:val="24"/>
          <w:lang w:val="cy-GB"/>
        </w:rPr>
        <w:t xml:space="preserve"> a gwahaniaethu sy’n lleihau mynediad at wasanaethau gofal iechyd presennol a phrofiad ohonynt</w:t>
      </w:r>
      <w:r w:rsidR="00E86F9D" w:rsidRPr="00BE6204">
        <w:rPr>
          <w:rFonts w:cs="Arial"/>
          <w:szCs w:val="24"/>
          <w:lang w:val="cy-GB"/>
        </w:rPr>
        <w:t xml:space="preserve">. </w:t>
      </w:r>
      <w:r>
        <w:rPr>
          <w:rFonts w:cs="Arial"/>
          <w:szCs w:val="24"/>
          <w:lang w:val="cy-GB"/>
        </w:rPr>
        <w:t>Bydd hyn yn cynnwys pobl sy’n cael profiad o ddigartrefedd, ceiswyr lloches a ffoaduriaid, pobl â phroblemau camddefnyddio sylweddau a phobl â salwch meddwl a chorfforol</w:t>
      </w:r>
      <w:r w:rsidR="00E86F9D" w:rsidRPr="00BE6204">
        <w:rPr>
          <w:rFonts w:cs="Arial"/>
          <w:szCs w:val="24"/>
          <w:lang w:val="cy-GB"/>
        </w:rPr>
        <w:t>.</w:t>
      </w:r>
    </w:p>
    <w:p w14:paraId="7678B0C1" w14:textId="308206B6" w:rsidR="00334249" w:rsidRPr="00BE6204" w:rsidRDefault="008E2C9D" w:rsidP="00E86F9D">
      <w:pPr>
        <w:autoSpaceDE w:val="0"/>
        <w:autoSpaceDN w:val="0"/>
        <w:adjustRightInd w:val="0"/>
        <w:spacing w:after="260" w:line="276" w:lineRule="atLeast"/>
        <w:rPr>
          <w:rFonts w:cs="Arial"/>
          <w:szCs w:val="24"/>
          <w:lang w:val="cy-GB"/>
        </w:rPr>
      </w:pPr>
      <w:r>
        <w:rPr>
          <w:rFonts w:cs="Arial"/>
          <w:szCs w:val="24"/>
          <w:lang w:val="cy-GB"/>
        </w:rPr>
        <w:t xml:space="preserve">Mae </w:t>
      </w:r>
      <w:proofErr w:type="spellStart"/>
      <w:r w:rsidRPr="00243DA1">
        <w:rPr>
          <w:rFonts w:cs="Arial"/>
          <w:szCs w:val="24"/>
          <w:lang w:val="cy-GB"/>
        </w:rPr>
        <w:t>croestoriadedd</w:t>
      </w:r>
      <w:proofErr w:type="spellEnd"/>
      <w:r>
        <w:rPr>
          <w:rFonts w:cs="Arial"/>
          <w:szCs w:val="24"/>
          <w:lang w:val="cy-GB"/>
        </w:rPr>
        <w:t xml:space="preserve"> ar draws pobl sy’n cael profiad o an</w:t>
      </w:r>
      <w:r w:rsidR="00126F20">
        <w:rPr>
          <w:rFonts w:cs="Arial"/>
          <w:szCs w:val="24"/>
          <w:lang w:val="cy-GB"/>
        </w:rPr>
        <w:t>n</w:t>
      </w:r>
      <w:r>
        <w:rPr>
          <w:rFonts w:cs="Arial"/>
          <w:szCs w:val="24"/>
          <w:lang w:val="cy-GB"/>
        </w:rPr>
        <w:t>h</w:t>
      </w:r>
      <w:r w:rsidR="00126F20">
        <w:rPr>
          <w:rFonts w:cs="Arial"/>
          <w:szCs w:val="24"/>
          <w:lang w:val="cy-GB"/>
        </w:rPr>
        <w:t xml:space="preserve">egwch </w:t>
      </w:r>
      <w:r>
        <w:rPr>
          <w:rFonts w:cs="Arial"/>
          <w:szCs w:val="24"/>
          <w:lang w:val="cy-GB"/>
        </w:rPr>
        <w:t xml:space="preserve">iechyd â phobl â nodwedd warchodedig </w:t>
      </w:r>
      <w:r w:rsidR="00243DA1">
        <w:rPr>
          <w:rFonts w:cs="Arial"/>
          <w:szCs w:val="24"/>
          <w:lang w:val="cy-GB"/>
        </w:rPr>
        <w:t>fel</w:t>
      </w:r>
      <w:r>
        <w:rPr>
          <w:rFonts w:cs="Arial"/>
          <w:szCs w:val="24"/>
          <w:lang w:val="cy-GB"/>
        </w:rPr>
        <w:t xml:space="preserve"> anabledd sydd hefyd yn byw dan anfantais</w:t>
      </w:r>
      <w:r w:rsidR="00334249" w:rsidRPr="00BE6204">
        <w:rPr>
          <w:rFonts w:cs="Arial"/>
          <w:szCs w:val="24"/>
          <w:lang w:val="cy-GB"/>
        </w:rPr>
        <w:t xml:space="preserve"> econom</w:t>
      </w:r>
      <w:r>
        <w:rPr>
          <w:rFonts w:cs="Arial"/>
          <w:szCs w:val="24"/>
          <w:lang w:val="cy-GB"/>
        </w:rPr>
        <w:t>a</w:t>
      </w:r>
      <w:r w:rsidR="00334249" w:rsidRPr="00BE6204">
        <w:rPr>
          <w:rFonts w:cs="Arial"/>
          <w:szCs w:val="24"/>
          <w:lang w:val="cy-GB"/>
        </w:rPr>
        <w:t>i</w:t>
      </w:r>
      <w:r>
        <w:rPr>
          <w:rFonts w:cs="Arial"/>
          <w:szCs w:val="24"/>
          <w:lang w:val="cy-GB"/>
        </w:rPr>
        <w:t>dd-gymdeithasol</w:t>
      </w:r>
      <w:r w:rsidR="00334249" w:rsidRPr="00BE6204">
        <w:rPr>
          <w:rFonts w:cs="Arial"/>
          <w:szCs w:val="24"/>
          <w:lang w:val="cy-GB"/>
        </w:rPr>
        <w:t xml:space="preserve">. </w:t>
      </w:r>
    </w:p>
    <w:p w14:paraId="0F21C11F" w14:textId="76C3A55C" w:rsidR="00165697" w:rsidRPr="00BE6204" w:rsidRDefault="0052341D" w:rsidP="00165697">
      <w:pPr>
        <w:pStyle w:val="Heading1"/>
        <w:rPr>
          <w:lang w:val="cy-GB"/>
        </w:rPr>
      </w:pPr>
      <w:r>
        <w:rPr>
          <w:lang w:val="cy-GB"/>
        </w:rPr>
        <w:t>Deall an</w:t>
      </w:r>
      <w:r w:rsidR="00126F20">
        <w:rPr>
          <w:lang w:val="cy-GB"/>
        </w:rPr>
        <w:t>n</w:t>
      </w:r>
      <w:r>
        <w:rPr>
          <w:lang w:val="cy-GB"/>
        </w:rPr>
        <w:t>h</w:t>
      </w:r>
      <w:r w:rsidR="00126F20">
        <w:rPr>
          <w:lang w:val="cy-GB"/>
        </w:rPr>
        <w:t xml:space="preserve">egwch </w:t>
      </w:r>
      <w:r>
        <w:rPr>
          <w:lang w:val="cy-GB"/>
        </w:rPr>
        <w:t>o ran cyfraddau</w:t>
      </w:r>
      <w:r w:rsidR="00243DA1">
        <w:rPr>
          <w:lang w:val="cy-GB"/>
        </w:rPr>
        <w:t>’r rhai sy’n cael eu sgrinio</w:t>
      </w:r>
    </w:p>
    <w:p w14:paraId="1CFA700C" w14:textId="1653BB4E" w:rsidR="00567385" w:rsidRPr="00BE6204" w:rsidRDefault="006F64A4" w:rsidP="009A78BA">
      <w:pPr>
        <w:rPr>
          <w:rFonts w:cs="Segoe UI"/>
          <w:color w:val="212529"/>
          <w:lang w:val="cy-GB"/>
        </w:rPr>
      </w:pPr>
      <w:r>
        <w:rPr>
          <w:lang w:val="cy-GB"/>
        </w:rPr>
        <w:t xml:space="preserve">Mae pob rhaglen sgrinio wedi nodi safonau gwasanaeth gofynnol i sicrhau y bydd y nifer </w:t>
      </w:r>
      <w:r w:rsidR="00CE42A4">
        <w:rPr>
          <w:lang w:val="cy-GB"/>
        </w:rPr>
        <w:t>m</w:t>
      </w:r>
      <w:r>
        <w:rPr>
          <w:lang w:val="cy-GB"/>
        </w:rPr>
        <w:t xml:space="preserve">wyaf o bobl yn </w:t>
      </w:r>
      <w:r w:rsidR="00CE42A4">
        <w:rPr>
          <w:lang w:val="cy-GB"/>
        </w:rPr>
        <w:t xml:space="preserve">cael budd </w:t>
      </w:r>
      <w:r>
        <w:rPr>
          <w:lang w:val="cy-GB"/>
        </w:rPr>
        <w:t>mewn rhaglenni effeithiol ac effeithlon</w:t>
      </w:r>
      <w:r w:rsidR="009A78BA" w:rsidRPr="00BE6204">
        <w:rPr>
          <w:lang w:val="cy-GB"/>
        </w:rPr>
        <w:t xml:space="preserve">. </w:t>
      </w:r>
      <w:r w:rsidR="00181FA4">
        <w:rPr>
          <w:lang w:val="cy-GB"/>
        </w:rPr>
        <w:t>Mae’r safon uchel gyson ar gyfer darparu gwasanaeth</w:t>
      </w:r>
      <w:r w:rsidR="00CE42A4">
        <w:rPr>
          <w:lang w:val="cy-GB"/>
        </w:rPr>
        <w:t>au</w:t>
      </w:r>
      <w:r w:rsidR="00181FA4">
        <w:rPr>
          <w:lang w:val="cy-GB"/>
        </w:rPr>
        <w:t xml:space="preserve"> ar draws rhaglenni sgrinio’n sicrhau y cynigir yr un gwasanaeth </w:t>
      </w:r>
      <w:r w:rsidR="00CE42A4">
        <w:rPr>
          <w:lang w:val="cy-GB"/>
        </w:rPr>
        <w:t xml:space="preserve">o </w:t>
      </w:r>
      <w:r w:rsidR="00181FA4">
        <w:rPr>
          <w:lang w:val="cy-GB"/>
        </w:rPr>
        <w:t xml:space="preserve">ansawdd uchel i bawb </w:t>
      </w:r>
      <w:r w:rsidR="00CE42A4">
        <w:rPr>
          <w:lang w:val="cy-GB"/>
        </w:rPr>
        <w:t xml:space="preserve">ledled </w:t>
      </w:r>
      <w:r w:rsidR="00181FA4">
        <w:rPr>
          <w:lang w:val="cy-GB"/>
        </w:rPr>
        <w:t>Cymru</w:t>
      </w:r>
      <w:r w:rsidR="009A78BA" w:rsidRPr="00BE6204">
        <w:rPr>
          <w:rFonts w:cs="Segoe UI"/>
          <w:color w:val="212529"/>
          <w:lang w:val="cy-GB"/>
        </w:rPr>
        <w:t xml:space="preserve">. </w:t>
      </w:r>
      <w:r w:rsidR="00181FA4">
        <w:rPr>
          <w:rFonts w:cs="Segoe UI"/>
          <w:color w:val="212529"/>
          <w:lang w:val="cy-GB"/>
        </w:rPr>
        <w:t>Fodd bynnag</w:t>
      </w:r>
      <w:r w:rsidR="00EF306D" w:rsidRPr="00BE6204">
        <w:rPr>
          <w:rFonts w:cs="Segoe UI"/>
          <w:color w:val="212529"/>
          <w:lang w:val="cy-GB"/>
        </w:rPr>
        <w:t>,</w:t>
      </w:r>
      <w:r w:rsidR="00181FA4">
        <w:rPr>
          <w:rFonts w:cs="Segoe UI"/>
          <w:color w:val="212529"/>
          <w:lang w:val="cy-GB"/>
        </w:rPr>
        <w:t xml:space="preserve"> ni fydd darparu gwasanaeth cyfartal i bawb yn cefnogi pobl o grwpiau heb gynrychiolaeth ddigonol y mae’n bosibl bod angen cymorth ychwanegol </w:t>
      </w:r>
      <w:r w:rsidR="00CE42A4">
        <w:rPr>
          <w:rFonts w:cs="Segoe UI"/>
          <w:color w:val="212529"/>
          <w:lang w:val="cy-GB"/>
        </w:rPr>
        <w:t xml:space="preserve">arnynt </w:t>
      </w:r>
      <w:r w:rsidR="00181FA4">
        <w:rPr>
          <w:rFonts w:cs="Segoe UI"/>
          <w:color w:val="212529"/>
          <w:lang w:val="cy-GB"/>
        </w:rPr>
        <w:t xml:space="preserve">i </w:t>
      </w:r>
      <w:r w:rsidR="00CE42A4">
        <w:rPr>
          <w:rFonts w:cs="Segoe UI"/>
          <w:color w:val="212529"/>
          <w:lang w:val="cy-GB"/>
        </w:rPr>
        <w:t xml:space="preserve">fanteisio </w:t>
      </w:r>
      <w:r w:rsidR="00181FA4">
        <w:rPr>
          <w:rFonts w:cs="Segoe UI"/>
          <w:color w:val="212529"/>
          <w:lang w:val="cy-GB"/>
        </w:rPr>
        <w:t>eu cynnig prawf sgrinio</w:t>
      </w:r>
      <w:r w:rsidR="00EF306D" w:rsidRPr="00BE6204">
        <w:rPr>
          <w:rFonts w:cs="Segoe UI"/>
          <w:color w:val="212529"/>
          <w:lang w:val="cy-GB"/>
        </w:rPr>
        <w:t>.</w:t>
      </w:r>
      <w:r w:rsidR="004A65FE">
        <w:rPr>
          <w:rFonts w:cs="Segoe UI"/>
          <w:color w:val="212529"/>
          <w:lang w:val="cy-GB"/>
        </w:rPr>
        <w:t xml:space="preserve"> Nid yw holl bobl Cymru yr un peth </w:t>
      </w:r>
      <w:r w:rsidR="00CE42A4">
        <w:rPr>
          <w:rFonts w:cs="Segoe UI"/>
          <w:color w:val="212529"/>
          <w:lang w:val="cy-GB"/>
        </w:rPr>
        <w:t>ac</w:t>
      </w:r>
      <w:r w:rsidR="004A65FE">
        <w:rPr>
          <w:rFonts w:cs="Segoe UI"/>
          <w:color w:val="212529"/>
          <w:lang w:val="cy-GB"/>
        </w:rPr>
        <w:t xml:space="preserve"> mae gan rai pobl rwystrau a galluogwyr gwahanol ar gyfer sgrinio</w:t>
      </w:r>
      <w:r w:rsidR="009A78BA" w:rsidRPr="00BE6204">
        <w:rPr>
          <w:rFonts w:cs="Segoe UI"/>
          <w:color w:val="212529"/>
          <w:lang w:val="cy-GB"/>
        </w:rPr>
        <w:t>, le</w:t>
      </w:r>
      <w:r w:rsidR="004A65FE">
        <w:rPr>
          <w:rFonts w:cs="Segoe UI"/>
          <w:color w:val="212529"/>
          <w:lang w:val="cy-GB"/>
        </w:rPr>
        <w:t>f</w:t>
      </w:r>
      <w:r w:rsidR="009A78BA" w:rsidRPr="00BE6204">
        <w:rPr>
          <w:rFonts w:cs="Segoe UI"/>
          <w:color w:val="212529"/>
          <w:lang w:val="cy-GB"/>
        </w:rPr>
        <w:t>el</w:t>
      </w:r>
      <w:r w:rsidR="004A65FE">
        <w:rPr>
          <w:rFonts w:cs="Segoe UI"/>
          <w:color w:val="212529"/>
          <w:lang w:val="cy-GB"/>
        </w:rPr>
        <w:t>au llythrennedd iechyd gwahanol</w:t>
      </w:r>
      <w:r w:rsidR="009A78BA" w:rsidRPr="00BE6204">
        <w:rPr>
          <w:rFonts w:cs="Segoe UI"/>
          <w:color w:val="212529"/>
          <w:lang w:val="cy-GB"/>
        </w:rPr>
        <w:t xml:space="preserve"> a</w:t>
      </w:r>
      <w:r w:rsidR="004A65FE">
        <w:rPr>
          <w:rFonts w:cs="Segoe UI"/>
          <w:color w:val="212529"/>
          <w:lang w:val="cy-GB"/>
        </w:rPr>
        <w:t>c anghenion cyfathrebu amrywiol</w:t>
      </w:r>
      <w:r w:rsidR="009A78BA" w:rsidRPr="00BE6204">
        <w:rPr>
          <w:rFonts w:cs="Segoe UI"/>
          <w:color w:val="212529"/>
          <w:lang w:val="cy-GB"/>
        </w:rPr>
        <w:t xml:space="preserve">. </w:t>
      </w:r>
    </w:p>
    <w:p w14:paraId="4EA92F29" w14:textId="30023171" w:rsidR="00E86F9D" w:rsidRPr="00BE6204" w:rsidRDefault="004A65FE" w:rsidP="00040896">
      <w:pPr>
        <w:tabs>
          <w:tab w:val="left" w:pos="2225"/>
        </w:tabs>
        <w:rPr>
          <w:lang w:val="cy-GB"/>
        </w:rPr>
      </w:pPr>
      <w:r>
        <w:rPr>
          <w:lang w:val="cy-GB"/>
        </w:rPr>
        <w:t xml:space="preserve">Nid yw </w:t>
      </w:r>
      <w:r w:rsidRPr="00130F39">
        <w:rPr>
          <w:lang w:val="cy-GB"/>
        </w:rPr>
        <w:t>llawer</w:t>
      </w:r>
      <w:r>
        <w:rPr>
          <w:lang w:val="cy-GB"/>
        </w:rPr>
        <w:t xml:space="preserve"> o’r clefydau y sgrinnir ar eu cyfer yng Nghymru, </w:t>
      </w:r>
      <w:r w:rsidR="00130F39">
        <w:rPr>
          <w:lang w:val="cy-GB"/>
        </w:rPr>
        <w:t>fel</w:t>
      </w:r>
      <w:r>
        <w:rPr>
          <w:lang w:val="cy-GB"/>
        </w:rPr>
        <w:t xml:space="preserve"> </w:t>
      </w:r>
      <w:r w:rsidRPr="00BE6204">
        <w:rPr>
          <w:lang w:val="cy-GB"/>
        </w:rPr>
        <w:t>can</w:t>
      </w:r>
      <w:r>
        <w:rPr>
          <w:lang w:val="cy-GB"/>
        </w:rPr>
        <w:t>s</w:t>
      </w:r>
      <w:r w:rsidRPr="00BE6204">
        <w:rPr>
          <w:lang w:val="cy-GB"/>
        </w:rPr>
        <w:t>er</w:t>
      </w:r>
      <w:r>
        <w:rPr>
          <w:lang w:val="cy-GB"/>
        </w:rPr>
        <w:t xml:space="preserve"> ceg y groth </w:t>
      </w:r>
      <w:r w:rsidR="00E86F9D" w:rsidRPr="00BE6204">
        <w:rPr>
          <w:lang w:val="cy-GB"/>
        </w:rPr>
        <w:t>a c</w:t>
      </w:r>
      <w:r>
        <w:rPr>
          <w:lang w:val="cy-GB"/>
        </w:rPr>
        <w:t>h</w:t>
      </w:r>
      <w:r w:rsidR="00E86F9D" w:rsidRPr="00BE6204">
        <w:rPr>
          <w:lang w:val="cy-GB"/>
        </w:rPr>
        <w:t>an</w:t>
      </w:r>
      <w:r>
        <w:rPr>
          <w:lang w:val="cy-GB"/>
        </w:rPr>
        <w:t>s</w:t>
      </w:r>
      <w:r w:rsidR="00E86F9D" w:rsidRPr="00BE6204">
        <w:rPr>
          <w:lang w:val="cy-GB"/>
        </w:rPr>
        <w:t xml:space="preserve">er </w:t>
      </w:r>
      <w:r>
        <w:rPr>
          <w:lang w:val="cy-GB"/>
        </w:rPr>
        <w:t xml:space="preserve">y coluddyn wedi’u dosbarthu’n gyfartal ar draws </w:t>
      </w:r>
      <w:r w:rsidR="00BD06E2">
        <w:rPr>
          <w:lang w:val="cy-GB"/>
        </w:rPr>
        <w:t xml:space="preserve">y boblogaeth gyda </w:t>
      </w:r>
      <w:r w:rsidR="00130F39">
        <w:rPr>
          <w:lang w:val="cy-GB"/>
        </w:rPr>
        <w:t>nifer uwch o g</w:t>
      </w:r>
      <w:r w:rsidR="000B3EB2" w:rsidRPr="00BE6204">
        <w:rPr>
          <w:lang w:val="cy-GB"/>
        </w:rPr>
        <w:t>an</w:t>
      </w:r>
      <w:r w:rsidR="00BD06E2">
        <w:rPr>
          <w:lang w:val="cy-GB"/>
        </w:rPr>
        <w:t>s</w:t>
      </w:r>
      <w:r w:rsidR="000B3EB2" w:rsidRPr="00BE6204">
        <w:rPr>
          <w:lang w:val="cy-GB"/>
        </w:rPr>
        <w:t>er</w:t>
      </w:r>
      <w:r w:rsidR="00BD06E2">
        <w:rPr>
          <w:lang w:val="cy-GB"/>
        </w:rPr>
        <w:t xml:space="preserve"> uwch yn ein cymunedau mwy difreintiedig</w:t>
      </w:r>
      <w:r w:rsidR="00E86F9D" w:rsidRPr="00BE6204">
        <w:rPr>
          <w:lang w:val="cy-GB"/>
        </w:rPr>
        <w:t>.</w:t>
      </w:r>
      <w:r w:rsidR="00F344BA" w:rsidRPr="00BE6204">
        <w:rPr>
          <w:vertAlign w:val="superscript"/>
          <w:lang w:val="cy-GB"/>
        </w:rPr>
        <w:t>17</w:t>
      </w:r>
      <w:r w:rsidR="00E86F9D" w:rsidRPr="00BE6204">
        <w:rPr>
          <w:lang w:val="cy-GB"/>
        </w:rPr>
        <w:t xml:space="preserve"> </w:t>
      </w:r>
      <w:r w:rsidR="00BD06E2">
        <w:rPr>
          <w:lang w:val="cy-GB"/>
        </w:rPr>
        <w:t xml:space="preserve">Mae pobl o gymunedau De </w:t>
      </w:r>
      <w:r w:rsidR="000B3EB2" w:rsidRPr="00BE6204">
        <w:rPr>
          <w:lang w:val="cy-GB"/>
        </w:rPr>
        <w:t>Asia</w:t>
      </w:r>
      <w:r w:rsidR="00BD06E2">
        <w:rPr>
          <w:lang w:val="cy-GB"/>
        </w:rPr>
        <w:t xml:space="preserve"> yn fwy tebygol o fod â</w:t>
      </w:r>
      <w:r w:rsidR="000B3EB2" w:rsidRPr="00BE6204">
        <w:rPr>
          <w:lang w:val="cy-GB"/>
        </w:rPr>
        <w:t xml:space="preserve"> diabetes </w:t>
      </w:r>
      <w:r w:rsidR="00BD06E2">
        <w:rPr>
          <w:lang w:val="cy-GB"/>
        </w:rPr>
        <w:t xml:space="preserve">math 2 o’u cymharu â phobl </w:t>
      </w:r>
      <w:r w:rsidR="000B3EB2" w:rsidRPr="00BE6204">
        <w:rPr>
          <w:lang w:val="cy-GB"/>
        </w:rPr>
        <w:t>ethni</w:t>
      </w:r>
      <w:r w:rsidR="00BD06E2">
        <w:rPr>
          <w:lang w:val="cy-GB"/>
        </w:rPr>
        <w:t>grwydd Gwyn</w:t>
      </w:r>
      <w:r w:rsidR="000B3EB2" w:rsidRPr="00BE6204">
        <w:rPr>
          <w:lang w:val="cy-GB"/>
        </w:rPr>
        <w:t>.</w:t>
      </w:r>
      <w:r w:rsidR="00F344BA" w:rsidRPr="00BE6204">
        <w:rPr>
          <w:vertAlign w:val="superscript"/>
          <w:lang w:val="cy-GB"/>
        </w:rPr>
        <w:t>18</w:t>
      </w:r>
      <w:r w:rsidR="000B3EB2" w:rsidRPr="00BE6204">
        <w:rPr>
          <w:lang w:val="cy-GB"/>
        </w:rPr>
        <w:t xml:space="preserve"> </w:t>
      </w:r>
      <w:r w:rsidR="00BD06E2">
        <w:rPr>
          <w:lang w:val="cy-GB"/>
        </w:rPr>
        <w:t>Gall cyfraddau</w:t>
      </w:r>
      <w:r w:rsidR="00130F39">
        <w:rPr>
          <w:lang w:val="cy-GB"/>
        </w:rPr>
        <w:t xml:space="preserve"> </w:t>
      </w:r>
      <w:r w:rsidR="00BD06E2">
        <w:rPr>
          <w:lang w:val="cy-GB"/>
        </w:rPr>
        <w:t xml:space="preserve">profion sgrinio cyfartal </w:t>
      </w:r>
      <w:r w:rsidR="00E86F9D" w:rsidRPr="00BE6204">
        <w:rPr>
          <w:lang w:val="cy-GB"/>
        </w:rPr>
        <w:t>help</w:t>
      </w:r>
      <w:r w:rsidR="00BD06E2">
        <w:rPr>
          <w:lang w:val="cy-GB"/>
        </w:rPr>
        <w:t xml:space="preserve">u i fynd i’r afael â’r gwahaniaeth hwn </w:t>
      </w:r>
      <w:r w:rsidR="009E526D">
        <w:rPr>
          <w:lang w:val="cy-GB"/>
        </w:rPr>
        <w:t>d</w:t>
      </w:r>
      <w:r w:rsidR="00BD06E2">
        <w:rPr>
          <w:lang w:val="cy-GB"/>
        </w:rPr>
        <w:t>rwy</w:t>
      </w:r>
      <w:r w:rsidR="00E86F9D" w:rsidRPr="00BE6204">
        <w:rPr>
          <w:lang w:val="cy-GB"/>
        </w:rPr>
        <w:t xml:space="preserve"> </w:t>
      </w:r>
      <w:r w:rsidR="00BD06E2">
        <w:rPr>
          <w:lang w:val="cy-GB"/>
        </w:rPr>
        <w:t>nodi’n gynnar gyda chanlyniadau gwell yn dilyn triniaeth</w:t>
      </w:r>
      <w:r w:rsidR="00E86F9D" w:rsidRPr="00BE6204">
        <w:rPr>
          <w:lang w:val="cy-GB"/>
        </w:rPr>
        <w:t xml:space="preserve">. </w:t>
      </w:r>
      <w:r w:rsidR="00BD06E2">
        <w:rPr>
          <w:lang w:val="cy-GB"/>
        </w:rPr>
        <w:t>Yn anffodus</w:t>
      </w:r>
      <w:r w:rsidR="00E86F9D" w:rsidRPr="00BE6204">
        <w:rPr>
          <w:lang w:val="cy-GB"/>
        </w:rPr>
        <w:t>,</w:t>
      </w:r>
      <w:r w:rsidR="00BD06E2">
        <w:rPr>
          <w:lang w:val="cy-GB"/>
        </w:rPr>
        <w:t xml:space="preserve"> nid yw pawb yng Nghymru yr un mor debygol o </w:t>
      </w:r>
      <w:r w:rsidR="00130F39">
        <w:rPr>
          <w:lang w:val="cy-GB"/>
        </w:rPr>
        <w:t>fanteisio ar g</w:t>
      </w:r>
      <w:r w:rsidR="00BD06E2">
        <w:rPr>
          <w:lang w:val="cy-GB"/>
        </w:rPr>
        <w:t>ynnig prawf sgrinio</w:t>
      </w:r>
      <w:r w:rsidR="00E86F9D" w:rsidRPr="00BE6204">
        <w:rPr>
          <w:lang w:val="cy-GB"/>
        </w:rPr>
        <w:t xml:space="preserve">. </w:t>
      </w:r>
      <w:r w:rsidR="0058702B">
        <w:rPr>
          <w:lang w:val="cy-GB"/>
        </w:rPr>
        <w:t xml:space="preserve">Mae’r rhai sydd â’r </w:t>
      </w:r>
      <w:r w:rsidR="00E86F9D" w:rsidRPr="00BE6204">
        <w:rPr>
          <w:lang w:val="cy-GB"/>
        </w:rPr>
        <w:t>ris</w:t>
      </w:r>
      <w:r w:rsidR="0058702B">
        <w:rPr>
          <w:lang w:val="cy-GB"/>
        </w:rPr>
        <w:t xml:space="preserve">g fwyaf o niwed iechyd o’r cyflwr yn llai tebygol o </w:t>
      </w:r>
      <w:r w:rsidR="00130F39">
        <w:rPr>
          <w:lang w:val="cy-GB"/>
        </w:rPr>
        <w:t xml:space="preserve">fanteisio ar </w:t>
      </w:r>
      <w:r w:rsidR="0058702B">
        <w:rPr>
          <w:lang w:val="cy-GB"/>
        </w:rPr>
        <w:t>y cynnig prawf sgrinio</w:t>
      </w:r>
      <w:r w:rsidR="00E86F9D" w:rsidRPr="00BE6204">
        <w:rPr>
          <w:lang w:val="cy-GB"/>
        </w:rPr>
        <w:t>,</w:t>
      </w:r>
      <w:r w:rsidR="0058702B">
        <w:rPr>
          <w:lang w:val="cy-GB"/>
        </w:rPr>
        <w:t xml:space="preserve"> gan waethygu an</w:t>
      </w:r>
      <w:r w:rsidR="00126F20">
        <w:rPr>
          <w:lang w:val="cy-GB"/>
        </w:rPr>
        <w:t>n</w:t>
      </w:r>
      <w:r w:rsidR="0058702B">
        <w:rPr>
          <w:lang w:val="cy-GB"/>
        </w:rPr>
        <w:t>h</w:t>
      </w:r>
      <w:r w:rsidR="00126F20">
        <w:rPr>
          <w:lang w:val="cy-GB"/>
        </w:rPr>
        <w:t xml:space="preserve">egwch </w:t>
      </w:r>
      <w:r w:rsidR="0058702B">
        <w:rPr>
          <w:lang w:val="cy-GB"/>
        </w:rPr>
        <w:t>iechyd sy’n bodoli eisoes</w:t>
      </w:r>
      <w:r w:rsidR="00E86F9D" w:rsidRPr="00BE6204">
        <w:rPr>
          <w:lang w:val="cy-GB"/>
        </w:rPr>
        <w:t xml:space="preserve">. </w:t>
      </w:r>
    </w:p>
    <w:p w14:paraId="4B831794" w14:textId="0ED22598" w:rsidR="00C25C67" w:rsidRPr="00BE6204" w:rsidRDefault="0058702B" w:rsidP="00040896">
      <w:pPr>
        <w:rPr>
          <w:rFonts w:cs="Segoe UI"/>
          <w:color w:val="212529"/>
          <w:lang w:val="cy-GB"/>
        </w:rPr>
      </w:pPr>
      <w:r>
        <w:rPr>
          <w:rFonts w:cs="Segoe UI"/>
          <w:color w:val="212529"/>
          <w:lang w:val="cy-GB"/>
        </w:rPr>
        <w:t xml:space="preserve">Er </w:t>
      </w:r>
      <w:r w:rsidRPr="001362C8">
        <w:rPr>
          <w:rFonts w:cs="Segoe UI"/>
          <w:color w:val="212529"/>
          <w:lang w:val="cy-GB"/>
        </w:rPr>
        <w:t>mwyn</w:t>
      </w:r>
      <w:r>
        <w:rPr>
          <w:rFonts w:cs="Segoe UI"/>
          <w:color w:val="212529"/>
          <w:lang w:val="cy-GB"/>
        </w:rPr>
        <w:t xml:space="preserve"> deall ein poblogaeth amrywiol, rydym wedi archwilio cyfraddau</w:t>
      </w:r>
      <w:r w:rsidR="001362C8">
        <w:rPr>
          <w:rFonts w:cs="Segoe UI"/>
          <w:color w:val="212529"/>
          <w:lang w:val="cy-GB"/>
        </w:rPr>
        <w:t>’r rhai sy’n cael eu sgrinio</w:t>
      </w:r>
      <w:r>
        <w:rPr>
          <w:rFonts w:cs="Segoe UI"/>
          <w:color w:val="212529"/>
          <w:lang w:val="cy-GB"/>
        </w:rPr>
        <w:t xml:space="preserve"> yn ôl oedran</w:t>
      </w:r>
      <w:r w:rsidR="009A78BA" w:rsidRPr="00BE6204">
        <w:rPr>
          <w:rFonts w:cs="Segoe UI"/>
          <w:color w:val="212529"/>
          <w:lang w:val="cy-GB"/>
        </w:rPr>
        <w:t>,</w:t>
      </w:r>
      <w:r>
        <w:rPr>
          <w:rFonts w:cs="Segoe UI"/>
          <w:color w:val="212529"/>
          <w:lang w:val="cy-GB"/>
        </w:rPr>
        <w:t xml:space="preserve"> rhyw</w:t>
      </w:r>
      <w:r w:rsidR="001362C8">
        <w:rPr>
          <w:rFonts w:cs="Segoe UI"/>
          <w:color w:val="212529"/>
          <w:lang w:val="cy-GB"/>
        </w:rPr>
        <w:t>edd</w:t>
      </w:r>
      <w:r>
        <w:rPr>
          <w:rFonts w:cs="Segoe UI"/>
          <w:color w:val="212529"/>
          <w:lang w:val="cy-GB"/>
        </w:rPr>
        <w:t xml:space="preserve"> ac amddifadedd ardal leol sydd wedi deillio o</w:t>
      </w:r>
      <w:r w:rsidR="009A78BA" w:rsidRPr="00BE6204">
        <w:rPr>
          <w:rFonts w:cs="Segoe UI"/>
          <w:color w:val="212529"/>
          <w:lang w:val="cy-GB"/>
        </w:rPr>
        <w:t xml:space="preserve"> </w:t>
      </w:r>
      <w:r>
        <w:rPr>
          <w:rFonts w:cs="Segoe UI"/>
          <w:color w:val="212529"/>
          <w:lang w:val="cy-GB"/>
        </w:rPr>
        <w:t>g</w:t>
      </w:r>
      <w:r w:rsidR="009A78BA" w:rsidRPr="00BE6204">
        <w:rPr>
          <w:rFonts w:cs="Segoe UI"/>
          <w:color w:val="212529"/>
          <w:lang w:val="cy-GB"/>
        </w:rPr>
        <w:t>od</w:t>
      </w:r>
      <w:r>
        <w:rPr>
          <w:rFonts w:cs="Segoe UI"/>
          <w:color w:val="212529"/>
          <w:lang w:val="cy-GB"/>
        </w:rPr>
        <w:t xml:space="preserve">au </w:t>
      </w:r>
      <w:r w:rsidRPr="00BE6204">
        <w:rPr>
          <w:rFonts w:cs="Segoe UI"/>
          <w:color w:val="212529"/>
          <w:lang w:val="cy-GB"/>
        </w:rPr>
        <w:t>post</w:t>
      </w:r>
      <w:r>
        <w:rPr>
          <w:rFonts w:cs="Segoe UI"/>
          <w:color w:val="212529"/>
          <w:lang w:val="cy-GB"/>
        </w:rPr>
        <w:t xml:space="preserve"> i ddeall y cyfraddau </w:t>
      </w:r>
      <w:r w:rsidR="001362C8">
        <w:rPr>
          <w:rFonts w:cs="Segoe UI"/>
          <w:color w:val="212529"/>
          <w:lang w:val="cy-GB"/>
        </w:rPr>
        <w:t xml:space="preserve">sgrinio </w:t>
      </w:r>
      <w:r>
        <w:rPr>
          <w:rFonts w:cs="Segoe UI"/>
          <w:color w:val="212529"/>
          <w:lang w:val="cy-GB"/>
        </w:rPr>
        <w:t>ar draws y penderfynyddion hyn</w:t>
      </w:r>
      <w:r w:rsidR="009A78BA" w:rsidRPr="00BE6204">
        <w:rPr>
          <w:rFonts w:cs="Segoe UI"/>
          <w:color w:val="212529"/>
          <w:lang w:val="cy-GB"/>
        </w:rPr>
        <w:t>.</w:t>
      </w:r>
      <w:r w:rsidR="00567385" w:rsidRPr="00BE6204">
        <w:rPr>
          <w:rFonts w:cs="Segoe UI"/>
          <w:color w:val="212529"/>
          <w:lang w:val="cy-GB"/>
        </w:rPr>
        <w:t xml:space="preserve"> </w:t>
      </w:r>
      <w:r>
        <w:rPr>
          <w:rFonts w:cs="Segoe UI"/>
          <w:color w:val="212529"/>
          <w:lang w:val="cy-GB"/>
        </w:rPr>
        <w:t>Gwelwyd gwahaniaethau mewn cyfraddau gan yr holl</w:t>
      </w:r>
      <w:r w:rsidR="009A78BA" w:rsidRPr="00BE6204">
        <w:rPr>
          <w:rFonts w:cs="Segoe UI"/>
          <w:color w:val="212529"/>
          <w:lang w:val="cy-GB"/>
        </w:rPr>
        <w:t xml:space="preserve"> </w:t>
      </w:r>
      <w:r>
        <w:rPr>
          <w:rFonts w:cs="Segoe UI"/>
          <w:color w:val="212529"/>
          <w:lang w:val="cy-GB"/>
        </w:rPr>
        <w:t>f</w:t>
      </w:r>
      <w:r w:rsidR="009A78BA" w:rsidRPr="00BE6204">
        <w:rPr>
          <w:rFonts w:cs="Segoe UI"/>
          <w:color w:val="212529"/>
          <w:lang w:val="cy-GB"/>
        </w:rPr>
        <w:t>factor</w:t>
      </w:r>
      <w:r>
        <w:rPr>
          <w:rFonts w:cs="Segoe UI"/>
          <w:color w:val="212529"/>
          <w:lang w:val="cy-GB"/>
        </w:rPr>
        <w:t>au uchod</w:t>
      </w:r>
      <w:r w:rsidR="009A78BA" w:rsidRPr="00BE6204">
        <w:rPr>
          <w:rFonts w:cs="Segoe UI"/>
          <w:color w:val="212529"/>
          <w:lang w:val="cy-GB"/>
        </w:rPr>
        <w:t xml:space="preserve">. </w:t>
      </w:r>
    </w:p>
    <w:p w14:paraId="7F2C60E1" w14:textId="4D623CAF" w:rsidR="00EA4FAF" w:rsidRPr="00BE6204" w:rsidRDefault="0058702B" w:rsidP="00C25C67">
      <w:pPr>
        <w:pStyle w:val="Heading2"/>
        <w:rPr>
          <w:lang w:val="cy-GB"/>
        </w:rPr>
      </w:pPr>
      <w:r>
        <w:rPr>
          <w:lang w:val="cy-GB"/>
        </w:rPr>
        <w:lastRenderedPageBreak/>
        <w:t xml:space="preserve">Cyfraddau </w:t>
      </w:r>
      <w:r w:rsidR="001362C8">
        <w:rPr>
          <w:lang w:val="cy-GB"/>
        </w:rPr>
        <w:t xml:space="preserve">sgrinio </w:t>
      </w:r>
      <w:r>
        <w:rPr>
          <w:lang w:val="cy-GB"/>
        </w:rPr>
        <w:t>yn ôl amddifadedd</w:t>
      </w:r>
    </w:p>
    <w:p w14:paraId="648D88F4" w14:textId="4B5C86CD" w:rsidR="000D6FFC" w:rsidRPr="00BE6204" w:rsidRDefault="0058702B" w:rsidP="000D6FFC">
      <w:pPr>
        <w:rPr>
          <w:lang w:val="cy-GB"/>
        </w:rPr>
      </w:pPr>
      <w:r>
        <w:rPr>
          <w:lang w:val="cy-GB"/>
        </w:rPr>
        <w:t xml:space="preserve">Mae gan bobl yn y cymunedau mwy difreintiedig yng Nghymru gyfraddau </w:t>
      </w:r>
      <w:r w:rsidR="001362C8">
        <w:rPr>
          <w:lang w:val="cy-GB"/>
        </w:rPr>
        <w:t>sgrinio</w:t>
      </w:r>
      <w:r>
        <w:rPr>
          <w:lang w:val="cy-GB"/>
        </w:rPr>
        <w:t xml:space="preserve"> is na phobl yn y cymunedau lleiaf difreintiedig</w:t>
      </w:r>
      <w:r w:rsidR="00425085" w:rsidRPr="00BE6204">
        <w:rPr>
          <w:lang w:val="cy-GB"/>
        </w:rPr>
        <w:t>.</w:t>
      </w:r>
      <w:r>
        <w:rPr>
          <w:lang w:val="cy-GB"/>
        </w:rPr>
        <w:t xml:space="preserve"> Mae</w:t>
      </w:r>
      <w:r w:rsidR="00425085" w:rsidRPr="00BE6204">
        <w:rPr>
          <w:lang w:val="cy-GB"/>
        </w:rPr>
        <w:t xml:space="preserve"> F</w:t>
      </w:r>
      <w:r>
        <w:rPr>
          <w:lang w:val="cy-GB"/>
        </w:rPr>
        <w:t>f</w:t>
      </w:r>
      <w:r w:rsidR="00425085" w:rsidRPr="00BE6204">
        <w:rPr>
          <w:lang w:val="cy-GB"/>
        </w:rPr>
        <w:t xml:space="preserve">igur </w:t>
      </w:r>
      <w:r w:rsidR="00F344BA" w:rsidRPr="00BE6204">
        <w:rPr>
          <w:lang w:val="cy-GB"/>
        </w:rPr>
        <w:t>3</w:t>
      </w:r>
      <w:r>
        <w:rPr>
          <w:lang w:val="cy-GB"/>
        </w:rPr>
        <w:t xml:space="preserve"> yn dangos</w:t>
      </w:r>
      <w:r w:rsidR="00E326C0">
        <w:rPr>
          <w:lang w:val="cy-GB"/>
        </w:rPr>
        <w:t xml:space="preserve"> cyfraddau </w:t>
      </w:r>
      <w:r w:rsidR="001362C8">
        <w:rPr>
          <w:lang w:val="cy-GB"/>
        </w:rPr>
        <w:t xml:space="preserve">sgrinio </w:t>
      </w:r>
      <w:r w:rsidR="00E326C0">
        <w:rPr>
          <w:lang w:val="cy-GB"/>
        </w:rPr>
        <w:t>gostyngol mewn tuedd linol</w:t>
      </w:r>
      <w:r w:rsidR="00425085" w:rsidRPr="00BE6204">
        <w:rPr>
          <w:lang w:val="cy-GB"/>
        </w:rPr>
        <w:t xml:space="preserve"> </w:t>
      </w:r>
      <w:r w:rsidR="00E326C0">
        <w:rPr>
          <w:lang w:val="cy-GB"/>
        </w:rPr>
        <w:t>o’r</w:t>
      </w:r>
      <w:r w:rsidR="00425085" w:rsidRPr="00BE6204">
        <w:rPr>
          <w:lang w:val="cy-GB"/>
        </w:rPr>
        <w:t xml:space="preserve"> </w:t>
      </w:r>
      <w:proofErr w:type="spellStart"/>
      <w:r w:rsidR="00E326C0">
        <w:rPr>
          <w:lang w:val="cy-GB"/>
        </w:rPr>
        <w:t>cw</w:t>
      </w:r>
      <w:r w:rsidR="00425085" w:rsidRPr="00BE6204">
        <w:rPr>
          <w:lang w:val="cy-GB"/>
        </w:rPr>
        <w:t>int</w:t>
      </w:r>
      <w:r w:rsidR="00E326C0">
        <w:rPr>
          <w:lang w:val="cy-GB"/>
        </w:rPr>
        <w:t>e</w:t>
      </w:r>
      <w:r w:rsidR="00425085" w:rsidRPr="00BE6204">
        <w:rPr>
          <w:lang w:val="cy-GB"/>
        </w:rPr>
        <w:t>l</w:t>
      </w:r>
      <w:proofErr w:type="spellEnd"/>
      <w:r w:rsidR="00E326C0">
        <w:rPr>
          <w:lang w:val="cy-GB"/>
        </w:rPr>
        <w:t xml:space="preserve"> lleiaf difreintiedig i’r </w:t>
      </w:r>
      <w:proofErr w:type="spellStart"/>
      <w:r w:rsidR="00E326C0">
        <w:rPr>
          <w:lang w:val="cy-GB"/>
        </w:rPr>
        <w:t>cwintel</w:t>
      </w:r>
      <w:proofErr w:type="spellEnd"/>
      <w:r w:rsidR="00E326C0">
        <w:rPr>
          <w:lang w:val="cy-GB"/>
        </w:rPr>
        <w:t xml:space="preserve"> mwyaf difreintiedig</w:t>
      </w:r>
      <w:r w:rsidR="00425085" w:rsidRPr="00BE6204">
        <w:rPr>
          <w:lang w:val="cy-GB"/>
        </w:rPr>
        <w:t xml:space="preserve">. </w:t>
      </w:r>
      <w:r w:rsidR="00E326C0">
        <w:rPr>
          <w:lang w:val="cy-GB"/>
        </w:rPr>
        <w:t xml:space="preserve">Mae’r duedd hon yn gyson ar draws yr holl raglenni sgrinio oedolion yng Nghymru yn </w:t>
      </w:r>
      <w:r w:rsidR="00E94F55" w:rsidRPr="00BE6204">
        <w:rPr>
          <w:lang w:val="cy-GB"/>
        </w:rPr>
        <w:t>2018/19</w:t>
      </w:r>
      <w:r w:rsidR="00425085" w:rsidRPr="00BE6204">
        <w:rPr>
          <w:lang w:val="cy-GB"/>
        </w:rPr>
        <w:t xml:space="preserve">. </w:t>
      </w:r>
      <w:r w:rsidR="000D6FFC" w:rsidRPr="00BE6204">
        <w:rPr>
          <w:lang w:val="cy-GB"/>
        </w:rPr>
        <w:t>17.3</w:t>
      </w:r>
      <w:r w:rsidR="00E326C0">
        <w:rPr>
          <w:lang w:val="cy-GB"/>
        </w:rPr>
        <w:t xml:space="preserve"> y cant oedd y bwlch anghydraddoldeb </w:t>
      </w:r>
      <w:r w:rsidR="001362C8">
        <w:rPr>
          <w:lang w:val="cy-GB"/>
        </w:rPr>
        <w:t>o ran c</w:t>
      </w:r>
      <w:r w:rsidR="00E326C0">
        <w:rPr>
          <w:lang w:val="cy-GB"/>
        </w:rPr>
        <w:t>yfraddau Sgrinio Coluddion Cymru o’r cymunedau lleiaf difreintiedig i’r rhai mwyaf difreintiedig</w:t>
      </w:r>
      <w:r w:rsidR="000D6FFC" w:rsidRPr="00BE6204">
        <w:rPr>
          <w:lang w:val="cy-GB"/>
        </w:rPr>
        <w:t>, 15.9</w:t>
      </w:r>
      <w:r w:rsidR="00E326C0">
        <w:rPr>
          <w:lang w:val="cy-GB"/>
        </w:rPr>
        <w:t xml:space="preserve"> y cant ar gyfer</w:t>
      </w:r>
      <w:r w:rsidR="000D6FFC" w:rsidRPr="00BE6204">
        <w:rPr>
          <w:lang w:val="cy-GB"/>
        </w:rPr>
        <w:t xml:space="preserve"> Br</w:t>
      </w:r>
      <w:r w:rsidR="00E326C0">
        <w:rPr>
          <w:lang w:val="cy-GB"/>
        </w:rPr>
        <w:t>on Brawf Cymru</w:t>
      </w:r>
      <w:r w:rsidR="000D6FFC" w:rsidRPr="00BE6204">
        <w:rPr>
          <w:lang w:val="cy-GB"/>
        </w:rPr>
        <w:t>, 11.5</w:t>
      </w:r>
      <w:r w:rsidR="00E326C0">
        <w:rPr>
          <w:lang w:val="cy-GB"/>
        </w:rPr>
        <w:t xml:space="preserve"> y cant ar gyfer</w:t>
      </w:r>
      <w:r w:rsidR="000D6FFC" w:rsidRPr="00BE6204">
        <w:rPr>
          <w:lang w:val="cy-GB"/>
        </w:rPr>
        <w:t xml:space="preserve"> </w:t>
      </w:r>
      <w:r w:rsidR="001E1D7D">
        <w:rPr>
          <w:lang w:val="cy-GB"/>
        </w:rPr>
        <w:t>Sgrinio S</w:t>
      </w:r>
      <w:r w:rsidR="000D6FFC" w:rsidRPr="00BE6204">
        <w:rPr>
          <w:lang w:val="cy-GB"/>
        </w:rPr>
        <w:t>er</w:t>
      </w:r>
      <w:r w:rsidR="001E1D7D">
        <w:rPr>
          <w:lang w:val="cy-GB"/>
        </w:rPr>
        <w:t>f</w:t>
      </w:r>
      <w:r w:rsidR="000D6FFC" w:rsidRPr="00BE6204">
        <w:rPr>
          <w:lang w:val="cy-GB"/>
        </w:rPr>
        <w:t>i</w:t>
      </w:r>
      <w:r w:rsidR="001E1D7D">
        <w:rPr>
          <w:lang w:val="cy-GB"/>
        </w:rPr>
        <w:t>go</w:t>
      </w:r>
      <w:r w:rsidR="000D6FFC" w:rsidRPr="00BE6204">
        <w:rPr>
          <w:lang w:val="cy-GB"/>
        </w:rPr>
        <w:t>l</w:t>
      </w:r>
      <w:r w:rsidR="001E1D7D">
        <w:rPr>
          <w:lang w:val="cy-GB"/>
        </w:rPr>
        <w:t xml:space="preserve"> Cymru</w:t>
      </w:r>
      <w:r w:rsidR="000D6FFC" w:rsidRPr="00BE6204">
        <w:rPr>
          <w:lang w:val="cy-GB"/>
        </w:rPr>
        <w:t>, 12.8</w:t>
      </w:r>
      <w:r w:rsidR="001E1D7D">
        <w:rPr>
          <w:lang w:val="cy-GB"/>
        </w:rPr>
        <w:t xml:space="preserve"> y cant ar gyfer y rhaglen sgrinio </w:t>
      </w:r>
      <w:r w:rsidR="001362C8">
        <w:rPr>
          <w:lang w:val="cy-GB"/>
        </w:rPr>
        <w:t>A</w:t>
      </w:r>
      <w:r w:rsidR="001E1D7D">
        <w:rPr>
          <w:lang w:val="cy-GB"/>
        </w:rPr>
        <w:t>AA</w:t>
      </w:r>
      <w:r w:rsidR="000D6FFC" w:rsidRPr="00BE6204">
        <w:rPr>
          <w:lang w:val="cy-GB"/>
        </w:rPr>
        <w:t>, a 3.2</w:t>
      </w:r>
      <w:r w:rsidR="006464C3">
        <w:rPr>
          <w:lang w:val="cy-GB"/>
        </w:rPr>
        <w:t xml:space="preserve"> y cant ar gyfer</w:t>
      </w:r>
      <w:r w:rsidR="000D6FFC" w:rsidRPr="00BE6204">
        <w:rPr>
          <w:lang w:val="cy-GB"/>
        </w:rPr>
        <w:t xml:space="preserve"> </w:t>
      </w:r>
      <w:r w:rsidR="006464C3">
        <w:rPr>
          <w:lang w:val="cy-GB"/>
        </w:rPr>
        <w:t xml:space="preserve">Sgrinio Llygaid </w:t>
      </w:r>
      <w:r w:rsidR="000D6FFC" w:rsidRPr="00BE6204">
        <w:rPr>
          <w:lang w:val="cy-GB"/>
        </w:rPr>
        <w:t>Diabeti</w:t>
      </w:r>
      <w:r w:rsidR="006464C3">
        <w:rPr>
          <w:lang w:val="cy-GB"/>
        </w:rPr>
        <w:t>g Cymru</w:t>
      </w:r>
      <w:r w:rsidR="000D6FFC" w:rsidRPr="00BE6204">
        <w:rPr>
          <w:lang w:val="cy-GB"/>
        </w:rPr>
        <w:t xml:space="preserve">. </w:t>
      </w:r>
    </w:p>
    <w:p w14:paraId="061DB476" w14:textId="10627272" w:rsidR="00674B20" w:rsidRDefault="000D6FFC" w:rsidP="00F344BA">
      <w:pPr>
        <w:jc w:val="left"/>
        <w:rPr>
          <w:b/>
          <w:sz w:val="22"/>
          <w:szCs w:val="22"/>
          <w:lang w:val="cy-GB"/>
        </w:rPr>
      </w:pPr>
      <w:r w:rsidRPr="00BE6204">
        <w:rPr>
          <w:b/>
          <w:sz w:val="22"/>
          <w:szCs w:val="22"/>
          <w:lang w:val="cy-GB"/>
        </w:rPr>
        <w:t>F</w:t>
      </w:r>
      <w:r w:rsidR="006464C3">
        <w:rPr>
          <w:b/>
          <w:sz w:val="22"/>
          <w:szCs w:val="22"/>
          <w:lang w:val="cy-GB"/>
        </w:rPr>
        <w:t>f</w:t>
      </w:r>
      <w:r w:rsidRPr="00BE6204">
        <w:rPr>
          <w:b/>
          <w:sz w:val="22"/>
          <w:szCs w:val="22"/>
          <w:lang w:val="cy-GB"/>
        </w:rPr>
        <w:t xml:space="preserve">igur </w:t>
      </w:r>
      <w:r w:rsidR="00277CD8" w:rsidRPr="00BE6204">
        <w:rPr>
          <w:b/>
          <w:sz w:val="22"/>
          <w:szCs w:val="22"/>
          <w:lang w:val="cy-GB"/>
        </w:rPr>
        <w:t>3</w:t>
      </w:r>
      <w:r w:rsidRPr="00BE6204">
        <w:rPr>
          <w:b/>
          <w:sz w:val="22"/>
          <w:szCs w:val="22"/>
          <w:lang w:val="cy-GB"/>
        </w:rPr>
        <w:t xml:space="preserve">: </w:t>
      </w:r>
      <w:r w:rsidR="00674B20">
        <w:rPr>
          <w:b/>
          <w:sz w:val="22"/>
          <w:szCs w:val="22"/>
          <w:lang w:val="cy-GB"/>
        </w:rPr>
        <w:t>Canran y rhai sy’n cael eu sgrinio/</w:t>
      </w:r>
      <w:proofErr w:type="spellStart"/>
      <w:r w:rsidR="00674B20">
        <w:rPr>
          <w:b/>
          <w:sz w:val="22"/>
          <w:szCs w:val="22"/>
          <w:lang w:val="cy-GB"/>
        </w:rPr>
        <w:t>cwpas</w:t>
      </w:r>
      <w:proofErr w:type="spellEnd"/>
      <w:r w:rsidR="00674B20">
        <w:rPr>
          <w:b/>
          <w:sz w:val="22"/>
          <w:szCs w:val="22"/>
          <w:lang w:val="cy-GB"/>
        </w:rPr>
        <w:t xml:space="preserve"> yn ôl </w:t>
      </w:r>
      <w:proofErr w:type="spellStart"/>
      <w:r w:rsidR="00674B20">
        <w:rPr>
          <w:b/>
          <w:sz w:val="22"/>
          <w:szCs w:val="22"/>
          <w:lang w:val="cy-GB"/>
        </w:rPr>
        <w:t>cwintel</w:t>
      </w:r>
      <w:proofErr w:type="spellEnd"/>
      <w:r w:rsidR="00674B20">
        <w:rPr>
          <w:b/>
          <w:sz w:val="22"/>
          <w:szCs w:val="22"/>
          <w:lang w:val="cy-GB"/>
        </w:rPr>
        <w:t xml:space="preserve"> amddifadedd, Cymru 2018-19</w:t>
      </w:r>
    </w:p>
    <w:p w14:paraId="24CBE42A" w14:textId="0D7D4DAE" w:rsidR="000D6FFC" w:rsidRPr="00BE6204" w:rsidRDefault="00674B20" w:rsidP="00F344BA">
      <w:pPr>
        <w:jc w:val="left"/>
        <w:rPr>
          <w:b/>
          <w:sz w:val="22"/>
          <w:szCs w:val="22"/>
          <w:lang w:val="cy-GB"/>
        </w:rPr>
      </w:pPr>
      <w:r w:rsidRPr="00674B20">
        <w:rPr>
          <w:b/>
          <w:noProof/>
          <w:sz w:val="22"/>
          <w:szCs w:val="22"/>
          <w:lang w:val="cy-GB"/>
        </w:rPr>
        <w:drawing>
          <wp:inline distT="0" distB="0" distL="0" distR="0" wp14:anchorId="0ACB4613" wp14:editId="275D47EC">
            <wp:extent cx="5768975" cy="3446780"/>
            <wp:effectExtent l="0" t="0" r="3175" b="1270"/>
            <wp:docPr id="13" name="Picture 1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15"/>
                    <a:stretch>
                      <a:fillRect/>
                    </a:stretch>
                  </pic:blipFill>
                  <pic:spPr>
                    <a:xfrm>
                      <a:off x="0" y="0"/>
                      <a:ext cx="5768975" cy="344678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b/>
          <w:sz w:val="22"/>
          <w:szCs w:val="22"/>
          <w:lang w:val="cy-GB"/>
        </w:rPr>
        <w:t xml:space="preserve"> </w:t>
      </w:r>
    </w:p>
    <w:p w14:paraId="4DF03CA5" w14:textId="5EF12FD7" w:rsidR="000D6FFC" w:rsidRPr="00BE6204" w:rsidRDefault="00B36F80" w:rsidP="000D6FFC">
      <w:pPr>
        <w:rPr>
          <w:lang w:val="cy-GB"/>
        </w:rPr>
      </w:pPr>
      <w:r>
        <w:rPr>
          <w:lang w:val="cy-GB"/>
        </w:rPr>
        <w:t xml:space="preserve">Nid oes anghydraddoldeb yn y cyfraddau </w:t>
      </w:r>
      <w:r w:rsidR="00F30AB0">
        <w:rPr>
          <w:lang w:val="cy-GB"/>
        </w:rPr>
        <w:t>sgrinio</w:t>
      </w:r>
      <w:r>
        <w:rPr>
          <w:lang w:val="cy-GB"/>
        </w:rPr>
        <w:t xml:space="preserve"> yn y rhaglenni </w:t>
      </w:r>
      <w:r w:rsidR="00307398" w:rsidRPr="00BE6204">
        <w:rPr>
          <w:lang w:val="cy-GB"/>
        </w:rPr>
        <w:t>n</w:t>
      </w:r>
      <w:r w:rsidR="000D6FFC" w:rsidRPr="00BE6204">
        <w:rPr>
          <w:lang w:val="cy-GB"/>
        </w:rPr>
        <w:t>ew</w:t>
      </w:r>
      <w:r>
        <w:rPr>
          <w:lang w:val="cy-GB"/>
        </w:rPr>
        <w:t>ydd-anedig rhwng y cymunedau lleiaf a mwyaf difreintiedig yng Nghymru</w:t>
      </w:r>
      <w:r w:rsidR="000D6FFC" w:rsidRPr="00BE6204">
        <w:rPr>
          <w:lang w:val="cy-GB"/>
        </w:rPr>
        <w:t xml:space="preserve">. </w:t>
      </w:r>
      <w:r>
        <w:rPr>
          <w:lang w:val="cy-GB"/>
        </w:rPr>
        <w:t xml:space="preserve">Mae’r amrywiad yn y cyfraddau </w:t>
      </w:r>
      <w:r w:rsidR="00F30AB0">
        <w:rPr>
          <w:lang w:val="cy-GB"/>
        </w:rPr>
        <w:t xml:space="preserve">sgrinio </w:t>
      </w:r>
      <w:r>
        <w:rPr>
          <w:lang w:val="cy-GB"/>
        </w:rPr>
        <w:t xml:space="preserve">rhwng y rhaglenni’n dangos nad yw’r gwahaniaeth </w:t>
      </w:r>
      <w:r w:rsidR="00F30AB0">
        <w:rPr>
          <w:lang w:val="cy-GB"/>
        </w:rPr>
        <w:t>wedi’i bennu ymlaen llaw</w:t>
      </w:r>
      <w:r>
        <w:rPr>
          <w:lang w:val="cy-GB"/>
        </w:rPr>
        <w:t xml:space="preserve"> ac y gallai, o bosibl, gael ei leihau </w:t>
      </w:r>
      <w:r w:rsidR="009E526D">
        <w:rPr>
          <w:lang w:val="cy-GB"/>
        </w:rPr>
        <w:t>d</w:t>
      </w:r>
      <w:r>
        <w:rPr>
          <w:lang w:val="cy-GB"/>
        </w:rPr>
        <w:t>rwy fynediad a chyfle gwell</w:t>
      </w:r>
      <w:r w:rsidR="000D6FFC" w:rsidRPr="00BE6204">
        <w:rPr>
          <w:lang w:val="cy-GB"/>
        </w:rPr>
        <w:t xml:space="preserve"> a</w:t>
      </w:r>
      <w:r>
        <w:rPr>
          <w:lang w:val="cy-GB"/>
        </w:rPr>
        <w:t xml:space="preserve"> dealltwriaeth well o wasanaethau sgrinio</w:t>
      </w:r>
      <w:r w:rsidR="000D6FFC" w:rsidRPr="00BE6204">
        <w:rPr>
          <w:lang w:val="cy-GB"/>
        </w:rPr>
        <w:t xml:space="preserve">. </w:t>
      </w:r>
    </w:p>
    <w:p w14:paraId="14535FDC" w14:textId="6E7D9710" w:rsidR="00AA3B12" w:rsidRPr="00BE6204" w:rsidRDefault="00B36F80" w:rsidP="00425085">
      <w:pPr>
        <w:pStyle w:val="Heading2"/>
        <w:rPr>
          <w:lang w:val="cy-GB"/>
        </w:rPr>
      </w:pPr>
      <w:r>
        <w:rPr>
          <w:lang w:val="cy-GB"/>
        </w:rPr>
        <w:t>Cyfradd</w:t>
      </w:r>
      <w:r w:rsidR="0077765A">
        <w:rPr>
          <w:lang w:val="cy-GB"/>
        </w:rPr>
        <w:t>au</w:t>
      </w:r>
      <w:r>
        <w:rPr>
          <w:lang w:val="cy-GB"/>
        </w:rPr>
        <w:t xml:space="preserve"> hawlio yn ôl rhyw</w:t>
      </w:r>
      <w:r w:rsidR="00F30AB0">
        <w:rPr>
          <w:lang w:val="cy-GB"/>
        </w:rPr>
        <w:t>edd</w:t>
      </w:r>
    </w:p>
    <w:p w14:paraId="5D912D33" w14:textId="6B7FB564" w:rsidR="00425085" w:rsidRPr="00BE6204" w:rsidRDefault="00B36F80" w:rsidP="00425085">
      <w:pPr>
        <w:rPr>
          <w:lang w:val="cy-GB"/>
        </w:rPr>
      </w:pPr>
      <w:r>
        <w:rPr>
          <w:lang w:val="cy-GB"/>
        </w:rPr>
        <w:t xml:space="preserve">Mae Sgrinio Coluddion Cymru yn gwahodd cyfranogwyr sy’n uniaethu fel </w:t>
      </w:r>
      <w:r w:rsidR="00F30AB0">
        <w:rPr>
          <w:lang w:val="cy-GB"/>
        </w:rPr>
        <w:t>dynion</w:t>
      </w:r>
      <w:r>
        <w:rPr>
          <w:lang w:val="cy-GB"/>
        </w:rPr>
        <w:t xml:space="preserve"> a </w:t>
      </w:r>
      <w:r w:rsidR="00F30AB0">
        <w:rPr>
          <w:lang w:val="cy-GB"/>
        </w:rPr>
        <w:t xml:space="preserve">menywod </w:t>
      </w:r>
      <w:r>
        <w:rPr>
          <w:lang w:val="cy-GB"/>
        </w:rPr>
        <w:t>ar gyfer prawf sgrinio heb feini prawf cymhwys</w:t>
      </w:r>
      <w:r w:rsidR="00F30AB0">
        <w:rPr>
          <w:lang w:val="cy-GB"/>
        </w:rPr>
        <w:t xml:space="preserve">tra sy’n </w:t>
      </w:r>
      <w:r>
        <w:rPr>
          <w:lang w:val="cy-GB"/>
        </w:rPr>
        <w:t xml:space="preserve">seiliedig ar </w:t>
      </w:r>
      <w:proofErr w:type="spellStart"/>
      <w:r>
        <w:rPr>
          <w:lang w:val="cy-GB"/>
        </w:rPr>
        <w:t>ryw</w:t>
      </w:r>
      <w:r w:rsidR="00F30AB0">
        <w:rPr>
          <w:lang w:val="cy-GB"/>
        </w:rPr>
        <w:t>edd</w:t>
      </w:r>
      <w:proofErr w:type="spellEnd"/>
      <w:r w:rsidR="00425085" w:rsidRPr="00BE6204">
        <w:rPr>
          <w:lang w:val="cy-GB"/>
        </w:rPr>
        <w:t xml:space="preserve">. </w:t>
      </w:r>
      <w:r>
        <w:rPr>
          <w:lang w:val="cy-GB"/>
        </w:rPr>
        <w:t>Y</w:t>
      </w:r>
      <w:r w:rsidR="00100EDC" w:rsidRPr="00BE6204">
        <w:rPr>
          <w:lang w:val="cy-GB"/>
        </w:rPr>
        <w:t>n 2020/21</w:t>
      </w:r>
      <w:r>
        <w:rPr>
          <w:lang w:val="cy-GB"/>
        </w:rPr>
        <w:t xml:space="preserve">, roedd cyfraddau profion </w:t>
      </w:r>
      <w:r w:rsidR="00D4455A">
        <w:rPr>
          <w:lang w:val="cy-GB"/>
        </w:rPr>
        <w:t xml:space="preserve">sgrinio </w:t>
      </w:r>
      <w:r>
        <w:rPr>
          <w:lang w:val="cy-GB"/>
        </w:rPr>
        <w:t xml:space="preserve">i gyfranogwyr a wahoddwyd yn amrywio </w:t>
      </w:r>
      <w:r w:rsidR="0077765A">
        <w:rPr>
          <w:lang w:val="cy-GB"/>
        </w:rPr>
        <w:t>yn ôl rhyw</w:t>
      </w:r>
      <w:r w:rsidR="00D4455A">
        <w:rPr>
          <w:lang w:val="cy-GB"/>
        </w:rPr>
        <w:t>edd</w:t>
      </w:r>
      <w:r w:rsidR="00100EDC" w:rsidRPr="00BE6204">
        <w:rPr>
          <w:lang w:val="cy-GB"/>
        </w:rPr>
        <w:t xml:space="preserve">. </w:t>
      </w:r>
      <w:r w:rsidR="0077765A">
        <w:rPr>
          <w:lang w:val="cy-GB"/>
        </w:rPr>
        <w:t>Mae’r gyfradd</w:t>
      </w:r>
      <w:r w:rsidR="00D4455A">
        <w:rPr>
          <w:lang w:val="cy-GB"/>
        </w:rPr>
        <w:t xml:space="preserve"> yn</w:t>
      </w:r>
      <w:r w:rsidR="0077765A">
        <w:rPr>
          <w:lang w:val="cy-GB"/>
        </w:rPr>
        <w:t xml:space="preserve"> is </w:t>
      </w:r>
      <w:r w:rsidR="0077765A">
        <w:rPr>
          <w:lang w:val="cy-GB"/>
        </w:rPr>
        <w:lastRenderedPageBreak/>
        <w:t xml:space="preserve">ymhlith dynion, sef </w:t>
      </w:r>
      <w:r w:rsidR="009F73B8" w:rsidRPr="00BE6204">
        <w:rPr>
          <w:lang w:val="cy-GB"/>
        </w:rPr>
        <w:t>66.1</w:t>
      </w:r>
      <w:r w:rsidR="0077765A">
        <w:rPr>
          <w:lang w:val="cy-GB"/>
        </w:rPr>
        <w:t xml:space="preserve"> y cant, o’i chymharu â</w:t>
      </w:r>
      <w:r w:rsidR="009F73B8" w:rsidRPr="00BE6204">
        <w:rPr>
          <w:lang w:val="cy-GB"/>
        </w:rPr>
        <w:t xml:space="preserve"> 68.1</w:t>
      </w:r>
      <w:r w:rsidR="0077765A">
        <w:rPr>
          <w:lang w:val="cy-GB"/>
        </w:rPr>
        <w:t xml:space="preserve"> y cant ymhlith menywod</w:t>
      </w:r>
      <w:r w:rsidR="00410048" w:rsidRPr="00BE6204">
        <w:rPr>
          <w:lang w:val="cy-GB"/>
        </w:rPr>
        <w:t xml:space="preserve">. </w:t>
      </w:r>
      <w:r w:rsidR="0077765A">
        <w:rPr>
          <w:lang w:val="cy-GB"/>
        </w:rPr>
        <w:t>Mae’r bwlch anghydraddoldeb hwn, sef</w:t>
      </w:r>
      <w:r w:rsidR="00425085" w:rsidRPr="00BE6204">
        <w:rPr>
          <w:lang w:val="cy-GB"/>
        </w:rPr>
        <w:t xml:space="preserve"> 2.</w:t>
      </w:r>
      <w:r w:rsidR="00577F81" w:rsidRPr="00BE6204">
        <w:rPr>
          <w:lang w:val="cy-GB"/>
        </w:rPr>
        <w:t>0</w:t>
      </w:r>
      <w:r w:rsidR="0077765A">
        <w:rPr>
          <w:lang w:val="cy-GB"/>
        </w:rPr>
        <w:t xml:space="preserve"> y cant, wedi gostwng ychydig o</w:t>
      </w:r>
      <w:r w:rsidR="001055D7" w:rsidRPr="00BE6204">
        <w:rPr>
          <w:lang w:val="cy-GB"/>
        </w:rPr>
        <w:t xml:space="preserve"> </w:t>
      </w:r>
      <w:r w:rsidR="00410048" w:rsidRPr="00BE6204">
        <w:rPr>
          <w:lang w:val="cy-GB"/>
        </w:rPr>
        <w:t>3.1</w:t>
      </w:r>
      <w:r w:rsidR="0077765A">
        <w:rPr>
          <w:lang w:val="cy-GB"/>
        </w:rPr>
        <w:t xml:space="preserve"> y cant yn</w:t>
      </w:r>
      <w:r w:rsidR="00410048" w:rsidRPr="00BE6204">
        <w:rPr>
          <w:lang w:val="cy-GB"/>
        </w:rPr>
        <w:t xml:space="preserve"> </w:t>
      </w:r>
      <w:r w:rsidR="00425085" w:rsidRPr="00BE6204">
        <w:rPr>
          <w:lang w:val="cy-GB"/>
        </w:rPr>
        <w:t>201</w:t>
      </w:r>
      <w:r w:rsidR="001055D7" w:rsidRPr="00BE6204">
        <w:rPr>
          <w:lang w:val="cy-GB"/>
        </w:rPr>
        <w:t>7/18</w:t>
      </w:r>
      <w:r w:rsidR="00922E30" w:rsidRPr="00BE6204">
        <w:rPr>
          <w:lang w:val="cy-GB"/>
        </w:rPr>
        <w:t xml:space="preserve"> (tabl 1)</w:t>
      </w:r>
      <w:r w:rsidR="00425085" w:rsidRPr="00BE6204">
        <w:rPr>
          <w:lang w:val="cy-GB"/>
        </w:rPr>
        <w:t xml:space="preserve">. </w:t>
      </w:r>
    </w:p>
    <w:p w14:paraId="257FD2CC" w14:textId="1A0B5B95" w:rsidR="001055D7" w:rsidRPr="00BE6204" w:rsidRDefault="001055D7" w:rsidP="00425085">
      <w:pPr>
        <w:rPr>
          <w:b/>
          <w:sz w:val="22"/>
          <w:szCs w:val="22"/>
          <w:lang w:val="cy-GB"/>
        </w:rPr>
      </w:pPr>
      <w:r w:rsidRPr="00BE6204">
        <w:rPr>
          <w:b/>
          <w:sz w:val="22"/>
          <w:szCs w:val="22"/>
          <w:lang w:val="cy-GB"/>
        </w:rPr>
        <w:t xml:space="preserve">Tabl </w:t>
      </w:r>
      <w:r w:rsidR="00277CD8" w:rsidRPr="00BE6204">
        <w:rPr>
          <w:b/>
          <w:sz w:val="22"/>
          <w:szCs w:val="22"/>
          <w:lang w:val="cy-GB"/>
        </w:rPr>
        <w:t>1</w:t>
      </w:r>
      <w:r w:rsidRPr="00BE6204">
        <w:rPr>
          <w:b/>
          <w:sz w:val="22"/>
          <w:szCs w:val="22"/>
          <w:lang w:val="cy-GB"/>
        </w:rPr>
        <w:t xml:space="preserve">: </w:t>
      </w:r>
      <w:r w:rsidR="0077765A">
        <w:rPr>
          <w:b/>
          <w:sz w:val="22"/>
          <w:szCs w:val="22"/>
          <w:lang w:val="cy-GB"/>
        </w:rPr>
        <w:t>Cyfraddau sgrinio coluddyn</w:t>
      </w:r>
      <w:r w:rsidRPr="00BE6204">
        <w:rPr>
          <w:b/>
          <w:sz w:val="22"/>
          <w:szCs w:val="22"/>
          <w:lang w:val="cy-GB"/>
        </w:rPr>
        <w:t xml:space="preserve"> (</w:t>
      </w:r>
      <w:r w:rsidR="0077765A">
        <w:rPr>
          <w:b/>
          <w:sz w:val="22"/>
          <w:szCs w:val="22"/>
          <w:lang w:val="cy-GB"/>
        </w:rPr>
        <w:t>y cant</w:t>
      </w:r>
      <w:r w:rsidRPr="00BE6204">
        <w:rPr>
          <w:b/>
          <w:sz w:val="22"/>
          <w:szCs w:val="22"/>
          <w:lang w:val="cy-GB"/>
        </w:rPr>
        <w:t xml:space="preserve">) </w:t>
      </w:r>
      <w:r w:rsidR="0077765A">
        <w:rPr>
          <w:b/>
          <w:sz w:val="22"/>
          <w:szCs w:val="22"/>
          <w:lang w:val="cy-GB"/>
        </w:rPr>
        <w:t>yn ôl rhyw</w:t>
      </w:r>
      <w:r w:rsidR="00D4455A">
        <w:rPr>
          <w:b/>
          <w:sz w:val="22"/>
          <w:szCs w:val="22"/>
          <w:lang w:val="cy-GB"/>
        </w:rPr>
        <w:t>edd</w:t>
      </w:r>
      <w:r w:rsidRPr="00BE6204">
        <w:rPr>
          <w:b/>
          <w:sz w:val="22"/>
          <w:szCs w:val="22"/>
          <w:lang w:val="cy-GB"/>
        </w:rPr>
        <w:t xml:space="preserve"> </w:t>
      </w:r>
    </w:p>
    <w:tbl>
      <w:tblPr>
        <w:tblStyle w:val="ListTable3-Accent5"/>
        <w:tblW w:w="0" w:type="auto"/>
        <w:tblLook w:val="04A0" w:firstRow="1" w:lastRow="0" w:firstColumn="1" w:lastColumn="0" w:noHBand="0" w:noVBand="1"/>
      </w:tblPr>
      <w:tblGrid>
        <w:gridCol w:w="1900"/>
        <w:gridCol w:w="1966"/>
        <w:gridCol w:w="1966"/>
        <w:gridCol w:w="1792"/>
        <w:gridCol w:w="1435"/>
      </w:tblGrid>
      <w:tr w:rsidR="001055D7" w:rsidRPr="00BE6204" w14:paraId="2C2FA701" w14:textId="77777777" w:rsidTr="00F344BA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63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1900" w:type="dxa"/>
          </w:tcPr>
          <w:p w14:paraId="33C6AAB6" w14:textId="77777777" w:rsidR="001055D7" w:rsidRPr="00BE6204" w:rsidRDefault="001055D7" w:rsidP="00F344BA">
            <w:pPr>
              <w:pStyle w:val="NoSpacing"/>
              <w:rPr>
                <w:lang w:val="cy-GB"/>
              </w:rPr>
            </w:pPr>
          </w:p>
        </w:tc>
        <w:tc>
          <w:tcPr>
            <w:tcW w:w="1966" w:type="dxa"/>
          </w:tcPr>
          <w:p w14:paraId="678FD059" w14:textId="77777777" w:rsidR="001055D7" w:rsidRPr="00BE6204" w:rsidRDefault="001055D7" w:rsidP="00F344BA">
            <w:pPr>
              <w:pStyle w:val="NoSpacing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lang w:val="cy-GB"/>
              </w:rPr>
            </w:pPr>
            <w:r w:rsidRPr="00BE6204">
              <w:rPr>
                <w:lang w:val="cy-GB"/>
              </w:rPr>
              <w:t>2020/21</w:t>
            </w:r>
          </w:p>
        </w:tc>
        <w:tc>
          <w:tcPr>
            <w:tcW w:w="1966" w:type="dxa"/>
          </w:tcPr>
          <w:p w14:paraId="1338C412" w14:textId="77777777" w:rsidR="001055D7" w:rsidRPr="00BE6204" w:rsidRDefault="001055D7" w:rsidP="00F344BA">
            <w:pPr>
              <w:pStyle w:val="NoSpacing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lang w:val="cy-GB"/>
              </w:rPr>
            </w:pPr>
            <w:r w:rsidRPr="00BE6204">
              <w:rPr>
                <w:lang w:val="cy-GB"/>
              </w:rPr>
              <w:t>2019/20</w:t>
            </w:r>
          </w:p>
        </w:tc>
        <w:tc>
          <w:tcPr>
            <w:tcW w:w="1792" w:type="dxa"/>
          </w:tcPr>
          <w:p w14:paraId="03C6A2EF" w14:textId="77777777" w:rsidR="001055D7" w:rsidRPr="00BE6204" w:rsidRDefault="001055D7" w:rsidP="00F344BA">
            <w:pPr>
              <w:pStyle w:val="NoSpacing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lang w:val="cy-GB"/>
              </w:rPr>
            </w:pPr>
            <w:r w:rsidRPr="00BE6204">
              <w:rPr>
                <w:lang w:val="cy-GB"/>
              </w:rPr>
              <w:t>2018/19</w:t>
            </w:r>
          </w:p>
        </w:tc>
        <w:tc>
          <w:tcPr>
            <w:tcW w:w="1435" w:type="dxa"/>
          </w:tcPr>
          <w:p w14:paraId="76656DBB" w14:textId="77777777" w:rsidR="001055D7" w:rsidRPr="00BE6204" w:rsidRDefault="001055D7" w:rsidP="00F344BA">
            <w:pPr>
              <w:pStyle w:val="NoSpacing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lang w:val="cy-GB"/>
              </w:rPr>
            </w:pPr>
            <w:r w:rsidRPr="00BE6204">
              <w:rPr>
                <w:lang w:val="cy-GB"/>
              </w:rPr>
              <w:t>2017/18</w:t>
            </w:r>
          </w:p>
        </w:tc>
      </w:tr>
      <w:tr w:rsidR="001055D7" w:rsidRPr="00BE6204" w14:paraId="3A77D2E2" w14:textId="77777777" w:rsidTr="00F344B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6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00" w:type="dxa"/>
          </w:tcPr>
          <w:p w14:paraId="3B26A5CF" w14:textId="0378CBDD" w:rsidR="001055D7" w:rsidRPr="00BE6204" w:rsidRDefault="0077765A" w:rsidP="00F344BA">
            <w:pPr>
              <w:pStyle w:val="NoSpacing"/>
              <w:rPr>
                <w:lang w:val="cy-GB"/>
              </w:rPr>
            </w:pPr>
            <w:r>
              <w:rPr>
                <w:lang w:val="cy-GB"/>
              </w:rPr>
              <w:t>Cyfanswm</w:t>
            </w:r>
          </w:p>
        </w:tc>
        <w:tc>
          <w:tcPr>
            <w:tcW w:w="1966" w:type="dxa"/>
          </w:tcPr>
          <w:p w14:paraId="54B3C4DF" w14:textId="77777777" w:rsidR="001055D7" w:rsidRPr="00BE6204" w:rsidRDefault="00100EDC" w:rsidP="00F344BA">
            <w:pPr>
              <w:pStyle w:val="NoSpacing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cy-GB"/>
              </w:rPr>
            </w:pPr>
            <w:r w:rsidRPr="00BE6204">
              <w:rPr>
                <w:lang w:val="cy-GB"/>
              </w:rPr>
              <w:t>67.1</w:t>
            </w:r>
          </w:p>
        </w:tc>
        <w:tc>
          <w:tcPr>
            <w:tcW w:w="1966" w:type="dxa"/>
          </w:tcPr>
          <w:p w14:paraId="0F949494" w14:textId="77777777" w:rsidR="001055D7" w:rsidRPr="00BE6204" w:rsidRDefault="00100EDC" w:rsidP="00F344BA">
            <w:pPr>
              <w:pStyle w:val="NoSpacing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cy-GB"/>
              </w:rPr>
            </w:pPr>
            <w:r w:rsidRPr="00BE6204">
              <w:rPr>
                <w:lang w:val="cy-GB"/>
              </w:rPr>
              <w:t>61.5</w:t>
            </w:r>
          </w:p>
        </w:tc>
        <w:tc>
          <w:tcPr>
            <w:tcW w:w="1792" w:type="dxa"/>
          </w:tcPr>
          <w:p w14:paraId="5214A504" w14:textId="77777777" w:rsidR="001055D7" w:rsidRPr="00BE6204" w:rsidRDefault="00100EDC" w:rsidP="00F344BA">
            <w:pPr>
              <w:pStyle w:val="NoSpacing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cy-GB"/>
              </w:rPr>
            </w:pPr>
            <w:r w:rsidRPr="00BE6204">
              <w:rPr>
                <w:lang w:val="cy-GB"/>
              </w:rPr>
              <w:t>55.7</w:t>
            </w:r>
          </w:p>
        </w:tc>
        <w:tc>
          <w:tcPr>
            <w:tcW w:w="1435" w:type="dxa"/>
          </w:tcPr>
          <w:p w14:paraId="7D0B6D94" w14:textId="77777777" w:rsidR="001055D7" w:rsidRPr="00BE6204" w:rsidRDefault="00100EDC" w:rsidP="00F344BA">
            <w:pPr>
              <w:pStyle w:val="NoSpacing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cy-GB"/>
              </w:rPr>
            </w:pPr>
            <w:r w:rsidRPr="00BE6204">
              <w:rPr>
                <w:lang w:val="cy-GB"/>
              </w:rPr>
              <w:t>53.4</w:t>
            </w:r>
          </w:p>
        </w:tc>
      </w:tr>
      <w:tr w:rsidR="001055D7" w:rsidRPr="00BE6204" w14:paraId="22FD3EBB" w14:textId="77777777" w:rsidTr="00F344BA">
        <w:trPr>
          <w:trHeight w:val="36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00" w:type="dxa"/>
          </w:tcPr>
          <w:p w14:paraId="21E1F55B" w14:textId="116847D5" w:rsidR="001055D7" w:rsidRPr="00BE6204" w:rsidRDefault="00130F39" w:rsidP="00F344BA">
            <w:pPr>
              <w:pStyle w:val="NoSpacing"/>
              <w:rPr>
                <w:lang w:val="cy-GB"/>
              </w:rPr>
            </w:pPr>
            <w:r>
              <w:rPr>
                <w:lang w:val="cy-GB"/>
              </w:rPr>
              <w:t>Dynion</w:t>
            </w:r>
          </w:p>
        </w:tc>
        <w:tc>
          <w:tcPr>
            <w:tcW w:w="1966" w:type="dxa"/>
          </w:tcPr>
          <w:p w14:paraId="748E61F2" w14:textId="77777777" w:rsidR="001055D7" w:rsidRPr="00BE6204" w:rsidRDefault="00100EDC" w:rsidP="00F344BA">
            <w:pPr>
              <w:pStyle w:val="NoSpacing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cy-GB"/>
              </w:rPr>
            </w:pPr>
            <w:r w:rsidRPr="00BE6204">
              <w:rPr>
                <w:lang w:val="cy-GB"/>
              </w:rPr>
              <w:t>66.1</w:t>
            </w:r>
          </w:p>
        </w:tc>
        <w:tc>
          <w:tcPr>
            <w:tcW w:w="1966" w:type="dxa"/>
          </w:tcPr>
          <w:p w14:paraId="15508278" w14:textId="77777777" w:rsidR="001055D7" w:rsidRPr="00BE6204" w:rsidRDefault="00100EDC" w:rsidP="00F344BA">
            <w:pPr>
              <w:pStyle w:val="NoSpacing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cy-GB"/>
              </w:rPr>
            </w:pPr>
            <w:r w:rsidRPr="00BE6204">
              <w:rPr>
                <w:lang w:val="cy-GB"/>
              </w:rPr>
              <w:t>60.4</w:t>
            </w:r>
          </w:p>
        </w:tc>
        <w:tc>
          <w:tcPr>
            <w:tcW w:w="1792" w:type="dxa"/>
          </w:tcPr>
          <w:p w14:paraId="4CA9EB51" w14:textId="77777777" w:rsidR="001055D7" w:rsidRPr="00BE6204" w:rsidRDefault="00100EDC" w:rsidP="00F344BA">
            <w:pPr>
              <w:pStyle w:val="NoSpacing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cy-GB"/>
              </w:rPr>
            </w:pPr>
            <w:r w:rsidRPr="00BE6204">
              <w:rPr>
                <w:lang w:val="cy-GB"/>
              </w:rPr>
              <w:t>54.1</w:t>
            </w:r>
          </w:p>
        </w:tc>
        <w:tc>
          <w:tcPr>
            <w:tcW w:w="1435" w:type="dxa"/>
          </w:tcPr>
          <w:p w14:paraId="2DB56555" w14:textId="77777777" w:rsidR="001055D7" w:rsidRPr="00BE6204" w:rsidRDefault="00100EDC" w:rsidP="00F344BA">
            <w:pPr>
              <w:pStyle w:val="NoSpacing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cy-GB"/>
              </w:rPr>
            </w:pPr>
            <w:r w:rsidRPr="00BE6204">
              <w:rPr>
                <w:lang w:val="cy-GB"/>
              </w:rPr>
              <w:t>51.8</w:t>
            </w:r>
          </w:p>
        </w:tc>
      </w:tr>
      <w:tr w:rsidR="001055D7" w:rsidRPr="00BE6204" w14:paraId="11B276AF" w14:textId="77777777" w:rsidTr="00F344B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00" w:type="dxa"/>
          </w:tcPr>
          <w:p w14:paraId="685C3F08" w14:textId="5209F01D" w:rsidR="001055D7" w:rsidRPr="00BE6204" w:rsidRDefault="00130F39" w:rsidP="00F344BA">
            <w:pPr>
              <w:pStyle w:val="NoSpacing"/>
              <w:rPr>
                <w:lang w:val="cy-GB"/>
              </w:rPr>
            </w:pPr>
            <w:r>
              <w:rPr>
                <w:lang w:val="cy-GB"/>
              </w:rPr>
              <w:t>Menywod</w:t>
            </w:r>
          </w:p>
        </w:tc>
        <w:tc>
          <w:tcPr>
            <w:tcW w:w="1966" w:type="dxa"/>
          </w:tcPr>
          <w:p w14:paraId="35EB1177" w14:textId="77777777" w:rsidR="001055D7" w:rsidRPr="00BE6204" w:rsidRDefault="00100EDC" w:rsidP="00F344BA">
            <w:pPr>
              <w:pStyle w:val="NoSpacing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cy-GB"/>
              </w:rPr>
            </w:pPr>
            <w:r w:rsidRPr="00BE6204">
              <w:rPr>
                <w:lang w:val="cy-GB"/>
              </w:rPr>
              <w:t>68.1</w:t>
            </w:r>
          </w:p>
        </w:tc>
        <w:tc>
          <w:tcPr>
            <w:tcW w:w="1966" w:type="dxa"/>
          </w:tcPr>
          <w:p w14:paraId="1609C9DD" w14:textId="77777777" w:rsidR="001055D7" w:rsidRPr="00BE6204" w:rsidRDefault="00100EDC" w:rsidP="00F344BA">
            <w:pPr>
              <w:pStyle w:val="NoSpacing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cy-GB"/>
              </w:rPr>
            </w:pPr>
            <w:r w:rsidRPr="00BE6204">
              <w:rPr>
                <w:lang w:val="cy-GB"/>
              </w:rPr>
              <w:t>62.6</w:t>
            </w:r>
          </w:p>
        </w:tc>
        <w:tc>
          <w:tcPr>
            <w:tcW w:w="1792" w:type="dxa"/>
          </w:tcPr>
          <w:p w14:paraId="1091EFA4" w14:textId="77777777" w:rsidR="001055D7" w:rsidRPr="00BE6204" w:rsidRDefault="00100EDC" w:rsidP="00F344BA">
            <w:pPr>
              <w:pStyle w:val="NoSpacing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cy-GB"/>
              </w:rPr>
            </w:pPr>
            <w:r w:rsidRPr="00BE6204">
              <w:rPr>
                <w:lang w:val="cy-GB"/>
              </w:rPr>
              <w:t>57.2</w:t>
            </w:r>
          </w:p>
        </w:tc>
        <w:tc>
          <w:tcPr>
            <w:tcW w:w="1435" w:type="dxa"/>
          </w:tcPr>
          <w:p w14:paraId="49A31D93" w14:textId="77777777" w:rsidR="001055D7" w:rsidRPr="00BE6204" w:rsidRDefault="00100EDC" w:rsidP="00F344BA">
            <w:pPr>
              <w:pStyle w:val="NoSpacing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cy-GB"/>
              </w:rPr>
            </w:pPr>
            <w:r w:rsidRPr="00BE6204">
              <w:rPr>
                <w:lang w:val="cy-GB"/>
              </w:rPr>
              <w:t>54.9</w:t>
            </w:r>
          </w:p>
        </w:tc>
      </w:tr>
      <w:tr w:rsidR="00100EDC" w:rsidRPr="00BE6204" w14:paraId="22C935B9" w14:textId="77777777" w:rsidTr="00F344BA">
        <w:trPr>
          <w:trHeight w:val="39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00" w:type="dxa"/>
          </w:tcPr>
          <w:p w14:paraId="067FC8BB" w14:textId="671D4628" w:rsidR="00100EDC" w:rsidRPr="00BE6204" w:rsidRDefault="0077765A" w:rsidP="00F344BA">
            <w:pPr>
              <w:pStyle w:val="NoSpacing"/>
              <w:rPr>
                <w:lang w:val="cy-GB"/>
              </w:rPr>
            </w:pPr>
            <w:r>
              <w:rPr>
                <w:lang w:val="cy-GB"/>
              </w:rPr>
              <w:t xml:space="preserve">Bwlch </w:t>
            </w:r>
            <w:r w:rsidR="00D4455A">
              <w:rPr>
                <w:lang w:val="cy-GB"/>
              </w:rPr>
              <w:t>A</w:t>
            </w:r>
            <w:r>
              <w:rPr>
                <w:lang w:val="cy-GB"/>
              </w:rPr>
              <w:t>nghydraddoldeb</w:t>
            </w:r>
          </w:p>
        </w:tc>
        <w:tc>
          <w:tcPr>
            <w:tcW w:w="1966" w:type="dxa"/>
          </w:tcPr>
          <w:p w14:paraId="6F446767" w14:textId="77777777" w:rsidR="00100EDC" w:rsidRPr="00BE6204" w:rsidRDefault="00100EDC" w:rsidP="00F344BA">
            <w:pPr>
              <w:pStyle w:val="NoSpacing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cy-GB"/>
              </w:rPr>
            </w:pPr>
            <w:r w:rsidRPr="00BE6204">
              <w:rPr>
                <w:lang w:val="cy-GB"/>
              </w:rPr>
              <w:t>2.0</w:t>
            </w:r>
          </w:p>
        </w:tc>
        <w:tc>
          <w:tcPr>
            <w:tcW w:w="1966" w:type="dxa"/>
          </w:tcPr>
          <w:p w14:paraId="2E3FC079" w14:textId="77777777" w:rsidR="00100EDC" w:rsidRPr="00BE6204" w:rsidRDefault="00100EDC" w:rsidP="00F344BA">
            <w:pPr>
              <w:pStyle w:val="NoSpacing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cy-GB"/>
              </w:rPr>
            </w:pPr>
            <w:r w:rsidRPr="00BE6204">
              <w:rPr>
                <w:lang w:val="cy-GB"/>
              </w:rPr>
              <w:t>2.2</w:t>
            </w:r>
          </w:p>
        </w:tc>
        <w:tc>
          <w:tcPr>
            <w:tcW w:w="1792" w:type="dxa"/>
          </w:tcPr>
          <w:p w14:paraId="5EC7A4B7" w14:textId="77777777" w:rsidR="00100EDC" w:rsidRPr="00BE6204" w:rsidRDefault="00100EDC" w:rsidP="00F344BA">
            <w:pPr>
              <w:pStyle w:val="NoSpacing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cy-GB"/>
              </w:rPr>
            </w:pPr>
            <w:r w:rsidRPr="00BE6204">
              <w:rPr>
                <w:lang w:val="cy-GB"/>
              </w:rPr>
              <w:t>3.1</w:t>
            </w:r>
          </w:p>
        </w:tc>
        <w:tc>
          <w:tcPr>
            <w:tcW w:w="1435" w:type="dxa"/>
          </w:tcPr>
          <w:p w14:paraId="2C06FA9D" w14:textId="77777777" w:rsidR="00100EDC" w:rsidRPr="00BE6204" w:rsidRDefault="00100EDC" w:rsidP="00F344BA">
            <w:pPr>
              <w:pStyle w:val="NoSpacing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cy-GB"/>
              </w:rPr>
            </w:pPr>
            <w:r w:rsidRPr="00BE6204">
              <w:rPr>
                <w:lang w:val="cy-GB"/>
              </w:rPr>
              <w:t>3.1</w:t>
            </w:r>
          </w:p>
        </w:tc>
      </w:tr>
    </w:tbl>
    <w:p w14:paraId="1C1EC823" w14:textId="580C48A6" w:rsidR="001055D7" w:rsidRPr="00BE6204" w:rsidRDefault="000A5735" w:rsidP="00425085">
      <w:pPr>
        <w:rPr>
          <w:lang w:val="cy-GB"/>
        </w:rPr>
      </w:pPr>
      <w:r>
        <w:rPr>
          <w:lang w:val="cy-GB"/>
        </w:rPr>
        <w:t>Mae’r rhaglen Sgrinio Llygaid</w:t>
      </w:r>
      <w:r w:rsidR="004B3049" w:rsidRPr="00BE6204">
        <w:rPr>
          <w:lang w:val="cy-GB"/>
        </w:rPr>
        <w:t xml:space="preserve"> Diabeti</w:t>
      </w:r>
      <w:r>
        <w:rPr>
          <w:lang w:val="cy-GB"/>
        </w:rPr>
        <w:t>g Cymru hefyd yn gwahodd pobl sy</w:t>
      </w:r>
      <w:r w:rsidR="00771083">
        <w:rPr>
          <w:lang w:val="cy-GB"/>
        </w:rPr>
        <w:t>dd wedi cofrestru</w:t>
      </w:r>
      <w:r>
        <w:rPr>
          <w:lang w:val="cy-GB"/>
        </w:rPr>
        <w:t xml:space="preserve"> gyda’u meddyg teulu fel </w:t>
      </w:r>
      <w:r w:rsidR="00771083">
        <w:rPr>
          <w:lang w:val="cy-GB"/>
        </w:rPr>
        <w:t xml:space="preserve">dyn </w:t>
      </w:r>
      <w:r>
        <w:rPr>
          <w:lang w:val="cy-GB"/>
        </w:rPr>
        <w:t xml:space="preserve">a </w:t>
      </w:r>
      <w:r w:rsidR="00771083">
        <w:rPr>
          <w:lang w:val="cy-GB"/>
        </w:rPr>
        <w:t>m</w:t>
      </w:r>
      <w:r>
        <w:rPr>
          <w:lang w:val="cy-GB"/>
        </w:rPr>
        <w:t>enyw</w:t>
      </w:r>
      <w:r w:rsidR="004B3049" w:rsidRPr="00BE6204">
        <w:rPr>
          <w:lang w:val="cy-GB"/>
        </w:rPr>
        <w:t xml:space="preserve"> </w:t>
      </w:r>
      <w:r>
        <w:rPr>
          <w:lang w:val="cy-GB"/>
        </w:rPr>
        <w:t>heb feini prawf cymhwys</w:t>
      </w:r>
      <w:r w:rsidR="00771083">
        <w:rPr>
          <w:lang w:val="cy-GB"/>
        </w:rPr>
        <w:t xml:space="preserve">tra </w:t>
      </w:r>
      <w:r>
        <w:rPr>
          <w:lang w:val="cy-GB"/>
        </w:rPr>
        <w:t xml:space="preserve">seiliedig ar </w:t>
      </w:r>
      <w:proofErr w:type="spellStart"/>
      <w:r>
        <w:rPr>
          <w:lang w:val="cy-GB"/>
        </w:rPr>
        <w:t>ryw</w:t>
      </w:r>
      <w:r w:rsidR="00771083">
        <w:rPr>
          <w:lang w:val="cy-GB"/>
        </w:rPr>
        <w:t>edd</w:t>
      </w:r>
      <w:proofErr w:type="spellEnd"/>
      <w:r w:rsidR="004B3049" w:rsidRPr="00BE6204">
        <w:rPr>
          <w:lang w:val="cy-GB"/>
        </w:rPr>
        <w:t xml:space="preserve">. </w:t>
      </w:r>
      <w:r>
        <w:rPr>
          <w:lang w:val="cy-GB"/>
        </w:rPr>
        <w:t>Fodd bynnag</w:t>
      </w:r>
      <w:r w:rsidR="004B3049" w:rsidRPr="00BE6204">
        <w:rPr>
          <w:lang w:val="cy-GB"/>
        </w:rPr>
        <w:t xml:space="preserve">, </w:t>
      </w:r>
      <w:r>
        <w:rPr>
          <w:lang w:val="cy-GB"/>
        </w:rPr>
        <w:t xml:space="preserve">mae’r ymateb i’r </w:t>
      </w:r>
      <w:r w:rsidRPr="00BE6204">
        <w:rPr>
          <w:lang w:val="cy-GB"/>
        </w:rPr>
        <w:t>pandemi</w:t>
      </w:r>
      <w:r>
        <w:rPr>
          <w:lang w:val="cy-GB"/>
        </w:rPr>
        <w:t>g yn cael effaith sylweddol ar y</w:t>
      </w:r>
      <w:r w:rsidRPr="00BE6204">
        <w:rPr>
          <w:lang w:val="cy-GB"/>
        </w:rPr>
        <w:t xml:space="preserve"> </w:t>
      </w:r>
      <w:r w:rsidR="004B3049" w:rsidRPr="00BE6204">
        <w:rPr>
          <w:lang w:val="cy-GB"/>
        </w:rPr>
        <w:t xml:space="preserve">data </w:t>
      </w:r>
      <w:r>
        <w:rPr>
          <w:lang w:val="cy-GB"/>
        </w:rPr>
        <w:t xml:space="preserve">ar gyfer </w:t>
      </w:r>
      <w:r w:rsidR="004B3049" w:rsidRPr="00BE6204">
        <w:rPr>
          <w:lang w:val="cy-GB"/>
        </w:rPr>
        <w:t>2020/21</w:t>
      </w:r>
      <w:r>
        <w:rPr>
          <w:lang w:val="cy-GB"/>
        </w:rPr>
        <w:t>, felly ni ellir defnyddio’r data hyn i archwilio bwlch an</w:t>
      </w:r>
      <w:r w:rsidR="00020346">
        <w:rPr>
          <w:lang w:val="cy-GB"/>
        </w:rPr>
        <w:t>n</w:t>
      </w:r>
      <w:r>
        <w:rPr>
          <w:lang w:val="cy-GB"/>
        </w:rPr>
        <w:t>h</w:t>
      </w:r>
      <w:r w:rsidR="00020346">
        <w:rPr>
          <w:lang w:val="cy-GB"/>
        </w:rPr>
        <w:t>egwch</w:t>
      </w:r>
      <w:r w:rsidR="004B3049" w:rsidRPr="00BE6204">
        <w:rPr>
          <w:lang w:val="cy-GB"/>
        </w:rPr>
        <w:t xml:space="preserve">. </w:t>
      </w:r>
      <w:r>
        <w:rPr>
          <w:lang w:val="cy-GB"/>
        </w:rPr>
        <w:t>Bydd hyn yn cael ei archwilio yn y dyfodol wrth i’r rhaglen adfer</w:t>
      </w:r>
      <w:r w:rsidR="004B3049" w:rsidRPr="00BE6204">
        <w:rPr>
          <w:lang w:val="cy-GB"/>
        </w:rPr>
        <w:t xml:space="preserve">. </w:t>
      </w:r>
    </w:p>
    <w:p w14:paraId="63F09698" w14:textId="5D017E9B" w:rsidR="0084242A" w:rsidRPr="00BE6204" w:rsidRDefault="000A5735" w:rsidP="00425085">
      <w:pPr>
        <w:pStyle w:val="Heading2"/>
        <w:rPr>
          <w:lang w:val="cy-GB"/>
        </w:rPr>
      </w:pPr>
      <w:r>
        <w:rPr>
          <w:lang w:val="cy-GB"/>
        </w:rPr>
        <w:t xml:space="preserve">Cyfraddau </w:t>
      </w:r>
      <w:r w:rsidR="00146187">
        <w:rPr>
          <w:lang w:val="cy-GB"/>
        </w:rPr>
        <w:t>sgrinio</w:t>
      </w:r>
      <w:r>
        <w:rPr>
          <w:lang w:val="cy-GB"/>
        </w:rPr>
        <w:t xml:space="preserve"> yn ôl oedran</w:t>
      </w:r>
    </w:p>
    <w:p w14:paraId="1FCE21AF" w14:textId="0760C000" w:rsidR="0090205B" w:rsidRPr="00BE6204" w:rsidRDefault="000A5735" w:rsidP="00AA3B12">
      <w:pPr>
        <w:rPr>
          <w:lang w:val="cy-GB"/>
        </w:rPr>
      </w:pPr>
      <w:r>
        <w:rPr>
          <w:lang w:val="cy-GB"/>
        </w:rPr>
        <w:t>Mae Sgrinio S</w:t>
      </w:r>
      <w:r w:rsidR="0090205B" w:rsidRPr="00BE6204">
        <w:rPr>
          <w:lang w:val="cy-GB"/>
        </w:rPr>
        <w:t>er</w:t>
      </w:r>
      <w:r>
        <w:rPr>
          <w:lang w:val="cy-GB"/>
        </w:rPr>
        <w:t>f</w:t>
      </w:r>
      <w:r w:rsidR="0090205B" w:rsidRPr="00BE6204">
        <w:rPr>
          <w:lang w:val="cy-GB"/>
        </w:rPr>
        <w:t>i</w:t>
      </w:r>
      <w:r>
        <w:rPr>
          <w:lang w:val="cy-GB"/>
        </w:rPr>
        <w:t>go</w:t>
      </w:r>
      <w:r w:rsidR="0090205B" w:rsidRPr="00BE6204">
        <w:rPr>
          <w:lang w:val="cy-GB"/>
        </w:rPr>
        <w:t>l</w:t>
      </w:r>
      <w:r>
        <w:rPr>
          <w:lang w:val="cy-GB"/>
        </w:rPr>
        <w:t xml:space="preserve"> Cymru</w:t>
      </w:r>
      <w:r w:rsidR="0090205B" w:rsidRPr="00BE6204">
        <w:rPr>
          <w:lang w:val="cy-GB"/>
        </w:rPr>
        <w:t>, Br</w:t>
      </w:r>
      <w:r>
        <w:rPr>
          <w:lang w:val="cy-GB"/>
        </w:rPr>
        <w:t>on Brawf Cymru</w:t>
      </w:r>
      <w:r w:rsidR="0090205B" w:rsidRPr="00BE6204">
        <w:rPr>
          <w:lang w:val="cy-GB"/>
        </w:rPr>
        <w:t>,</w:t>
      </w:r>
      <w:r>
        <w:rPr>
          <w:lang w:val="cy-GB"/>
        </w:rPr>
        <w:t xml:space="preserve"> Sgrinio Coluddion Cymru</w:t>
      </w:r>
      <w:r w:rsidR="0090205B" w:rsidRPr="00BE6204">
        <w:rPr>
          <w:lang w:val="cy-GB"/>
        </w:rPr>
        <w:t xml:space="preserve"> a</w:t>
      </w:r>
      <w:r>
        <w:rPr>
          <w:lang w:val="cy-GB"/>
        </w:rPr>
        <w:t xml:space="preserve"> Sgrinio Llygaid </w:t>
      </w:r>
      <w:r w:rsidR="0090205B" w:rsidRPr="00BE6204">
        <w:rPr>
          <w:lang w:val="cy-GB"/>
        </w:rPr>
        <w:t>Diabeti</w:t>
      </w:r>
      <w:r>
        <w:rPr>
          <w:lang w:val="cy-GB"/>
        </w:rPr>
        <w:t>g Cymru yn rhaglenni sgrinio</w:t>
      </w:r>
      <w:r w:rsidR="00B50638">
        <w:rPr>
          <w:lang w:val="cy-GB"/>
        </w:rPr>
        <w:t xml:space="preserve"> ysbeidiol gyda’r cyfranogwyr yn cael eu gwahodd </w:t>
      </w:r>
      <w:r w:rsidR="00146187">
        <w:rPr>
          <w:lang w:val="cy-GB"/>
        </w:rPr>
        <w:t>dro ar ôl tro</w:t>
      </w:r>
      <w:r w:rsidR="00B50638">
        <w:rPr>
          <w:lang w:val="cy-GB"/>
        </w:rPr>
        <w:t xml:space="preserve"> dros gyfnod </w:t>
      </w:r>
      <w:r w:rsidR="00146187">
        <w:rPr>
          <w:lang w:val="cy-GB"/>
        </w:rPr>
        <w:t xml:space="preserve">wedi’i ddiffinio </w:t>
      </w:r>
      <w:r w:rsidR="00B50638">
        <w:rPr>
          <w:lang w:val="cy-GB"/>
        </w:rPr>
        <w:t xml:space="preserve">ac ysbaid </w:t>
      </w:r>
      <w:r w:rsidR="00146187">
        <w:rPr>
          <w:lang w:val="cy-GB"/>
        </w:rPr>
        <w:t>wedi’i diffinio</w:t>
      </w:r>
      <w:r w:rsidR="0090205B" w:rsidRPr="00BE6204">
        <w:rPr>
          <w:lang w:val="cy-GB"/>
        </w:rPr>
        <w:t xml:space="preserve">. </w:t>
      </w:r>
      <w:r w:rsidR="00B50638">
        <w:rPr>
          <w:lang w:val="cy-GB"/>
        </w:rPr>
        <w:t xml:space="preserve">Gall cyfraddau hawlio’r rhaglenni sgrinio poblogaeth ysbeidiol oedolion hyn amrywio yn ôl y grŵp oedran a wahoddir gyda chyfraddau </w:t>
      </w:r>
      <w:r w:rsidR="009F3EEE">
        <w:rPr>
          <w:lang w:val="cy-GB"/>
        </w:rPr>
        <w:t>sgrinio</w:t>
      </w:r>
      <w:r w:rsidR="00B50638">
        <w:rPr>
          <w:lang w:val="cy-GB"/>
        </w:rPr>
        <w:t xml:space="preserve"> is ymhlith y grwpiau oedran iau o’u cymharu â’r grwpiau oedran hŷn</w:t>
      </w:r>
      <w:r w:rsidR="007363D1" w:rsidRPr="00BE6204">
        <w:rPr>
          <w:lang w:val="cy-GB"/>
        </w:rPr>
        <w:t xml:space="preserve">. </w:t>
      </w:r>
    </w:p>
    <w:p w14:paraId="41EEEF98" w14:textId="683DC795" w:rsidR="005502D4" w:rsidRPr="00BE6204" w:rsidRDefault="00B50638" w:rsidP="00AA3B12">
      <w:pPr>
        <w:rPr>
          <w:lang w:val="cy-GB"/>
        </w:rPr>
      </w:pPr>
      <w:r>
        <w:rPr>
          <w:lang w:val="cy-GB"/>
        </w:rPr>
        <w:t>Y</w:t>
      </w:r>
      <w:r w:rsidR="005C5A30" w:rsidRPr="00BE6204">
        <w:rPr>
          <w:lang w:val="cy-GB"/>
        </w:rPr>
        <w:t xml:space="preserve">n </w:t>
      </w:r>
      <w:r w:rsidR="00EC33F9" w:rsidRPr="00BE6204">
        <w:rPr>
          <w:lang w:val="cy-GB"/>
        </w:rPr>
        <w:t>2020/21</w:t>
      </w:r>
      <w:r>
        <w:rPr>
          <w:lang w:val="cy-GB"/>
        </w:rPr>
        <w:t>,</w:t>
      </w:r>
      <w:r w:rsidR="0027727F">
        <w:rPr>
          <w:lang w:val="cy-GB"/>
        </w:rPr>
        <w:t xml:space="preserve"> ymhlith y menywod ifancaf a wahoddwyd</w:t>
      </w:r>
      <w:r w:rsidR="0027727F" w:rsidRPr="00BE6204">
        <w:rPr>
          <w:lang w:val="cy-GB"/>
        </w:rPr>
        <w:t xml:space="preserve"> (</w:t>
      </w:r>
      <w:r w:rsidR="0027727F">
        <w:rPr>
          <w:lang w:val="cy-GB"/>
        </w:rPr>
        <w:t xml:space="preserve">y rhai </w:t>
      </w:r>
      <w:r w:rsidR="0027727F" w:rsidRPr="00BE6204">
        <w:rPr>
          <w:lang w:val="cy-GB"/>
        </w:rPr>
        <w:t xml:space="preserve">25-29 </w:t>
      </w:r>
      <w:r w:rsidR="0027727F">
        <w:rPr>
          <w:lang w:val="cy-GB"/>
        </w:rPr>
        <w:t>oed</w:t>
      </w:r>
      <w:r w:rsidR="0027727F" w:rsidRPr="00BE6204">
        <w:rPr>
          <w:lang w:val="cy-GB"/>
        </w:rPr>
        <w:t>)</w:t>
      </w:r>
      <w:r w:rsidR="0027727F">
        <w:rPr>
          <w:lang w:val="cy-GB"/>
        </w:rPr>
        <w:t xml:space="preserve"> </w:t>
      </w:r>
      <w:r w:rsidR="004E6A36">
        <w:rPr>
          <w:lang w:val="cy-GB"/>
        </w:rPr>
        <w:t>r</w:t>
      </w:r>
      <w:r w:rsidR="0027727F">
        <w:rPr>
          <w:lang w:val="cy-GB"/>
        </w:rPr>
        <w:t>oedd y</w:t>
      </w:r>
      <w:r>
        <w:rPr>
          <w:lang w:val="cy-GB"/>
        </w:rPr>
        <w:t xml:space="preserve"> cyfraddau </w:t>
      </w:r>
      <w:r w:rsidR="004E6A36">
        <w:rPr>
          <w:lang w:val="cy-GB"/>
        </w:rPr>
        <w:t>sgrinio</w:t>
      </w:r>
      <w:r>
        <w:rPr>
          <w:lang w:val="cy-GB"/>
        </w:rPr>
        <w:t xml:space="preserve"> isaf</w:t>
      </w:r>
      <w:r w:rsidR="0027727F">
        <w:rPr>
          <w:lang w:val="cy-GB"/>
        </w:rPr>
        <w:t>,</w:t>
      </w:r>
      <w:r w:rsidR="0027727F" w:rsidRPr="00BE6204">
        <w:rPr>
          <w:lang w:val="cy-GB"/>
        </w:rPr>
        <w:t xml:space="preserve"> </w:t>
      </w:r>
      <w:r w:rsidR="0027727F">
        <w:rPr>
          <w:lang w:val="cy-GB"/>
        </w:rPr>
        <w:t>sef</w:t>
      </w:r>
      <w:r w:rsidR="0027727F" w:rsidRPr="00BE6204">
        <w:rPr>
          <w:lang w:val="cy-GB"/>
        </w:rPr>
        <w:t xml:space="preserve"> 63.4</w:t>
      </w:r>
      <w:r w:rsidR="0027727F">
        <w:rPr>
          <w:lang w:val="cy-GB"/>
        </w:rPr>
        <w:t xml:space="preserve"> y cant,</w:t>
      </w:r>
      <w:r>
        <w:rPr>
          <w:lang w:val="cy-GB"/>
        </w:rPr>
        <w:t xml:space="preserve"> yn Sgrinio</w:t>
      </w:r>
      <w:r w:rsidR="00EC33F9" w:rsidRPr="00BE6204">
        <w:rPr>
          <w:lang w:val="cy-GB"/>
        </w:rPr>
        <w:t xml:space="preserve"> </w:t>
      </w:r>
      <w:r>
        <w:rPr>
          <w:lang w:val="cy-GB"/>
        </w:rPr>
        <w:t>S</w:t>
      </w:r>
      <w:r w:rsidR="0090205B" w:rsidRPr="00BE6204">
        <w:rPr>
          <w:lang w:val="cy-GB"/>
        </w:rPr>
        <w:t>er</w:t>
      </w:r>
      <w:r>
        <w:rPr>
          <w:lang w:val="cy-GB"/>
        </w:rPr>
        <w:t>f</w:t>
      </w:r>
      <w:r w:rsidR="0090205B" w:rsidRPr="00BE6204">
        <w:rPr>
          <w:lang w:val="cy-GB"/>
        </w:rPr>
        <w:t>i</w:t>
      </w:r>
      <w:r>
        <w:rPr>
          <w:lang w:val="cy-GB"/>
        </w:rPr>
        <w:t>go</w:t>
      </w:r>
      <w:r w:rsidR="0090205B" w:rsidRPr="00BE6204">
        <w:rPr>
          <w:lang w:val="cy-GB"/>
        </w:rPr>
        <w:t>l</w:t>
      </w:r>
      <w:r>
        <w:rPr>
          <w:lang w:val="cy-GB"/>
        </w:rPr>
        <w:t xml:space="preserve"> Cymru</w:t>
      </w:r>
      <w:r w:rsidR="0090205B" w:rsidRPr="00BE6204">
        <w:rPr>
          <w:lang w:val="cy-GB"/>
        </w:rPr>
        <w:t xml:space="preserve">. </w:t>
      </w:r>
      <w:r w:rsidR="0027727F">
        <w:rPr>
          <w:lang w:val="cy-GB"/>
        </w:rPr>
        <w:t xml:space="preserve">Mae hyn yn cymharu â’r cyfartaledd ar draws yr holl oedrannau, sef </w:t>
      </w:r>
      <w:r w:rsidR="00EC33F9" w:rsidRPr="00BE6204">
        <w:rPr>
          <w:lang w:val="cy-GB"/>
        </w:rPr>
        <w:t>69.5</w:t>
      </w:r>
      <w:r w:rsidR="0027727F">
        <w:rPr>
          <w:lang w:val="cy-GB"/>
        </w:rPr>
        <w:t xml:space="preserve"> y cant</w:t>
      </w:r>
      <w:r w:rsidR="005502D4" w:rsidRPr="00BE6204">
        <w:rPr>
          <w:lang w:val="cy-GB"/>
        </w:rPr>
        <w:t xml:space="preserve">. </w:t>
      </w:r>
      <w:r w:rsidR="0027727F">
        <w:rPr>
          <w:lang w:val="cy-GB"/>
        </w:rPr>
        <w:t xml:space="preserve">Menywod </w:t>
      </w:r>
      <w:r w:rsidR="005502D4" w:rsidRPr="00BE6204">
        <w:rPr>
          <w:lang w:val="cy-GB"/>
        </w:rPr>
        <w:t>50-54</w:t>
      </w:r>
      <w:r w:rsidR="0027727F">
        <w:rPr>
          <w:lang w:val="cy-GB"/>
        </w:rPr>
        <w:t xml:space="preserve"> oed oedd â’r gyfradd sgrinio uchaf, sef </w:t>
      </w:r>
      <w:r w:rsidR="0027727F" w:rsidRPr="00BE6204">
        <w:rPr>
          <w:lang w:val="cy-GB"/>
        </w:rPr>
        <w:t>77.2</w:t>
      </w:r>
      <w:r w:rsidR="0027727F">
        <w:rPr>
          <w:lang w:val="cy-GB"/>
        </w:rPr>
        <w:t xml:space="preserve"> y cant</w:t>
      </w:r>
      <w:r w:rsidR="00F344BA" w:rsidRPr="00BE6204">
        <w:rPr>
          <w:lang w:val="cy-GB"/>
        </w:rPr>
        <w:t xml:space="preserve"> (</w:t>
      </w:r>
      <w:r w:rsidR="0027727F">
        <w:rPr>
          <w:lang w:val="cy-GB"/>
        </w:rPr>
        <w:t>F</w:t>
      </w:r>
      <w:r w:rsidR="00F344BA" w:rsidRPr="00BE6204">
        <w:rPr>
          <w:lang w:val="cy-GB"/>
        </w:rPr>
        <w:t>figur 4)</w:t>
      </w:r>
      <w:r w:rsidR="005502D4" w:rsidRPr="00BE6204">
        <w:rPr>
          <w:lang w:val="cy-GB"/>
        </w:rPr>
        <w:t>.</w:t>
      </w:r>
    </w:p>
    <w:p w14:paraId="7B115AFE" w14:textId="77777777" w:rsidR="00A17F14" w:rsidRDefault="00A17F14" w:rsidP="00AA3B12">
      <w:pPr>
        <w:rPr>
          <w:b/>
          <w:sz w:val="22"/>
          <w:szCs w:val="22"/>
          <w:lang w:val="cy-GB"/>
        </w:rPr>
      </w:pPr>
    </w:p>
    <w:p w14:paraId="3D63F0A8" w14:textId="77777777" w:rsidR="00A17F14" w:rsidRDefault="00A17F14" w:rsidP="00AA3B12">
      <w:pPr>
        <w:rPr>
          <w:b/>
          <w:sz w:val="22"/>
          <w:szCs w:val="22"/>
          <w:lang w:val="cy-GB"/>
        </w:rPr>
      </w:pPr>
    </w:p>
    <w:p w14:paraId="3576E44C" w14:textId="77777777" w:rsidR="00A17F14" w:rsidRDefault="00A17F14" w:rsidP="00AA3B12">
      <w:pPr>
        <w:rPr>
          <w:b/>
          <w:sz w:val="22"/>
          <w:szCs w:val="22"/>
          <w:lang w:val="cy-GB"/>
        </w:rPr>
      </w:pPr>
    </w:p>
    <w:p w14:paraId="73C97ACB" w14:textId="77777777" w:rsidR="00A17F14" w:rsidRDefault="00A17F14" w:rsidP="00AA3B12">
      <w:pPr>
        <w:rPr>
          <w:b/>
          <w:sz w:val="22"/>
          <w:szCs w:val="22"/>
          <w:lang w:val="cy-GB"/>
        </w:rPr>
      </w:pPr>
    </w:p>
    <w:p w14:paraId="1D069DEA" w14:textId="77777777" w:rsidR="00A17F14" w:rsidRDefault="00A17F14" w:rsidP="00AA3B12">
      <w:pPr>
        <w:rPr>
          <w:b/>
          <w:sz w:val="22"/>
          <w:szCs w:val="22"/>
          <w:lang w:val="cy-GB"/>
        </w:rPr>
      </w:pPr>
    </w:p>
    <w:p w14:paraId="0991D653" w14:textId="77777777" w:rsidR="00A17F14" w:rsidRDefault="00A17F14" w:rsidP="00AA3B12">
      <w:pPr>
        <w:rPr>
          <w:b/>
          <w:sz w:val="22"/>
          <w:szCs w:val="22"/>
          <w:lang w:val="cy-GB"/>
        </w:rPr>
      </w:pPr>
    </w:p>
    <w:p w14:paraId="2CA32209" w14:textId="77777777" w:rsidR="00A17F14" w:rsidRDefault="00A17F14" w:rsidP="00AA3B12">
      <w:pPr>
        <w:rPr>
          <w:b/>
          <w:sz w:val="22"/>
          <w:szCs w:val="22"/>
          <w:lang w:val="cy-GB"/>
        </w:rPr>
      </w:pPr>
    </w:p>
    <w:p w14:paraId="066A7CD4" w14:textId="43AF06C2" w:rsidR="00100EDC" w:rsidRPr="00BE6204" w:rsidRDefault="0090205B" w:rsidP="00AA3B12">
      <w:pPr>
        <w:rPr>
          <w:b/>
          <w:sz w:val="22"/>
          <w:szCs w:val="22"/>
          <w:lang w:val="cy-GB"/>
        </w:rPr>
      </w:pPr>
      <w:r w:rsidRPr="00BE6204">
        <w:rPr>
          <w:b/>
          <w:sz w:val="22"/>
          <w:szCs w:val="22"/>
          <w:lang w:val="cy-GB"/>
        </w:rPr>
        <w:lastRenderedPageBreak/>
        <w:t>F</w:t>
      </w:r>
      <w:r w:rsidR="00CA27B5">
        <w:rPr>
          <w:b/>
          <w:sz w:val="22"/>
          <w:szCs w:val="22"/>
          <w:lang w:val="cy-GB"/>
        </w:rPr>
        <w:t>f</w:t>
      </w:r>
      <w:r w:rsidRPr="00BE6204">
        <w:rPr>
          <w:b/>
          <w:sz w:val="22"/>
          <w:szCs w:val="22"/>
          <w:lang w:val="cy-GB"/>
        </w:rPr>
        <w:t xml:space="preserve">igur 4: </w:t>
      </w:r>
      <w:r w:rsidR="00CA27B5">
        <w:rPr>
          <w:b/>
          <w:sz w:val="22"/>
          <w:szCs w:val="22"/>
          <w:lang w:val="cy-GB"/>
        </w:rPr>
        <w:t xml:space="preserve">Cyfraddau </w:t>
      </w:r>
      <w:r w:rsidR="004E6A36">
        <w:rPr>
          <w:b/>
          <w:sz w:val="22"/>
          <w:szCs w:val="22"/>
          <w:lang w:val="cy-GB"/>
        </w:rPr>
        <w:t xml:space="preserve">sgrinio </w:t>
      </w:r>
      <w:r w:rsidRPr="00BE6204">
        <w:rPr>
          <w:b/>
          <w:sz w:val="22"/>
          <w:szCs w:val="22"/>
          <w:lang w:val="cy-GB"/>
        </w:rPr>
        <w:t>(</w:t>
      </w:r>
      <w:r w:rsidR="00CA27B5">
        <w:rPr>
          <w:b/>
          <w:sz w:val="22"/>
          <w:szCs w:val="22"/>
          <w:lang w:val="cy-GB"/>
        </w:rPr>
        <w:t>y cant</w:t>
      </w:r>
      <w:r w:rsidRPr="00BE6204">
        <w:rPr>
          <w:b/>
          <w:sz w:val="22"/>
          <w:szCs w:val="22"/>
          <w:lang w:val="cy-GB"/>
        </w:rPr>
        <w:t>)</w:t>
      </w:r>
      <w:r w:rsidR="00CA27B5">
        <w:rPr>
          <w:b/>
          <w:sz w:val="22"/>
          <w:szCs w:val="22"/>
          <w:lang w:val="cy-GB"/>
        </w:rPr>
        <w:t xml:space="preserve"> gwahoddiad sgrinio</w:t>
      </w:r>
      <w:r w:rsidRPr="00BE6204">
        <w:rPr>
          <w:b/>
          <w:sz w:val="22"/>
          <w:szCs w:val="22"/>
          <w:lang w:val="cy-GB"/>
        </w:rPr>
        <w:t xml:space="preserve"> </w:t>
      </w:r>
      <w:r w:rsidR="00CA27B5">
        <w:rPr>
          <w:b/>
          <w:sz w:val="22"/>
          <w:szCs w:val="22"/>
          <w:lang w:val="cy-GB"/>
        </w:rPr>
        <w:t>s</w:t>
      </w:r>
      <w:r w:rsidRPr="00BE6204">
        <w:rPr>
          <w:b/>
          <w:sz w:val="22"/>
          <w:szCs w:val="22"/>
          <w:lang w:val="cy-GB"/>
        </w:rPr>
        <w:t>er</w:t>
      </w:r>
      <w:r w:rsidR="00CA27B5">
        <w:rPr>
          <w:b/>
          <w:sz w:val="22"/>
          <w:szCs w:val="22"/>
          <w:lang w:val="cy-GB"/>
        </w:rPr>
        <w:t>f</w:t>
      </w:r>
      <w:r w:rsidRPr="00BE6204">
        <w:rPr>
          <w:b/>
          <w:sz w:val="22"/>
          <w:szCs w:val="22"/>
          <w:lang w:val="cy-GB"/>
        </w:rPr>
        <w:t>i</w:t>
      </w:r>
      <w:r w:rsidR="00CA27B5">
        <w:rPr>
          <w:b/>
          <w:sz w:val="22"/>
          <w:szCs w:val="22"/>
          <w:lang w:val="cy-GB"/>
        </w:rPr>
        <w:t>go</w:t>
      </w:r>
      <w:r w:rsidRPr="00BE6204">
        <w:rPr>
          <w:b/>
          <w:sz w:val="22"/>
          <w:szCs w:val="22"/>
          <w:lang w:val="cy-GB"/>
        </w:rPr>
        <w:t>l</w:t>
      </w:r>
      <w:r w:rsidR="00EE3899">
        <w:rPr>
          <w:b/>
          <w:sz w:val="22"/>
          <w:szCs w:val="22"/>
          <w:lang w:val="cy-GB"/>
        </w:rPr>
        <w:t xml:space="preserve"> yn ôl grwpiau oedran</w:t>
      </w:r>
      <w:r w:rsidRPr="00BE6204">
        <w:rPr>
          <w:b/>
          <w:sz w:val="22"/>
          <w:szCs w:val="22"/>
          <w:lang w:val="cy-GB"/>
        </w:rPr>
        <w:t xml:space="preserve"> </w:t>
      </w:r>
      <w:r w:rsidR="00EE3899">
        <w:rPr>
          <w:b/>
          <w:sz w:val="22"/>
          <w:szCs w:val="22"/>
          <w:lang w:val="cy-GB"/>
        </w:rPr>
        <w:t xml:space="preserve">fesul </w:t>
      </w:r>
      <w:r w:rsidRPr="00BE6204">
        <w:rPr>
          <w:b/>
          <w:sz w:val="22"/>
          <w:szCs w:val="22"/>
          <w:lang w:val="cy-GB"/>
        </w:rPr>
        <w:t xml:space="preserve">5 </w:t>
      </w:r>
      <w:r w:rsidR="00EE3899">
        <w:rPr>
          <w:b/>
          <w:sz w:val="22"/>
          <w:szCs w:val="22"/>
          <w:lang w:val="cy-GB"/>
        </w:rPr>
        <w:t>ml</w:t>
      </w:r>
      <w:r w:rsidR="004E6A36">
        <w:rPr>
          <w:b/>
          <w:sz w:val="22"/>
          <w:szCs w:val="22"/>
          <w:lang w:val="cy-GB"/>
        </w:rPr>
        <w:t>ynedd</w:t>
      </w:r>
      <w:r w:rsidRPr="00BE6204">
        <w:rPr>
          <w:b/>
          <w:sz w:val="22"/>
          <w:szCs w:val="22"/>
          <w:lang w:val="cy-GB"/>
        </w:rPr>
        <w:t>, 2020/21</w:t>
      </w:r>
    </w:p>
    <w:p w14:paraId="3E4385FE" w14:textId="77777777" w:rsidR="0090205B" w:rsidRPr="00BE6204" w:rsidRDefault="00AC4D93" w:rsidP="00AA3B12">
      <w:pPr>
        <w:rPr>
          <w:lang w:val="cy-GB"/>
        </w:rPr>
      </w:pPr>
      <w:r w:rsidRPr="00BE6204">
        <w:rPr>
          <w:noProof/>
          <w:lang w:eastAsia="en-GB"/>
        </w:rPr>
        <w:drawing>
          <wp:inline distT="0" distB="0" distL="0" distR="0" wp14:anchorId="6AD153A3" wp14:editId="7B827B2A">
            <wp:extent cx="4849792" cy="2025570"/>
            <wp:effectExtent l="0" t="0" r="8255" b="13335"/>
            <wp:docPr id="9" name="Chart 9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6"/>
              </a:graphicData>
            </a:graphic>
          </wp:inline>
        </w:drawing>
      </w:r>
    </w:p>
    <w:p w14:paraId="3F7824DC" w14:textId="3A80BFDB" w:rsidR="005502D4" w:rsidRPr="00BE6204" w:rsidRDefault="00613B9D" w:rsidP="00AA3B12">
      <w:pPr>
        <w:rPr>
          <w:lang w:val="cy-GB"/>
        </w:rPr>
      </w:pPr>
      <w:r>
        <w:rPr>
          <w:lang w:val="cy-GB"/>
        </w:rPr>
        <w:t>Y</w:t>
      </w:r>
      <w:r w:rsidR="005502D4" w:rsidRPr="00BE6204">
        <w:rPr>
          <w:lang w:val="cy-GB"/>
        </w:rPr>
        <w:t xml:space="preserve">n </w:t>
      </w:r>
      <w:r w:rsidR="0090205B" w:rsidRPr="00BE6204">
        <w:rPr>
          <w:lang w:val="cy-GB"/>
        </w:rPr>
        <w:t>2020/21,</w:t>
      </w:r>
      <w:r>
        <w:rPr>
          <w:lang w:val="cy-GB"/>
        </w:rPr>
        <w:t xml:space="preserve"> mae cyfraddau sgrinio</w:t>
      </w:r>
      <w:r w:rsidR="004E6A36">
        <w:rPr>
          <w:lang w:val="cy-GB"/>
        </w:rPr>
        <w:t>’r f</w:t>
      </w:r>
      <w:r>
        <w:rPr>
          <w:lang w:val="cy-GB"/>
        </w:rPr>
        <w:t xml:space="preserve">ron </w:t>
      </w:r>
      <w:r w:rsidR="00643F25">
        <w:rPr>
          <w:lang w:val="cy-GB"/>
        </w:rPr>
        <w:t>d</w:t>
      </w:r>
      <w:r>
        <w:rPr>
          <w:lang w:val="cy-GB"/>
        </w:rPr>
        <w:t>rwy</w:t>
      </w:r>
      <w:r w:rsidR="0090205B" w:rsidRPr="00BE6204">
        <w:rPr>
          <w:lang w:val="cy-GB"/>
        </w:rPr>
        <w:t xml:space="preserve"> Br</w:t>
      </w:r>
      <w:r>
        <w:rPr>
          <w:lang w:val="cy-GB"/>
        </w:rPr>
        <w:t>on Brawf Cymru yn is ymhlith grwpiau oedran iau o’u cymharu â grwpiau oedran hŷn</w:t>
      </w:r>
      <w:r w:rsidR="00EC33F9" w:rsidRPr="00BE6204">
        <w:rPr>
          <w:lang w:val="cy-GB"/>
        </w:rPr>
        <w:t xml:space="preserve">. </w:t>
      </w:r>
      <w:r>
        <w:rPr>
          <w:lang w:val="cy-GB"/>
        </w:rPr>
        <w:t xml:space="preserve">Y rhai </w:t>
      </w:r>
      <w:r w:rsidR="00277CD8" w:rsidRPr="00BE6204">
        <w:rPr>
          <w:lang w:val="cy-GB"/>
        </w:rPr>
        <w:t>50</w:t>
      </w:r>
      <w:r w:rsidR="00EC33F9" w:rsidRPr="00BE6204">
        <w:rPr>
          <w:lang w:val="cy-GB"/>
        </w:rPr>
        <w:t>-54</w:t>
      </w:r>
      <w:r>
        <w:rPr>
          <w:lang w:val="cy-GB"/>
        </w:rPr>
        <w:t xml:space="preserve"> oed sydd â’r gyfradd isaf, sef</w:t>
      </w:r>
      <w:r w:rsidR="00EC33F9" w:rsidRPr="00BE6204">
        <w:rPr>
          <w:lang w:val="cy-GB"/>
        </w:rPr>
        <w:t xml:space="preserve"> 6</w:t>
      </w:r>
      <w:r w:rsidR="00277CD8" w:rsidRPr="00BE6204">
        <w:rPr>
          <w:lang w:val="cy-GB"/>
        </w:rPr>
        <w:t>2.5</w:t>
      </w:r>
      <w:r>
        <w:rPr>
          <w:lang w:val="cy-GB"/>
        </w:rPr>
        <w:t xml:space="preserve"> y cant, o’u cymharu â menywod dros</w:t>
      </w:r>
      <w:r w:rsidR="00EC33F9" w:rsidRPr="00BE6204">
        <w:rPr>
          <w:lang w:val="cy-GB"/>
        </w:rPr>
        <w:t xml:space="preserve"> </w:t>
      </w:r>
      <w:r w:rsidR="00AC4D93" w:rsidRPr="00BE6204">
        <w:rPr>
          <w:lang w:val="cy-GB"/>
        </w:rPr>
        <w:t>5</w:t>
      </w:r>
      <w:r w:rsidR="00EC33F9" w:rsidRPr="00BE6204">
        <w:rPr>
          <w:lang w:val="cy-GB"/>
        </w:rPr>
        <w:t xml:space="preserve">5 </w:t>
      </w:r>
      <w:r>
        <w:rPr>
          <w:lang w:val="cy-GB"/>
        </w:rPr>
        <w:t xml:space="preserve">oed sydd â chyfradd </w:t>
      </w:r>
      <w:r w:rsidR="004E6A36">
        <w:rPr>
          <w:lang w:val="cy-GB"/>
        </w:rPr>
        <w:t xml:space="preserve">o </w:t>
      </w:r>
      <w:r w:rsidR="00EC33F9" w:rsidRPr="00BE6204">
        <w:rPr>
          <w:lang w:val="cy-GB"/>
        </w:rPr>
        <w:t>69</w:t>
      </w:r>
      <w:r>
        <w:rPr>
          <w:lang w:val="cy-GB"/>
        </w:rPr>
        <w:t xml:space="preserve"> y cant neu uwch</w:t>
      </w:r>
      <w:r w:rsidR="00AC4D93" w:rsidRPr="00BE6204">
        <w:rPr>
          <w:lang w:val="cy-GB"/>
        </w:rPr>
        <w:t xml:space="preserve"> </w:t>
      </w:r>
      <w:r w:rsidR="00F344BA" w:rsidRPr="00BE6204">
        <w:rPr>
          <w:lang w:val="cy-GB"/>
        </w:rPr>
        <w:t>(F</w:t>
      </w:r>
      <w:r>
        <w:rPr>
          <w:lang w:val="cy-GB"/>
        </w:rPr>
        <w:t>f</w:t>
      </w:r>
      <w:r w:rsidR="00F344BA" w:rsidRPr="00BE6204">
        <w:rPr>
          <w:lang w:val="cy-GB"/>
        </w:rPr>
        <w:t>igur 5)</w:t>
      </w:r>
      <w:r w:rsidR="00EC33F9" w:rsidRPr="00BE6204">
        <w:rPr>
          <w:lang w:val="cy-GB"/>
        </w:rPr>
        <w:t xml:space="preserve">. </w:t>
      </w:r>
    </w:p>
    <w:p w14:paraId="7F2ADF9D" w14:textId="258D3ABB" w:rsidR="00EC33F9" w:rsidRPr="00BE6204" w:rsidRDefault="00EC33F9" w:rsidP="00AA3B12">
      <w:pPr>
        <w:rPr>
          <w:b/>
          <w:sz w:val="22"/>
          <w:szCs w:val="22"/>
          <w:lang w:val="cy-GB"/>
        </w:rPr>
      </w:pPr>
      <w:r w:rsidRPr="00BE6204">
        <w:rPr>
          <w:b/>
          <w:sz w:val="22"/>
          <w:szCs w:val="22"/>
          <w:lang w:val="cy-GB"/>
        </w:rPr>
        <w:t>F</w:t>
      </w:r>
      <w:r w:rsidR="00613B9D">
        <w:rPr>
          <w:b/>
          <w:sz w:val="22"/>
          <w:szCs w:val="22"/>
          <w:lang w:val="cy-GB"/>
        </w:rPr>
        <w:t>f</w:t>
      </w:r>
      <w:r w:rsidRPr="00BE6204">
        <w:rPr>
          <w:b/>
          <w:sz w:val="22"/>
          <w:szCs w:val="22"/>
          <w:lang w:val="cy-GB"/>
        </w:rPr>
        <w:t xml:space="preserve">igur </w:t>
      </w:r>
      <w:r w:rsidR="0090205B" w:rsidRPr="00BE6204">
        <w:rPr>
          <w:b/>
          <w:sz w:val="22"/>
          <w:szCs w:val="22"/>
          <w:lang w:val="cy-GB"/>
        </w:rPr>
        <w:t>5</w:t>
      </w:r>
      <w:r w:rsidRPr="00BE6204">
        <w:rPr>
          <w:b/>
          <w:sz w:val="22"/>
          <w:szCs w:val="22"/>
          <w:lang w:val="cy-GB"/>
        </w:rPr>
        <w:t xml:space="preserve">: </w:t>
      </w:r>
      <w:r w:rsidR="00322990">
        <w:rPr>
          <w:b/>
          <w:sz w:val="22"/>
          <w:szCs w:val="22"/>
          <w:lang w:val="cy-GB"/>
        </w:rPr>
        <w:t xml:space="preserve">Cyfraddau </w:t>
      </w:r>
      <w:r w:rsidR="004E6A36">
        <w:rPr>
          <w:b/>
          <w:sz w:val="22"/>
          <w:szCs w:val="22"/>
          <w:lang w:val="cy-GB"/>
        </w:rPr>
        <w:t>sgrinio</w:t>
      </w:r>
      <w:r w:rsidR="00322990">
        <w:rPr>
          <w:b/>
          <w:sz w:val="22"/>
          <w:szCs w:val="22"/>
          <w:lang w:val="cy-GB"/>
        </w:rPr>
        <w:t xml:space="preserve"> </w:t>
      </w:r>
      <w:r w:rsidR="00322990" w:rsidRPr="00BE6204">
        <w:rPr>
          <w:b/>
          <w:sz w:val="22"/>
          <w:szCs w:val="22"/>
          <w:lang w:val="cy-GB"/>
        </w:rPr>
        <w:t>(</w:t>
      </w:r>
      <w:r w:rsidR="00322990">
        <w:rPr>
          <w:b/>
          <w:sz w:val="22"/>
          <w:szCs w:val="22"/>
          <w:lang w:val="cy-GB"/>
        </w:rPr>
        <w:t>y cant</w:t>
      </w:r>
      <w:r w:rsidR="00322990" w:rsidRPr="00BE6204">
        <w:rPr>
          <w:b/>
          <w:sz w:val="22"/>
          <w:szCs w:val="22"/>
          <w:lang w:val="cy-GB"/>
        </w:rPr>
        <w:t>)</w:t>
      </w:r>
      <w:r w:rsidR="00322990">
        <w:rPr>
          <w:b/>
          <w:sz w:val="22"/>
          <w:szCs w:val="22"/>
          <w:lang w:val="cy-GB"/>
        </w:rPr>
        <w:t xml:space="preserve"> gwahoddiad sgrinio</w:t>
      </w:r>
      <w:r w:rsidR="004E6A36">
        <w:rPr>
          <w:b/>
          <w:sz w:val="22"/>
          <w:szCs w:val="22"/>
          <w:lang w:val="cy-GB"/>
        </w:rPr>
        <w:t>’r f</w:t>
      </w:r>
      <w:r w:rsidR="00322990">
        <w:rPr>
          <w:b/>
          <w:sz w:val="22"/>
          <w:szCs w:val="22"/>
          <w:lang w:val="cy-GB"/>
        </w:rPr>
        <w:t>ron</w:t>
      </w:r>
      <w:r w:rsidRPr="00BE6204">
        <w:rPr>
          <w:b/>
          <w:sz w:val="22"/>
          <w:szCs w:val="22"/>
          <w:lang w:val="cy-GB"/>
        </w:rPr>
        <w:t xml:space="preserve"> </w:t>
      </w:r>
      <w:r w:rsidR="00322990">
        <w:rPr>
          <w:b/>
          <w:sz w:val="22"/>
          <w:szCs w:val="22"/>
          <w:lang w:val="cy-GB"/>
        </w:rPr>
        <w:t>yn ôl grwpiau oedran</w:t>
      </w:r>
      <w:r w:rsidR="00322990" w:rsidRPr="00BE6204">
        <w:rPr>
          <w:b/>
          <w:sz w:val="22"/>
          <w:szCs w:val="22"/>
          <w:lang w:val="cy-GB"/>
        </w:rPr>
        <w:t xml:space="preserve"> </w:t>
      </w:r>
      <w:r w:rsidR="00322990">
        <w:rPr>
          <w:b/>
          <w:sz w:val="22"/>
          <w:szCs w:val="22"/>
          <w:lang w:val="cy-GB"/>
        </w:rPr>
        <w:t xml:space="preserve">fesul </w:t>
      </w:r>
      <w:r w:rsidR="00322990" w:rsidRPr="00BE6204">
        <w:rPr>
          <w:b/>
          <w:sz w:val="22"/>
          <w:szCs w:val="22"/>
          <w:lang w:val="cy-GB"/>
        </w:rPr>
        <w:t xml:space="preserve">5 </w:t>
      </w:r>
      <w:r w:rsidR="00322990">
        <w:rPr>
          <w:b/>
          <w:sz w:val="22"/>
          <w:szCs w:val="22"/>
          <w:lang w:val="cy-GB"/>
        </w:rPr>
        <w:t>ml</w:t>
      </w:r>
      <w:r w:rsidR="004E6A36">
        <w:rPr>
          <w:b/>
          <w:sz w:val="22"/>
          <w:szCs w:val="22"/>
          <w:lang w:val="cy-GB"/>
        </w:rPr>
        <w:t>ynedd</w:t>
      </w:r>
      <w:r w:rsidRPr="00BE6204">
        <w:rPr>
          <w:b/>
          <w:sz w:val="22"/>
          <w:szCs w:val="22"/>
          <w:lang w:val="cy-GB"/>
        </w:rPr>
        <w:t>, 2020/21</w:t>
      </w:r>
    </w:p>
    <w:p w14:paraId="2AD1861E" w14:textId="77777777" w:rsidR="00AC4D93" w:rsidRPr="00BE6204" w:rsidRDefault="00AC4D93" w:rsidP="65DC2F44">
      <w:pPr>
        <w:rPr>
          <w:b/>
          <w:bCs/>
          <w:sz w:val="22"/>
          <w:szCs w:val="22"/>
          <w:lang w:val="cy-GB"/>
        </w:rPr>
      </w:pPr>
      <w:r w:rsidRPr="00BE6204">
        <w:rPr>
          <w:noProof/>
          <w:lang w:eastAsia="en-GB"/>
        </w:rPr>
        <w:drawing>
          <wp:inline distT="0" distB="0" distL="0" distR="0" wp14:anchorId="57BBEA46" wp14:editId="5F176E8C">
            <wp:extent cx="4768770" cy="1985058"/>
            <wp:effectExtent l="0" t="0" r="13335" b="15240"/>
            <wp:docPr id="5" name="Chart 5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7"/>
              </a:graphicData>
            </a:graphic>
          </wp:inline>
        </w:drawing>
      </w:r>
    </w:p>
    <w:p w14:paraId="4312FEF2" w14:textId="66844781" w:rsidR="00F344BA" w:rsidRPr="00BE6204" w:rsidRDefault="00322990" w:rsidP="00F344BA">
      <w:pPr>
        <w:rPr>
          <w:lang w:val="cy-GB"/>
        </w:rPr>
      </w:pPr>
      <w:r>
        <w:rPr>
          <w:lang w:val="cy-GB"/>
        </w:rPr>
        <w:t xml:space="preserve">Bydd cyfraddau </w:t>
      </w:r>
      <w:r w:rsidR="00EE5F81">
        <w:rPr>
          <w:lang w:val="cy-GB"/>
        </w:rPr>
        <w:t>sgrinio</w:t>
      </w:r>
      <w:r>
        <w:rPr>
          <w:lang w:val="cy-GB"/>
        </w:rPr>
        <w:t xml:space="preserve"> isel </w:t>
      </w:r>
      <w:r w:rsidR="00EE5F81">
        <w:rPr>
          <w:lang w:val="cy-GB"/>
        </w:rPr>
        <w:t xml:space="preserve">parhaus </w:t>
      </w:r>
      <w:r>
        <w:rPr>
          <w:lang w:val="cy-GB"/>
        </w:rPr>
        <w:t xml:space="preserve">ymhlith menywod iau’n arwain at gwmpas cyfartalog is </w:t>
      </w:r>
      <w:r w:rsidR="00EE5F81">
        <w:rPr>
          <w:lang w:val="cy-GB"/>
        </w:rPr>
        <w:t xml:space="preserve">o ran </w:t>
      </w:r>
      <w:r>
        <w:rPr>
          <w:lang w:val="cy-GB"/>
        </w:rPr>
        <w:t>profion sgrinio</w:t>
      </w:r>
      <w:r w:rsidR="00EE5F81">
        <w:rPr>
          <w:lang w:val="cy-GB"/>
        </w:rPr>
        <w:t>’r fron</w:t>
      </w:r>
      <w:r>
        <w:rPr>
          <w:lang w:val="cy-GB"/>
        </w:rPr>
        <w:t xml:space="preserve"> gan fod menywod sy’n ymateb i’w gwahoddiad cyntaf yn fwy tebygol o barhau i fynd i apwyntiadau </w:t>
      </w:r>
      <w:proofErr w:type="spellStart"/>
      <w:r>
        <w:rPr>
          <w:lang w:val="cy-GB"/>
        </w:rPr>
        <w:t>ailalw</w:t>
      </w:r>
      <w:proofErr w:type="spellEnd"/>
      <w:r w:rsidR="00F344BA" w:rsidRPr="00BE6204">
        <w:rPr>
          <w:lang w:val="cy-GB"/>
        </w:rPr>
        <w:t xml:space="preserve">. </w:t>
      </w:r>
      <w:r>
        <w:rPr>
          <w:lang w:val="cy-GB"/>
        </w:rPr>
        <w:t>Dylid rhoi blaenoriaeth i annog cyfranogiad cyntaf mewn profion sgrinio gan fod hanes sgrinio blaenorol yn arwydd o gymryd rhan mewn profion sgrinio yn y dyfodol</w:t>
      </w:r>
      <w:r w:rsidR="00040896" w:rsidRPr="00BE6204">
        <w:rPr>
          <w:lang w:val="cy-GB"/>
        </w:rPr>
        <w:t xml:space="preserve">. </w:t>
      </w:r>
    </w:p>
    <w:p w14:paraId="4ACB5FC8" w14:textId="596559FD" w:rsidR="005502D4" w:rsidRPr="00BE6204" w:rsidRDefault="00322990" w:rsidP="00AA3B12">
      <w:pPr>
        <w:rPr>
          <w:lang w:val="cy-GB"/>
        </w:rPr>
      </w:pPr>
      <w:r>
        <w:rPr>
          <w:lang w:val="cy-GB"/>
        </w:rPr>
        <w:t xml:space="preserve">Mae cyfraddau </w:t>
      </w:r>
      <w:r w:rsidR="00EE5F81">
        <w:rPr>
          <w:lang w:val="cy-GB"/>
        </w:rPr>
        <w:t xml:space="preserve">sgrinio </w:t>
      </w:r>
      <w:r>
        <w:rPr>
          <w:lang w:val="cy-GB"/>
        </w:rPr>
        <w:t xml:space="preserve">yn ôl oedran wrthi’n cael eu harchwilio yn rhaglen Sgrinio Coluddion </w:t>
      </w:r>
      <w:r w:rsidR="008746F5">
        <w:rPr>
          <w:lang w:val="cy-GB"/>
        </w:rPr>
        <w:t>Cymru gyda’r cyfraddau’n is ymhlith y rhai</w:t>
      </w:r>
      <w:r w:rsidR="005C5A30" w:rsidRPr="00BE6204">
        <w:rPr>
          <w:lang w:val="cy-GB"/>
        </w:rPr>
        <w:t xml:space="preserve"> </w:t>
      </w:r>
      <w:r w:rsidR="001459F2" w:rsidRPr="00BE6204">
        <w:rPr>
          <w:lang w:val="cy-GB"/>
        </w:rPr>
        <w:t xml:space="preserve">60-64 </w:t>
      </w:r>
      <w:r w:rsidR="008746F5">
        <w:rPr>
          <w:lang w:val="cy-GB"/>
        </w:rPr>
        <w:t xml:space="preserve">oed, sef </w:t>
      </w:r>
      <w:r w:rsidR="001459F2" w:rsidRPr="00BE6204">
        <w:rPr>
          <w:lang w:val="cy-GB"/>
        </w:rPr>
        <w:t>65.8</w:t>
      </w:r>
      <w:r w:rsidR="008746F5">
        <w:rPr>
          <w:lang w:val="cy-GB"/>
        </w:rPr>
        <w:t xml:space="preserve"> y cant, o’u cymharu â</w:t>
      </w:r>
      <w:r w:rsidR="001459F2" w:rsidRPr="00BE6204">
        <w:rPr>
          <w:lang w:val="cy-GB"/>
        </w:rPr>
        <w:t xml:space="preserve"> 69</w:t>
      </w:r>
      <w:r w:rsidR="008746F5">
        <w:rPr>
          <w:lang w:val="cy-GB"/>
        </w:rPr>
        <w:t xml:space="preserve"> y cant</w:t>
      </w:r>
      <w:r w:rsidR="001459F2" w:rsidRPr="00BE6204">
        <w:rPr>
          <w:lang w:val="cy-GB"/>
        </w:rPr>
        <w:t xml:space="preserve"> a 68.1</w:t>
      </w:r>
      <w:r w:rsidR="008746F5">
        <w:rPr>
          <w:lang w:val="cy-GB"/>
        </w:rPr>
        <w:t xml:space="preserve"> y cant ar gyfer y grŵp oedran</w:t>
      </w:r>
      <w:r w:rsidR="001459F2" w:rsidRPr="00BE6204">
        <w:rPr>
          <w:lang w:val="cy-GB"/>
        </w:rPr>
        <w:t xml:space="preserve"> 65-69 </w:t>
      </w:r>
      <w:r w:rsidR="008746F5">
        <w:rPr>
          <w:lang w:val="cy-GB"/>
        </w:rPr>
        <w:t>a’r grŵp oedran</w:t>
      </w:r>
      <w:r w:rsidR="001459F2" w:rsidRPr="00BE6204">
        <w:rPr>
          <w:lang w:val="cy-GB"/>
        </w:rPr>
        <w:t xml:space="preserve"> 70-74 </w:t>
      </w:r>
      <w:r w:rsidR="008746F5">
        <w:rPr>
          <w:lang w:val="cy-GB"/>
        </w:rPr>
        <w:t xml:space="preserve">yn </w:t>
      </w:r>
      <w:r w:rsidR="00EE5F81">
        <w:rPr>
          <w:lang w:val="cy-GB"/>
        </w:rPr>
        <w:t>y drefn honno</w:t>
      </w:r>
      <w:r w:rsidR="001459F2" w:rsidRPr="00BE6204">
        <w:rPr>
          <w:lang w:val="cy-GB"/>
        </w:rPr>
        <w:t xml:space="preserve">. </w:t>
      </w:r>
      <w:r w:rsidR="005C5A30" w:rsidRPr="00BE6204">
        <w:rPr>
          <w:lang w:val="cy-GB"/>
        </w:rPr>
        <w:t xml:space="preserve"> </w:t>
      </w:r>
    </w:p>
    <w:p w14:paraId="77265BA3" w14:textId="1A73754B" w:rsidR="00AA3B12" w:rsidRPr="00BE6204" w:rsidRDefault="008746F5" w:rsidP="005C5A30">
      <w:pPr>
        <w:pStyle w:val="Heading2"/>
        <w:rPr>
          <w:lang w:val="cy-GB"/>
        </w:rPr>
      </w:pPr>
      <w:r w:rsidRPr="00291AD7">
        <w:rPr>
          <w:lang w:val="cy-GB"/>
        </w:rPr>
        <w:lastRenderedPageBreak/>
        <w:t>Cyfraddau hawlio yn</w:t>
      </w:r>
      <w:r>
        <w:rPr>
          <w:lang w:val="cy-GB"/>
        </w:rPr>
        <w:t xml:space="preserve"> ôl </w:t>
      </w:r>
      <w:r w:rsidR="0084242A" w:rsidRPr="00BE6204">
        <w:rPr>
          <w:lang w:val="cy-GB"/>
        </w:rPr>
        <w:t>ethni</w:t>
      </w:r>
      <w:r>
        <w:rPr>
          <w:lang w:val="cy-GB"/>
        </w:rPr>
        <w:t>grwydd</w:t>
      </w:r>
      <w:r w:rsidR="0084242A" w:rsidRPr="00BE6204">
        <w:rPr>
          <w:lang w:val="cy-GB"/>
        </w:rPr>
        <w:t xml:space="preserve"> </w:t>
      </w:r>
    </w:p>
    <w:p w14:paraId="15967035" w14:textId="6D286CCF" w:rsidR="0084242A" w:rsidRPr="00BE6204" w:rsidRDefault="008746F5" w:rsidP="005502D4">
      <w:pPr>
        <w:rPr>
          <w:lang w:val="cy-GB"/>
        </w:rPr>
      </w:pPr>
      <w:r>
        <w:rPr>
          <w:lang w:val="cy-GB"/>
        </w:rPr>
        <w:t xml:space="preserve">Nid yw’r </w:t>
      </w:r>
      <w:r w:rsidRPr="00BE6204">
        <w:rPr>
          <w:lang w:val="cy-GB"/>
        </w:rPr>
        <w:t xml:space="preserve">data </w:t>
      </w:r>
      <w:r>
        <w:rPr>
          <w:lang w:val="cy-GB"/>
        </w:rPr>
        <w:t>e</w:t>
      </w:r>
      <w:r w:rsidR="005502D4" w:rsidRPr="00BE6204">
        <w:rPr>
          <w:lang w:val="cy-GB"/>
        </w:rPr>
        <w:t>thni</w:t>
      </w:r>
      <w:r>
        <w:rPr>
          <w:lang w:val="cy-GB"/>
        </w:rPr>
        <w:t>grwydd yn cael eu cofnodi fel mater o drefn yn y rhaglen sgrinio</w:t>
      </w:r>
      <w:r w:rsidR="005502D4" w:rsidRPr="00BE6204">
        <w:rPr>
          <w:lang w:val="cy-GB"/>
        </w:rPr>
        <w:t xml:space="preserve">. </w:t>
      </w:r>
      <w:r>
        <w:rPr>
          <w:lang w:val="cy-GB"/>
        </w:rPr>
        <w:t>Fodd bynnag, o ddeunydd darllen cyhoeddedig</w:t>
      </w:r>
      <w:r w:rsidR="00AC4D93" w:rsidRPr="00BE6204">
        <w:rPr>
          <w:vertAlign w:val="superscript"/>
          <w:lang w:val="cy-GB"/>
        </w:rPr>
        <w:t>19-21</w:t>
      </w:r>
      <w:r w:rsidR="0084242A" w:rsidRPr="00BE6204">
        <w:rPr>
          <w:lang w:val="cy-GB"/>
        </w:rPr>
        <w:t xml:space="preserve"> a</w:t>
      </w:r>
      <w:r>
        <w:rPr>
          <w:lang w:val="cy-GB"/>
        </w:rPr>
        <w:t>c o wybodaeth gymunedol a gafwyd yn lleol o waith ymgysylltu</w:t>
      </w:r>
      <w:r w:rsidR="005502D4" w:rsidRPr="00BE6204">
        <w:rPr>
          <w:lang w:val="cy-GB"/>
        </w:rPr>
        <w:t xml:space="preserve">, </w:t>
      </w:r>
      <w:r>
        <w:rPr>
          <w:lang w:val="cy-GB"/>
        </w:rPr>
        <w:t xml:space="preserve">rydym yn gwybod bod y cyfraddau </w:t>
      </w:r>
      <w:r w:rsidR="00291AD7">
        <w:rPr>
          <w:lang w:val="cy-GB"/>
        </w:rPr>
        <w:t>sgrinio</w:t>
      </w:r>
      <w:r w:rsidR="002414EB">
        <w:rPr>
          <w:lang w:val="cy-GB"/>
        </w:rPr>
        <w:t>’n is ymhlith cymunedau lleiafrifoedd</w:t>
      </w:r>
      <w:r>
        <w:rPr>
          <w:lang w:val="cy-GB"/>
        </w:rPr>
        <w:t xml:space="preserve"> </w:t>
      </w:r>
      <w:r w:rsidR="00AA3B12" w:rsidRPr="00BE6204">
        <w:rPr>
          <w:lang w:val="cy-GB"/>
        </w:rPr>
        <w:t>ethni</w:t>
      </w:r>
      <w:r w:rsidR="002414EB">
        <w:rPr>
          <w:lang w:val="cy-GB"/>
        </w:rPr>
        <w:t>g</w:t>
      </w:r>
      <w:r w:rsidR="00AA3B12" w:rsidRPr="00BE6204">
        <w:rPr>
          <w:lang w:val="cy-GB"/>
        </w:rPr>
        <w:t>.</w:t>
      </w:r>
      <w:r w:rsidR="002414EB">
        <w:rPr>
          <w:lang w:val="cy-GB"/>
        </w:rPr>
        <w:t xml:space="preserve"> Gellir priodoli’r an</w:t>
      </w:r>
      <w:r w:rsidR="00020346">
        <w:rPr>
          <w:lang w:val="cy-GB"/>
        </w:rPr>
        <w:t>n</w:t>
      </w:r>
      <w:r w:rsidR="002414EB">
        <w:rPr>
          <w:lang w:val="cy-GB"/>
        </w:rPr>
        <w:t>h</w:t>
      </w:r>
      <w:r w:rsidR="00020346">
        <w:rPr>
          <w:lang w:val="cy-GB"/>
        </w:rPr>
        <w:t xml:space="preserve">egwch </w:t>
      </w:r>
      <w:r w:rsidR="002414EB">
        <w:rPr>
          <w:lang w:val="cy-GB"/>
        </w:rPr>
        <w:t>hwn yn rhannol i rwystrau diwylliannol sy’n benodol i’r cymunedau hynny</w:t>
      </w:r>
      <w:r w:rsidR="005502D4" w:rsidRPr="00BE6204">
        <w:rPr>
          <w:lang w:val="cy-GB"/>
        </w:rPr>
        <w:t xml:space="preserve">. </w:t>
      </w:r>
      <w:r w:rsidR="002414EB">
        <w:rPr>
          <w:lang w:val="cy-GB"/>
        </w:rPr>
        <w:t>Mae gwybodaeth hygyrch yn rhwystr posibl arall i bobl nad yw Saesneg yn iaith gyntaf iddynt</w:t>
      </w:r>
      <w:r w:rsidR="00AA3B12" w:rsidRPr="00BE6204">
        <w:rPr>
          <w:lang w:val="cy-GB"/>
        </w:rPr>
        <w:t>.</w:t>
      </w:r>
    </w:p>
    <w:p w14:paraId="475B5B9F" w14:textId="3C6745FD" w:rsidR="002C2DAF" w:rsidRPr="00BE6204" w:rsidRDefault="002414EB" w:rsidP="005C5A30">
      <w:pPr>
        <w:rPr>
          <w:lang w:val="cy-GB"/>
        </w:rPr>
      </w:pPr>
      <w:r>
        <w:rPr>
          <w:lang w:val="cy-GB"/>
        </w:rPr>
        <w:t xml:space="preserve">Mae gwahaniaethau mewn cyfraddau </w:t>
      </w:r>
      <w:r w:rsidR="00F76E4A">
        <w:rPr>
          <w:lang w:val="cy-GB"/>
        </w:rPr>
        <w:t xml:space="preserve">sgrinio </w:t>
      </w:r>
      <w:r>
        <w:rPr>
          <w:lang w:val="cy-GB"/>
        </w:rPr>
        <w:t xml:space="preserve">yn ôl </w:t>
      </w:r>
      <w:r w:rsidR="002C2DAF" w:rsidRPr="00BE6204">
        <w:rPr>
          <w:lang w:val="cy-GB"/>
        </w:rPr>
        <w:t>ethni</w:t>
      </w:r>
      <w:r>
        <w:rPr>
          <w:lang w:val="cy-GB"/>
        </w:rPr>
        <w:t>grwydd yn bodoli yn rhaglenni sgrinio Lloegr a’r Alban</w:t>
      </w:r>
      <w:r w:rsidR="002C2DAF" w:rsidRPr="00BE6204">
        <w:rPr>
          <w:lang w:val="cy-GB"/>
        </w:rPr>
        <w:t xml:space="preserve">. </w:t>
      </w:r>
      <w:r>
        <w:rPr>
          <w:lang w:val="cy-GB"/>
        </w:rPr>
        <w:t>Mae canfyddiadau rhagarweiniol o</w:t>
      </w:r>
      <w:r w:rsidR="00F76E4A">
        <w:rPr>
          <w:lang w:val="cy-GB"/>
        </w:rPr>
        <w:t xml:space="preserve"> un o brosiectau</w:t>
      </w:r>
      <w:r w:rsidR="002C2DAF" w:rsidRPr="00BE6204">
        <w:rPr>
          <w:lang w:val="cy-GB"/>
        </w:rPr>
        <w:t xml:space="preserve"> </w:t>
      </w:r>
      <w:r>
        <w:rPr>
          <w:lang w:val="cy-GB"/>
        </w:rPr>
        <w:t xml:space="preserve">Cyfarwyddiaeth Wybodaeth ICC sy’n defnyddio </w:t>
      </w:r>
      <w:r w:rsidR="002C2DAF" w:rsidRPr="00BE6204">
        <w:rPr>
          <w:lang w:val="cy-GB"/>
        </w:rPr>
        <w:t xml:space="preserve">data </w:t>
      </w:r>
      <w:r>
        <w:rPr>
          <w:lang w:val="cy-GB"/>
        </w:rPr>
        <w:t xml:space="preserve">cysylltiedig â Chyswllt Diogel Gwybodaeth Ddienw ar </w:t>
      </w:r>
      <w:r w:rsidR="002C2DAF" w:rsidRPr="00BE6204">
        <w:rPr>
          <w:lang w:val="cy-GB"/>
        </w:rPr>
        <w:t>ethni</w:t>
      </w:r>
      <w:r>
        <w:rPr>
          <w:lang w:val="cy-GB"/>
        </w:rPr>
        <w:t>grwydd wedi dangos tuedd debyg yng Nghymru</w:t>
      </w:r>
      <w:r w:rsidR="004B3049" w:rsidRPr="00BE6204">
        <w:rPr>
          <w:lang w:val="cy-GB"/>
        </w:rPr>
        <w:t>.</w:t>
      </w:r>
      <w:r w:rsidR="002C2DAF" w:rsidRPr="00BE6204">
        <w:rPr>
          <w:lang w:val="cy-GB"/>
        </w:rPr>
        <w:t xml:space="preserve"> </w:t>
      </w:r>
      <w:r w:rsidR="00F252A2">
        <w:rPr>
          <w:lang w:val="cy-GB"/>
        </w:rPr>
        <w:t>P</w:t>
      </w:r>
      <w:r>
        <w:rPr>
          <w:lang w:val="cy-GB"/>
        </w:rPr>
        <w:t xml:space="preserve">obl o </w:t>
      </w:r>
      <w:r w:rsidRPr="00BE6204">
        <w:rPr>
          <w:lang w:val="cy-GB"/>
        </w:rPr>
        <w:t>gr</w:t>
      </w:r>
      <w:r>
        <w:rPr>
          <w:lang w:val="cy-GB"/>
        </w:rPr>
        <w:t>ŵ</w:t>
      </w:r>
      <w:r w:rsidRPr="00BE6204">
        <w:rPr>
          <w:lang w:val="cy-GB"/>
        </w:rPr>
        <w:t>p ethni</w:t>
      </w:r>
      <w:r>
        <w:rPr>
          <w:lang w:val="cy-GB"/>
        </w:rPr>
        <w:t>g</w:t>
      </w:r>
      <w:r w:rsidRPr="00BE6204">
        <w:rPr>
          <w:lang w:val="cy-GB"/>
        </w:rPr>
        <w:t xml:space="preserve"> </w:t>
      </w:r>
      <w:r w:rsidR="00281C48" w:rsidRPr="00BE6204">
        <w:rPr>
          <w:lang w:val="cy-GB"/>
        </w:rPr>
        <w:t>Asia</w:t>
      </w:r>
      <w:r>
        <w:rPr>
          <w:lang w:val="cy-GB"/>
        </w:rPr>
        <w:t>idd</w:t>
      </w:r>
      <w:r w:rsidR="00281C48" w:rsidRPr="00BE6204">
        <w:rPr>
          <w:lang w:val="cy-GB"/>
        </w:rPr>
        <w:t xml:space="preserve"> a</w:t>
      </w:r>
      <w:r w:rsidR="00F252A2">
        <w:rPr>
          <w:lang w:val="cy-GB"/>
        </w:rPr>
        <w:t xml:space="preserve"> grwpiau</w:t>
      </w:r>
      <w:r w:rsidR="00281C48" w:rsidRPr="00BE6204">
        <w:rPr>
          <w:lang w:val="cy-GB"/>
        </w:rPr>
        <w:t xml:space="preserve"> ethni</w:t>
      </w:r>
      <w:r w:rsidR="00F252A2">
        <w:rPr>
          <w:lang w:val="cy-GB"/>
        </w:rPr>
        <w:t xml:space="preserve">g anhysbys oedd â’r cyfraddau </w:t>
      </w:r>
      <w:r w:rsidR="001944FE">
        <w:rPr>
          <w:lang w:val="cy-GB"/>
        </w:rPr>
        <w:t xml:space="preserve">sgrinio </w:t>
      </w:r>
      <w:r w:rsidR="00F252A2">
        <w:rPr>
          <w:lang w:val="cy-GB"/>
        </w:rPr>
        <w:t>isaf, sef</w:t>
      </w:r>
      <w:r w:rsidR="002C2DAF" w:rsidRPr="00BE6204">
        <w:rPr>
          <w:lang w:val="cy-GB"/>
        </w:rPr>
        <w:t xml:space="preserve"> 50.8</w:t>
      </w:r>
      <w:r w:rsidR="00F252A2">
        <w:rPr>
          <w:lang w:val="cy-GB"/>
        </w:rPr>
        <w:t xml:space="preserve"> y cant</w:t>
      </w:r>
      <w:r w:rsidR="002C2DAF" w:rsidRPr="00BE6204">
        <w:rPr>
          <w:lang w:val="cy-GB"/>
        </w:rPr>
        <w:t xml:space="preserve"> a 47.5</w:t>
      </w:r>
      <w:r w:rsidR="00F252A2">
        <w:rPr>
          <w:lang w:val="cy-GB"/>
        </w:rPr>
        <w:t xml:space="preserve"> y cant yn</w:t>
      </w:r>
      <w:r w:rsidR="001944FE">
        <w:rPr>
          <w:lang w:val="cy-GB"/>
        </w:rPr>
        <w:t xml:space="preserve"> y drefn honno</w:t>
      </w:r>
      <w:r w:rsidR="00F252A2">
        <w:rPr>
          <w:lang w:val="cy-GB"/>
        </w:rPr>
        <w:t>,</w:t>
      </w:r>
      <w:r w:rsidR="002C2DAF" w:rsidRPr="00BE6204">
        <w:rPr>
          <w:lang w:val="cy-GB"/>
        </w:rPr>
        <w:t xml:space="preserve"> </w:t>
      </w:r>
      <w:r w:rsidR="00F252A2">
        <w:rPr>
          <w:lang w:val="cy-GB"/>
        </w:rPr>
        <w:t xml:space="preserve">o’u cymharu â phobl o grwpiau </w:t>
      </w:r>
      <w:r w:rsidR="00281C48" w:rsidRPr="00BE6204">
        <w:rPr>
          <w:lang w:val="cy-GB"/>
        </w:rPr>
        <w:t>ethni</w:t>
      </w:r>
      <w:r w:rsidR="00F252A2">
        <w:rPr>
          <w:lang w:val="cy-GB"/>
        </w:rPr>
        <w:t>g Gwyn, sef</w:t>
      </w:r>
      <w:r w:rsidR="00281C48" w:rsidRPr="00BE6204">
        <w:rPr>
          <w:lang w:val="cy-GB"/>
        </w:rPr>
        <w:t xml:space="preserve"> </w:t>
      </w:r>
      <w:r w:rsidR="002C2DAF" w:rsidRPr="00BE6204">
        <w:rPr>
          <w:lang w:val="cy-GB"/>
        </w:rPr>
        <w:t>60.2</w:t>
      </w:r>
      <w:r w:rsidR="00F252A2">
        <w:rPr>
          <w:lang w:val="cy-GB"/>
        </w:rPr>
        <w:t xml:space="preserve"> y cant</w:t>
      </w:r>
      <w:r w:rsidR="00281C48" w:rsidRPr="00BE6204">
        <w:rPr>
          <w:lang w:val="cy-GB"/>
        </w:rPr>
        <w:t xml:space="preserve">. </w:t>
      </w:r>
      <w:r w:rsidR="00F252A2">
        <w:rPr>
          <w:lang w:val="cy-GB"/>
        </w:rPr>
        <w:t>Fodd bynnag</w:t>
      </w:r>
      <w:r w:rsidR="004B3049" w:rsidRPr="00BE6204">
        <w:rPr>
          <w:lang w:val="cy-GB"/>
        </w:rPr>
        <w:t xml:space="preserve">, </w:t>
      </w:r>
      <w:r w:rsidR="00F252A2">
        <w:rPr>
          <w:lang w:val="cy-GB"/>
        </w:rPr>
        <w:t xml:space="preserve">dylid nodi bod y grŵp </w:t>
      </w:r>
      <w:r w:rsidR="004B3049" w:rsidRPr="00BE6204">
        <w:rPr>
          <w:lang w:val="cy-GB"/>
        </w:rPr>
        <w:t>ethni</w:t>
      </w:r>
      <w:r w:rsidR="00F252A2">
        <w:rPr>
          <w:lang w:val="cy-GB"/>
        </w:rPr>
        <w:t>g Gwyn yn cynnwys pobl sy’n ystyried eu bod yn rhan o grŵp</w:t>
      </w:r>
      <w:r w:rsidR="004B3049" w:rsidRPr="00BE6204">
        <w:rPr>
          <w:lang w:val="cy-GB"/>
        </w:rPr>
        <w:t xml:space="preserve"> </w:t>
      </w:r>
      <w:r w:rsidR="00F252A2">
        <w:rPr>
          <w:lang w:val="cy-GB"/>
        </w:rPr>
        <w:t xml:space="preserve">lleiafrifoedd </w:t>
      </w:r>
      <w:r w:rsidR="004B3049" w:rsidRPr="00BE6204">
        <w:rPr>
          <w:lang w:val="cy-GB"/>
        </w:rPr>
        <w:t>ethni</w:t>
      </w:r>
      <w:r w:rsidR="00F252A2">
        <w:rPr>
          <w:lang w:val="cy-GB"/>
        </w:rPr>
        <w:t>g yn ychwanegol at</w:t>
      </w:r>
      <w:r w:rsidR="004B3049" w:rsidRPr="00BE6204">
        <w:rPr>
          <w:lang w:val="cy-GB"/>
        </w:rPr>
        <w:t xml:space="preserve"> ethni</w:t>
      </w:r>
      <w:r w:rsidR="00F252A2">
        <w:rPr>
          <w:lang w:val="cy-GB"/>
        </w:rPr>
        <w:t xml:space="preserve">grwydd Gwyn Prydeinig, </w:t>
      </w:r>
      <w:r w:rsidR="001944FE">
        <w:rPr>
          <w:lang w:val="cy-GB"/>
        </w:rPr>
        <w:t xml:space="preserve">fel </w:t>
      </w:r>
      <w:r w:rsidR="00F252A2">
        <w:rPr>
          <w:lang w:val="cy-GB"/>
        </w:rPr>
        <w:t>cymunedau</w:t>
      </w:r>
      <w:r w:rsidR="004B3049" w:rsidRPr="00BE6204">
        <w:rPr>
          <w:lang w:val="cy-GB"/>
        </w:rPr>
        <w:t xml:space="preserve"> </w:t>
      </w:r>
      <w:r w:rsidR="00F252A2">
        <w:rPr>
          <w:lang w:val="cy-GB"/>
        </w:rPr>
        <w:t xml:space="preserve">Gwyn Dwyrain </w:t>
      </w:r>
      <w:r w:rsidR="004B3049" w:rsidRPr="00BE6204">
        <w:rPr>
          <w:lang w:val="cy-GB"/>
        </w:rPr>
        <w:t>E</w:t>
      </w:r>
      <w:r w:rsidR="00F252A2">
        <w:rPr>
          <w:lang w:val="cy-GB"/>
        </w:rPr>
        <w:t>w</w:t>
      </w:r>
      <w:r w:rsidR="004B3049" w:rsidRPr="00BE6204">
        <w:rPr>
          <w:lang w:val="cy-GB"/>
        </w:rPr>
        <w:t xml:space="preserve">rop </w:t>
      </w:r>
      <w:r w:rsidR="00F252A2">
        <w:rPr>
          <w:lang w:val="cy-GB"/>
        </w:rPr>
        <w:t>a phobl o gymunedau Sipsiwn</w:t>
      </w:r>
      <w:r w:rsidR="004B3049" w:rsidRPr="00BE6204">
        <w:rPr>
          <w:lang w:val="cy-GB"/>
        </w:rPr>
        <w:t xml:space="preserve">, </w:t>
      </w:r>
      <w:proofErr w:type="spellStart"/>
      <w:r w:rsidR="004B3049" w:rsidRPr="00BE6204">
        <w:rPr>
          <w:lang w:val="cy-GB"/>
        </w:rPr>
        <w:t>Roma</w:t>
      </w:r>
      <w:proofErr w:type="spellEnd"/>
      <w:r w:rsidR="004B3049" w:rsidRPr="00BE6204">
        <w:rPr>
          <w:lang w:val="cy-GB"/>
        </w:rPr>
        <w:t xml:space="preserve"> a</w:t>
      </w:r>
      <w:r w:rsidR="00F252A2">
        <w:rPr>
          <w:lang w:val="cy-GB"/>
        </w:rPr>
        <w:t xml:space="preserve"> Theithwyr</w:t>
      </w:r>
      <w:r w:rsidR="004B3049" w:rsidRPr="00BE6204">
        <w:rPr>
          <w:lang w:val="cy-GB"/>
        </w:rPr>
        <w:t>.</w:t>
      </w:r>
    </w:p>
    <w:p w14:paraId="16D6CFB6" w14:textId="67BCB3A3" w:rsidR="005C5A30" w:rsidRPr="00BE6204" w:rsidRDefault="00F252A2" w:rsidP="005C5A30">
      <w:pPr>
        <w:rPr>
          <w:lang w:val="cy-GB"/>
        </w:rPr>
      </w:pPr>
      <w:r>
        <w:rPr>
          <w:lang w:val="cy-GB"/>
        </w:rPr>
        <w:t xml:space="preserve">Bwriedir </w:t>
      </w:r>
      <w:r w:rsidR="001944FE">
        <w:rPr>
          <w:lang w:val="cy-GB"/>
        </w:rPr>
        <w:t xml:space="preserve">gwneud </w:t>
      </w:r>
      <w:r>
        <w:rPr>
          <w:lang w:val="cy-GB"/>
        </w:rPr>
        <w:t>rhagor o ddadansoddi</w:t>
      </w:r>
      <w:r w:rsidR="001944FE">
        <w:rPr>
          <w:lang w:val="cy-GB"/>
        </w:rPr>
        <w:t xml:space="preserve"> er mwyn </w:t>
      </w:r>
      <w:r>
        <w:rPr>
          <w:lang w:val="cy-GB"/>
        </w:rPr>
        <w:t xml:space="preserve">deall </w:t>
      </w:r>
      <w:r w:rsidR="008927C2">
        <w:rPr>
          <w:lang w:val="cy-GB"/>
        </w:rPr>
        <w:t xml:space="preserve">y cyfraddau </w:t>
      </w:r>
      <w:r w:rsidR="001944FE">
        <w:rPr>
          <w:lang w:val="cy-GB"/>
        </w:rPr>
        <w:t xml:space="preserve">sgrinio </w:t>
      </w:r>
      <w:r w:rsidR="008927C2">
        <w:rPr>
          <w:lang w:val="cy-GB"/>
        </w:rPr>
        <w:t xml:space="preserve">yn y rhaglen </w:t>
      </w:r>
      <w:r w:rsidR="001944FE">
        <w:rPr>
          <w:lang w:val="cy-GB"/>
        </w:rPr>
        <w:t>S</w:t>
      </w:r>
      <w:r w:rsidR="008927C2">
        <w:rPr>
          <w:lang w:val="cy-GB"/>
        </w:rPr>
        <w:t xml:space="preserve">grinio </w:t>
      </w:r>
      <w:r w:rsidR="001944FE">
        <w:rPr>
          <w:lang w:val="cy-GB"/>
        </w:rPr>
        <w:t>S</w:t>
      </w:r>
      <w:r w:rsidR="00281C48" w:rsidRPr="00BE6204">
        <w:rPr>
          <w:lang w:val="cy-GB"/>
        </w:rPr>
        <w:t>er</w:t>
      </w:r>
      <w:r w:rsidR="008927C2">
        <w:rPr>
          <w:lang w:val="cy-GB"/>
        </w:rPr>
        <w:t>f</w:t>
      </w:r>
      <w:r w:rsidR="00281C48" w:rsidRPr="00BE6204">
        <w:rPr>
          <w:lang w:val="cy-GB"/>
        </w:rPr>
        <w:t>i</w:t>
      </w:r>
      <w:r w:rsidR="008927C2">
        <w:rPr>
          <w:lang w:val="cy-GB"/>
        </w:rPr>
        <w:t>go</w:t>
      </w:r>
      <w:r w:rsidR="00281C48" w:rsidRPr="00BE6204">
        <w:rPr>
          <w:lang w:val="cy-GB"/>
        </w:rPr>
        <w:t>l.</w:t>
      </w:r>
      <w:r w:rsidR="00BA4FE5" w:rsidRPr="00BE6204">
        <w:rPr>
          <w:lang w:val="cy-GB"/>
        </w:rPr>
        <w:t xml:space="preserve"> </w:t>
      </w:r>
    </w:p>
    <w:p w14:paraId="49EB30A4" w14:textId="16E41FCB" w:rsidR="00AA3B12" w:rsidRPr="00BE6204" w:rsidRDefault="008927C2" w:rsidP="005C5A30">
      <w:pPr>
        <w:pStyle w:val="Heading2"/>
        <w:rPr>
          <w:lang w:val="cy-GB"/>
        </w:rPr>
      </w:pPr>
      <w:r w:rsidRPr="00891265">
        <w:rPr>
          <w:lang w:val="cy-GB"/>
        </w:rPr>
        <w:t>Poblogaethau</w:t>
      </w:r>
      <w:r>
        <w:rPr>
          <w:lang w:val="cy-GB"/>
        </w:rPr>
        <w:t xml:space="preserve"> eraill</w:t>
      </w:r>
    </w:p>
    <w:p w14:paraId="5EB5CDE8" w14:textId="4A66B736" w:rsidR="002D27F6" w:rsidRPr="00BE6204" w:rsidRDefault="008927C2" w:rsidP="002D27F6">
      <w:pPr>
        <w:rPr>
          <w:lang w:val="cy-GB"/>
        </w:rPr>
      </w:pPr>
      <w:r>
        <w:rPr>
          <w:lang w:val="cy-GB"/>
        </w:rPr>
        <w:t>Ni allwn feintioli graddau llawn an</w:t>
      </w:r>
      <w:r w:rsidR="00020346">
        <w:rPr>
          <w:lang w:val="cy-GB"/>
        </w:rPr>
        <w:t>n</w:t>
      </w:r>
      <w:r>
        <w:rPr>
          <w:lang w:val="cy-GB"/>
        </w:rPr>
        <w:t>h</w:t>
      </w:r>
      <w:r w:rsidR="00020346">
        <w:rPr>
          <w:lang w:val="cy-GB"/>
        </w:rPr>
        <w:t xml:space="preserve">egwch </w:t>
      </w:r>
      <w:r>
        <w:rPr>
          <w:lang w:val="cy-GB"/>
        </w:rPr>
        <w:t>yn ein rhaglenni sgrinio oherwydd nad yw’r</w:t>
      </w:r>
      <w:r w:rsidR="000B3EB2" w:rsidRPr="00BE6204">
        <w:rPr>
          <w:lang w:val="cy-GB"/>
        </w:rPr>
        <w:t xml:space="preserve"> data</w:t>
      </w:r>
      <w:r>
        <w:rPr>
          <w:lang w:val="cy-GB"/>
        </w:rPr>
        <w:t xml:space="preserve"> gofynnol ar gael i ni</w:t>
      </w:r>
      <w:r w:rsidR="000B3EB2" w:rsidRPr="00BE6204">
        <w:rPr>
          <w:lang w:val="cy-GB"/>
        </w:rPr>
        <w:t xml:space="preserve">. </w:t>
      </w:r>
      <w:r>
        <w:rPr>
          <w:lang w:val="cy-GB"/>
        </w:rPr>
        <w:t>Fodd bynnag</w:t>
      </w:r>
      <w:r w:rsidR="00AA3B12" w:rsidRPr="00BE6204">
        <w:rPr>
          <w:lang w:val="cy-GB"/>
        </w:rPr>
        <w:t>,</w:t>
      </w:r>
      <w:r>
        <w:rPr>
          <w:lang w:val="cy-GB"/>
        </w:rPr>
        <w:t xml:space="preserve"> mae profiad o’n tîm ymgysylltu a deunydd darllen cyhoeddedig yn dweud wrthym fod an</w:t>
      </w:r>
      <w:r w:rsidR="00020346">
        <w:rPr>
          <w:lang w:val="cy-GB"/>
        </w:rPr>
        <w:t>n</w:t>
      </w:r>
      <w:r>
        <w:rPr>
          <w:lang w:val="cy-GB"/>
        </w:rPr>
        <w:t>h</w:t>
      </w:r>
      <w:r w:rsidR="00020346">
        <w:rPr>
          <w:lang w:val="cy-GB"/>
        </w:rPr>
        <w:t xml:space="preserve">egwch </w:t>
      </w:r>
      <w:r>
        <w:rPr>
          <w:lang w:val="cy-GB"/>
        </w:rPr>
        <w:t>sgrinio’n effeithio ar gymunedau penodol</w:t>
      </w:r>
      <w:r w:rsidR="0097149C" w:rsidRPr="00BE6204">
        <w:rPr>
          <w:lang w:val="cy-GB"/>
        </w:rPr>
        <w:t>, a</w:t>
      </w:r>
      <w:r>
        <w:rPr>
          <w:lang w:val="cy-GB"/>
        </w:rPr>
        <w:t>’u bod yn effeithio arnynt am resymau gwahanol</w:t>
      </w:r>
      <w:r w:rsidR="0097149C" w:rsidRPr="00BE6204">
        <w:rPr>
          <w:lang w:val="cy-GB"/>
        </w:rPr>
        <w:t>.</w:t>
      </w:r>
    </w:p>
    <w:p w14:paraId="7FA91E4F" w14:textId="481A004A" w:rsidR="0097149C" w:rsidRPr="00BE6204" w:rsidRDefault="008927C2" w:rsidP="002D27F6">
      <w:pPr>
        <w:rPr>
          <w:lang w:val="cy-GB"/>
        </w:rPr>
      </w:pPr>
      <w:r>
        <w:rPr>
          <w:lang w:val="cy-GB"/>
        </w:rPr>
        <w:t>Er enghraifft</w:t>
      </w:r>
      <w:r w:rsidR="00E96194" w:rsidRPr="00BE6204">
        <w:rPr>
          <w:lang w:val="cy-GB"/>
        </w:rPr>
        <w:t>:</w:t>
      </w:r>
    </w:p>
    <w:p w14:paraId="15FCC585" w14:textId="0A9AA2DE" w:rsidR="0097149C" w:rsidRPr="00BE6204" w:rsidRDefault="00723A25" w:rsidP="002D6C32">
      <w:pPr>
        <w:pStyle w:val="ListParagraph"/>
        <w:numPr>
          <w:ilvl w:val="0"/>
          <w:numId w:val="10"/>
        </w:numPr>
        <w:rPr>
          <w:lang w:val="cy-GB"/>
        </w:rPr>
      </w:pPr>
      <w:r>
        <w:rPr>
          <w:lang w:val="cy-GB"/>
        </w:rPr>
        <w:t xml:space="preserve">Dylanwedir </w:t>
      </w:r>
      <w:bookmarkStart w:id="7" w:name="cysill"/>
      <w:bookmarkEnd w:id="7"/>
      <w:r>
        <w:rPr>
          <w:lang w:val="cy-GB"/>
        </w:rPr>
        <w:t>ar an</w:t>
      </w:r>
      <w:r w:rsidR="00020346">
        <w:rPr>
          <w:lang w:val="cy-GB"/>
        </w:rPr>
        <w:t>n</w:t>
      </w:r>
      <w:r>
        <w:rPr>
          <w:lang w:val="cy-GB"/>
        </w:rPr>
        <w:t>h</w:t>
      </w:r>
      <w:r w:rsidR="00020346">
        <w:rPr>
          <w:lang w:val="cy-GB"/>
        </w:rPr>
        <w:t xml:space="preserve">egwch </w:t>
      </w:r>
      <w:r>
        <w:rPr>
          <w:lang w:val="cy-GB"/>
        </w:rPr>
        <w:t xml:space="preserve">i bobl mewn gofal </w:t>
      </w:r>
      <w:r w:rsidR="009D143D">
        <w:rPr>
          <w:lang w:val="cy-GB"/>
        </w:rPr>
        <w:t>hirdymor</w:t>
      </w:r>
      <w:r>
        <w:rPr>
          <w:lang w:val="cy-GB"/>
        </w:rPr>
        <w:t xml:space="preserve"> gan ein </w:t>
      </w:r>
      <w:r w:rsidR="0097149C" w:rsidRPr="00BE6204">
        <w:rPr>
          <w:lang w:val="cy-GB"/>
        </w:rPr>
        <w:t>model</w:t>
      </w:r>
      <w:r w:rsidR="008927C2">
        <w:rPr>
          <w:lang w:val="cy-GB"/>
        </w:rPr>
        <w:t xml:space="preserve">au </w:t>
      </w:r>
      <w:r>
        <w:rPr>
          <w:lang w:val="cy-GB"/>
        </w:rPr>
        <w:t>darparu</w:t>
      </w:r>
      <w:r w:rsidR="0097149C" w:rsidRPr="00BE6204">
        <w:rPr>
          <w:lang w:val="cy-GB"/>
        </w:rPr>
        <w:t xml:space="preserve"> </w:t>
      </w:r>
      <w:r>
        <w:rPr>
          <w:lang w:val="cy-GB"/>
        </w:rPr>
        <w:t>gwasanaeth</w:t>
      </w:r>
      <w:r w:rsidR="009D143D">
        <w:rPr>
          <w:lang w:val="cy-GB"/>
        </w:rPr>
        <w:t>au</w:t>
      </w:r>
      <w:r>
        <w:rPr>
          <w:lang w:val="cy-GB"/>
        </w:rPr>
        <w:t xml:space="preserve"> </w:t>
      </w:r>
      <w:r w:rsidR="0097149C" w:rsidRPr="00BE6204">
        <w:rPr>
          <w:lang w:val="cy-GB"/>
        </w:rPr>
        <w:t>a</w:t>
      </w:r>
      <w:r>
        <w:rPr>
          <w:lang w:val="cy-GB"/>
        </w:rPr>
        <w:t>c anawsterau wrth gael mynediad at brofion sgrinio</w:t>
      </w:r>
      <w:r w:rsidR="00CF14FE" w:rsidRPr="00BE6204">
        <w:rPr>
          <w:lang w:val="cy-GB"/>
        </w:rPr>
        <w:t>,</w:t>
      </w:r>
      <w:r>
        <w:rPr>
          <w:lang w:val="cy-GB"/>
        </w:rPr>
        <w:t xml:space="preserve"> ac i bobl yn y carchar</w:t>
      </w:r>
      <w:r w:rsidR="00CF14FE" w:rsidRPr="00BE6204">
        <w:rPr>
          <w:lang w:val="cy-GB"/>
        </w:rPr>
        <w:t xml:space="preserve"> </w:t>
      </w:r>
      <w:r>
        <w:rPr>
          <w:lang w:val="cy-GB"/>
        </w:rPr>
        <w:t>yn yr un modd</w:t>
      </w:r>
    </w:p>
    <w:p w14:paraId="1D324CDF" w14:textId="0A4982F1" w:rsidR="0097149C" w:rsidRPr="00BE6204" w:rsidRDefault="00723A25" w:rsidP="002D6C32">
      <w:pPr>
        <w:pStyle w:val="ListParagraph"/>
        <w:numPr>
          <w:ilvl w:val="0"/>
          <w:numId w:val="10"/>
        </w:numPr>
        <w:rPr>
          <w:lang w:val="cy-GB"/>
        </w:rPr>
      </w:pPr>
      <w:r>
        <w:rPr>
          <w:lang w:val="cy-GB"/>
        </w:rPr>
        <w:t xml:space="preserve">Dylanwedir ar </w:t>
      </w:r>
      <w:r w:rsidR="00020346">
        <w:rPr>
          <w:lang w:val="cy-GB"/>
        </w:rPr>
        <w:t xml:space="preserve">annhegwch </w:t>
      </w:r>
      <w:r>
        <w:rPr>
          <w:lang w:val="cy-GB"/>
        </w:rPr>
        <w:t>i’r gymuned draws gan sut rydym yn gwahodd pobl ac argaeledd gwybodaeth ac adnoddau i gefnogi dewisiadau ar sail gwybodaeth</w:t>
      </w:r>
    </w:p>
    <w:p w14:paraId="2DBBBA6A" w14:textId="12E54D2E" w:rsidR="0097149C" w:rsidRPr="00BE6204" w:rsidRDefault="00723A25" w:rsidP="002D6C32">
      <w:pPr>
        <w:pStyle w:val="ListParagraph"/>
        <w:numPr>
          <w:ilvl w:val="0"/>
          <w:numId w:val="10"/>
        </w:numPr>
        <w:rPr>
          <w:lang w:val="cy-GB"/>
        </w:rPr>
      </w:pPr>
      <w:r>
        <w:rPr>
          <w:lang w:val="cy-GB"/>
        </w:rPr>
        <w:t xml:space="preserve">Dylanwedir ar </w:t>
      </w:r>
      <w:r w:rsidR="00020346">
        <w:rPr>
          <w:lang w:val="cy-GB"/>
        </w:rPr>
        <w:t xml:space="preserve">annhegwch </w:t>
      </w:r>
      <w:r>
        <w:rPr>
          <w:lang w:val="cy-GB"/>
        </w:rPr>
        <w:t>i bobl ag anghenion cyfathrebu penodol</w:t>
      </w:r>
      <w:r w:rsidR="0097149C" w:rsidRPr="00BE6204">
        <w:rPr>
          <w:lang w:val="cy-GB"/>
        </w:rPr>
        <w:t>,</w:t>
      </w:r>
      <w:r>
        <w:rPr>
          <w:lang w:val="cy-GB"/>
        </w:rPr>
        <w:t xml:space="preserve"> er enghraifft y gymuned fyddar</w:t>
      </w:r>
      <w:r w:rsidR="0097149C" w:rsidRPr="00BE6204">
        <w:rPr>
          <w:lang w:val="cy-GB"/>
        </w:rPr>
        <w:t xml:space="preserve">, </w:t>
      </w:r>
      <w:r>
        <w:rPr>
          <w:lang w:val="cy-GB"/>
        </w:rPr>
        <w:t>ar gamau gwahanol o</w:t>
      </w:r>
      <w:r w:rsidR="003F5BB6">
        <w:rPr>
          <w:lang w:val="cy-GB"/>
        </w:rPr>
        <w:t>’r llwybr gan adnoddau gwybodaeth a chan sut rydym yn darparu ein gwasanaeth</w:t>
      </w:r>
    </w:p>
    <w:p w14:paraId="15EB3F37" w14:textId="707BC3E1" w:rsidR="0097149C" w:rsidRPr="00BE6204" w:rsidRDefault="003F5BB6" w:rsidP="002D6C32">
      <w:pPr>
        <w:pStyle w:val="ListParagraph"/>
        <w:numPr>
          <w:ilvl w:val="0"/>
          <w:numId w:val="10"/>
        </w:numPr>
        <w:rPr>
          <w:lang w:val="cy-GB"/>
        </w:rPr>
      </w:pPr>
      <w:r>
        <w:rPr>
          <w:lang w:val="cy-GB"/>
        </w:rPr>
        <w:t xml:space="preserve">Dylanwedir ar </w:t>
      </w:r>
      <w:r w:rsidR="00020346">
        <w:rPr>
          <w:lang w:val="cy-GB"/>
        </w:rPr>
        <w:t xml:space="preserve">annhegwch </w:t>
      </w:r>
      <w:r>
        <w:rPr>
          <w:lang w:val="cy-GB"/>
        </w:rPr>
        <w:t xml:space="preserve">i bobl ag anawsterau dysgu gan ein perthnasoedd â sefydliadau </w:t>
      </w:r>
      <w:r w:rsidR="0097149C" w:rsidRPr="00BE6204">
        <w:rPr>
          <w:lang w:val="cy-GB"/>
        </w:rPr>
        <w:t xml:space="preserve">partner </w:t>
      </w:r>
      <w:r>
        <w:rPr>
          <w:lang w:val="cy-GB"/>
        </w:rPr>
        <w:t>sy’n cefnogi pobl i wneud dewisiadau a chael mynediad at wasanaethau iechyd, yn ogystal â’n hadnoddau gwybodaeth</w:t>
      </w:r>
    </w:p>
    <w:p w14:paraId="7CE4D820" w14:textId="1512AF05" w:rsidR="006214A1" w:rsidRPr="00BE6204" w:rsidRDefault="003F5BB6" w:rsidP="006214A1">
      <w:pPr>
        <w:pStyle w:val="Heading1"/>
        <w:rPr>
          <w:lang w:val="cy-GB"/>
        </w:rPr>
      </w:pPr>
      <w:r w:rsidRPr="00F07E9F">
        <w:rPr>
          <w:lang w:val="cy-GB"/>
        </w:rPr>
        <w:lastRenderedPageBreak/>
        <w:t>An</w:t>
      </w:r>
      <w:r w:rsidR="00020346" w:rsidRPr="00F07E9F">
        <w:rPr>
          <w:lang w:val="cy-GB"/>
        </w:rPr>
        <w:t>n</w:t>
      </w:r>
      <w:r w:rsidRPr="00F07E9F">
        <w:rPr>
          <w:lang w:val="cy-GB"/>
        </w:rPr>
        <w:t>h</w:t>
      </w:r>
      <w:r w:rsidR="00020346" w:rsidRPr="00F07E9F">
        <w:rPr>
          <w:lang w:val="cy-GB"/>
        </w:rPr>
        <w:t>egwch</w:t>
      </w:r>
      <w:r w:rsidR="00020346">
        <w:rPr>
          <w:lang w:val="cy-GB"/>
        </w:rPr>
        <w:t xml:space="preserve"> </w:t>
      </w:r>
      <w:r>
        <w:rPr>
          <w:lang w:val="cy-GB"/>
        </w:rPr>
        <w:t>ar draws y llwybr sgrinio</w:t>
      </w:r>
    </w:p>
    <w:p w14:paraId="724437D6" w14:textId="7646D3FB" w:rsidR="005F6B40" w:rsidRPr="00BE6204" w:rsidRDefault="003F5BB6" w:rsidP="006214A1">
      <w:pPr>
        <w:rPr>
          <w:lang w:val="cy-GB"/>
        </w:rPr>
      </w:pPr>
      <w:r>
        <w:rPr>
          <w:lang w:val="cy-GB"/>
        </w:rPr>
        <w:t xml:space="preserve">Nod rhaglenni sgrinio yw gwella canlyniadau iechyd </w:t>
      </w:r>
      <w:r w:rsidR="00643F25">
        <w:rPr>
          <w:lang w:val="cy-GB"/>
        </w:rPr>
        <w:t>d</w:t>
      </w:r>
      <w:r>
        <w:rPr>
          <w:lang w:val="cy-GB"/>
        </w:rPr>
        <w:t>rwy atal clefydau</w:t>
      </w:r>
      <w:r w:rsidR="00F07E9F">
        <w:rPr>
          <w:lang w:val="cy-GB"/>
        </w:rPr>
        <w:t xml:space="preserve"> rhag digwydd</w:t>
      </w:r>
      <w:r>
        <w:rPr>
          <w:lang w:val="cy-GB"/>
        </w:rPr>
        <w:t xml:space="preserve"> neu </w:t>
      </w:r>
      <w:r w:rsidR="00F07E9F">
        <w:rPr>
          <w:lang w:val="cy-GB"/>
        </w:rPr>
        <w:t xml:space="preserve">roi </w:t>
      </w:r>
      <w:r w:rsidR="006214A1" w:rsidRPr="00BE6204">
        <w:rPr>
          <w:lang w:val="cy-GB"/>
        </w:rPr>
        <w:t>diagnosi</w:t>
      </w:r>
      <w:r w:rsidR="00F07E9F">
        <w:rPr>
          <w:lang w:val="cy-GB"/>
        </w:rPr>
        <w:t>s</w:t>
      </w:r>
      <w:r>
        <w:rPr>
          <w:lang w:val="cy-GB"/>
        </w:rPr>
        <w:t xml:space="preserve"> </w:t>
      </w:r>
      <w:r w:rsidR="00F07E9F">
        <w:rPr>
          <w:lang w:val="cy-GB"/>
        </w:rPr>
        <w:t>c</w:t>
      </w:r>
      <w:r>
        <w:rPr>
          <w:lang w:val="cy-GB"/>
        </w:rPr>
        <w:t>ynnar</w:t>
      </w:r>
      <w:r w:rsidR="00F07E9F">
        <w:rPr>
          <w:lang w:val="cy-GB"/>
        </w:rPr>
        <w:t xml:space="preserve"> ohonynt</w:t>
      </w:r>
      <w:r>
        <w:rPr>
          <w:lang w:val="cy-GB"/>
        </w:rPr>
        <w:t xml:space="preserve"> i wella effaith y clefyd ar iechyd a llesiant</w:t>
      </w:r>
      <w:r w:rsidR="006214A1" w:rsidRPr="00BE6204">
        <w:rPr>
          <w:lang w:val="cy-GB"/>
        </w:rPr>
        <w:t>.</w:t>
      </w:r>
      <w:r w:rsidR="00AC4D93" w:rsidRPr="00BE6204">
        <w:rPr>
          <w:lang w:val="cy-GB"/>
        </w:rPr>
        <w:t xml:space="preserve"> </w:t>
      </w:r>
      <w:r>
        <w:rPr>
          <w:lang w:val="cy-GB"/>
        </w:rPr>
        <w:t xml:space="preserve">Darperir </w:t>
      </w:r>
      <w:r w:rsidR="00571E57">
        <w:rPr>
          <w:lang w:val="cy-GB"/>
        </w:rPr>
        <w:t>gwasanaethau sgrinio ar draws llwybr cyfan, o gynnig cychwynnol prawf sgrinio i driniaeth ddiffiniol</w:t>
      </w:r>
      <w:r w:rsidR="00AC4D93" w:rsidRPr="00BE6204">
        <w:rPr>
          <w:lang w:val="cy-GB"/>
        </w:rPr>
        <w:t>.</w:t>
      </w:r>
      <w:r w:rsidR="006214A1" w:rsidRPr="00BE6204">
        <w:rPr>
          <w:lang w:val="cy-GB"/>
        </w:rPr>
        <w:t xml:space="preserve"> </w:t>
      </w:r>
      <w:r w:rsidR="00571E57">
        <w:rPr>
          <w:lang w:val="cy-GB"/>
        </w:rPr>
        <w:t xml:space="preserve">Mae deall tegwch </w:t>
      </w:r>
      <w:r w:rsidR="00F07E9F">
        <w:rPr>
          <w:lang w:val="cy-GB"/>
        </w:rPr>
        <w:t xml:space="preserve">o ran cyfraddau </w:t>
      </w:r>
      <w:r w:rsidR="00571E57">
        <w:rPr>
          <w:lang w:val="cy-GB"/>
        </w:rPr>
        <w:t>sgrinio, fel y cam cyntaf yn y llwybr hwn, yn hanfodol</w:t>
      </w:r>
      <w:r w:rsidR="00AC4D93" w:rsidRPr="00BE6204">
        <w:rPr>
          <w:lang w:val="cy-GB"/>
        </w:rPr>
        <w:t>.</w:t>
      </w:r>
      <w:r w:rsidR="006214A1" w:rsidRPr="00BE6204">
        <w:rPr>
          <w:lang w:val="cy-GB"/>
        </w:rPr>
        <w:t xml:space="preserve"> </w:t>
      </w:r>
      <w:r w:rsidR="00571E57">
        <w:rPr>
          <w:lang w:val="cy-GB"/>
        </w:rPr>
        <w:t>Fodd bynnag</w:t>
      </w:r>
      <w:r w:rsidR="006214A1" w:rsidRPr="00BE6204">
        <w:rPr>
          <w:lang w:val="cy-GB"/>
        </w:rPr>
        <w:t>,</w:t>
      </w:r>
      <w:r w:rsidR="00571E57">
        <w:rPr>
          <w:lang w:val="cy-GB"/>
        </w:rPr>
        <w:t xml:space="preserve"> ar ôl mynd ar lwybr sgrinio, mae angen i bobl barhau ar hyd llwybr</w:t>
      </w:r>
      <w:r w:rsidR="006214A1" w:rsidRPr="00BE6204">
        <w:rPr>
          <w:lang w:val="cy-GB"/>
        </w:rPr>
        <w:t xml:space="preserve"> </w:t>
      </w:r>
      <w:r w:rsidR="00AC4D93" w:rsidRPr="00BE6204">
        <w:rPr>
          <w:lang w:val="cy-GB"/>
        </w:rPr>
        <w:t>clini</w:t>
      </w:r>
      <w:r w:rsidR="00571E57">
        <w:rPr>
          <w:lang w:val="cy-GB"/>
        </w:rPr>
        <w:t>go</w:t>
      </w:r>
      <w:r w:rsidR="00AC4D93" w:rsidRPr="00BE6204">
        <w:rPr>
          <w:lang w:val="cy-GB"/>
        </w:rPr>
        <w:t>l</w:t>
      </w:r>
      <w:r w:rsidR="00571E57">
        <w:rPr>
          <w:lang w:val="cy-GB"/>
        </w:rPr>
        <w:t xml:space="preserve"> profion</w:t>
      </w:r>
      <w:r w:rsidR="00AC4D93" w:rsidRPr="00BE6204">
        <w:rPr>
          <w:lang w:val="cy-GB"/>
        </w:rPr>
        <w:t xml:space="preserve"> </w:t>
      </w:r>
      <w:r w:rsidR="006214A1" w:rsidRPr="00BE6204">
        <w:rPr>
          <w:lang w:val="cy-GB"/>
        </w:rPr>
        <w:t>diagnosti</w:t>
      </w:r>
      <w:r w:rsidR="00571E57">
        <w:rPr>
          <w:lang w:val="cy-GB"/>
        </w:rPr>
        <w:t>g</w:t>
      </w:r>
      <w:r w:rsidR="006214A1" w:rsidRPr="00BE6204">
        <w:rPr>
          <w:lang w:val="cy-GB"/>
        </w:rPr>
        <w:t xml:space="preserve"> </w:t>
      </w:r>
      <w:r w:rsidR="00571E57">
        <w:rPr>
          <w:lang w:val="cy-GB"/>
        </w:rPr>
        <w:t>ac ymyriadau i sicrhau canlyniadau cadarnhaol</w:t>
      </w:r>
      <w:r w:rsidR="00AC4D93" w:rsidRPr="00BE6204">
        <w:rPr>
          <w:lang w:val="cy-GB"/>
        </w:rPr>
        <w:t xml:space="preserve">. </w:t>
      </w:r>
    </w:p>
    <w:p w14:paraId="3E1F0274" w14:textId="7B5E223B" w:rsidR="006214A1" w:rsidRPr="00BE6204" w:rsidRDefault="00571E57" w:rsidP="006214A1">
      <w:pPr>
        <w:rPr>
          <w:lang w:val="cy-GB"/>
        </w:rPr>
      </w:pPr>
      <w:r>
        <w:rPr>
          <w:rFonts w:cs="Arial"/>
          <w:szCs w:val="24"/>
          <w:lang w:val="cy-GB"/>
        </w:rPr>
        <w:t xml:space="preserve">Er mwyn gwella canlyniadau iechyd </w:t>
      </w:r>
      <w:r w:rsidR="00643F25">
        <w:rPr>
          <w:rFonts w:cs="Arial"/>
          <w:szCs w:val="24"/>
          <w:lang w:val="cy-GB"/>
        </w:rPr>
        <w:t>d</w:t>
      </w:r>
      <w:r>
        <w:rPr>
          <w:rFonts w:cs="Arial"/>
          <w:szCs w:val="24"/>
          <w:lang w:val="cy-GB"/>
        </w:rPr>
        <w:t xml:space="preserve">rwy sgrinio, mae angen i ni ystyried </w:t>
      </w:r>
      <w:r w:rsidR="00020346">
        <w:rPr>
          <w:lang w:val="cy-GB"/>
        </w:rPr>
        <w:t xml:space="preserve">annhegwch </w:t>
      </w:r>
      <w:r>
        <w:rPr>
          <w:rFonts w:cs="Arial"/>
          <w:szCs w:val="24"/>
          <w:lang w:val="cy-GB"/>
        </w:rPr>
        <w:t>a all ddigwydd ar unrhyw adeg ar hyd y llwybr sgrinio, gan gynnwys profion</w:t>
      </w:r>
      <w:r w:rsidR="005F6B40" w:rsidRPr="00BE6204">
        <w:rPr>
          <w:rFonts w:cs="Arial"/>
          <w:szCs w:val="24"/>
          <w:lang w:val="cy-GB"/>
        </w:rPr>
        <w:t xml:space="preserve"> diagnosti</w:t>
      </w:r>
      <w:r>
        <w:rPr>
          <w:rFonts w:cs="Arial"/>
          <w:szCs w:val="24"/>
          <w:lang w:val="cy-GB"/>
        </w:rPr>
        <w:t>g a thriniaeth</w:t>
      </w:r>
      <w:r w:rsidR="005F6B40" w:rsidRPr="00BE6204">
        <w:rPr>
          <w:rFonts w:cs="Arial"/>
          <w:szCs w:val="24"/>
          <w:lang w:val="cy-GB"/>
        </w:rPr>
        <w:t xml:space="preserve">. </w:t>
      </w:r>
      <w:r>
        <w:rPr>
          <w:rFonts w:cs="Arial"/>
          <w:szCs w:val="24"/>
          <w:lang w:val="cy-GB"/>
        </w:rPr>
        <w:t>Mae tystiolaeth o raglenni sgrinio</w:t>
      </w:r>
      <w:r w:rsidR="001047DA">
        <w:rPr>
          <w:rFonts w:cs="Arial"/>
          <w:szCs w:val="24"/>
          <w:lang w:val="cy-GB"/>
        </w:rPr>
        <w:t xml:space="preserve"> eraill yn y DU ac</w:t>
      </w:r>
      <w:r>
        <w:rPr>
          <w:rFonts w:cs="Arial"/>
          <w:szCs w:val="24"/>
          <w:lang w:val="cy-GB"/>
        </w:rPr>
        <w:t xml:space="preserve"> </w:t>
      </w:r>
      <w:r w:rsidR="00992B00" w:rsidRPr="00BE6204">
        <w:rPr>
          <w:lang w:val="cy-GB"/>
        </w:rPr>
        <w:t>E</w:t>
      </w:r>
      <w:r w:rsidR="001047DA">
        <w:rPr>
          <w:lang w:val="cy-GB"/>
        </w:rPr>
        <w:t>w</w:t>
      </w:r>
      <w:r w:rsidR="00992B00" w:rsidRPr="00BE6204">
        <w:rPr>
          <w:lang w:val="cy-GB"/>
        </w:rPr>
        <w:t>rop</w:t>
      </w:r>
      <w:r w:rsidR="001047DA">
        <w:rPr>
          <w:lang w:val="cy-GB"/>
        </w:rPr>
        <w:t xml:space="preserve"> yn dangos bod cyfraddau profion</w:t>
      </w:r>
      <w:r w:rsidR="006214A1" w:rsidRPr="00BE6204">
        <w:rPr>
          <w:lang w:val="cy-GB"/>
        </w:rPr>
        <w:t xml:space="preserve"> </w:t>
      </w:r>
      <w:r w:rsidR="00AC4D93" w:rsidRPr="00BE6204">
        <w:rPr>
          <w:lang w:val="cy-GB"/>
        </w:rPr>
        <w:t>diagnosti</w:t>
      </w:r>
      <w:r w:rsidR="001047DA">
        <w:rPr>
          <w:lang w:val="cy-GB"/>
        </w:rPr>
        <w:t>g</w:t>
      </w:r>
      <w:r w:rsidR="00527734" w:rsidRPr="00BE6204">
        <w:rPr>
          <w:vertAlign w:val="superscript"/>
          <w:lang w:val="cy-GB"/>
        </w:rPr>
        <w:t>22</w:t>
      </w:r>
      <w:r w:rsidR="00AC4D93" w:rsidRPr="00BE6204">
        <w:rPr>
          <w:lang w:val="cy-GB"/>
        </w:rPr>
        <w:t xml:space="preserve"> a</w:t>
      </w:r>
      <w:r w:rsidR="001047DA">
        <w:rPr>
          <w:lang w:val="cy-GB"/>
        </w:rPr>
        <w:t xml:space="preserve"> thriniaeth</w:t>
      </w:r>
      <w:r w:rsidR="00527734" w:rsidRPr="00BE6204">
        <w:rPr>
          <w:vertAlign w:val="superscript"/>
          <w:lang w:val="cy-GB"/>
        </w:rPr>
        <w:t>23</w:t>
      </w:r>
      <w:r w:rsidR="00AC4D93" w:rsidRPr="00BE6204">
        <w:rPr>
          <w:lang w:val="cy-GB"/>
        </w:rPr>
        <w:t xml:space="preserve"> </w:t>
      </w:r>
      <w:r w:rsidR="001047DA">
        <w:rPr>
          <w:lang w:val="cy-GB"/>
        </w:rPr>
        <w:t>yn an</w:t>
      </w:r>
      <w:r w:rsidR="00A3544B">
        <w:rPr>
          <w:lang w:val="cy-GB"/>
        </w:rPr>
        <w:t>ghyfartal</w:t>
      </w:r>
      <w:r w:rsidR="006214A1" w:rsidRPr="00BE6204">
        <w:rPr>
          <w:lang w:val="cy-GB"/>
        </w:rPr>
        <w:t>.</w:t>
      </w:r>
      <w:r w:rsidR="00A3544B">
        <w:rPr>
          <w:lang w:val="cy-GB"/>
        </w:rPr>
        <w:t xml:space="preserve"> </w:t>
      </w:r>
      <w:r w:rsidR="00643F25">
        <w:rPr>
          <w:lang w:val="cy-GB"/>
        </w:rPr>
        <w:t>D</w:t>
      </w:r>
      <w:r w:rsidR="00A3544B">
        <w:rPr>
          <w:lang w:val="cy-GB"/>
        </w:rPr>
        <w:t>rwy gydweithio â</w:t>
      </w:r>
      <w:r w:rsidR="006214A1" w:rsidRPr="00BE6204">
        <w:rPr>
          <w:lang w:val="cy-GB"/>
        </w:rPr>
        <w:t xml:space="preserve"> </w:t>
      </w:r>
      <w:r w:rsidR="00527734" w:rsidRPr="00BE6204">
        <w:rPr>
          <w:lang w:val="cy-GB"/>
        </w:rPr>
        <w:t>p</w:t>
      </w:r>
      <w:r w:rsidR="00A3544B">
        <w:rPr>
          <w:lang w:val="cy-GB"/>
        </w:rPr>
        <w:t>h</w:t>
      </w:r>
      <w:r w:rsidR="00527734" w:rsidRPr="00BE6204">
        <w:rPr>
          <w:lang w:val="cy-GB"/>
        </w:rPr>
        <w:t>artner</w:t>
      </w:r>
      <w:r w:rsidR="00A3544B">
        <w:rPr>
          <w:lang w:val="cy-GB"/>
        </w:rPr>
        <w:t>iaid</w:t>
      </w:r>
      <w:r w:rsidR="00527734" w:rsidRPr="00BE6204">
        <w:rPr>
          <w:lang w:val="cy-GB"/>
        </w:rPr>
        <w:t xml:space="preserve"> </w:t>
      </w:r>
      <w:r w:rsidR="00A3544B" w:rsidRPr="00BE6204">
        <w:rPr>
          <w:lang w:val="cy-GB"/>
        </w:rPr>
        <w:t>clini</w:t>
      </w:r>
      <w:r w:rsidR="00A3544B">
        <w:rPr>
          <w:lang w:val="cy-GB"/>
        </w:rPr>
        <w:t>go</w:t>
      </w:r>
      <w:r w:rsidR="00A3544B" w:rsidRPr="00BE6204">
        <w:rPr>
          <w:lang w:val="cy-GB"/>
        </w:rPr>
        <w:t>l</w:t>
      </w:r>
      <w:r w:rsidR="00A3544B">
        <w:rPr>
          <w:lang w:val="cy-GB"/>
        </w:rPr>
        <w:t xml:space="preserve"> GIG Cymru</w:t>
      </w:r>
      <w:r w:rsidR="00A3544B" w:rsidRPr="00BE6204">
        <w:rPr>
          <w:lang w:val="cy-GB"/>
        </w:rPr>
        <w:t xml:space="preserve"> </w:t>
      </w:r>
      <w:r w:rsidR="00A3544B">
        <w:rPr>
          <w:lang w:val="cy-GB"/>
        </w:rPr>
        <w:t xml:space="preserve">mewn Byrddau Iechyd Lleol, mae angen i ni ddatblygu ein dealltwriaeth o </w:t>
      </w:r>
      <w:r w:rsidR="00020346">
        <w:rPr>
          <w:lang w:val="cy-GB"/>
        </w:rPr>
        <w:t xml:space="preserve">annhegwch </w:t>
      </w:r>
      <w:r w:rsidR="00A3544B">
        <w:rPr>
          <w:lang w:val="cy-GB"/>
        </w:rPr>
        <w:t xml:space="preserve">yn y llwybr </w:t>
      </w:r>
      <w:r w:rsidR="00040896" w:rsidRPr="00BE6204">
        <w:rPr>
          <w:lang w:val="cy-GB"/>
        </w:rPr>
        <w:t>clini</w:t>
      </w:r>
      <w:r w:rsidR="00A3544B">
        <w:rPr>
          <w:lang w:val="cy-GB"/>
        </w:rPr>
        <w:t>go</w:t>
      </w:r>
      <w:r w:rsidR="00040896" w:rsidRPr="00BE6204">
        <w:rPr>
          <w:lang w:val="cy-GB"/>
        </w:rPr>
        <w:t>l</w:t>
      </w:r>
      <w:r w:rsidR="00A3544B">
        <w:rPr>
          <w:lang w:val="cy-GB"/>
        </w:rPr>
        <w:t xml:space="preserve"> ehangach yng Nghymru</w:t>
      </w:r>
      <w:r w:rsidR="00527734" w:rsidRPr="00BE6204">
        <w:rPr>
          <w:lang w:val="cy-GB"/>
        </w:rPr>
        <w:t xml:space="preserve">. </w:t>
      </w:r>
      <w:r w:rsidR="00A3544B">
        <w:rPr>
          <w:lang w:val="cy-GB"/>
        </w:rPr>
        <w:t>Bydd hyn yn ein</w:t>
      </w:r>
      <w:r w:rsidR="00527734" w:rsidRPr="00BE6204">
        <w:rPr>
          <w:lang w:val="cy-GB"/>
        </w:rPr>
        <w:t xml:space="preserve"> helpu</w:t>
      </w:r>
      <w:r w:rsidR="00A3544B">
        <w:rPr>
          <w:lang w:val="cy-GB"/>
        </w:rPr>
        <w:t xml:space="preserve"> i wireddu effaith lawn gofal iechyd ataliol i leihau niwed iechyd i’r rhai sydd â’r</w:t>
      </w:r>
      <w:r w:rsidR="00992B00" w:rsidRPr="00BE6204">
        <w:rPr>
          <w:lang w:val="cy-GB"/>
        </w:rPr>
        <w:t xml:space="preserve"> </w:t>
      </w:r>
      <w:r w:rsidR="00527734" w:rsidRPr="00BE6204">
        <w:rPr>
          <w:lang w:val="cy-GB"/>
        </w:rPr>
        <w:t>ris</w:t>
      </w:r>
      <w:r w:rsidR="00A3544B">
        <w:rPr>
          <w:lang w:val="cy-GB"/>
        </w:rPr>
        <w:t>g fwyaf o ran y cyflyrau y sgrinnir ar eu cyfer</w:t>
      </w:r>
      <w:r w:rsidR="00992B00" w:rsidRPr="00BE6204">
        <w:rPr>
          <w:lang w:val="cy-GB"/>
        </w:rPr>
        <w:t xml:space="preserve">. </w:t>
      </w:r>
    </w:p>
    <w:p w14:paraId="46AE03C4" w14:textId="58D0A435" w:rsidR="00E747A0" w:rsidRPr="00BE6204" w:rsidRDefault="00A3544B" w:rsidP="00C25C67">
      <w:pPr>
        <w:pStyle w:val="Heading1"/>
        <w:rPr>
          <w:lang w:val="cy-GB"/>
        </w:rPr>
      </w:pPr>
      <w:r>
        <w:rPr>
          <w:lang w:val="cy-GB"/>
        </w:rPr>
        <w:t xml:space="preserve">Effaith </w:t>
      </w:r>
      <w:r w:rsidR="006A484F">
        <w:rPr>
          <w:lang w:val="cy-GB"/>
        </w:rPr>
        <w:t xml:space="preserve">yr </w:t>
      </w:r>
      <w:r>
        <w:rPr>
          <w:lang w:val="cy-GB"/>
        </w:rPr>
        <w:t xml:space="preserve">ymateb </w:t>
      </w:r>
      <w:r w:rsidR="006A484F">
        <w:rPr>
          <w:lang w:val="cy-GB"/>
        </w:rPr>
        <w:t xml:space="preserve">i </w:t>
      </w:r>
      <w:proofErr w:type="spellStart"/>
      <w:r w:rsidR="006A484F">
        <w:rPr>
          <w:lang w:val="cy-GB"/>
        </w:rPr>
        <w:t>b</w:t>
      </w:r>
      <w:r w:rsidRPr="00BE6204">
        <w:rPr>
          <w:lang w:val="cy-GB"/>
        </w:rPr>
        <w:t>andemi</w:t>
      </w:r>
      <w:r>
        <w:rPr>
          <w:lang w:val="cy-GB"/>
        </w:rPr>
        <w:t>g</w:t>
      </w:r>
      <w:proofErr w:type="spellEnd"/>
      <w:r w:rsidRPr="00BE6204">
        <w:rPr>
          <w:lang w:val="cy-GB"/>
        </w:rPr>
        <w:t xml:space="preserve"> </w:t>
      </w:r>
      <w:r w:rsidR="00E747A0" w:rsidRPr="00BE6204">
        <w:rPr>
          <w:lang w:val="cy-GB"/>
        </w:rPr>
        <w:t>Covid-19</w:t>
      </w:r>
    </w:p>
    <w:p w14:paraId="1CD35810" w14:textId="79DE1E59" w:rsidR="00E747A0" w:rsidRPr="00BE6204" w:rsidRDefault="00A3544B" w:rsidP="00E747A0">
      <w:pPr>
        <w:rPr>
          <w:lang w:val="cy-GB"/>
        </w:rPr>
      </w:pPr>
      <w:r>
        <w:rPr>
          <w:lang w:val="cy-GB"/>
        </w:rPr>
        <w:t xml:space="preserve">Ar </w:t>
      </w:r>
      <w:r w:rsidR="00E747A0" w:rsidRPr="00BE6204">
        <w:rPr>
          <w:lang w:val="cy-GB"/>
        </w:rPr>
        <w:t>13 Ma</w:t>
      </w:r>
      <w:r>
        <w:rPr>
          <w:lang w:val="cy-GB"/>
        </w:rPr>
        <w:t>w</w:t>
      </w:r>
      <w:r w:rsidR="00E747A0" w:rsidRPr="00BE6204">
        <w:rPr>
          <w:lang w:val="cy-GB"/>
        </w:rPr>
        <w:t>r</w:t>
      </w:r>
      <w:r>
        <w:rPr>
          <w:lang w:val="cy-GB"/>
        </w:rPr>
        <w:t>t</w:t>
      </w:r>
      <w:r w:rsidR="00E747A0" w:rsidRPr="00BE6204">
        <w:rPr>
          <w:lang w:val="cy-GB"/>
        </w:rPr>
        <w:t>h 2020</w:t>
      </w:r>
      <w:r>
        <w:rPr>
          <w:lang w:val="cy-GB"/>
        </w:rPr>
        <w:t>, cyhoeddodd Llywodraeth Cymru gynlluniau i ohirio apwyntiadau cleifion allanol di-frys a derbyniadau llawfeddygol a llawdriniaethau di-frys er mwyn ailgyfeirio</w:t>
      </w:r>
      <w:r w:rsidR="00E747A0" w:rsidRPr="00BE6204">
        <w:rPr>
          <w:lang w:val="cy-GB"/>
        </w:rPr>
        <w:t xml:space="preserve"> staff a</w:t>
      </w:r>
      <w:r>
        <w:rPr>
          <w:lang w:val="cy-GB"/>
        </w:rPr>
        <w:t xml:space="preserve">c adnoddau </w:t>
      </w:r>
      <w:r w:rsidR="00A7238C">
        <w:rPr>
          <w:lang w:val="cy-GB"/>
        </w:rPr>
        <w:t xml:space="preserve">i gefnogi’r ymateb i </w:t>
      </w:r>
      <w:r w:rsidR="00E747A0" w:rsidRPr="00BE6204">
        <w:rPr>
          <w:lang w:val="cy-GB"/>
        </w:rPr>
        <w:t>C</w:t>
      </w:r>
      <w:r w:rsidR="00E96194" w:rsidRPr="00BE6204">
        <w:rPr>
          <w:lang w:val="cy-GB"/>
        </w:rPr>
        <w:t>ovid</w:t>
      </w:r>
      <w:r w:rsidR="00E747A0" w:rsidRPr="00BE6204">
        <w:rPr>
          <w:lang w:val="cy-GB"/>
        </w:rPr>
        <w:t xml:space="preserve">-19. </w:t>
      </w:r>
      <w:r w:rsidR="00A7238C">
        <w:rPr>
          <w:lang w:val="cy-GB"/>
        </w:rPr>
        <w:t>Yn dilyn y cyhoeddiad hwn</w:t>
      </w:r>
      <w:r w:rsidR="00E747A0" w:rsidRPr="00BE6204">
        <w:rPr>
          <w:lang w:val="cy-GB"/>
        </w:rPr>
        <w:t>,</w:t>
      </w:r>
      <w:r w:rsidR="00A7238C">
        <w:rPr>
          <w:lang w:val="cy-GB"/>
        </w:rPr>
        <w:t xml:space="preserve"> derbyniodd Llywodraeth Cymru argymhellion Iechyd Cyhoeddus Cymru i oedi rhai o’r rhaglenni sgrinio seiliedig ar boblogaeth dros dro</w:t>
      </w:r>
      <w:r w:rsidR="00E747A0" w:rsidRPr="00BE6204">
        <w:rPr>
          <w:lang w:val="cy-GB"/>
        </w:rPr>
        <w:t xml:space="preserve">. </w:t>
      </w:r>
      <w:r w:rsidR="00A7238C">
        <w:rPr>
          <w:lang w:val="cy-GB"/>
        </w:rPr>
        <w:t>Effeithiodd yr oedi dros dro ar</w:t>
      </w:r>
      <w:r w:rsidR="00E747A0" w:rsidRPr="00BE6204">
        <w:rPr>
          <w:lang w:val="cy-GB"/>
        </w:rPr>
        <w:t>: Br</w:t>
      </w:r>
      <w:r w:rsidR="00A7238C">
        <w:rPr>
          <w:lang w:val="cy-GB"/>
        </w:rPr>
        <w:t>on Brawf Cymru</w:t>
      </w:r>
      <w:r w:rsidR="00E747A0" w:rsidRPr="00BE6204">
        <w:rPr>
          <w:lang w:val="cy-GB"/>
        </w:rPr>
        <w:t xml:space="preserve">; </w:t>
      </w:r>
      <w:r w:rsidR="00A7238C">
        <w:rPr>
          <w:lang w:val="cy-GB"/>
        </w:rPr>
        <w:t>Sgrinio S</w:t>
      </w:r>
      <w:r w:rsidR="00E747A0" w:rsidRPr="00BE6204">
        <w:rPr>
          <w:lang w:val="cy-GB"/>
        </w:rPr>
        <w:t>er</w:t>
      </w:r>
      <w:r w:rsidR="00A7238C">
        <w:rPr>
          <w:lang w:val="cy-GB"/>
        </w:rPr>
        <w:t>f</w:t>
      </w:r>
      <w:r w:rsidR="00E747A0" w:rsidRPr="00BE6204">
        <w:rPr>
          <w:lang w:val="cy-GB"/>
        </w:rPr>
        <w:t>i</w:t>
      </w:r>
      <w:r w:rsidR="00A7238C">
        <w:rPr>
          <w:lang w:val="cy-GB"/>
        </w:rPr>
        <w:t>go</w:t>
      </w:r>
      <w:r w:rsidR="00E747A0" w:rsidRPr="00BE6204">
        <w:rPr>
          <w:lang w:val="cy-GB"/>
        </w:rPr>
        <w:t xml:space="preserve">l </w:t>
      </w:r>
      <w:r w:rsidR="00A7238C">
        <w:rPr>
          <w:lang w:val="cy-GB"/>
        </w:rPr>
        <w:t>Cymru</w:t>
      </w:r>
      <w:r w:rsidR="00E747A0" w:rsidRPr="00BE6204">
        <w:rPr>
          <w:lang w:val="cy-GB"/>
        </w:rPr>
        <w:t xml:space="preserve">; </w:t>
      </w:r>
      <w:r w:rsidR="00A7238C">
        <w:rPr>
          <w:lang w:val="cy-GB"/>
        </w:rPr>
        <w:t>Sgrinio Coluddion Cymru</w:t>
      </w:r>
      <w:r w:rsidR="00E747A0" w:rsidRPr="00BE6204">
        <w:rPr>
          <w:lang w:val="cy-GB"/>
        </w:rPr>
        <w:t xml:space="preserve">; </w:t>
      </w:r>
      <w:r w:rsidR="00A7238C">
        <w:rPr>
          <w:lang w:val="cy-GB"/>
        </w:rPr>
        <w:t xml:space="preserve">Sgrinio Llygaid </w:t>
      </w:r>
      <w:r w:rsidR="00E747A0" w:rsidRPr="00BE6204">
        <w:rPr>
          <w:lang w:val="cy-GB"/>
        </w:rPr>
        <w:t>Diabeti</w:t>
      </w:r>
      <w:r w:rsidR="00A7238C">
        <w:rPr>
          <w:lang w:val="cy-GB"/>
        </w:rPr>
        <w:t>g Cymru</w:t>
      </w:r>
      <w:r w:rsidR="00E747A0" w:rsidRPr="00BE6204">
        <w:rPr>
          <w:lang w:val="cy-GB"/>
        </w:rPr>
        <w:t xml:space="preserve"> a</w:t>
      </w:r>
      <w:r w:rsidR="00A7238C">
        <w:rPr>
          <w:lang w:val="cy-GB"/>
        </w:rPr>
        <w:t xml:space="preserve"> Sgrinio Ymlediadau </w:t>
      </w:r>
      <w:r w:rsidR="00A7238C" w:rsidRPr="00BE6204">
        <w:rPr>
          <w:lang w:val="cy-GB"/>
        </w:rPr>
        <w:t>Aorti</w:t>
      </w:r>
      <w:r w:rsidR="00A7238C">
        <w:rPr>
          <w:lang w:val="cy-GB"/>
        </w:rPr>
        <w:t xml:space="preserve">g </w:t>
      </w:r>
      <w:r w:rsidR="00E747A0" w:rsidRPr="00BE6204">
        <w:rPr>
          <w:lang w:val="cy-GB"/>
        </w:rPr>
        <w:t>Abdom</w:t>
      </w:r>
      <w:r w:rsidR="00A7238C">
        <w:rPr>
          <w:lang w:val="cy-GB"/>
        </w:rPr>
        <w:t>e</w:t>
      </w:r>
      <w:r w:rsidR="00E747A0" w:rsidRPr="00BE6204">
        <w:rPr>
          <w:lang w:val="cy-GB"/>
        </w:rPr>
        <w:t>n</w:t>
      </w:r>
      <w:r w:rsidR="00A7238C">
        <w:rPr>
          <w:lang w:val="cy-GB"/>
        </w:rPr>
        <w:t>o</w:t>
      </w:r>
      <w:r w:rsidR="00E747A0" w:rsidRPr="00BE6204">
        <w:rPr>
          <w:lang w:val="cy-GB"/>
        </w:rPr>
        <w:t xml:space="preserve">l </w:t>
      </w:r>
      <w:r w:rsidR="00A7238C">
        <w:rPr>
          <w:lang w:val="cy-GB"/>
        </w:rPr>
        <w:t>Cymru</w:t>
      </w:r>
      <w:r w:rsidR="00E747A0" w:rsidRPr="00BE6204">
        <w:rPr>
          <w:lang w:val="cy-GB"/>
        </w:rPr>
        <w:t xml:space="preserve">. </w:t>
      </w:r>
      <w:r w:rsidR="00A7238C">
        <w:rPr>
          <w:lang w:val="cy-GB"/>
        </w:rPr>
        <w:t>Nid oedd oedi i’r Rhaglen Sgrinio Cyn Geni</w:t>
      </w:r>
      <w:r w:rsidR="00E747A0" w:rsidRPr="00BE6204">
        <w:rPr>
          <w:lang w:val="cy-GB"/>
        </w:rPr>
        <w:t>,</w:t>
      </w:r>
      <w:r w:rsidR="00A7238C">
        <w:rPr>
          <w:lang w:val="cy-GB"/>
        </w:rPr>
        <w:t xml:space="preserve"> y Rhaglen Sgrinio Smotyn Gwaed</w:t>
      </w:r>
      <w:r w:rsidR="00E747A0" w:rsidRPr="00BE6204">
        <w:rPr>
          <w:lang w:val="cy-GB"/>
        </w:rPr>
        <w:t xml:space="preserve"> New</w:t>
      </w:r>
      <w:r w:rsidR="00A7238C">
        <w:rPr>
          <w:lang w:val="cy-GB"/>
        </w:rPr>
        <w:t xml:space="preserve">ydd-anedig </w:t>
      </w:r>
      <w:r w:rsidR="00EE0D18">
        <w:rPr>
          <w:lang w:val="cy-GB"/>
        </w:rPr>
        <w:t xml:space="preserve">na’r Rhaglen Sgrinio Clyw Babanod ac maent wedi parhau i gael eu cynnig </w:t>
      </w:r>
      <w:r w:rsidR="00185DCC">
        <w:rPr>
          <w:lang w:val="cy-GB"/>
        </w:rPr>
        <w:t>d</w:t>
      </w:r>
      <w:r w:rsidR="00EE0D18">
        <w:rPr>
          <w:lang w:val="cy-GB"/>
        </w:rPr>
        <w:t>rwy gydol y</w:t>
      </w:r>
      <w:r w:rsidR="00E747A0" w:rsidRPr="00BE6204">
        <w:rPr>
          <w:lang w:val="cy-GB"/>
        </w:rPr>
        <w:t xml:space="preserve"> pandemi</w:t>
      </w:r>
      <w:r w:rsidR="00EE0D18">
        <w:rPr>
          <w:lang w:val="cy-GB"/>
        </w:rPr>
        <w:t>g</w:t>
      </w:r>
      <w:r w:rsidR="00E747A0" w:rsidRPr="00BE6204">
        <w:rPr>
          <w:lang w:val="cy-GB"/>
        </w:rPr>
        <w:t>.</w:t>
      </w:r>
    </w:p>
    <w:p w14:paraId="72E619D4" w14:textId="73450716" w:rsidR="00E747A0" w:rsidRPr="00BE6204" w:rsidRDefault="00EE0D18" w:rsidP="00E747A0">
      <w:pPr>
        <w:rPr>
          <w:rFonts w:cs="Verdana"/>
          <w:color w:val="000000"/>
          <w:szCs w:val="24"/>
          <w:lang w:val="cy-GB"/>
        </w:rPr>
      </w:pPr>
      <w:r>
        <w:rPr>
          <w:rFonts w:cs="Verdana"/>
          <w:color w:val="000000"/>
          <w:szCs w:val="24"/>
          <w:lang w:val="cy-GB"/>
        </w:rPr>
        <w:t xml:space="preserve">O fis Mehefin </w:t>
      </w:r>
      <w:r w:rsidR="00E747A0" w:rsidRPr="00BE6204">
        <w:rPr>
          <w:rFonts w:cs="Verdana"/>
          <w:color w:val="000000"/>
          <w:szCs w:val="24"/>
          <w:lang w:val="cy-GB"/>
        </w:rPr>
        <w:t xml:space="preserve">2020, </w:t>
      </w:r>
      <w:r>
        <w:rPr>
          <w:rFonts w:cs="Verdana"/>
          <w:color w:val="000000"/>
          <w:szCs w:val="24"/>
          <w:lang w:val="cy-GB"/>
        </w:rPr>
        <w:t>mabwysiadwyd dull graddol</w:t>
      </w:r>
      <w:r w:rsidR="00E747A0" w:rsidRPr="00BE6204">
        <w:rPr>
          <w:rFonts w:cs="Verdana"/>
          <w:color w:val="000000"/>
          <w:szCs w:val="24"/>
          <w:lang w:val="cy-GB"/>
        </w:rPr>
        <w:t>,</w:t>
      </w:r>
      <w:r>
        <w:rPr>
          <w:rFonts w:cs="Verdana"/>
          <w:color w:val="000000"/>
          <w:szCs w:val="24"/>
          <w:lang w:val="cy-GB"/>
        </w:rPr>
        <w:t xml:space="preserve"> yn ôl blaenoriaeth, ar gyfer </w:t>
      </w:r>
      <w:r w:rsidR="00E747A0" w:rsidRPr="00BE6204">
        <w:rPr>
          <w:rFonts w:cs="Verdana"/>
          <w:color w:val="000000"/>
          <w:szCs w:val="24"/>
          <w:lang w:val="cy-GB"/>
        </w:rPr>
        <w:t xml:space="preserve"> </w:t>
      </w:r>
      <w:r>
        <w:rPr>
          <w:rFonts w:cs="Verdana"/>
          <w:color w:val="000000"/>
          <w:szCs w:val="24"/>
          <w:lang w:val="cy-GB"/>
        </w:rPr>
        <w:t xml:space="preserve">adfer rhaglenni sgrinio seiliedig ar boblogaeth gan yr </w:t>
      </w:r>
      <w:r w:rsidR="00096A80">
        <w:rPr>
          <w:rFonts w:cs="Verdana"/>
          <w:color w:val="000000"/>
          <w:szCs w:val="24"/>
          <w:lang w:val="cy-GB"/>
        </w:rPr>
        <w:t>A</w:t>
      </w:r>
      <w:r>
        <w:rPr>
          <w:rFonts w:cs="Verdana"/>
          <w:color w:val="000000"/>
          <w:szCs w:val="24"/>
          <w:lang w:val="cy-GB"/>
        </w:rPr>
        <w:t>dran Sgrinio</w:t>
      </w:r>
      <w:r w:rsidR="00E96194" w:rsidRPr="00BE6204">
        <w:rPr>
          <w:rFonts w:cs="Verdana"/>
          <w:color w:val="000000"/>
          <w:szCs w:val="24"/>
          <w:lang w:val="cy-GB"/>
        </w:rPr>
        <w:t xml:space="preserve">. </w:t>
      </w:r>
      <w:r>
        <w:rPr>
          <w:rFonts w:cs="Verdana"/>
          <w:color w:val="000000"/>
          <w:szCs w:val="24"/>
          <w:lang w:val="cy-GB"/>
        </w:rPr>
        <w:t>Wrth ailddechrau, nododd yr holl raglenni grwpiau diffiniedig yn eu poblogaeth gymwys y dylid blaenoriaethu eu gwahoddiadau sgrinio er mwyn lleihau niwed ac effaith y</w:t>
      </w:r>
      <w:r w:rsidR="00E747A0" w:rsidRPr="00BE6204">
        <w:rPr>
          <w:rFonts w:cs="Verdana"/>
          <w:color w:val="000000"/>
          <w:szCs w:val="24"/>
          <w:lang w:val="cy-GB"/>
        </w:rPr>
        <w:t xml:space="preserve"> pandemi</w:t>
      </w:r>
      <w:r>
        <w:rPr>
          <w:rFonts w:cs="Verdana"/>
          <w:color w:val="000000"/>
          <w:szCs w:val="24"/>
          <w:lang w:val="cy-GB"/>
        </w:rPr>
        <w:t>g</w:t>
      </w:r>
      <w:r w:rsidR="00E747A0" w:rsidRPr="00BE6204">
        <w:rPr>
          <w:rFonts w:cs="Verdana"/>
          <w:color w:val="000000"/>
          <w:szCs w:val="24"/>
          <w:lang w:val="cy-GB"/>
        </w:rPr>
        <w:t>.</w:t>
      </w:r>
    </w:p>
    <w:p w14:paraId="0079C6D1" w14:textId="7D7650E6" w:rsidR="00E747A0" w:rsidRPr="00BE6204" w:rsidRDefault="00EE0D18" w:rsidP="00E747A0">
      <w:pPr>
        <w:rPr>
          <w:rFonts w:cs="Segoe UI"/>
          <w:color w:val="212529"/>
          <w:lang w:val="cy-GB"/>
        </w:rPr>
      </w:pPr>
      <w:r>
        <w:rPr>
          <w:rFonts w:cs="Segoe UI"/>
          <w:color w:val="212529"/>
          <w:lang w:val="cy-GB"/>
        </w:rPr>
        <w:t>Mae’r holl raglenni bellach yn gweithio ar y cam adfer nesaf</w:t>
      </w:r>
      <w:r w:rsidR="00E51C2F" w:rsidRPr="00BE6204">
        <w:rPr>
          <w:rFonts w:cs="Segoe UI"/>
          <w:color w:val="212529"/>
          <w:lang w:val="cy-GB"/>
        </w:rPr>
        <w:t>.</w:t>
      </w:r>
      <w:r w:rsidR="00085E44" w:rsidRPr="00BE6204">
        <w:rPr>
          <w:rFonts w:cs="Segoe UI"/>
          <w:color w:val="212529"/>
          <w:lang w:val="cy-GB"/>
        </w:rPr>
        <w:t xml:space="preserve"> </w:t>
      </w:r>
      <w:r w:rsidR="00FB5E8F">
        <w:rPr>
          <w:rFonts w:cs="Segoe UI"/>
          <w:color w:val="212529"/>
          <w:lang w:val="cy-GB"/>
        </w:rPr>
        <w:t>Ar gyfer rhai, mae hyn yn dal i gynnwys dal i fyny ar yr ôl-groniad o bobl sy’n aros i gael eu sgrinio</w:t>
      </w:r>
      <w:r w:rsidR="00E51C2F" w:rsidRPr="00BE6204">
        <w:rPr>
          <w:rFonts w:cs="Segoe UI"/>
          <w:color w:val="212529"/>
          <w:lang w:val="cy-GB"/>
        </w:rPr>
        <w:t xml:space="preserve">. </w:t>
      </w:r>
      <w:r w:rsidR="00FB5E8F">
        <w:rPr>
          <w:rFonts w:cs="Segoe UI"/>
          <w:color w:val="212529"/>
          <w:lang w:val="cy-GB"/>
        </w:rPr>
        <w:t xml:space="preserve">Mae’r holl raglenni’n gweithio gyda </w:t>
      </w:r>
      <w:r w:rsidR="00E747A0" w:rsidRPr="00BE6204">
        <w:rPr>
          <w:rFonts w:cs="Segoe UI"/>
          <w:color w:val="212529"/>
          <w:lang w:val="cy-GB"/>
        </w:rPr>
        <w:t>p</w:t>
      </w:r>
      <w:r w:rsidR="00FB5E8F">
        <w:rPr>
          <w:rFonts w:cs="Segoe UI"/>
          <w:color w:val="212529"/>
          <w:lang w:val="cy-GB"/>
        </w:rPr>
        <w:t>h</w:t>
      </w:r>
      <w:r w:rsidR="00E747A0" w:rsidRPr="00BE6204">
        <w:rPr>
          <w:rFonts w:cs="Segoe UI"/>
          <w:color w:val="212529"/>
          <w:lang w:val="cy-GB"/>
        </w:rPr>
        <w:t>artner</w:t>
      </w:r>
      <w:r w:rsidR="00FB5E8F">
        <w:rPr>
          <w:rFonts w:cs="Segoe UI"/>
          <w:color w:val="212529"/>
          <w:lang w:val="cy-GB"/>
        </w:rPr>
        <w:t>iaid</w:t>
      </w:r>
      <w:r w:rsidR="00E747A0" w:rsidRPr="00BE6204">
        <w:rPr>
          <w:rFonts w:cs="Segoe UI"/>
          <w:color w:val="212529"/>
          <w:lang w:val="cy-GB"/>
        </w:rPr>
        <w:t xml:space="preserve"> </w:t>
      </w:r>
      <w:r w:rsidR="00FB5E8F">
        <w:rPr>
          <w:rFonts w:cs="Segoe UI"/>
          <w:color w:val="212529"/>
          <w:lang w:val="cy-GB"/>
        </w:rPr>
        <w:t xml:space="preserve">byrddau iechyd i sicrhau llwybrau diogel ac amserol i’r bobl y mae angen atgyfeiriad </w:t>
      </w:r>
      <w:r w:rsidR="00185DCC">
        <w:rPr>
          <w:rFonts w:cs="Segoe UI"/>
          <w:color w:val="212529"/>
          <w:lang w:val="cy-GB"/>
        </w:rPr>
        <w:t>arnynt</w:t>
      </w:r>
      <w:r w:rsidR="00E747A0" w:rsidRPr="00BE6204">
        <w:rPr>
          <w:rFonts w:cs="Segoe UI"/>
          <w:color w:val="212529"/>
          <w:lang w:val="cy-GB"/>
        </w:rPr>
        <w:t xml:space="preserve">. </w:t>
      </w:r>
      <w:r w:rsidR="00FB5E8F">
        <w:rPr>
          <w:rFonts w:cs="Segoe UI"/>
          <w:color w:val="212529"/>
          <w:lang w:val="cy-GB"/>
        </w:rPr>
        <w:t>Mae’r prawf sgrinio wedi parhau i fod yr un peth, ond cafodd y llwybrau eu haddasu i fod yn ddiogel o ran</w:t>
      </w:r>
      <w:r w:rsidR="00E747A0" w:rsidRPr="00BE6204">
        <w:rPr>
          <w:rFonts w:cs="Segoe UI"/>
          <w:color w:val="212529"/>
          <w:lang w:val="cy-GB"/>
        </w:rPr>
        <w:t xml:space="preserve"> Covid-</w:t>
      </w:r>
      <w:r w:rsidR="00FB5E8F">
        <w:rPr>
          <w:rFonts w:cs="Segoe UI"/>
          <w:color w:val="212529"/>
          <w:lang w:val="cy-GB"/>
        </w:rPr>
        <w:t>19</w:t>
      </w:r>
      <w:r w:rsidR="00E747A0" w:rsidRPr="00BE6204">
        <w:rPr>
          <w:rFonts w:cs="Segoe UI"/>
          <w:color w:val="212529"/>
          <w:lang w:val="cy-GB"/>
        </w:rPr>
        <w:t xml:space="preserve">. </w:t>
      </w:r>
      <w:r w:rsidR="00FB5E8F">
        <w:rPr>
          <w:rFonts w:cs="Segoe UI"/>
          <w:color w:val="212529"/>
          <w:lang w:val="cy-GB"/>
        </w:rPr>
        <w:t xml:space="preserve">Roedd y </w:t>
      </w:r>
      <w:r w:rsidR="00E747A0" w:rsidRPr="00BE6204">
        <w:rPr>
          <w:rFonts w:cs="Segoe UI"/>
          <w:color w:val="212529"/>
          <w:lang w:val="cy-GB"/>
        </w:rPr>
        <w:t>mesur</w:t>
      </w:r>
      <w:r w:rsidR="00FB5E8F">
        <w:rPr>
          <w:rFonts w:cs="Segoe UI"/>
          <w:color w:val="212529"/>
          <w:lang w:val="cy-GB"/>
        </w:rPr>
        <w:t>au</w:t>
      </w:r>
      <w:r w:rsidR="00E747A0" w:rsidRPr="00BE6204">
        <w:rPr>
          <w:rFonts w:cs="Segoe UI"/>
          <w:color w:val="212529"/>
          <w:lang w:val="cy-GB"/>
        </w:rPr>
        <w:t xml:space="preserve"> </w:t>
      </w:r>
      <w:r w:rsidR="00FB5E8F">
        <w:rPr>
          <w:rFonts w:cs="Segoe UI"/>
          <w:color w:val="212529"/>
          <w:lang w:val="cy-GB"/>
        </w:rPr>
        <w:t xml:space="preserve">ychwanegol hyn, </w:t>
      </w:r>
      <w:r w:rsidR="00FB5E8F">
        <w:rPr>
          <w:rFonts w:cs="Segoe UI"/>
          <w:color w:val="212529"/>
          <w:lang w:val="cy-GB"/>
        </w:rPr>
        <w:lastRenderedPageBreak/>
        <w:t>yn ogystal â gostyngiad yn nifer y lleoliadau a oedd ar gael i ni</w:t>
      </w:r>
      <w:r w:rsidR="00E747A0" w:rsidRPr="00BE6204">
        <w:rPr>
          <w:rFonts w:cs="Segoe UI"/>
          <w:color w:val="212529"/>
          <w:lang w:val="cy-GB"/>
        </w:rPr>
        <w:t>,</w:t>
      </w:r>
      <w:r w:rsidR="00FB5E8F">
        <w:rPr>
          <w:rFonts w:cs="Segoe UI"/>
          <w:color w:val="212529"/>
          <w:lang w:val="cy-GB"/>
        </w:rPr>
        <w:t xml:space="preserve"> wedi golygu bod llai o</w:t>
      </w:r>
      <w:r w:rsidR="00E747A0" w:rsidRPr="00BE6204">
        <w:rPr>
          <w:rFonts w:cs="Segoe UI"/>
          <w:color w:val="212529"/>
          <w:lang w:val="cy-GB"/>
        </w:rPr>
        <w:t xml:space="preserve"> </w:t>
      </w:r>
      <w:proofErr w:type="spellStart"/>
      <w:r w:rsidR="00FB5E8F">
        <w:rPr>
          <w:rFonts w:cs="Segoe UI"/>
          <w:color w:val="212529"/>
          <w:lang w:val="cy-GB"/>
        </w:rPr>
        <w:t>g</w:t>
      </w:r>
      <w:r w:rsidR="00E747A0" w:rsidRPr="00BE6204">
        <w:rPr>
          <w:rFonts w:cs="Segoe UI"/>
          <w:color w:val="212529"/>
          <w:lang w:val="cy-GB"/>
        </w:rPr>
        <w:t>apa</w:t>
      </w:r>
      <w:r w:rsidR="00FB5E8F">
        <w:rPr>
          <w:rFonts w:cs="Segoe UI"/>
          <w:color w:val="212529"/>
          <w:lang w:val="cy-GB"/>
        </w:rPr>
        <w:t>s</w:t>
      </w:r>
      <w:r w:rsidR="00E747A0" w:rsidRPr="00BE6204">
        <w:rPr>
          <w:rFonts w:cs="Segoe UI"/>
          <w:color w:val="212529"/>
          <w:lang w:val="cy-GB"/>
        </w:rPr>
        <w:t>it</w:t>
      </w:r>
      <w:r w:rsidR="00FB5E8F">
        <w:rPr>
          <w:rFonts w:cs="Segoe UI"/>
          <w:color w:val="212529"/>
          <w:lang w:val="cy-GB"/>
        </w:rPr>
        <w:t>i</w:t>
      </w:r>
      <w:proofErr w:type="spellEnd"/>
      <w:r w:rsidR="00FB5E8F">
        <w:rPr>
          <w:rFonts w:cs="Segoe UI"/>
          <w:color w:val="212529"/>
          <w:lang w:val="cy-GB"/>
        </w:rPr>
        <w:t xml:space="preserve"> mewn</w:t>
      </w:r>
      <w:r w:rsidR="00E747A0" w:rsidRPr="00BE6204">
        <w:rPr>
          <w:rFonts w:cs="Segoe UI"/>
          <w:color w:val="212529"/>
          <w:lang w:val="cy-GB"/>
        </w:rPr>
        <w:t xml:space="preserve"> clini</w:t>
      </w:r>
      <w:r w:rsidR="00FB5E8F">
        <w:rPr>
          <w:rFonts w:cs="Segoe UI"/>
          <w:color w:val="212529"/>
          <w:lang w:val="cy-GB"/>
        </w:rPr>
        <w:t>gau sgrinio o’i gymharu â chyn y</w:t>
      </w:r>
      <w:r w:rsidR="00E747A0" w:rsidRPr="00BE6204">
        <w:rPr>
          <w:rFonts w:cs="Segoe UI"/>
          <w:color w:val="212529"/>
          <w:lang w:val="cy-GB"/>
        </w:rPr>
        <w:t xml:space="preserve"> pandemi</w:t>
      </w:r>
      <w:r w:rsidR="00FB5E8F">
        <w:rPr>
          <w:rFonts w:cs="Segoe UI"/>
          <w:color w:val="212529"/>
          <w:lang w:val="cy-GB"/>
        </w:rPr>
        <w:t>g</w:t>
      </w:r>
      <w:r w:rsidR="00E747A0" w:rsidRPr="00BE6204">
        <w:rPr>
          <w:rFonts w:cs="Segoe UI"/>
          <w:color w:val="212529"/>
          <w:lang w:val="cy-GB"/>
        </w:rPr>
        <w:t>.</w:t>
      </w:r>
      <w:r w:rsidR="00085E44" w:rsidRPr="00BE6204">
        <w:rPr>
          <w:rFonts w:cs="Segoe UI"/>
          <w:color w:val="212529"/>
          <w:lang w:val="cy-GB"/>
        </w:rPr>
        <w:t xml:space="preserve"> </w:t>
      </w:r>
      <w:r w:rsidR="00FB5E8F">
        <w:rPr>
          <w:rFonts w:cs="Segoe UI"/>
          <w:color w:val="212529"/>
          <w:lang w:val="cy-GB"/>
        </w:rPr>
        <w:t>Mae Sgrinio Coluddion Cymru a Sgrinio S</w:t>
      </w:r>
      <w:r w:rsidR="00085E44" w:rsidRPr="00BE6204">
        <w:rPr>
          <w:rFonts w:cs="Segoe UI"/>
          <w:color w:val="212529"/>
          <w:lang w:val="cy-GB"/>
        </w:rPr>
        <w:t>er</w:t>
      </w:r>
      <w:r w:rsidR="00FB5E8F">
        <w:rPr>
          <w:rFonts w:cs="Segoe UI"/>
          <w:color w:val="212529"/>
          <w:lang w:val="cy-GB"/>
        </w:rPr>
        <w:t>f</w:t>
      </w:r>
      <w:r w:rsidR="00085E44" w:rsidRPr="00BE6204">
        <w:rPr>
          <w:rFonts w:cs="Segoe UI"/>
          <w:color w:val="212529"/>
          <w:lang w:val="cy-GB"/>
        </w:rPr>
        <w:t>i</w:t>
      </w:r>
      <w:r w:rsidR="00FB5E8F">
        <w:rPr>
          <w:rFonts w:cs="Segoe UI"/>
          <w:color w:val="212529"/>
          <w:lang w:val="cy-GB"/>
        </w:rPr>
        <w:t>go</w:t>
      </w:r>
      <w:r w:rsidR="00085E44" w:rsidRPr="00BE6204">
        <w:rPr>
          <w:rFonts w:cs="Segoe UI"/>
          <w:color w:val="212529"/>
          <w:lang w:val="cy-GB"/>
        </w:rPr>
        <w:t xml:space="preserve">l </w:t>
      </w:r>
      <w:r w:rsidR="00FB5E8F">
        <w:rPr>
          <w:rFonts w:cs="Segoe UI"/>
          <w:color w:val="212529"/>
          <w:lang w:val="cy-GB"/>
        </w:rPr>
        <w:t>Cymru wedi adfer eu rhaglenni gan eu bod bellach wedi gwahodd yr holl gyfranogwyr cymwys o’</w:t>
      </w:r>
      <w:r w:rsidR="00185DCC">
        <w:rPr>
          <w:rFonts w:cs="Segoe UI"/>
          <w:color w:val="212529"/>
          <w:lang w:val="cy-GB"/>
        </w:rPr>
        <w:t>r ô</w:t>
      </w:r>
      <w:r w:rsidR="00FB5E8F">
        <w:rPr>
          <w:rFonts w:cs="Segoe UI"/>
          <w:color w:val="212529"/>
          <w:lang w:val="cy-GB"/>
        </w:rPr>
        <w:t>l-groniad</w:t>
      </w:r>
      <w:r w:rsidR="00085E44" w:rsidRPr="00BE6204">
        <w:rPr>
          <w:rFonts w:cs="Segoe UI"/>
          <w:color w:val="212529"/>
          <w:lang w:val="cy-GB"/>
        </w:rPr>
        <w:t xml:space="preserve">. </w:t>
      </w:r>
      <w:r w:rsidR="00FB5E8F">
        <w:rPr>
          <w:rFonts w:cs="Segoe UI"/>
          <w:color w:val="212529"/>
          <w:lang w:val="cy-GB"/>
        </w:rPr>
        <w:t>Fodd bynnag</w:t>
      </w:r>
      <w:r w:rsidR="00085E44" w:rsidRPr="00BE6204">
        <w:rPr>
          <w:rFonts w:cs="Segoe UI"/>
          <w:color w:val="212529"/>
          <w:lang w:val="cy-GB"/>
        </w:rPr>
        <w:t>,</w:t>
      </w:r>
      <w:r w:rsidR="00FB5E8F">
        <w:rPr>
          <w:rFonts w:cs="Segoe UI"/>
          <w:color w:val="212529"/>
          <w:lang w:val="cy-GB"/>
        </w:rPr>
        <w:t xml:space="preserve"> mae’r ddwy raglen, yn ogystal â’r holl raglenni sgrinio eraill</w:t>
      </w:r>
      <w:r w:rsidR="00F77B99">
        <w:rPr>
          <w:rFonts w:cs="Segoe UI"/>
          <w:color w:val="212529"/>
          <w:lang w:val="cy-GB"/>
        </w:rPr>
        <w:t>, yn dal i wynebu heriau wrth ddarparu’r llwybr sgrinio oherwydd</w:t>
      </w:r>
      <w:r w:rsidR="00085E44" w:rsidRPr="00BE6204">
        <w:rPr>
          <w:rFonts w:cs="Segoe UI"/>
          <w:color w:val="212529"/>
          <w:lang w:val="cy-GB"/>
        </w:rPr>
        <w:t xml:space="preserve"> </w:t>
      </w:r>
      <w:proofErr w:type="spellStart"/>
      <w:r w:rsidR="00085E44" w:rsidRPr="00BE6204">
        <w:rPr>
          <w:rFonts w:cs="Segoe UI"/>
          <w:color w:val="212529"/>
          <w:lang w:val="cy-GB"/>
        </w:rPr>
        <w:t>capa</w:t>
      </w:r>
      <w:r w:rsidR="00F77B99">
        <w:rPr>
          <w:rFonts w:cs="Segoe UI"/>
          <w:color w:val="212529"/>
          <w:lang w:val="cy-GB"/>
        </w:rPr>
        <w:t>s</w:t>
      </w:r>
      <w:r w:rsidR="00085E44" w:rsidRPr="00BE6204">
        <w:rPr>
          <w:rFonts w:cs="Segoe UI"/>
          <w:color w:val="212529"/>
          <w:lang w:val="cy-GB"/>
        </w:rPr>
        <w:t>it</w:t>
      </w:r>
      <w:r w:rsidR="00F77B99">
        <w:rPr>
          <w:rFonts w:cs="Segoe UI"/>
          <w:color w:val="212529"/>
          <w:lang w:val="cy-GB"/>
        </w:rPr>
        <w:t>i</w:t>
      </w:r>
      <w:proofErr w:type="spellEnd"/>
      <w:r w:rsidR="00085E44" w:rsidRPr="00BE6204">
        <w:rPr>
          <w:rFonts w:cs="Segoe UI"/>
          <w:color w:val="212529"/>
          <w:lang w:val="cy-GB"/>
        </w:rPr>
        <w:t xml:space="preserve"> </w:t>
      </w:r>
      <w:r w:rsidR="00F77B99">
        <w:rPr>
          <w:rFonts w:cs="Segoe UI"/>
          <w:color w:val="212529"/>
          <w:lang w:val="cy-GB"/>
        </w:rPr>
        <w:t>cyfyngedig mewn gwasanaethau cleifion allanol</w:t>
      </w:r>
      <w:r w:rsidR="00085E44" w:rsidRPr="00BE6204">
        <w:rPr>
          <w:rFonts w:cs="Segoe UI"/>
          <w:color w:val="212529"/>
          <w:lang w:val="cy-GB"/>
        </w:rPr>
        <w:t>.</w:t>
      </w:r>
    </w:p>
    <w:p w14:paraId="5ACCE982" w14:textId="499D542E" w:rsidR="00E747A0" w:rsidRPr="00BE6204" w:rsidRDefault="00F77B99" w:rsidP="00E747A0">
      <w:pPr>
        <w:rPr>
          <w:rFonts w:cs="Segoe UI"/>
          <w:color w:val="212529"/>
          <w:lang w:val="cy-GB"/>
        </w:rPr>
      </w:pPr>
      <w:r>
        <w:rPr>
          <w:rFonts w:cs="Segoe UI"/>
          <w:color w:val="212529"/>
          <w:lang w:val="cy-GB"/>
        </w:rPr>
        <w:t xml:space="preserve">Er </w:t>
      </w:r>
      <w:r w:rsidRPr="001C7327">
        <w:rPr>
          <w:rFonts w:cs="Segoe UI"/>
          <w:color w:val="212529"/>
          <w:lang w:val="cy-GB"/>
        </w:rPr>
        <w:t>mwyn</w:t>
      </w:r>
      <w:r>
        <w:rPr>
          <w:rFonts w:cs="Segoe UI"/>
          <w:color w:val="212529"/>
          <w:lang w:val="cy-GB"/>
        </w:rPr>
        <w:t xml:space="preserve"> dal i fyny gyda’r bobl sy’n aros i gael eu sgrinio, mae</w:t>
      </w:r>
      <w:r w:rsidR="00E747A0" w:rsidRPr="00BE6204">
        <w:rPr>
          <w:rFonts w:cs="Segoe UI"/>
          <w:color w:val="212529"/>
          <w:lang w:val="cy-GB"/>
        </w:rPr>
        <w:t xml:space="preserve"> </w:t>
      </w:r>
      <w:r>
        <w:rPr>
          <w:rFonts w:cs="Segoe UI"/>
          <w:color w:val="212529"/>
          <w:lang w:val="cy-GB"/>
        </w:rPr>
        <w:t>f</w:t>
      </w:r>
      <w:r w:rsidR="00E747A0" w:rsidRPr="00BE6204">
        <w:rPr>
          <w:rFonts w:cs="Segoe UI"/>
          <w:color w:val="212529"/>
          <w:lang w:val="cy-GB"/>
        </w:rPr>
        <w:t>foc</w:t>
      </w:r>
      <w:r>
        <w:rPr>
          <w:rFonts w:cs="Segoe UI"/>
          <w:color w:val="212529"/>
          <w:lang w:val="cy-GB"/>
        </w:rPr>
        <w:t>w</w:t>
      </w:r>
      <w:r w:rsidR="00E747A0" w:rsidRPr="00BE6204">
        <w:rPr>
          <w:rFonts w:cs="Segoe UI"/>
          <w:color w:val="212529"/>
          <w:lang w:val="cy-GB"/>
        </w:rPr>
        <w:t xml:space="preserve">s </w:t>
      </w:r>
      <w:r>
        <w:rPr>
          <w:rFonts w:cs="Segoe UI"/>
          <w:color w:val="212529"/>
          <w:lang w:val="cy-GB"/>
        </w:rPr>
        <w:t>gwirioneddol yn yr adran ar gyflawni gweithredol, gan gynnwys edrych ar ffyrdd o wneud y gorau o effeithlonrwydd</w:t>
      </w:r>
      <w:r w:rsidR="00E747A0" w:rsidRPr="00BE6204">
        <w:rPr>
          <w:rFonts w:cs="Segoe UI"/>
          <w:color w:val="212529"/>
          <w:lang w:val="cy-GB"/>
        </w:rPr>
        <w:t xml:space="preserve"> clini</w:t>
      </w:r>
      <w:r>
        <w:rPr>
          <w:rFonts w:cs="Segoe UI"/>
          <w:color w:val="212529"/>
          <w:lang w:val="cy-GB"/>
        </w:rPr>
        <w:t>gau a lleihau nifer y bobl nad ydynt yn mynd i apwyntiadau</w:t>
      </w:r>
      <w:r w:rsidR="00E747A0" w:rsidRPr="00BE6204">
        <w:rPr>
          <w:rFonts w:cs="Segoe UI"/>
          <w:color w:val="212529"/>
          <w:lang w:val="cy-GB"/>
        </w:rPr>
        <w:t xml:space="preserve">. </w:t>
      </w:r>
      <w:r>
        <w:rPr>
          <w:rFonts w:cs="Segoe UI"/>
          <w:color w:val="212529"/>
          <w:lang w:val="cy-GB"/>
        </w:rPr>
        <w:t>Er bod f</w:t>
      </w:r>
      <w:r w:rsidR="00E747A0" w:rsidRPr="00BE6204">
        <w:rPr>
          <w:rFonts w:cs="Segoe UI"/>
          <w:color w:val="212529"/>
          <w:lang w:val="cy-GB"/>
        </w:rPr>
        <w:t>foc</w:t>
      </w:r>
      <w:r>
        <w:rPr>
          <w:rFonts w:cs="Segoe UI"/>
          <w:color w:val="212529"/>
          <w:lang w:val="cy-GB"/>
        </w:rPr>
        <w:t>w</w:t>
      </w:r>
      <w:r w:rsidR="00E747A0" w:rsidRPr="00BE6204">
        <w:rPr>
          <w:rFonts w:cs="Segoe UI"/>
          <w:color w:val="212529"/>
          <w:lang w:val="cy-GB"/>
        </w:rPr>
        <w:t>s</w:t>
      </w:r>
      <w:r>
        <w:rPr>
          <w:rFonts w:cs="Segoe UI"/>
          <w:color w:val="212529"/>
          <w:lang w:val="cy-GB"/>
        </w:rPr>
        <w:t xml:space="preserve"> ar effeithlonrwydd yn bwysig wrth i ni adfer</w:t>
      </w:r>
      <w:r w:rsidR="00E747A0" w:rsidRPr="00BE6204">
        <w:rPr>
          <w:rFonts w:cs="Segoe UI"/>
          <w:color w:val="212529"/>
          <w:lang w:val="cy-GB"/>
        </w:rPr>
        <w:t xml:space="preserve">, </w:t>
      </w:r>
      <w:r>
        <w:rPr>
          <w:rFonts w:cs="Segoe UI"/>
          <w:color w:val="212529"/>
          <w:lang w:val="cy-GB"/>
        </w:rPr>
        <w:t xml:space="preserve">rhaid i ni fod yn ymwybodol o effaith newidiadau mewn dulliau darparu gwasanaethau ar gyfraddau </w:t>
      </w:r>
      <w:r w:rsidR="001C7327">
        <w:rPr>
          <w:rFonts w:cs="Segoe UI"/>
          <w:color w:val="212529"/>
          <w:lang w:val="cy-GB"/>
        </w:rPr>
        <w:t xml:space="preserve">sgrinio </w:t>
      </w:r>
      <w:r>
        <w:rPr>
          <w:rFonts w:cs="Segoe UI"/>
          <w:color w:val="212529"/>
          <w:lang w:val="cy-GB"/>
        </w:rPr>
        <w:t>ar draws ein holl gymunedau</w:t>
      </w:r>
      <w:r w:rsidR="00E747A0" w:rsidRPr="00BE6204">
        <w:rPr>
          <w:rFonts w:cs="Segoe UI"/>
          <w:color w:val="212529"/>
          <w:lang w:val="cy-GB"/>
        </w:rPr>
        <w:t xml:space="preserve">. </w:t>
      </w:r>
      <w:r>
        <w:rPr>
          <w:rFonts w:cs="Segoe UI"/>
          <w:color w:val="212529"/>
          <w:lang w:val="cy-GB"/>
        </w:rPr>
        <w:t xml:space="preserve">Mae angen i ni ystyried effaith ein ffyrdd newydd o weithio ar </w:t>
      </w:r>
      <w:r w:rsidR="00020346">
        <w:rPr>
          <w:lang w:val="cy-GB"/>
        </w:rPr>
        <w:t>annhegwch</w:t>
      </w:r>
      <w:r>
        <w:rPr>
          <w:rFonts w:cs="Segoe UI"/>
          <w:color w:val="212529"/>
          <w:lang w:val="cy-GB"/>
        </w:rPr>
        <w:t xml:space="preserve">, gan gynnwys gyda chymunedau penodol a grwpiau heb gynrychiolaeth ddigonol </w:t>
      </w:r>
      <w:r w:rsidR="003A59B9">
        <w:rPr>
          <w:rFonts w:cs="Segoe UI"/>
          <w:color w:val="212529"/>
          <w:lang w:val="cy-GB"/>
        </w:rPr>
        <w:t xml:space="preserve">rydym yn gwybod eu bod, o’r blaen, wedi bod yn llai tebygol o </w:t>
      </w:r>
      <w:r w:rsidR="00FC47B7">
        <w:rPr>
          <w:rFonts w:cs="Segoe UI"/>
          <w:color w:val="212529"/>
          <w:lang w:val="cy-GB"/>
        </w:rPr>
        <w:t>fanteisio ar b</w:t>
      </w:r>
      <w:r w:rsidR="003A59B9">
        <w:rPr>
          <w:rFonts w:cs="Segoe UI"/>
          <w:color w:val="212529"/>
          <w:lang w:val="cy-GB"/>
        </w:rPr>
        <w:t>rawf sgrinio</w:t>
      </w:r>
      <w:r w:rsidR="00E747A0" w:rsidRPr="00BE6204">
        <w:rPr>
          <w:rFonts w:cs="Segoe UI"/>
          <w:color w:val="212529"/>
          <w:lang w:val="cy-GB"/>
        </w:rPr>
        <w:t>, a</w:t>
      </w:r>
      <w:r w:rsidR="003A59B9">
        <w:rPr>
          <w:rFonts w:cs="Segoe UI"/>
          <w:color w:val="212529"/>
          <w:lang w:val="cy-GB"/>
        </w:rPr>
        <w:t xml:space="preserve"> grwpiau y mae’r </w:t>
      </w:r>
      <w:r w:rsidR="00E747A0" w:rsidRPr="00BE6204">
        <w:rPr>
          <w:rFonts w:cs="Segoe UI"/>
          <w:color w:val="212529"/>
          <w:lang w:val="cy-GB"/>
        </w:rPr>
        <w:t>pandemi</w:t>
      </w:r>
      <w:r w:rsidR="003A59B9">
        <w:rPr>
          <w:rFonts w:cs="Segoe UI"/>
          <w:color w:val="212529"/>
          <w:lang w:val="cy-GB"/>
        </w:rPr>
        <w:t>g wedi cael effaith anghymesur arnynt</w:t>
      </w:r>
      <w:r w:rsidR="00E747A0" w:rsidRPr="00BE6204">
        <w:rPr>
          <w:rFonts w:cs="Segoe UI"/>
          <w:color w:val="212529"/>
          <w:lang w:val="cy-GB"/>
        </w:rPr>
        <w:t>.</w:t>
      </w:r>
    </w:p>
    <w:p w14:paraId="0227192B" w14:textId="423E1815" w:rsidR="00C25C67" w:rsidRPr="00BE6204" w:rsidRDefault="003A59B9" w:rsidP="00E96194">
      <w:pPr>
        <w:rPr>
          <w:lang w:val="cy-GB"/>
        </w:rPr>
      </w:pPr>
      <w:r>
        <w:rPr>
          <w:lang w:val="cy-GB"/>
        </w:rPr>
        <w:t xml:space="preserve">Mae </w:t>
      </w:r>
      <w:r w:rsidRPr="00BE6204">
        <w:rPr>
          <w:lang w:val="cy-GB"/>
        </w:rPr>
        <w:t>pandemi</w:t>
      </w:r>
      <w:r>
        <w:rPr>
          <w:lang w:val="cy-GB"/>
        </w:rPr>
        <w:t>g</w:t>
      </w:r>
      <w:r w:rsidRPr="00BE6204">
        <w:rPr>
          <w:lang w:val="cy-GB"/>
        </w:rPr>
        <w:t xml:space="preserve"> </w:t>
      </w:r>
      <w:r w:rsidR="00E747A0" w:rsidRPr="00BE6204">
        <w:rPr>
          <w:lang w:val="cy-GB"/>
        </w:rPr>
        <w:t>Covid-19</w:t>
      </w:r>
      <w:r>
        <w:rPr>
          <w:lang w:val="cy-GB"/>
        </w:rPr>
        <w:t xml:space="preserve"> wedi gwaethygu </w:t>
      </w:r>
      <w:r w:rsidR="00020346">
        <w:rPr>
          <w:lang w:val="cy-GB"/>
        </w:rPr>
        <w:t xml:space="preserve">annhegwch </w:t>
      </w:r>
      <w:r>
        <w:rPr>
          <w:lang w:val="cy-GB"/>
        </w:rPr>
        <w:t xml:space="preserve">iechyd a oedd yn bodoli eisoes </w:t>
      </w:r>
      <w:r w:rsidR="00FC47B7">
        <w:rPr>
          <w:lang w:val="cy-GB"/>
        </w:rPr>
        <w:t xml:space="preserve">ymhlith </w:t>
      </w:r>
      <w:r>
        <w:rPr>
          <w:lang w:val="cy-GB"/>
        </w:rPr>
        <w:t>grwpiau penodol, gan gynnwys effaith anghymesur ar bobl o gymunedau difreintiedig</w:t>
      </w:r>
      <w:r w:rsidR="00E747A0" w:rsidRPr="00BE6204">
        <w:rPr>
          <w:lang w:val="cy-GB"/>
        </w:rPr>
        <w:t>, p</w:t>
      </w:r>
      <w:r>
        <w:rPr>
          <w:lang w:val="cy-GB"/>
        </w:rPr>
        <w:t xml:space="preserve">obl o grwpiau lleiafrifoedd </w:t>
      </w:r>
      <w:r w:rsidR="00E747A0" w:rsidRPr="00BE6204">
        <w:rPr>
          <w:lang w:val="cy-GB"/>
        </w:rPr>
        <w:t>ethni</w:t>
      </w:r>
      <w:r>
        <w:rPr>
          <w:lang w:val="cy-GB"/>
        </w:rPr>
        <w:t>g</w:t>
      </w:r>
      <w:r w:rsidR="00E747A0" w:rsidRPr="00BE6204">
        <w:rPr>
          <w:lang w:val="cy-GB"/>
        </w:rPr>
        <w:t xml:space="preserve">, </w:t>
      </w:r>
      <w:r>
        <w:rPr>
          <w:lang w:val="cy-GB"/>
        </w:rPr>
        <w:t>pobl hŷn a phobl â chyflyrau iechyd meddwl</w:t>
      </w:r>
      <w:r w:rsidR="00E747A0" w:rsidRPr="00BE6204">
        <w:rPr>
          <w:rFonts w:cs="Segoe UI"/>
          <w:color w:val="212529"/>
          <w:lang w:val="cy-GB"/>
        </w:rPr>
        <w:t>.</w:t>
      </w:r>
      <w:r>
        <w:rPr>
          <w:rFonts w:cs="Segoe UI"/>
          <w:color w:val="212529"/>
          <w:lang w:val="cy-GB"/>
        </w:rPr>
        <w:t xml:space="preserve"> </w:t>
      </w:r>
      <w:r w:rsidR="00FC47B7">
        <w:rPr>
          <w:rFonts w:cs="Segoe UI"/>
          <w:color w:val="212529"/>
          <w:lang w:val="cy-GB"/>
        </w:rPr>
        <w:t>R</w:t>
      </w:r>
      <w:r>
        <w:rPr>
          <w:rFonts w:cs="Segoe UI"/>
          <w:color w:val="212529"/>
          <w:lang w:val="cy-GB"/>
        </w:rPr>
        <w:t>haid i gynlluniau adfer rhaglenni sgrinio</w:t>
      </w:r>
      <w:r w:rsidRPr="00BE6204">
        <w:rPr>
          <w:rFonts w:cs="Segoe UI"/>
          <w:color w:val="212529"/>
          <w:lang w:val="cy-GB"/>
        </w:rPr>
        <w:t xml:space="preserve"> </w:t>
      </w:r>
      <w:r>
        <w:rPr>
          <w:rFonts w:cs="Segoe UI"/>
          <w:color w:val="212529"/>
          <w:lang w:val="cy-GB"/>
        </w:rPr>
        <w:t>yn y dyfodol ystyried yn ofalus yr effaith ar y grwpiau hyn</w:t>
      </w:r>
      <w:r w:rsidR="00E747A0" w:rsidRPr="00BE6204">
        <w:rPr>
          <w:rFonts w:cs="Segoe UI"/>
          <w:color w:val="212529"/>
          <w:lang w:val="cy-GB"/>
        </w:rPr>
        <w:t xml:space="preserve">, </w:t>
      </w:r>
      <w:r>
        <w:rPr>
          <w:rFonts w:cs="Segoe UI"/>
          <w:color w:val="212529"/>
          <w:lang w:val="cy-GB"/>
        </w:rPr>
        <w:t>y mae eisoes yn hysbys bod ganddynt gyfraddau sgrinio is</w:t>
      </w:r>
      <w:r w:rsidR="00E747A0" w:rsidRPr="00BE6204">
        <w:rPr>
          <w:rFonts w:cs="Segoe UI"/>
          <w:color w:val="212529"/>
          <w:lang w:val="cy-GB"/>
        </w:rPr>
        <w:t xml:space="preserve">. </w:t>
      </w:r>
      <w:r>
        <w:rPr>
          <w:rFonts w:cs="Segoe UI"/>
          <w:color w:val="212529"/>
          <w:lang w:val="cy-GB"/>
        </w:rPr>
        <w:t>Wrth i ni newid i ffyrdd</w:t>
      </w:r>
      <w:r w:rsidR="00E747A0" w:rsidRPr="00BE6204">
        <w:rPr>
          <w:rFonts w:cs="Segoe UI"/>
          <w:color w:val="212529"/>
          <w:lang w:val="cy-GB"/>
        </w:rPr>
        <w:t xml:space="preserve"> new</w:t>
      </w:r>
      <w:r>
        <w:rPr>
          <w:rFonts w:cs="Segoe UI"/>
          <w:color w:val="212529"/>
          <w:lang w:val="cy-GB"/>
        </w:rPr>
        <w:t xml:space="preserve">ydd o weithio, rhaid i ystyriaeth ynghylch lleihau </w:t>
      </w:r>
      <w:r w:rsidR="00020346">
        <w:rPr>
          <w:lang w:val="cy-GB"/>
        </w:rPr>
        <w:t xml:space="preserve">annhegwch </w:t>
      </w:r>
      <w:r>
        <w:rPr>
          <w:rFonts w:cs="Segoe UI"/>
          <w:color w:val="212529"/>
          <w:lang w:val="cy-GB"/>
        </w:rPr>
        <w:t xml:space="preserve">fod </w:t>
      </w:r>
      <w:r w:rsidR="00FC47B7">
        <w:rPr>
          <w:rFonts w:cs="Segoe UI"/>
          <w:color w:val="212529"/>
          <w:lang w:val="cy-GB"/>
        </w:rPr>
        <w:t xml:space="preserve">ar flaen y gad o ran </w:t>
      </w:r>
      <w:r>
        <w:rPr>
          <w:rFonts w:cs="Segoe UI"/>
          <w:color w:val="212529"/>
          <w:lang w:val="cy-GB"/>
        </w:rPr>
        <w:t>ein dull</w:t>
      </w:r>
      <w:r w:rsidR="00E747A0" w:rsidRPr="00BE6204">
        <w:rPr>
          <w:rFonts w:cs="Segoe UI"/>
          <w:color w:val="212529"/>
          <w:lang w:val="cy-GB"/>
        </w:rPr>
        <w:t xml:space="preserve">. </w:t>
      </w:r>
    </w:p>
    <w:p w14:paraId="30FD25A5" w14:textId="3A697DED" w:rsidR="005C0D86" w:rsidRPr="00BE6204" w:rsidRDefault="00005282" w:rsidP="00C25C67">
      <w:pPr>
        <w:pStyle w:val="Heading1"/>
        <w:rPr>
          <w:sz w:val="28"/>
          <w:lang w:val="cy-GB"/>
        </w:rPr>
      </w:pPr>
      <w:r>
        <w:rPr>
          <w:lang w:val="cy-GB"/>
        </w:rPr>
        <w:t>Yr hyn rydym yn ei wneud i fynd i’r afael ag an</w:t>
      </w:r>
      <w:r w:rsidR="00020346">
        <w:rPr>
          <w:lang w:val="cy-GB"/>
        </w:rPr>
        <w:t>n</w:t>
      </w:r>
      <w:r>
        <w:rPr>
          <w:lang w:val="cy-GB"/>
        </w:rPr>
        <w:t>h</w:t>
      </w:r>
      <w:r w:rsidR="00020346">
        <w:rPr>
          <w:lang w:val="cy-GB"/>
        </w:rPr>
        <w:t>egwch</w:t>
      </w:r>
    </w:p>
    <w:p w14:paraId="7A99E60F" w14:textId="38D52072" w:rsidR="00252F82" w:rsidRPr="00BE6204" w:rsidRDefault="00005282" w:rsidP="00252F82">
      <w:pPr>
        <w:rPr>
          <w:lang w:val="cy-GB"/>
        </w:rPr>
      </w:pPr>
      <w:r>
        <w:rPr>
          <w:lang w:val="cy-GB"/>
        </w:rPr>
        <w:t xml:space="preserve">Mae mynd i’r afael ag </w:t>
      </w:r>
      <w:r w:rsidR="00020346">
        <w:rPr>
          <w:lang w:val="cy-GB"/>
        </w:rPr>
        <w:t xml:space="preserve">annhegwch </w:t>
      </w:r>
      <w:r>
        <w:rPr>
          <w:lang w:val="cy-GB"/>
        </w:rPr>
        <w:t xml:space="preserve">bob amser wedi bod yn flaenoriaeth allweddol i’r </w:t>
      </w:r>
      <w:r w:rsidR="00096A80">
        <w:rPr>
          <w:lang w:val="cy-GB"/>
        </w:rPr>
        <w:t>A</w:t>
      </w:r>
      <w:r>
        <w:rPr>
          <w:lang w:val="cy-GB"/>
        </w:rPr>
        <w:t xml:space="preserve">dran </w:t>
      </w:r>
      <w:r w:rsidR="00096A80">
        <w:rPr>
          <w:lang w:val="cy-GB"/>
        </w:rPr>
        <w:t>S</w:t>
      </w:r>
      <w:r>
        <w:rPr>
          <w:lang w:val="cy-GB"/>
        </w:rPr>
        <w:t>grinio</w:t>
      </w:r>
      <w:r w:rsidR="00252F82" w:rsidRPr="00BE6204">
        <w:rPr>
          <w:lang w:val="cy-GB"/>
        </w:rPr>
        <w:t xml:space="preserve">. </w:t>
      </w:r>
      <w:r>
        <w:rPr>
          <w:lang w:val="cy-GB"/>
        </w:rPr>
        <w:t xml:space="preserve">Rydym yn adrodd yn rheolaidd ar gyfraddau </w:t>
      </w:r>
      <w:r w:rsidR="001E45F5">
        <w:rPr>
          <w:lang w:val="cy-GB"/>
        </w:rPr>
        <w:t>sgrinio</w:t>
      </w:r>
      <w:r>
        <w:rPr>
          <w:lang w:val="cy-GB"/>
        </w:rPr>
        <w:t xml:space="preserve"> yn ôl </w:t>
      </w:r>
      <w:proofErr w:type="spellStart"/>
      <w:r>
        <w:rPr>
          <w:lang w:val="cy-GB"/>
        </w:rPr>
        <w:t>cw</w:t>
      </w:r>
      <w:r w:rsidR="00252F82" w:rsidRPr="00BE6204">
        <w:rPr>
          <w:lang w:val="cy-GB"/>
        </w:rPr>
        <w:t>int</w:t>
      </w:r>
      <w:r>
        <w:rPr>
          <w:lang w:val="cy-GB"/>
        </w:rPr>
        <w:t>e</w:t>
      </w:r>
      <w:r w:rsidR="00252F82" w:rsidRPr="00BE6204">
        <w:rPr>
          <w:lang w:val="cy-GB"/>
        </w:rPr>
        <w:t>l</w:t>
      </w:r>
      <w:proofErr w:type="spellEnd"/>
      <w:r w:rsidR="00252F82" w:rsidRPr="00BE6204">
        <w:rPr>
          <w:lang w:val="cy-GB"/>
        </w:rPr>
        <w:t xml:space="preserve"> </w:t>
      </w:r>
      <w:r>
        <w:rPr>
          <w:lang w:val="cy-GB"/>
        </w:rPr>
        <w:t xml:space="preserve">amddifadedd </w:t>
      </w:r>
      <w:r w:rsidR="00252F82" w:rsidRPr="00BE6204">
        <w:rPr>
          <w:lang w:val="cy-GB"/>
        </w:rPr>
        <w:t>a</w:t>
      </w:r>
      <w:r>
        <w:rPr>
          <w:lang w:val="cy-GB"/>
        </w:rPr>
        <w:t xml:space="preserve">c rydym wedi archwilio </w:t>
      </w:r>
      <w:r w:rsidR="00020346">
        <w:rPr>
          <w:lang w:val="cy-GB"/>
        </w:rPr>
        <w:t xml:space="preserve">annhegwch </w:t>
      </w:r>
      <w:r>
        <w:rPr>
          <w:lang w:val="cy-GB"/>
        </w:rPr>
        <w:t xml:space="preserve">yn ôl nodweddion gwahanol fel rhan o waith </w:t>
      </w:r>
      <w:r w:rsidR="00252F82" w:rsidRPr="00BE6204">
        <w:rPr>
          <w:lang w:val="cy-GB"/>
        </w:rPr>
        <w:t>pro</w:t>
      </w:r>
      <w:r>
        <w:rPr>
          <w:lang w:val="cy-GB"/>
        </w:rPr>
        <w:t>si</w:t>
      </w:r>
      <w:r w:rsidR="00252F82" w:rsidRPr="00BE6204">
        <w:rPr>
          <w:lang w:val="cy-GB"/>
        </w:rPr>
        <w:t>ect</w:t>
      </w:r>
      <w:r>
        <w:rPr>
          <w:lang w:val="cy-GB"/>
        </w:rPr>
        <w:t xml:space="preserve"> a gwaith cymunedol parhaus dan arweiniad ein</w:t>
      </w:r>
      <w:r w:rsidR="00252F82" w:rsidRPr="00BE6204">
        <w:rPr>
          <w:lang w:val="cy-GB"/>
        </w:rPr>
        <w:t xml:space="preserve"> T</w:t>
      </w:r>
      <w:r>
        <w:rPr>
          <w:lang w:val="cy-GB"/>
        </w:rPr>
        <w:t>î</w:t>
      </w:r>
      <w:r w:rsidR="00252F82" w:rsidRPr="00BE6204">
        <w:rPr>
          <w:lang w:val="cy-GB"/>
        </w:rPr>
        <w:t>m</w:t>
      </w:r>
      <w:r>
        <w:rPr>
          <w:lang w:val="cy-GB"/>
        </w:rPr>
        <w:t xml:space="preserve"> Ymgysylltu â Sgrinio</w:t>
      </w:r>
      <w:r w:rsidR="00252F82" w:rsidRPr="00BE6204">
        <w:rPr>
          <w:lang w:val="cy-GB"/>
        </w:rPr>
        <w:t>.</w:t>
      </w:r>
    </w:p>
    <w:p w14:paraId="7D1BCA5A" w14:textId="68A7CEE3" w:rsidR="005C0D86" w:rsidRPr="00BE6204" w:rsidRDefault="000C5422" w:rsidP="00C25C67">
      <w:pPr>
        <w:pStyle w:val="Heading2"/>
        <w:rPr>
          <w:lang w:val="cy-GB"/>
        </w:rPr>
      </w:pPr>
      <w:r w:rsidRPr="00DB15FE">
        <w:rPr>
          <w:lang w:val="cy-GB"/>
        </w:rPr>
        <w:t>T</w:t>
      </w:r>
      <w:r w:rsidR="00005282" w:rsidRPr="00DB15FE">
        <w:rPr>
          <w:lang w:val="cy-GB"/>
        </w:rPr>
        <w:t>î</w:t>
      </w:r>
      <w:r w:rsidRPr="00DB15FE">
        <w:rPr>
          <w:lang w:val="cy-GB"/>
        </w:rPr>
        <w:t>m</w:t>
      </w:r>
      <w:r w:rsidR="00005282">
        <w:rPr>
          <w:lang w:val="cy-GB"/>
        </w:rPr>
        <w:t xml:space="preserve"> Ymgysylltu â Sgrinio</w:t>
      </w:r>
    </w:p>
    <w:p w14:paraId="2E2ED71B" w14:textId="7EC3B115" w:rsidR="006857B0" w:rsidRPr="00BE6204" w:rsidRDefault="00005282" w:rsidP="000C5422">
      <w:pPr>
        <w:rPr>
          <w:lang w:val="cy-GB"/>
        </w:rPr>
      </w:pPr>
      <w:r>
        <w:rPr>
          <w:lang w:val="cy-GB"/>
        </w:rPr>
        <w:t xml:space="preserve">Mae’r </w:t>
      </w:r>
      <w:r w:rsidR="006857B0" w:rsidRPr="00BE6204">
        <w:rPr>
          <w:lang w:val="cy-GB"/>
        </w:rPr>
        <w:t>T</w:t>
      </w:r>
      <w:r>
        <w:rPr>
          <w:lang w:val="cy-GB"/>
        </w:rPr>
        <w:t>î</w:t>
      </w:r>
      <w:r w:rsidR="006857B0" w:rsidRPr="00BE6204">
        <w:rPr>
          <w:lang w:val="cy-GB"/>
        </w:rPr>
        <w:t>m</w:t>
      </w:r>
      <w:r>
        <w:rPr>
          <w:lang w:val="cy-GB"/>
        </w:rPr>
        <w:t xml:space="preserve"> Ymgysylltu â Sgrinio’n dîm galluogi allweddol</w:t>
      </w:r>
      <w:r w:rsidR="006857B0" w:rsidRPr="00BE6204">
        <w:rPr>
          <w:lang w:val="cy-GB"/>
        </w:rPr>
        <w:t xml:space="preserve"> </w:t>
      </w:r>
      <w:r>
        <w:rPr>
          <w:lang w:val="cy-GB"/>
        </w:rPr>
        <w:t xml:space="preserve">yn yr </w:t>
      </w:r>
      <w:r w:rsidR="00096A80">
        <w:rPr>
          <w:lang w:val="cy-GB"/>
        </w:rPr>
        <w:t>A</w:t>
      </w:r>
      <w:r>
        <w:rPr>
          <w:lang w:val="cy-GB"/>
        </w:rPr>
        <w:t xml:space="preserve">dran </w:t>
      </w:r>
      <w:r w:rsidR="00096A80">
        <w:rPr>
          <w:lang w:val="cy-GB"/>
        </w:rPr>
        <w:t>S</w:t>
      </w:r>
      <w:r>
        <w:rPr>
          <w:lang w:val="cy-GB"/>
        </w:rPr>
        <w:t>grinio</w:t>
      </w:r>
      <w:r w:rsidR="006857B0" w:rsidRPr="00BE6204">
        <w:rPr>
          <w:lang w:val="cy-GB"/>
        </w:rPr>
        <w:t>,</w:t>
      </w:r>
      <w:r w:rsidR="00FD08C3">
        <w:rPr>
          <w:lang w:val="cy-GB"/>
        </w:rPr>
        <w:t xml:space="preserve"> yn gweithio ar draws yr holl raglenni</w:t>
      </w:r>
      <w:r w:rsidR="006857B0" w:rsidRPr="00BE6204">
        <w:rPr>
          <w:lang w:val="cy-GB"/>
        </w:rPr>
        <w:t>.</w:t>
      </w:r>
      <w:r w:rsidR="00C25C67" w:rsidRPr="00BE6204">
        <w:rPr>
          <w:lang w:val="cy-GB"/>
        </w:rPr>
        <w:t xml:space="preserve"> </w:t>
      </w:r>
      <w:r w:rsidR="00FD08C3">
        <w:rPr>
          <w:lang w:val="cy-GB"/>
        </w:rPr>
        <w:t>Roedd y tîm wedi canolbwyntio ar waith cymunedol lleol ond, yn dilyn effaith y</w:t>
      </w:r>
      <w:r w:rsidR="00C25C67" w:rsidRPr="00BE6204">
        <w:rPr>
          <w:lang w:val="cy-GB"/>
        </w:rPr>
        <w:t xml:space="preserve"> </w:t>
      </w:r>
      <w:r w:rsidR="006857B0" w:rsidRPr="00BE6204">
        <w:rPr>
          <w:lang w:val="cy-GB"/>
        </w:rPr>
        <w:t>pandemi</w:t>
      </w:r>
      <w:r w:rsidR="00FD08C3">
        <w:rPr>
          <w:lang w:val="cy-GB"/>
        </w:rPr>
        <w:t>g, a newid y ffyrdd o ymgysylltu â chymunedau</w:t>
      </w:r>
      <w:r w:rsidR="00E51C2F" w:rsidRPr="00BE6204">
        <w:rPr>
          <w:lang w:val="cy-GB"/>
        </w:rPr>
        <w:t>,</w:t>
      </w:r>
      <w:r w:rsidR="00FD08C3">
        <w:rPr>
          <w:lang w:val="cy-GB"/>
        </w:rPr>
        <w:t xml:space="preserve"> mae hyn wedi arwain at newid mewn dull</w:t>
      </w:r>
      <w:r w:rsidR="002B4FB5" w:rsidRPr="00BE6204">
        <w:rPr>
          <w:lang w:val="cy-GB"/>
        </w:rPr>
        <w:t>.</w:t>
      </w:r>
      <w:r w:rsidR="00FD08C3">
        <w:rPr>
          <w:lang w:val="cy-GB"/>
        </w:rPr>
        <w:t xml:space="preserve"> Bydd y tîm yn canolbwyntio ar gefnogi mentrau a</w:t>
      </w:r>
      <w:r w:rsidR="002B4FB5" w:rsidRPr="00BE6204">
        <w:rPr>
          <w:lang w:val="cy-GB"/>
        </w:rPr>
        <w:t xml:space="preserve"> p</w:t>
      </w:r>
      <w:r w:rsidR="00FD08C3">
        <w:rPr>
          <w:lang w:val="cy-GB"/>
        </w:rPr>
        <w:t>h</w:t>
      </w:r>
      <w:r w:rsidR="002B4FB5" w:rsidRPr="00BE6204">
        <w:rPr>
          <w:lang w:val="cy-GB"/>
        </w:rPr>
        <w:t>ro</w:t>
      </w:r>
      <w:r w:rsidR="00FD08C3">
        <w:rPr>
          <w:lang w:val="cy-GB"/>
        </w:rPr>
        <w:t>si</w:t>
      </w:r>
      <w:r w:rsidR="002B4FB5" w:rsidRPr="00BE6204">
        <w:rPr>
          <w:lang w:val="cy-GB"/>
        </w:rPr>
        <w:t>ect</w:t>
      </w:r>
      <w:r w:rsidR="00FD08C3">
        <w:rPr>
          <w:lang w:val="cy-GB"/>
        </w:rPr>
        <w:t>au Cymru gyfan</w:t>
      </w:r>
      <w:r w:rsidR="002B4FB5" w:rsidRPr="00BE6204">
        <w:rPr>
          <w:lang w:val="cy-GB"/>
        </w:rPr>
        <w:t xml:space="preserve"> </w:t>
      </w:r>
      <w:r w:rsidR="00FD08C3">
        <w:rPr>
          <w:lang w:val="cy-GB"/>
        </w:rPr>
        <w:t>a fydd yn dylanwadu ac yn cael effaith ar raddfa fawr</w:t>
      </w:r>
      <w:r w:rsidR="002B4FB5" w:rsidRPr="00BE6204">
        <w:rPr>
          <w:lang w:val="cy-GB"/>
        </w:rPr>
        <w:t xml:space="preserve">. </w:t>
      </w:r>
      <w:r w:rsidR="00FD08C3">
        <w:rPr>
          <w:lang w:val="cy-GB"/>
        </w:rPr>
        <w:t xml:space="preserve">Bydd y </w:t>
      </w:r>
      <w:r w:rsidR="00FD08C3" w:rsidRPr="00BE6204">
        <w:rPr>
          <w:lang w:val="cy-GB"/>
        </w:rPr>
        <w:t>T</w:t>
      </w:r>
      <w:r w:rsidR="00FD08C3">
        <w:rPr>
          <w:lang w:val="cy-GB"/>
        </w:rPr>
        <w:t>î</w:t>
      </w:r>
      <w:r w:rsidR="00FD08C3" w:rsidRPr="00BE6204">
        <w:rPr>
          <w:lang w:val="cy-GB"/>
        </w:rPr>
        <w:t>m</w:t>
      </w:r>
      <w:r w:rsidR="00FD08C3">
        <w:rPr>
          <w:lang w:val="cy-GB"/>
        </w:rPr>
        <w:t xml:space="preserve"> Ymgysylltu â Sgrinio’n gweithio ar draws rhaglenni </w:t>
      </w:r>
      <w:r w:rsidR="00DB15FE">
        <w:rPr>
          <w:lang w:val="cy-GB"/>
        </w:rPr>
        <w:t>d</w:t>
      </w:r>
      <w:r w:rsidR="00FD08C3">
        <w:rPr>
          <w:lang w:val="cy-GB"/>
        </w:rPr>
        <w:t xml:space="preserve">rwy ddefnyddio dull arweinyddiaeth </w:t>
      </w:r>
      <w:r w:rsidR="00252F82" w:rsidRPr="00BE6204">
        <w:rPr>
          <w:lang w:val="cy-GB"/>
        </w:rPr>
        <w:lastRenderedPageBreak/>
        <w:t>system</w:t>
      </w:r>
      <w:r w:rsidR="00DB15FE">
        <w:rPr>
          <w:lang w:val="cy-GB"/>
        </w:rPr>
        <w:t>au</w:t>
      </w:r>
      <w:r w:rsidR="00252F82" w:rsidRPr="00BE6204">
        <w:rPr>
          <w:lang w:val="cy-GB"/>
        </w:rPr>
        <w:t xml:space="preserve"> </w:t>
      </w:r>
      <w:r w:rsidR="00DB15FE">
        <w:rPr>
          <w:lang w:val="cy-GB"/>
        </w:rPr>
        <w:t>d</w:t>
      </w:r>
      <w:r w:rsidR="00FD08C3">
        <w:rPr>
          <w:lang w:val="cy-GB"/>
        </w:rPr>
        <w:t xml:space="preserve">rwy ymgysylltu a meithrin perthnasoedd â chymunedau a </w:t>
      </w:r>
      <w:r w:rsidR="00252F82" w:rsidRPr="00BE6204">
        <w:rPr>
          <w:lang w:val="cy-GB"/>
        </w:rPr>
        <w:t>p</w:t>
      </w:r>
      <w:r w:rsidR="00FD08C3">
        <w:rPr>
          <w:lang w:val="cy-GB"/>
        </w:rPr>
        <w:t>h</w:t>
      </w:r>
      <w:r w:rsidR="00252F82" w:rsidRPr="00BE6204">
        <w:rPr>
          <w:lang w:val="cy-GB"/>
        </w:rPr>
        <w:t>artner</w:t>
      </w:r>
      <w:r w:rsidR="00FD08C3">
        <w:rPr>
          <w:lang w:val="cy-GB"/>
        </w:rPr>
        <w:t>iaid</w:t>
      </w:r>
      <w:r w:rsidR="00252F82" w:rsidRPr="00BE6204">
        <w:rPr>
          <w:lang w:val="cy-GB"/>
        </w:rPr>
        <w:t xml:space="preserve"> </w:t>
      </w:r>
      <w:r w:rsidR="00FD08C3">
        <w:rPr>
          <w:lang w:val="cy-GB"/>
        </w:rPr>
        <w:t xml:space="preserve">a all wneud mynd i’r afael ag </w:t>
      </w:r>
      <w:r w:rsidR="00020346">
        <w:rPr>
          <w:lang w:val="cy-GB"/>
        </w:rPr>
        <w:t xml:space="preserve">annhegwch yn </w:t>
      </w:r>
      <w:r w:rsidR="00FD08C3">
        <w:rPr>
          <w:lang w:val="cy-GB"/>
        </w:rPr>
        <w:t>rhan annatod o’u ffyrdd o weithio</w:t>
      </w:r>
      <w:r w:rsidR="00252F82" w:rsidRPr="00BE6204">
        <w:rPr>
          <w:lang w:val="cy-GB"/>
        </w:rPr>
        <w:t xml:space="preserve">. </w:t>
      </w:r>
      <w:r w:rsidR="002B4FB5" w:rsidRPr="00BE6204">
        <w:rPr>
          <w:lang w:val="cy-GB"/>
        </w:rPr>
        <w:t>W</w:t>
      </w:r>
      <w:r w:rsidR="00FD08C3">
        <w:rPr>
          <w:lang w:val="cy-GB"/>
        </w:rPr>
        <w:t>rth weithio gyda rhanddeiliaid, bydd f</w:t>
      </w:r>
      <w:r w:rsidR="002B4FB5" w:rsidRPr="00BE6204">
        <w:rPr>
          <w:lang w:val="cy-GB"/>
        </w:rPr>
        <w:t>foc</w:t>
      </w:r>
      <w:r w:rsidR="00FD08C3">
        <w:rPr>
          <w:lang w:val="cy-GB"/>
        </w:rPr>
        <w:t>w</w:t>
      </w:r>
      <w:r w:rsidR="002B4FB5" w:rsidRPr="00BE6204">
        <w:rPr>
          <w:lang w:val="cy-GB"/>
        </w:rPr>
        <w:t>s</w:t>
      </w:r>
      <w:r w:rsidR="00FD08C3">
        <w:rPr>
          <w:lang w:val="cy-GB"/>
        </w:rPr>
        <w:t xml:space="preserve"> ar weithio gyda phobl a chymunedau sy’n rhannu </w:t>
      </w:r>
      <w:r w:rsidR="00A01723">
        <w:rPr>
          <w:lang w:val="cy-GB"/>
        </w:rPr>
        <w:t>nodweddion gwarchodedig neu grwpiau sydd heb gynrychiolaeth ddigonol</w:t>
      </w:r>
      <w:r w:rsidR="002B4FB5" w:rsidRPr="00BE6204">
        <w:rPr>
          <w:lang w:val="cy-GB"/>
        </w:rPr>
        <w:t xml:space="preserve">. </w:t>
      </w:r>
    </w:p>
    <w:p w14:paraId="55FEFCC0" w14:textId="0AD8DFCD" w:rsidR="000A38A2" w:rsidRPr="00BE6204" w:rsidRDefault="00A01723" w:rsidP="000A38A2">
      <w:pPr>
        <w:rPr>
          <w:lang w:val="cy-GB"/>
        </w:rPr>
      </w:pPr>
      <w:r w:rsidRPr="00DB15FE">
        <w:rPr>
          <w:lang w:val="cy-GB"/>
        </w:rPr>
        <w:t>Mae’r</w:t>
      </w:r>
      <w:r>
        <w:rPr>
          <w:lang w:val="cy-GB"/>
        </w:rPr>
        <w:t xml:space="preserve"> Tîm Ymgysylltu â Sgrinio wedi cynnal ymarfer cwmpasu ymgysylltu â rhanddeiliaid i ganfod sut roedd rhanddeiliaid cymunedol wedi </w:t>
      </w:r>
      <w:r w:rsidR="00DB15FE">
        <w:rPr>
          <w:lang w:val="cy-GB"/>
        </w:rPr>
        <w:t xml:space="preserve">addasu </w:t>
      </w:r>
      <w:r>
        <w:rPr>
          <w:lang w:val="cy-GB"/>
        </w:rPr>
        <w:t xml:space="preserve">eu ffyrdd o weithio mewn ymateb i’r </w:t>
      </w:r>
      <w:r w:rsidR="000A38A2" w:rsidRPr="00BE6204">
        <w:rPr>
          <w:lang w:val="cy-GB"/>
        </w:rPr>
        <w:t>pandemi</w:t>
      </w:r>
      <w:r>
        <w:rPr>
          <w:lang w:val="cy-GB"/>
        </w:rPr>
        <w:t>g</w:t>
      </w:r>
      <w:r w:rsidR="000A38A2" w:rsidRPr="00BE6204">
        <w:rPr>
          <w:lang w:val="cy-GB"/>
        </w:rPr>
        <w:t xml:space="preserve"> a</w:t>
      </w:r>
      <w:r>
        <w:rPr>
          <w:lang w:val="cy-GB"/>
        </w:rPr>
        <w:t xml:space="preserve">c archwilio’r rhwystrau i sgrinio i bobl y mae </w:t>
      </w:r>
      <w:r w:rsidR="000A38A2" w:rsidRPr="00BE6204">
        <w:rPr>
          <w:lang w:val="cy-GB"/>
        </w:rPr>
        <w:t>Covid-19</w:t>
      </w:r>
      <w:r>
        <w:rPr>
          <w:lang w:val="cy-GB"/>
        </w:rPr>
        <w:t xml:space="preserve"> wedi cael effaith anghymesur arnynt</w:t>
      </w:r>
      <w:r w:rsidR="000A38A2" w:rsidRPr="00BE6204">
        <w:rPr>
          <w:lang w:val="cy-GB"/>
        </w:rPr>
        <w:t xml:space="preserve">. </w:t>
      </w:r>
      <w:r>
        <w:rPr>
          <w:lang w:val="cy-GB"/>
        </w:rPr>
        <w:t xml:space="preserve">Mae’r </w:t>
      </w:r>
      <w:r w:rsidR="000A38A2" w:rsidRPr="00BE6204">
        <w:rPr>
          <w:rFonts w:cstheme="minorHAnsi"/>
          <w:szCs w:val="24"/>
          <w:lang w:val="cy-GB"/>
        </w:rPr>
        <w:t>pro</w:t>
      </w:r>
      <w:r>
        <w:rPr>
          <w:rFonts w:cstheme="minorHAnsi"/>
          <w:szCs w:val="24"/>
          <w:lang w:val="cy-GB"/>
        </w:rPr>
        <w:t>si</w:t>
      </w:r>
      <w:r w:rsidR="000A38A2" w:rsidRPr="00BE6204">
        <w:rPr>
          <w:rFonts w:cstheme="minorHAnsi"/>
          <w:szCs w:val="24"/>
          <w:lang w:val="cy-GB"/>
        </w:rPr>
        <w:t xml:space="preserve">ect </w:t>
      </w:r>
      <w:r>
        <w:rPr>
          <w:rFonts w:cstheme="minorHAnsi"/>
          <w:szCs w:val="24"/>
          <w:lang w:val="cy-GB"/>
        </w:rPr>
        <w:t xml:space="preserve">hwn wedi darparu </w:t>
      </w:r>
      <w:r w:rsidR="00DB15FE">
        <w:rPr>
          <w:rFonts w:cstheme="minorHAnsi"/>
          <w:szCs w:val="24"/>
          <w:lang w:val="cy-GB"/>
        </w:rPr>
        <w:t xml:space="preserve">canfyddiadau o ran </w:t>
      </w:r>
      <w:r>
        <w:rPr>
          <w:rFonts w:cstheme="minorHAnsi"/>
          <w:szCs w:val="24"/>
          <w:lang w:val="cy-GB"/>
        </w:rPr>
        <w:t xml:space="preserve">sut y mae </w:t>
      </w:r>
      <w:r w:rsidR="000A38A2" w:rsidRPr="00BE6204">
        <w:rPr>
          <w:rFonts w:cstheme="minorHAnsi"/>
          <w:szCs w:val="24"/>
          <w:lang w:val="cy-GB"/>
        </w:rPr>
        <w:t>Covid-19</w:t>
      </w:r>
      <w:r>
        <w:rPr>
          <w:rFonts w:cstheme="minorHAnsi"/>
          <w:szCs w:val="24"/>
          <w:lang w:val="cy-GB"/>
        </w:rPr>
        <w:t xml:space="preserve"> wedi effeithio ar gymunedau ar draws Cymru</w:t>
      </w:r>
      <w:r w:rsidR="000A38A2" w:rsidRPr="00BE6204">
        <w:rPr>
          <w:rFonts w:cstheme="minorHAnsi"/>
          <w:szCs w:val="24"/>
          <w:lang w:val="cy-GB"/>
        </w:rPr>
        <w:t xml:space="preserve">. </w:t>
      </w:r>
      <w:r>
        <w:rPr>
          <w:rFonts w:cstheme="minorHAnsi"/>
          <w:szCs w:val="24"/>
          <w:lang w:val="cy-GB"/>
        </w:rPr>
        <w:t>Mae hefyd wedi dangos sut y mae sefydliadau cymunedol wedi addasu eu ffyrdd o weithio i gynnal darpariaeth gwasanaeth hanfodol a phwysleisio sut y maent am gael gwybodaeth am raglenni sgrinio’r GIG</w:t>
      </w:r>
      <w:r w:rsidR="000A38A2" w:rsidRPr="00BE6204">
        <w:rPr>
          <w:rFonts w:cstheme="minorHAnsi"/>
          <w:szCs w:val="24"/>
          <w:lang w:val="cy-GB"/>
        </w:rPr>
        <w:t xml:space="preserve">. </w:t>
      </w:r>
      <w:r>
        <w:rPr>
          <w:rFonts w:cstheme="minorHAnsi"/>
          <w:szCs w:val="24"/>
          <w:lang w:val="cy-GB"/>
        </w:rPr>
        <w:t xml:space="preserve">Bydd y </w:t>
      </w:r>
      <w:r w:rsidR="00DB15FE">
        <w:rPr>
          <w:rFonts w:cstheme="minorHAnsi"/>
          <w:szCs w:val="24"/>
          <w:lang w:val="cy-GB"/>
        </w:rPr>
        <w:t xml:space="preserve">canfyddiadau </w:t>
      </w:r>
      <w:r>
        <w:rPr>
          <w:rFonts w:cstheme="minorHAnsi"/>
          <w:szCs w:val="24"/>
          <w:lang w:val="cy-GB"/>
        </w:rPr>
        <w:t xml:space="preserve">o’r </w:t>
      </w:r>
      <w:r w:rsidR="000A38A2" w:rsidRPr="00BE6204">
        <w:rPr>
          <w:rFonts w:cstheme="minorHAnsi"/>
          <w:szCs w:val="24"/>
          <w:lang w:val="cy-GB"/>
        </w:rPr>
        <w:t>pro</w:t>
      </w:r>
      <w:r>
        <w:rPr>
          <w:rFonts w:cstheme="minorHAnsi"/>
          <w:szCs w:val="24"/>
          <w:lang w:val="cy-GB"/>
        </w:rPr>
        <w:t>si</w:t>
      </w:r>
      <w:r w:rsidR="000A38A2" w:rsidRPr="00BE6204">
        <w:rPr>
          <w:rFonts w:cstheme="minorHAnsi"/>
          <w:szCs w:val="24"/>
          <w:lang w:val="cy-GB"/>
        </w:rPr>
        <w:t>ect</w:t>
      </w:r>
      <w:r>
        <w:rPr>
          <w:rFonts w:cstheme="minorHAnsi"/>
          <w:szCs w:val="24"/>
          <w:lang w:val="cy-GB"/>
        </w:rPr>
        <w:t xml:space="preserve"> hwn yn llywio sut y mae’r Tîm Ymgysylltu â Sgrinio’n cynnal ymgysyllt</w:t>
      </w:r>
      <w:r w:rsidR="00DB15FE">
        <w:rPr>
          <w:rFonts w:cstheme="minorHAnsi"/>
          <w:szCs w:val="24"/>
          <w:lang w:val="cy-GB"/>
        </w:rPr>
        <w:t>u</w:t>
      </w:r>
      <w:r>
        <w:rPr>
          <w:rFonts w:cstheme="minorHAnsi"/>
          <w:szCs w:val="24"/>
          <w:lang w:val="cy-GB"/>
        </w:rPr>
        <w:t xml:space="preserve"> cymunedol yn y dyfodol a byddant yn helpu </w:t>
      </w:r>
      <w:r w:rsidR="005161CD">
        <w:rPr>
          <w:rFonts w:cstheme="minorHAnsi"/>
          <w:szCs w:val="24"/>
          <w:lang w:val="cy-GB"/>
        </w:rPr>
        <w:t>i ddatblygu gwybodaeth amserol a hygyrch i’r cyhoedd i leihau ofnau a gwella hyder ymhlith cymunedau y mae</w:t>
      </w:r>
      <w:r w:rsidR="000A38A2" w:rsidRPr="00BE6204">
        <w:rPr>
          <w:rFonts w:cstheme="minorHAnsi"/>
          <w:szCs w:val="24"/>
          <w:lang w:val="cy-GB"/>
        </w:rPr>
        <w:t xml:space="preserve"> Covid-19</w:t>
      </w:r>
      <w:r w:rsidR="005161CD">
        <w:rPr>
          <w:rFonts w:cstheme="minorHAnsi"/>
          <w:szCs w:val="24"/>
          <w:lang w:val="cy-GB"/>
        </w:rPr>
        <w:t xml:space="preserve"> wedi cael effaith anghymesur arnynt</w:t>
      </w:r>
      <w:r w:rsidR="000A38A2" w:rsidRPr="00BE6204">
        <w:rPr>
          <w:rFonts w:cstheme="minorHAnsi"/>
          <w:szCs w:val="24"/>
          <w:lang w:val="cy-GB"/>
        </w:rPr>
        <w:t xml:space="preserve">. </w:t>
      </w:r>
    </w:p>
    <w:p w14:paraId="323338B4" w14:textId="547A729E" w:rsidR="005C0D86" w:rsidRPr="00BE6204" w:rsidRDefault="000A38A2" w:rsidP="00C25C67">
      <w:pPr>
        <w:pStyle w:val="Heading2"/>
        <w:rPr>
          <w:lang w:val="cy-GB"/>
        </w:rPr>
      </w:pPr>
      <w:r w:rsidRPr="00BE6204">
        <w:rPr>
          <w:lang w:val="cy-GB"/>
        </w:rPr>
        <w:t>D</w:t>
      </w:r>
      <w:r w:rsidR="005161CD">
        <w:rPr>
          <w:lang w:val="cy-GB"/>
        </w:rPr>
        <w:t>atblygu gwybodaeth i’r cyhoedd</w:t>
      </w:r>
    </w:p>
    <w:p w14:paraId="72131AE4" w14:textId="5ACD6611" w:rsidR="000A38A2" w:rsidRPr="00BE6204" w:rsidRDefault="005161CD" w:rsidP="000C5422">
      <w:pPr>
        <w:rPr>
          <w:lang w:val="cy-GB"/>
        </w:rPr>
      </w:pPr>
      <w:r>
        <w:rPr>
          <w:lang w:val="cy-GB"/>
        </w:rPr>
        <w:t>Mae gan bob rhaglen</w:t>
      </w:r>
      <w:r w:rsidR="000C5422" w:rsidRPr="00BE6204">
        <w:rPr>
          <w:lang w:val="cy-GB"/>
        </w:rPr>
        <w:t xml:space="preserve"> gr</w:t>
      </w:r>
      <w:r>
        <w:rPr>
          <w:lang w:val="cy-GB"/>
        </w:rPr>
        <w:t>ŵ</w:t>
      </w:r>
      <w:r w:rsidR="000C5422" w:rsidRPr="00BE6204">
        <w:rPr>
          <w:lang w:val="cy-GB"/>
        </w:rPr>
        <w:t>p</w:t>
      </w:r>
      <w:r>
        <w:rPr>
          <w:lang w:val="cy-GB"/>
        </w:rPr>
        <w:t xml:space="preserve"> gwybodaeth i’r cyhoedd</w:t>
      </w:r>
      <w:r w:rsidR="000C5422" w:rsidRPr="00BE6204">
        <w:rPr>
          <w:lang w:val="cy-GB"/>
        </w:rPr>
        <w:t xml:space="preserve"> </w:t>
      </w:r>
      <w:r w:rsidR="005826A8" w:rsidRPr="00BE6204">
        <w:rPr>
          <w:lang w:val="cy-GB"/>
        </w:rPr>
        <w:t>a</w:t>
      </w:r>
      <w:r>
        <w:rPr>
          <w:lang w:val="cy-GB"/>
        </w:rPr>
        <w:t>c mae cynrychiolydd o bob un yn aelod o</w:t>
      </w:r>
      <w:r w:rsidR="005826A8" w:rsidRPr="00BE6204">
        <w:rPr>
          <w:lang w:val="cy-GB"/>
        </w:rPr>
        <w:t xml:space="preserve"> </w:t>
      </w:r>
      <w:r w:rsidR="005F3C55" w:rsidRPr="00BE6204">
        <w:rPr>
          <w:lang w:val="cy-GB"/>
        </w:rPr>
        <w:t>gr</w:t>
      </w:r>
      <w:r>
        <w:rPr>
          <w:lang w:val="cy-GB"/>
        </w:rPr>
        <w:t>ŵ</w:t>
      </w:r>
      <w:r w:rsidR="005F3C55" w:rsidRPr="00BE6204">
        <w:rPr>
          <w:lang w:val="cy-GB"/>
        </w:rPr>
        <w:t>p</w:t>
      </w:r>
      <w:r>
        <w:rPr>
          <w:lang w:val="cy-GB"/>
        </w:rPr>
        <w:t xml:space="preserve"> adrannol</w:t>
      </w:r>
      <w:r w:rsidR="005F3C55" w:rsidRPr="00BE6204">
        <w:rPr>
          <w:lang w:val="cy-GB"/>
        </w:rPr>
        <w:t xml:space="preserve"> (</w:t>
      </w:r>
      <w:r w:rsidRPr="00BE6204">
        <w:rPr>
          <w:lang w:val="cy-GB"/>
        </w:rPr>
        <w:t>gr</w:t>
      </w:r>
      <w:r>
        <w:rPr>
          <w:lang w:val="cy-GB"/>
        </w:rPr>
        <w:t>ŵ</w:t>
      </w:r>
      <w:r w:rsidRPr="00BE6204">
        <w:rPr>
          <w:lang w:val="cy-GB"/>
        </w:rPr>
        <w:t>p</w:t>
      </w:r>
      <w:r>
        <w:rPr>
          <w:lang w:val="cy-GB"/>
        </w:rPr>
        <w:t xml:space="preserve"> craidd gwybodaeth i’r cyhoedd</w:t>
      </w:r>
      <w:r w:rsidR="005F3C55" w:rsidRPr="00BE6204">
        <w:rPr>
          <w:lang w:val="cy-GB"/>
        </w:rPr>
        <w:t>).</w:t>
      </w:r>
      <w:r w:rsidR="002A2B78" w:rsidRPr="00BE6204">
        <w:rPr>
          <w:lang w:val="cy-GB"/>
        </w:rPr>
        <w:t xml:space="preserve"> </w:t>
      </w:r>
      <w:r w:rsidR="005C0B5A">
        <w:rPr>
          <w:lang w:val="cy-GB"/>
        </w:rPr>
        <w:t>Ein nod yw cael negeseuon cyson a defnydd cyson o iaith yn ein rhaglenni ac ar eu traws</w:t>
      </w:r>
      <w:r w:rsidR="000A38A2" w:rsidRPr="00BE6204">
        <w:rPr>
          <w:lang w:val="cy-GB"/>
        </w:rPr>
        <w:t xml:space="preserve">. </w:t>
      </w:r>
      <w:r w:rsidR="005C0B5A">
        <w:rPr>
          <w:lang w:val="cy-GB"/>
        </w:rPr>
        <w:t>I ategu hyn, mae dogfennaeth glir sy’n nodi’r hyn a ddisgwylir o’n gwybodaeth i’r cyhoedd o ran y</w:t>
      </w:r>
      <w:r w:rsidR="000A38A2" w:rsidRPr="00BE6204">
        <w:rPr>
          <w:lang w:val="cy-GB"/>
        </w:rPr>
        <w:t xml:space="preserve"> </w:t>
      </w:r>
      <w:r w:rsidR="005826A8" w:rsidRPr="00BE6204">
        <w:rPr>
          <w:lang w:val="cy-GB"/>
        </w:rPr>
        <w:t>proses</w:t>
      </w:r>
      <w:r w:rsidR="005C0B5A">
        <w:rPr>
          <w:lang w:val="cy-GB"/>
        </w:rPr>
        <w:t>au datblygu ac adolygu</w:t>
      </w:r>
      <w:r w:rsidR="005826A8" w:rsidRPr="00BE6204">
        <w:rPr>
          <w:lang w:val="cy-GB"/>
        </w:rPr>
        <w:t>,</w:t>
      </w:r>
      <w:r w:rsidR="005C0B5A">
        <w:rPr>
          <w:lang w:val="cy-GB"/>
        </w:rPr>
        <w:t xml:space="preserve"> y dyluniad a’r ffordd y mae pethau’n cael eu cyflwyno</w:t>
      </w:r>
      <w:r w:rsidR="005826A8" w:rsidRPr="00BE6204">
        <w:rPr>
          <w:lang w:val="cy-GB"/>
        </w:rPr>
        <w:t>, a</w:t>
      </w:r>
      <w:r w:rsidR="005C0B5A">
        <w:rPr>
          <w:lang w:val="cy-GB"/>
        </w:rPr>
        <w:t>’r arddull iaith a’r ffordd o fynegi pethau</w:t>
      </w:r>
      <w:r w:rsidR="005826A8" w:rsidRPr="00BE6204">
        <w:rPr>
          <w:lang w:val="cy-GB"/>
        </w:rPr>
        <w:t>.</w:t>
      </w:r>
    </w:p>
    <w:p w14:paraId="61FBA44C" w14:textId="24AF00AF" w:rsidR="005F3C55" w:rsidRPr="00BE6204" w:rsidRDefault="005C0B5A" w:rsidP="000C5422">
      <w:pPr>
        <w:rPr>
          <w:lang w:val="cy-GB"/>
        </w:rPr>
      </w:pPr>
      <w:r>
        <w:rPr>
          <w:lang w:val="cy-GB"/>
        </w:rPr>
        <w:t xml:space="preserve">Rhan allweddol o’n </w:t>
      </w:r>
      <w:r w:rsidR="005F3C55" w:rsidRPr="00BE6204">
        <w:rPr>
          <w:lang w:val="cy-GB"/>
        </w:rPr>
        <w:t>strateg</w:t>
      </w:r>
      <w:r>
        <w:rPr>
          <w:lang w:val="cy-GB"/>
        </w:rPr>
        <w:t>aeth adrannol</w:t>
      </w:r>
      <w:r w:rsidR="005F3C55" w:rsidRPr="00BE6204">
        <w:rPr>
          <w:lang w:val="cy-GB"/>
        </w:rPr>
        <w:t xml:space="preserve"> </w:t>
      </w:r>
      <w:r>
        <w:rPr>
          <w:lang w:val="cy-GB"/>
        </w:rPr>
        <w:t>gwybodaeth i’r cyhoedd yw sicrhau bod ein gwybodaeth gyffredinol yn hygyrch ac mewn iaith glir</w:t>
      </w:r>
      <w:r w:rsidR="005F3C55" w:rsidRPr="00BE6204">
        <w:rPr>
          <w:lang w:val="cy-GB"/>
        </w:rPr>
        <w:t>,</w:t>
      </w:r>
      <w:r w:rsidR="00F260C4" w:rsidRPr="00BE6204">
        <w:rPr>
          <w:lang w:val="cy-GB"/>
        </w:rPr>
        <w:t xml:space="preserve"> a</w:t>
      </w:r>
      <w:r>
        <w:rPr>
          <w:lang w:val="cy-GB"/>
        </w:rPr>
        <w:t xml:space="preserve"> bod gennym f</w:t>
      </w:r>
      <w:r w:rsidR="00F260C4" w:rsidRPr="00BE6204">
        <w:rPr>
          <w:lang w:val="cy-GB"/>
        </w:rPr>
        <w:t>format</w:t>
      </w:r>
      <w:r>
        <w:rPr>
          <w:lang w:val="cy-GB"/>
        </w:rPr>
        <w:t>au hygyrch penodol</w:t>
      </w:r>
      <w:r w:rsidR="00F260C4" w:rsidRPr="00BE6204">
        <w:rPr>
          <w:lang w:val="cy-GB"/>
        </w:rPr>
        <w:t xml:space="preserve"> </w:t>
      </w:r>
      <w:r>
        <w:rPr>
          <w:lang w:val="cy-GB"/>
        </w:rPr>
        <w:t>ar gyfer ein holl adnoddau, gan gynnwys</w:t>
      </w:r>
      <w:r w:rsidR="00A92705" w:rsidRPr="00BE6204">
        <w:rPr>
          <w:lang w:val="cy-GB"/>
        </w:rPr>
        <w:t xml:space="preserve"> print</w:t>
      </w:r>
      <w:r>
        <w:rPr>
          <w:lang w:val="cy-GB"/>
        </w:rPr>
        <w:t xml:space="preserve"> bras</w:t>
      </w:r>
      <w:r w:rsidR="00A92705" w:rsidRPr="00BE6204">
        <w:rPr>
          <w:lang w:val="cy-GB"/>
        </w:rPr>
        <w:t xml:space="preserve">, </w:t>
      </w:r>
      <w:r>
        <w:rPr>
          <w:lang w:val="cy-GB"/>
        </w:rPr>
        <w:t>sain</w:t>
      </w:r>
      <w:r w:rsidR="00A92705" w:rsidRPr="00BE6204">
        <w:rPr>
          <w:lang w:val="cy-GB"/>
        </w:rPr>
        <w:t>,</w:t>
      </w:r>
      <w:r>
        <w:rPr>
          <w:lang w:val="cy-GB"/>
        </w:rPr>
        <w:t xml:space="preserve"> Iaith Arwyddion Prydain</w:t>
      </w:r>
      <w:r w:rsidR="00A92705" w:rsidRPr="00BE6204">
        <w:rPr>
          <w:lang w:val="cy-GB"/>
        </w:rPr>
        <w:t xml:space="preserve"> a </w:t>
      </w:r>
      <w:r>
        <w:rPr>
          <w:lang w:val="cy-GB"/>
        </w:rPr>
        <w:t>hawdd eu deall</w:t>
      </w:r>
      <w:r w:rsidR="00A92705" w:rsidRPr="00BE6204">
        <w:rPr>
          <w:lang w:val="cy-GB"/>
        </w:rPr>
        <w:t>.</w:t>
      </w:r>
      <w:r w:rsidR="002A2B78" w:rsidRPr="00BE6204">
        <w:rPr>
          <w:lang w:val="cy-GB"/>
        </w:rPr>
        <w:t xml:space="preserve"> </w:t>
      </w:r>
      <w:r>
        <w:rPr>
          <w:lang w:val="cy-GB"/>
        </w:rPr>
        <w:t xml:space="preserve">Mae’r llwybr gwybodaeth i’r cyhoedd ar gyfer pob rhaglen sgrinio’n cael ei adolygu i nodi bylchau mewn </w:t>
      </w:r>
      <w:r w:rsidR="00326633">
        <w:rPr>
          <w:lang w:val="cy-GB"/>
        </w:rPr>
        <w:t>darpariaeth gwybodaeth hygyrch fel y gellir cymryd camau priodol er mwyn sicrhau argaeledd cyson gwybodaeth hygyrch</w:t>
      </w:r>
      <w:r w:rsidR="002A2B78" w:rsidRPr="00BE6204">
        <w:rPr>
          <w:lang w:val="cy-GB"/>
        </w:rPr>
        <w:t xml:space="preserve">.  </w:t>
      </w:r>
    </w:p>
    <w:p w14:paraId="0DDAE109" w14:textId="1C846690" w:rsidR="005F3C55" w:rsidRPr="00BE6204" w:rsidRDefault="00326633" w:rsidP="000C5422">
      <w:pPr>
        <w:rPr>
          <w:lang w:val="cy-GB"/>
        </w:rPr>
      </w:pPr>
      <w:r>
        <w:rPr>
          <w:lang w:val="cy-GB"/>
        </w:rPr>
        <w:t>Mae ymgysylltu â rhanddeiliaid wedi’i gynnwys fel rhan o’n</w:t>
      </w:r>
      <w:r w:rsidR="005F3C55" w:rsidRPr="00BE6204">
        <w:rPr>
          <w:lang w:val="cy-GB"/>
        </w:rPr>
        <w:t xml:space="preserve"> </w:t>
      </w:r>
      <w:r w:rsidR="000A38A2" w:rsidRPr="00BE6204">
        <w:rPr>
          <w:lang w:val="cy-GB"/>
        </w:rPr>
        <w:t>proses</w:t>
      </w:r>
      <w:r>
        <w:rPr>
          <w:lang w:val="cy-GB"/>
        </w:rPr>
        <w:t>au datblygu ac adolygu gwybodaeth</w:t>
      </w:r>
      <w:r w:rsidR="000A38A2" w:rsidRPr="00BE6204">
        <w:rPr>
          <w:lang w:val="cy-GB"/>
        </w:rPr>
        <w:t xml:space="preserve">. </w:t>
      </w:r>
      <w:r>
        <w:rPr>
          <w:lang w:val="cy-GB"/>
        </w:rPr>
        <w:t xml:space="preserve">Mae hyn yn aml dan arweiniad y Tîm Ymgysylltu â Sgrinio sydd â chysylltiadau mewn grwpiau cymunedol allweddol, gan gynnwys rhai â nodweddion gwarchodedig a lle rydym yn gwybod bod y cyfraddau </w:t>
      </w:r>
      <w:r w:rsidR="0008288C">
        <w:rPr>
          <w:lang w:val="cy-GB"/>
        </w:rPr>
        <w:t>sgrinio</w:t>
      </w:r>
      <w:r>
        <w:rPr>
          <w:lang w:val="cy-GB"/>
        </w:rPr>
        <w:t xml:space="preserve"> wedi bod yn isel</w:t>
      </w:r>
      <w:r w:rsidR="000A38A2" w:rsidRPr="00BE6204">
        <w:rPr>
          <w:lang w:val="cy-GB"/>
        </w:rPr>
        <w:t>.</w:t>
      </w:r>
    </w:p>
    <w:p w14:paraId="20F7DF8D" w14:textId="51EFFF17" w:rsidR="005C0D86" w:rsidRPr="00BE6204" w:rsidRDefault="00A84801" w:rsidP="00C25C67">
      <w:pPr>
        <w:pStyle w:val="Heading2"/>
        <w:rPr>
          <w:lang w:val="cy-GB"/>
        </w:rPr>
      </w:pPr>
      <w:r w:rsidRPr="00BE6204">
        <w:rPr>
          <w:lang w:val="cy-GB"/>
        </w:rPr>
        <w:lastRenderedPageBreak/>
        <w:t>Ases</w:t>
      </w:r>
      <w:r w:rsidR="00326633">
        <w:rPr>
          <w:lang w:val="cy-GB"/>
        </w:rPr>
        <w:t>iad</w:t>
      </w:r>
      <w:r w:rsidRPr="00BE6204">
        <w:rPr>
          <w:lang w:val="cy-GB"/>
        </w:rPr>
        <w:t xml:space="preserve"> </w:t>
      </w:r>
      <w:r w:rsidR="00326633">
        <w:rPr>
          <w:lang w:val="cy-GB"/>
        </w:rPr>
        <w:t>Tegwch Iechyd</w:t>
      </w:r>
    </w:p>
    <w:p w14:paraId="6047F06C" w14:textId="2BEA2E4B" w:rsidR="0046614B" w:rsidRPr="00BE6204" w:rsidRDefault="00326633" w:rsidP="000A38A2">
      <w:pPr>
        <w:autoSpaceDE w:val="0"/>
        <w:autoSpaceDN w:val="0"/>
        <w:adjustRightInd w:val="0"/>
        <w:rPr>
          <w:rFonts w:cs="Arial"/>
          <w:szCs w:val="24"/>
          <w:lang w:val="cy-GB"/>
        </w:rPr>
      </w:pPr>
      <w:r>
        <w:rPr>
          <w:rFonts w:cs="Arial"/>
          <w:szCs w:val="24"/>
          <w:lang w:val="cy-GB"/>
        </w:rPr>
        <w:t xml:space="preserve">Gall camau a gymerir gan y rhaglenni i fynd i’r afael â’r cyfraddau </w:t>
      </w:r>
      <w:r w:rsidR="00213589">
        <w:rPr>
          <w:rFonts w:cs="Arial"/>
          <w:szCs w:val="24"/>
          <w:lang w:val="cy-GB"/>
        </w:rPr>
        <w:t>sgrinio</w:t>
      </w:r>
      <w:r>
        <w:rPr>
          <w:rFonts w:cs="Arial"/>
          <w:szCs w:val="24"/>
          <w:lang w:val="cy-GB"/>
        </w:rPr>
        <w:t xml:space="preserve">, </w:t>
      </w:r>
      <w:r w:rsidR="00213589">
        <w:rPr>
          <w:rFonts w:cs="Arial"/>
          <w:szCs w:val="24"/>
          <w:lang w:val="cy-GB"/>
        </w:rPr>
        <w:t>d</w:t>
      </w:r>
      <w:r>
        <w:rPr>
          <w:rFonts w:cs="Arial"/>
          <w:szCs w:val="24"/>
          <w:lang w:val="cy-GB"/>
        </w:rPr>
        <w:t xml:space="preserve">rwy amryfusedd, ehangu’r bwlch </w:t>
      </w:r>
      <w:r w:rsidR="00020346">
        <w:rPr>
          <w:lang w:val="cy-GB"/>
        </w:rPr>
        <w:t xml:space="preserve">annhegwch </w:t>
      </w:r>
      <w:r>
        <w:rPr>
          <w:rFonts w:cs="Arial"/>
          <w:szCs w:val="24"/>
          <w:lang w:val="cy-GB"/>
        </w:rPr>
        <w:t>os na chânt eu hystyried yn ofalus a’u</w:t>
      </w:r>
      <w:r w:rsidR="0046614B" w:rsidRPr="00BE6204">
        <w:rPr>
          <w:rFonts w:cs="Arial"/>
          <w:szCs w:val="24"/>
          <w:lang w:val="cy-GB"/>
        </w:rPr>
        <w:t xml:space="preserve"> </w:t>
      </w:r>
      <w:r>
        <w:rPr>
          <w:rFonts w:cs="Arial"/>
          <w:szCs w:val="24"/>
          <w:lang w:val="cy-GB"/>
        </w:rPr>
        <w:t>h</w:t>
      </w:r>
      <w:r w:rsidR="0046614B" w:rsidRPr="00BE6204">
        <w:rPr>
          <w:rFonts w:cs="Arial"/>
          <w:szCs w:val="24"/>
          <w:lang w:val="cy-GB"/>
        </w:rPr>
        <w:t>ases</w:t>
      </w:r>
      <w:r>
        <w:rPr>
          <w:rFonts w:cs="Arial"/>
          <w:szCs w:val="24"/>
          <w:lang w:val="cy-GB"/>
        </w:rPr>
        <w:t>u</w:t>
      </w:r>
      <w:r w:rsidR="0046614B" w:rsidRPr="00BE6204">
        <w:rPr>
          <w:rFonts w:cs="Arial"/>
          <w:szCs w:val="24"/>
          <w:lang w:val="cy-GB"/>
        </w:rPr>
        <w:t xml:space="preserve">. </w:t>
      </w:r>
      <w:r>
        <w:rPr>
          <w:rFonts w:cs="Arial"/>
          <w:szCs w:val="24"/>
          <w:lang w:val="cy-GB"/>
        </w:rPr>
        <w:t>Felly, wrth gynllunio gwasanaethau</w:t>
      </w:r>
      <w:r w:rsidR="0046614B" w:rsidRPr="00BE6204">
        <w:rPr>
          <w:rFonts w:cs="Arial"/>
          <w:szCs w:val="24"/>
          <w:lang w:val="cy-GB"/>
        </w:rPr>
        <w:t>, strateg</w:t>
      </w:r>
      <w:r w:rsidR="00B07594">
        <w:rPr>
          <w:rFonts w:cs="Arial"/>
          <w:szCs w:val="24"/>
          <w:lang w:val="cy-GB"/>
        </w:rPr>
        <w:t>aethau ac ymyriadau iechyd cyhoedd</w:t>
      </w:r>
      <w:r w:rsidR="00213589">
        <w:rPr>
          <w:rFonts w:cs="Arial"/>
          <w:szCs w:val="24"/>
          <w:lang w:val="cy-GB"/>
        </w:rPr>
        <w:t>us</w:t>
      </w:r>
      <w:r w:rsidR="00B07594">
        <w:rPr>
          <w:rFonts w:cs="Arial"/>
          <w:szCs w:val="24"/>
          <w:lang w:val="cy-GB"/>
        </w:rPr>
        <w:t>,</w:t>
      </w:r>
      <w:r w:rsidR="0046614B" w:rsidRPr="00BE6204">
        <w:rPr>
          <w:rFonts w:cs="Arial"/>
          <w:szCs w:val="24"/>
          <w:lang w:val="cy-GB"/>
        </w:rPr>
        <w:t xml:space="preserve"> </w:t>
      </w:r>
      <w:r w:rsidR="00B07594">
        <w:rPr>
          <w:rFonts w:cs="Arial"/>
          <w:szCs w:val="24"/>
          <w:lang w:val="cy-GB"/>
        </w:rPr>
        <w:t>bydd angen ystyriaeth ehangach o ran</w:t>
      </w:r>
      <w:r w:rsidR="0046614B" w:rsidRPr="00BE6204">
        <w:rPr>
          <w:rFonts w:cs="Arial"/>
          <w:szCs w:val="24"/>
          <w:lang w:val="cy-GB"/>
        </w:rPr>
        <w:t xml:space="preserve"> </w:t>
      </w:r>
      <w:r>
        <w:rPr>
          <w:rFonts w:cs="Arial"/>
          <w:szCs w:val="24"/>
          <w:lang w:val="cy-GB"/>
        </w:rPr>
        <w:t>asesiad effaith</w:t>
      </w:r>
      <w:r w:rsidR="0046614B" w:rsidRPr="00BE6204">
        <w:rPr>
          <w:rFonts w:cs="Arial"/>
          <w:szCs w:val="24"/>
          <w:lang w:val="cy-GB"/>
        </w:rPr>
        <w:t xml:space="preserve">. </w:t>
      </w:r>
    </w:p>
    <w:p w14:paraId="42DF5506" w14:textId="39F08464" w:rsidR="000C5422" w:rsidRPr="00BE6204" w:rsidRDefault="00B07594" w:rsidP="000C5422">
      <w:pPr>
        <w:autoSpaceDE w:val="0"/>
        <w:autoSpaceDN w:val="0"/>
        <w:adjustRightInd w:val="0"/>
        <w:rPr>
          <w:rFonts w:cs="Arial"/>
          <w:szCs w:val="24"/>
          <w:lang w:val="cy-GB"/>
        </w:rPr>
      </w:pPr>
      <w:r>
        <w:rPr>
          <w:rFonts w:cs="Arial"/>
          <w:szCs w:val="24"/>
          <w:lang w:val="cy-GB"/>
        </w:rPr>
        <w:t xml:space="preserve">I helpu rhaglenni i gynnal </w:t>
      </w:r>
      <w:r w:rsidR="000C5422" w:rsidRPr="00BE6204">
        <w:rPr>
          <w:rFonts w:cs="Arial"/>
          <w:szCs w:val="24"/>
          <w:lang w:val="cy-GB"/>
        </w:rPr>
        <w:t>ases</w:t>
      </w:r>
      <w:r>
        <w:rPr>
          <w:rFonts w:cs="Arial"/>
          <w:szCs w:val="24"/>
          <w:lang w:val="cy-GB"/>
        </w:rPr>
        <w:t xml:space="preserve">iadau effaith, mae pecyn cymorth ymarferol ar gyfer cynnal </w:t>
      </w:r>
      <w:r w:rsidR="000C5422" w:rsidRPr="00BE6204">
        <w:rPr>
          <w:rFonts w:cs="Arial"/>
          <w:szCs w:val="24"/>
          <w:lang w:val="cy-GB"/>
        </w:rPr>
        <w:t>Ases</w:t>
      </w:r>
      <w:r>
        <w:rPr>
          <w:rFonts w:cs="Arial"/>
          <w:szCs w:val="24"/>
          <w:lang w:val="cy-GB"/>
        </w:rPr>
        <w:t>iadau</w:t>
      </w:r>
      <w:r w:rsidR="000C5422" w:rsidRPr="00BE6204">
        <w:rPr>
          <w:rFonts w:cs="Arial"/>
          <w:szCs w:val="24"/>
          <w:lang w:val="cy-GB"/>
        </w:rPr>
        <w:t xml:space="preserve"> </w:t>
      </w:r>
      <w:r>
        <w:rPr>
          <w:rFonts w:cs="Arial"/>
          <w:szCs w:val="24"/>
          <w:lang w:val="cy-GB"/>
        </w:rPr>
        <w:t>Effaith Iechyd Cydraddoldeb wedi’i ddatblygu</w:t>
      </w:r>
      <w:r w:rsidR="000C5422" w:rsidRPr="00BE6204">
        <w:rPr>
          <w:rFonts w:cs="Arial"/>
          <w:szCs w:val="24"/>
          <w:lang w:val="cy-GB"/>
        </w:rPr>
        <w:t xml:space="preserve">. </w:t>
      </w:r>
      <w:r>
        <w:rPr>
          <w:rFonts w:cs="Arial"/>
          <w:szCs w:val="24"/>
          <w:lang w:val="cy-GB"/>
        </w:rPr>
        <w:t xml:space="preserve">Bydd y pecyn cymorth hwn yn helpu rhaglenni a thimau wrth ystyried gweithredu </w:t>
      </w:r>
      <w:r w:rsidR="000C5422" w:rsidRPr="00BE6204">
        <w:rPr>
          <w:rFonts w:cs="Arial"/>
          <w:szCs w:val="24"/>
          <w:lang w:val="cy-GB"/>
        </w:rPr>
        <w:t>poli</w:t>
      </w:r>
      <w:r>
        <w:rPr>
          <w:rFonts w:cs="Arial"/>
          <w:szCs w:val="24"/>
          <w:lang w:val="cy-GB"/>
        </w:rPr>
        <w:t>si</w:t>
      </w:r>
      <w:r w:rsidR="000C5422" w:rsidRPr="00BE6204">
        <w:rPr>
          <w:rFonts w:cs="Arial"/>
          <w:szCs w:val="24"/>
          <w:lang w:val="cy-GB"/>
        </w:rPr>
        <w:t xml:space="preserve">, </w:t>
      </w:r>
      <w:r>
        <w:rPr>
          <w:rFonts w:cs="Arial"/>
          <w:szCs w:val="24"/>
          <w:lang w:val="cy-GB"/>
        </w:rPr>
        <w:t xml:space="preserve">newidiadau gwasanaeth neu gynlluniau </w:t>
      </w:r>
      <w:r w:rsidR="000C5422" w:rsidRPr="00BE6204">
        <w:rPr>
          <w:rFonts w:cs="Arial"/>
          <w:szCs w:val="24"/>
          <w:lang w:val="cy-GB"/>
        </w:rPr>
        <w:t>modern</w:t>
      </w:r>
      <w:r>
        <w:rPr>
          <w:rFonts w:cs="Arial"/>
          <w:szCs w:val="24"/>
          <w:lang w:val="cy-GB"/>
        </w:rPr>
        <w:t xml:space="preserve">eiddio wrth </w:t>
      </w:r>
      <w:r w:rsidR="000C5422" w:rsidRPr="00BE6204">
        <w:rPr>
          <w:rFonts w:cs="Arial"/>
          <w:szCs w:val="24"/>
          <w:lang w:val="cy-GB"/>
        </w:rPr>
        <w:t>ases</w:t>
      </w:r>
      <w:r>
        <w:rPr>
          <w:rFonts w:cs="Arial"/>
          <w:szCs w:val="24"/>
          <w:lang w:val="cy-GB"/>
        </w:rPr>
        <w:t xml:space="preserve">u’r effeithiau </w:t>
      </w:r>
      <w:r w:rsidR="000C5422" w:rsidRPr="00BE6204">
        <w:rPr>
          <w:rFonts w:cs="Arial"/>
          <w:szCs w:val="24"/>
          <w:lang w:val="cy-GB"/>
        </w:rPr>
        <w:t xml:space="preserve">posibl </w:t>
      </w:r>
      <w:r>
        <w:rPr>
          <w:rFonts w:cs="Arial"/>
          <w:szCs w:val="24"/>
          <w:lang w:val="cy-GB"/>
        </w:rPr>
        <w:t>ar grwpiau poblogaeth gwahanol</w:t>
      </w:r>
      <w:r w:rsidR="00D06D43" w:rsidRPr="00BE6204">
        <w:rPr>
          <w:rFonts w:cs="Arial"/>
          <w:szCs w:val="24"/>
          <w:lang w:val="cy-GB"/>
        </w:rPr>
        <w:t>.</w:t>
      </w:r>
      <w:r>
        <w:rPr>
          <w:rFonts w:cs="Arial"/>
          <w:szCs w:val="24"/>
          <w:lang w:val="cy-GB"/>
        </w:rPr>
        <w:t xml:space="preserve"> Mae’r pecyn cymorth </w:t>
      </w:r>
      <w:r w:rsidRPr="00BE6204">
        <w:rPr>
          <w:rFonts w:cs="Arial"/>
          <w:szCs w:val="24"/>
          <w:lang w:val="cy-GB"/>
        </w:rPr>
        <w:t>Ases</w:t>
      </w:r>
      <w:r>
        <w:rPr>
          <w:rFonts w:cs="Arial"/>
          <w:szCs w:val="24"/>
          <w:lang w:val="cy-GB"/>
        </w:rPr>
        <w:t>iadau</w:t>
      </w:r>
      <w:r w:rsidRPr="00BE6204">
        <w:rPr>
          <w:rFonts w:cs="Arial"/>
          <w:szCs w:val="24"/>
          <w:lang w:val="cy-GB"/>
        </w:rPr>
        <w:t xml:space="preserve"> </w:t>
      </w:r>
      <w:r>
        <w:rPr>
          <w:rFonts w:cs="Arial"/>
          <w:szCs w:val="24"/>
          <w:lang w:val="cy-GB"/>
        </w:rPr>
        <w:t>Effaith Iechyd Cydraddoldeb yn helpu i ddatblygu camau lliniaru y gellir eu hystyried i fynd i’r afael ag effeithiau negyddol posibl</w:t>
      </w:r>
      <w:r w:rsidR="00D06D43" w:rsidRPr="00BE6204">
        <w:rPr>
          <w:rFonts w:cs="Arial"/>
          <w:szCs w:val="24"/>
          <w:lang w:val="cy-GB"/>
        </w:rPr>
        <w:t xml:space="preserve">. </w:t>
      </w:r>
      <w:r>
        <w:rPr>
          <w:rFonts w:cs="Arial"/>
          <w:szCs w:val="24"/>
          <w:lang w:val="cy-GB"/>
        </w:rPr>
        <w:t xml:space="preserve">Yna, gall hyn lywio newid </w:t>
      </w:r>
      <w:r w:rsidR="000865CA">
        <w:rPr>
          <w:rFonts w:cs="Arial"/>
          <w:szCs w:val="24"/>
          <w:lang w:val="cy-GB"/>
        </w:rPr>
        <w:t>wedi’i gynllunio</w:t>
      </w:r>
      <w:r w:rsidR="000C5422" w:rsidRPr="00BE6204">
        <w:rPr>
          <w:rFonts w:cs="Arial"/>
          <w:szCs w:val="24"/>
          <w:lang w:val="cy-GB"/>
        </w:rPr>
        <w:t>.</w:t>
      </w:r>
    </w:p>
    <w:p w14:paraId="0CCD8F57" w14:textId="5BD66F50" w:rsidR="005826A8" w:rsidRPr="00BE6204" w:rsidRDefault="00512DD0" w:rsidP="000C5422">
      <w:pPr>
        <w:autoSpaceDE w:val="0"/>
        <w:autoSpaceDN w:val="0"/>
        <w:adjustRightInd w:val="0"/>
        <w:rPr>
          <w:rStyle w:val="Hyperlink"/>
          <w:rFonts w:cs="Arial"/>
          <w:szCs w:val="24"/>
          <w:lang w:val="cy-GB"/>
        </w:rPr>
      </w:pPr>
      <w:hyperlink r:id="rId18" w:history="1">
        <w:r w:rsidR="00213589">
          <w:rPr>
            <w:rStyle w:val="Hyperlink"/>
            <w:rFonts w:cs="Arial"/>
            <w:szCs w:val="24"/>
            <w:lang w:val="cy-GB"/>
          </w:rPr>
          <w:t>DOLEN i’r rhai sy’n fewnol yn ICC</w:t>
        </w:r>
      </w:hyperlink>
    </w:p>
    <w:p w14:paraId="4500AD02" w14:textId="43A7308B" w:rsidR="00165697" w:rsidRPr="00BE6204" w:rsidRDefault="000865CA" w:rsidP="00165697">
      <w:pPr>
        <w:pStyle w:val="Heading1"/>
        <w:rPr>
          <w:lang w:val="cy-GB"/>
        </w:rPr>
      </w:pPr>
      <w:r w:rsidRPr="00C97FB1">
        <w:rPr>
          <w:lang w:val="cy-GB"/>
        </w:rPr>
        <w:t>Ein dull o</w:t>
      </w:r>
      <w:r>
        <w:rPr>
          <w:lang w:val="cy-GB"/>
        </w:rPr>
        <w:t xml:space="preserve"> ymdrin ag an</w:t>
      </w:r>
      <w:r w:rsidR="00020346">
        <w:rPr>
          <w:lang w:val="cy-GB"/>
        </w:rPr>
        <w:t>n</w:t>
      </w:r>
      <w:r>
        <w:rPr>
          <w:lang w:val="cy-GB"/>
        </w:rPr>
        <w:t>h</w:t>
      </w:r>
      <w:r w:rsidR="00020346">
        <w:rPr>
          <w:lang w:val="cy-GB"/>
        </w:rPr>
        <w:t xml:space="preserve">egwch </w:t>
      </w:r>
      <w:r>
        <w:rPr>
          <w:lang w:val="cy-GB"/>
        </w:rPr>
        <w:t>yn y cam adfer a</w:t>
      </w:r>
      <w:r w:rsidR="00C97FB1">
        <w:rPr>
          <w:lang w:val="cy-GB"/>
        </w:rPr>
        <w:t>c ar ôl hynny</w:t>
      </w:r>
    </w:p>
    <w:p w14:paraId="45FA0C9A" w14:textId="054CB990" w:rsidR="006A1386" w:rsidRPr="00BE6204" w:rsidRDefault="000865CA" w:rsidP="00321D45">
      <w:pPr>
        <w:rPr>
          <w:lang w:val="cy-GB"/>
        </w:rPr>
      </w:pPr>
      <w:r>
        <w:rPr>
          <w:lang w:val="cy-GB"/>
        </w:rPr>
        <w:t>Wrth i wasanaethau gael eu hadfer a’u hailadeiladu wedi effaith</w:t>
      </w:r>
      <w:r w:rsidR="00992B00" w:rsidRPr="00BE6204">
        <w:rPr>
          <w:lang w:val="cy-GB"/>
        </w:rPr>
        <w:t xml:space="preserve"> </w:t>
      </w:r>
      <w:r w:rsidRPr="00BE6204">
        <w:rPr>
          <w:lang w:val="cy-GB"/>
        </w:rPr>
        <w:t>pandemi</w:t>
      </w:r>
      <w:r>
        <w:rPr>
          <w:lang w:val="cy-GB"/>
        </w:rPr>
        <w:t xml:space="preserve">g </w:t>
      </w:r>
      <w:r w:rsidR="00992B00" w:rsidRPr="00BE6204">
        <w:rPr>
          <w:lang w:val="cy-GB"/>
        </w:rPr>
        <w:t>Covid-19</w:t>
      </w:r>
      <w:r w:rsidR="00313C9D" w:rsidRPr="00BE6204">
        <w:rPr>
          <w:lang w:val="cy-GB"/>
        </w:rPr>
        <w:t>,</w:t>
      </w:r>
      <w:r w:rsidR="00992B00" w:rsidRPr="00BE6204">
        <w:rPr>
          <w:lang w:val="cy-GB"/>
        </w:rPr>
        <w:t xml:space="preserve"> </w:t>
      </w:r>
      <w:r>
        <w:rPr>
          <w:lang w:val="cy-GB"/>
        </w:rPr>
        <w:t xml:space="preserve">mae mynd i’r afael ag </w:t>
      </w:r>
      <w:r w:rsidR="00020346">
        <w:rPr>
          <w:lang w:val="cy-GB"/>
        </w:rPr>
        <w:t xml:space="preserve">annhegwch </w:t>
      </w:r>
      <w:r>
        <w:rPr>
          <w:lang w:val="cy-GB"/>
        </w:rPr>
        <w:t>sgrinio’n</w:t>
      </w:r>
      <w:r w:rsidR="00992B00" w:rsidRPr="00BE6204">
        <w:rPr>
          <w:lang w:val="cy-GB"/>
        </w:rPr>
        <w:t xml:space="preserve"> f</w:t>
      </w:r>
      <w:r>
        <w:rPr>
          <w:lang w:val="cy-GB"/>
        </w:rPr>
        <w:t>f</w:t>
      </w:r>
      <w:r w:rsidR="00992B00" w:rsidRPr="00BE6204">
        <w:rPr>
          <w:lang w:val="cy-GB"/>
        </w:rPr>
        <w:t>oc</w:t>
      </w:r>
      <w:r>
        <w:rPr>
          <w:lang w:val="cy-GB"/>
        </w:rPr>
        <w:t>w</w:t>
      </w:r>
      <w:r w:rsidR="00992B00" w:rsidRPr="00BE6204">
        <w:rPr>
          <w:lang w:val="cy-GB"/>
        </w:rPr>
        <w:t>s</w:t>
      </w:r>
      <w:r>
        <w:rPr>
          <w:lang w:val="cy-GB"/>
        </w:rPr>
        <w:t xml:space="preserve"> allweddol yng Nghynllun</w:t>
      </w:r>
      <w:r w:rsidR="00992B00" w:rsidRPr="00BE6204">
        <w:rPr>
          <w:lang w:val="cy-GB"/>
        </w:rPr>
        <w:t xml:space="preserve"> Strateg</w:t>
      </w:r>
      <w:r>
        <w:rPr>
          <w:lang w:val="cy-GB"/>
        </w:rPr>
        <w:t>ol</w:t>
      </w:r>
      <w:r w:rsidR="00992B00" w:rsidRPr="00BE6204">
        <w:rPr>
          <w:lang w:val="cy-GB"/>
        </w:rPr>
        <w:t xml:space="preserve">: 2022 </w:t>
      </w:r>
      <w:r>
        <w:rPr>
          <w:lang w:val="cy-GB"/>
        </w:rPr>
        <w:t xml:space="preserve">i </w:t>
      </w:r>
      <w:r w:rsidR="00992B00" w:rsidRPr="00BE6204">
        <w:rPr>
          <w:lang w:val="cy-GB"/>
        </w:rPr>
        <w:t>2025</w:t>
      </w:r>
      <w:r>
        <w:rPr>
          <w:lang w:val="cy-GB"/>
        </w:rPr>
        <w:t xml:space="preserve"> ICC</w:t>
      </w:r>
      <w:r w:rsidR="00992B00" w:rsidRPr="00BE6204">
        <w:rPr>
          <w:lang w:val="cy-GB"/>
        </w:rPr>
        <w:t xml:space="preserve">. </w:t>
      </w:r>
      <w:r>
        <w:rPr>
          <w:lang w:val="cy-GB"/>
        </w:rPr>
        <w:t xml:space="preserve">Bydd ein dull a nodwyd yn y </w:t>
      </w:r>
      <w:r w:rsidR="00992B00" w:rsidRPr="00BE6204">
        <w:rPr>
          <w:lang w:val="cy-GB"/>
        </w:rPr>
        <w:t>Strateg</w:t>
      </w:r>
      <w:r>
        <w:rPr>
          <w:lang w:val="cy-GB"/>
        </w:rPr>
        <w:t>aeth hon</w:t>
      </w:r>
      <w:r w:rsidR="00992B00" w:rsidRPr="00BE6204">
        <w:rPr>
          <w:lang w:val="cy-GB"/>
        </w:rPr>
        <w:t xml:space="preserve"> </w:t>
      </w:r>
      <w:r>
        <w:rPr>
          <w:lang w:val="cy-GB"/>
        </w:rPr>
        <w:t xml:space="preserve">yn adlewyrchu sut y bydd yr </w:t>
      </w:r>
      <w:r w:rsidR="00C83FB1">
        <w:rPr>
          <w:lang w:val="cy-GB"/>
        </w:rPr>
        <w:t>A</w:t>
      </w:r>
      <w:r>
        <w:rPr>
          <w:lang w:val="cy-GB"/>
        </w:rPr>
        <w:t xml:space="preserve">dran a’n </w:t>
      </w:r>
      <w:r w:rsidR="00992B00" w:rsidRPr="00BE6204">
        <w:rPr>
          <w:lang w:val="cy-GB"/>
        </w:rPr>
        <w:t>partner</w:t>
      </w:r>
      <w:r>
        <w:rPr>
          <w:lang w:val="cy-GB"/>
        </w:rPr>
        <w:t>iaid</w:t>
      </w:r>
      <w:r w:rsidR="00992B00" w:rsidRPr="00BE6204">
        <w:rPr>
          <w:lang w:val="cy-GB"/>
        </w:rPr>
        <w:t xml:space="preserve"> </w:t>
      </w:r>
      <w:r>
        <w:rPr>
          <w:lang w:val="cy-GB"/>
        </w:rPr>
        <w:t xml:space="preserve">yn gweithio i gyflawni hyn hyd at </w:t>
      </w:r>
      <w:r w:rsidR="00992B00" w:rsidRPr="00BE6204">
        <w:rPr>
          <w:lang w:val="cy-GB"/>
        </w:rPr>
        <w:t xml:space="preserve">2025. </w:t>
      </w:r>
    </w:p>
    <w:p w14:paraId="1B526849" w14:textId="6AFFBC05" w:rsidR="006A1386" w:rsidRPr="009B5C0B" w:rsidRDefault="000865CA" w:rsidP="00321D45">
      <w:pPr>
        <w:rPr>
          <w:lang w:val="cy-GB"/>
        </w:rPr>
      </w:pPr>
      <w:r>
        <w:rPr>
          <w:lang w:val="cy-GB"/>
        </w:rPr>
        <w:t>Ein nod yw galluogi’r holl gyfranogwyr cymwys i wneud dewisiadau ar sail gwybodaeth am sgrinio</w:t>
      </w:r>
      <w:r w:rsidR="00321D45" w:rsidRPr="00BE6204">
        <w:rPr>
          <w:lang w:val="cy-GB"/>
        </w:rPr>
        <w:t xml:space="preserve">. </w:t>
      </w:r>
      <w:r>
        <w:rPr>
          <w:lang w:val="cy-GB"/>
        </w:rPr>
        <w:t>Mae hyn yn gymhleth</w:t>
      </w:r>
      <w:r w:rsidR="00321D45" w:rsidRPr="00BE6204">
        <w:rPr>
          <w:lang w:val="cy-GB"/>
        </w:rPr>
        <w:t xml:space="preserve">, </w:t>
      </w:r>
      <w:r>
        <w:rPr>
          <w:lang w:val="cy-GB"/>
        </w:rPr>
        <w:t>dylanwedir arno gan f</w:t>
      </w:r>
      <w:r w:rsidRPr="00BE6204">
        <w:rPr>
          <w:lang w:val="cy-GB"/>
        </w:rPr>
        <w:t>factor</w:t>
      </w:r>
      <w:r>
        <w:rPr>
          <w:lang w:val="cy-GB"/>
        </w:rPr>
        <w:t>au</w:t>
      </w:r>
      <w:r w:rsidRPr="00BE6204">
        <w:rPr>
          <w:lang w:val="cy-GB"/>
        </w:rPr>
        <w:t xml:space="preserve"> </w:t>
      </w:r>
      <w:r>
        <w:rPr>
          <w:lang w:val="cy-GB"/>
        </w:rPr>
        <w:t>iaith</w:t>
      </w:r>
      <w:r w:rsidR="00321D45" w:rsidRPr="00BE6204">
        <w:rPr>
          <w:lang w:val="cy-GB"/>
        </w:rPr>
        <w:t xml:space="preserve">, </w:t>
      </w:r>
      <w:r w:rsidR="000D061F" w:rsidRPr="00BE6204">
        <w:rPr>
          <w:lang w:val="cy-GB"/>
        </w:rPr>
        <w:t>c</w:t>
      </w:r>
      <w:r>
        <w:rPr>
          <w:lang w:val="cy-GB"/>
        </w:rPr>
        <w:t>y</w:t>
      </w:r>
      <w:r w:rsidR="000D061F" w:rsidRPr="00BE6204">
        <w:rPr>
          <w:lang w:val="cy-GB"/>
        </w:rPr>
        <w:t>mun</w:t>
      </w:r>
      <w:r>
        <w:rPr>
          <w:lang w:val="cy-GB"/>
        </w:rPr>
        <w:t>edol</w:t>
      </w:r>
      <w:r w:rsidR="000D061F" w:rsidRPr="00BE6204">
        <w:rPr>
          <w:lang w:val="cy-GB"/>
        </w:rPr>
        <w:t>,</w:t>
      </w:r>
      <w:r>
        <w:rPr>
          <w:lang w:val="cy-GB"/>
        </w:rPr>
        <w:t xml:space="preserve"> diwylliannol</w:t>
      </w:r>
      <w:r w:rsidR="000D061F" w:rsidRPr="00BE6204">
        <w:rPr>
          <w:lang w:val="cy-GB"/>
        </w:rPr>
        <w:t xml:space="preserve"> </w:t>
      </w:r>
      <w:r>
        <w:rPr>
          <w:lang w:val="cy-GB"/>
        </w:rPr>
        <w:t xml:space="preserve">ac </w:t>
      </w:r>
      <w:r w:rsidR="000D061F" w:rsidRPr="00BE6204">
        <w:rPr>
          <w:lang w:val="cy-GB"/>
        </w:rPr>
        <w:t>econom</w:t>
      </w:r>
      <w:r>
        <w:rPr>
          <w:lang w:val="cy-GB"/>
        </w:rPr>
        <w:t>a</w:t>
      </w:r>
      <w:r w:rsidR="000D061F" w:rsidRPr="00BE6204">
        <w:rPr>
          <w:lang w:val="cy-GB"/>
        </w:rPr>
        <w:t>i</w:t>
      </w:r>
      <w:r>
        <w:rPr>
          <w:lang w:val="cy-GB"/>
        </w:rPr>
        <w:t>dd sy’n effeithio ar ymddygiad</w:t>
      </w:r>
      <w:r w:rsidR="000D061F" w:rsidRPr="00BE6204">
        <w:rPr>
          <w:lang w:val="cy-GB"/>
        </w:rPr>
        <w:t>,</w:t>
      </w:r>
      <w:r>
        <w:rPr>
          <w:lang w:val="cy-GB"/>
        </w:rPr>
        <w:t xml:space="preserve"> yn ogystal â mynediad ffisegol at wasanaethau</w:t>
      </w:r>
      <w:r w:rsidR="000D061F" w:rsidRPr="00BE6204">
        <w:rPr>
          <w:lang w:val="cy-GB"/>
        </w:rPr>
        <w:t>.</w:t>
      </w:r>
      <w:r w:rsidR="002A2B78" w:rsidRPr="00BE6204">
        <w:rPr>
          <w:lang w:val="cy-GB"/>
        </w:rPr>
        <w:t xml:space="preserve"> </w:t>
      </w:r>
      <w:r>
        <w:rPr>
          <w:lang w:val="cy-GB"/>
        </w:rPr>
        <w:t xml:space="preserve">Er mwyn mynd i’r afael ag </w:t>
      </w:r>
      <w:r w:rsidR="00FA24F4">
        <w:rPr>
          <w:lang w:val="cy-GB"/>
        </w:rPr>
        <w:t xml:space="preserve">annhegwch </w:t>
      </w:r>
      <w:r w:rsidR="009B5C0B">
        <w:rPr>
          <w:lang w:val="cy-GB"/>
        </w:rPr>
        <w:t xml:space="preserve">sgrinio presennol, bydd ein dull yn </w:t>
      </w:r>
      <w:r w:rsidR="005F2DCD">
        <w:rPr>
          <w:lang w:val="cy-GB"/>
        </w:rPr>
        <w:t xml:space="preserve">canolbwyntio </w:t>
      </w:r>
      <w:r w:rsidR="009B5C0B">
        <w:rPr>
          <w:lang w:val="cy-GB"/>
        </w:rPr>
        <w:t xml:space="preserve">camau mewn pum maes allweddol </w:t>
      </w:r>
      <w:r w:rsidR="009F5383" w:rsidRPr="00BE6204">
        <w:rPr>
          <w:lang w:val="cy-GB"/>
        </w:rPr>
        <w:t>(</w:t>
      </w:r>
      <w:r w:rsidR="009B5C0B">
        <w:rPr>
          <w:lang w:val="cy-GB"/>
        </w:rPr>
        <w:t>F</w:t>
      </w:r>
      <w:r w:rsidR="009F5383" w:rsidRPr="00BE6204">
        <w:rPr>
          <w:lang w:val="cy-GB"/>
        </w:rPr>
        <w:t>figur 6)</w:t>
      </w:r>
      <w:r w:rsidR="00D06D43" w:rsidRPr="00BE6204">
        <w:rPr>
          <w:lang w:val="cy-GB"/>
        </w:rPr>
        <w:t xml:space="preserve">. </w:t>
      </w:r>
      <w:r w:rsidR="009B5C0B">
        <w:rPr>
          <w:lang w:val="cy-GB"/>
        </w:rPr>
        <w:t xml:space="preserve">Bydd y meysydd allweddol hyn yn adeiladu ar ein cryfderau presennol a’n hasedau yn yr </w:t>
      </w:r>
      <w:r w:rsidR="005F2DCD">
        <w:rPr>
          <w:lang w:val="cy-GB"/>
        </w:rPr>
        <w:t>A</w:t>
      </w:r>
      <w:r w:rsidR="009B5C0B">
        <w:rPr>
          <w:lang w:val="cy-GB"/>
        </w:rPr>
        <w:t xml:space="preserve">dran Sgrinio a’r rhwydwaith </w:t>
      </w:r>
      <w:r w:rsidR="00D06D43" w:rsidRPr="00BE6204">
        <w:rPr>
          <w:lang w:val="cy-GB"/>
        </w:rPr>
        <w:t>partner</w:t>
      </w:r>
      <w:r w:rsidR="009B5C0B">
        <w:rPr>
          <w:lang w:val="cy-GB"/>
        </w:rPr>
        <w:t>iaid ehangach</w:t>
      </w:r>
      <w:r w:rsidR="00D06D43" w:rsidRPr="00BE6204">
        <w:rPr>
          <w:lang w:val="cy-GB"/>
        </w:rPr>
        <w:t>.</w:t>
      </w:r>
    </w:p>
    <w:p w14:paraId="25627924" w14:textId="77777777" w:rsidR="00A17F14" w:rsidRDefault="00A17F14" w:rsidP="00321D45">
      <w:pPr>
        <w:rPr>
          <w:b/>
          <w:sz w:val="22"/>
          <w:szCs w:val="22"/>
          <w:lang w:val="cy-GB"/>
        </w:rPr>
      </w:pPr>
    </w:p>
    <w:p w14:paraId="52033999" w14:textId="77777777" w:rsidR="00A17F14" w:rsidRDefault="00A17F14" w:rsidP="00321D45">
      <w:pPr>
        <w:rPr>
          <w:b/>
          <w:sz w:val="22"/>
          <w:szCs w:val="22"/>
          <w:lang w:val="cy-GB"/>
        </w:rPr>
      </w:pPr>
    </w:p>
    <w:p w14:paraId="5E268295" w14:textId="77777777" w:rsidR="00A17F14" w:rsidRDefault="00A17F14" w:rsidP="00321D45">
      <w:pPr>
        <w:rPr>
          <w:b/>
          <w:sz w:val="22"/>
          <w:szCs w:val="22"/>
          <w:lang w:val="cy-GB"/>
        </w:rPr>
      </w:pPr>
    </w:p>
    <w:p w14:paraId="72CA4400" w14:textId="77777777" w:rsidR="00A17F14" w:rsidRDefault="00A17F14" w:rsidP="00321D45">
      <w:pPr>
        <w:rPr>
          <w:b/>
          <w:sz w:val="22"/>
          <w:szCs w:val="22"/>
          <w:lang w:val="cy-GB"/>
        </w:rPr>
      </w:pPr>
    </w:p>
    <w:p w14:paraId="2D074F4B" w14:textId="77777777" w:rsidR="00A17F14" w:rsidRDefault="00A17F14" w:rsidP="00321D45">
      <w:pPr>
        <w:rPr>
          <w:b/>
          <w:sz w:val="22"/>
          <w:szCs w:val="22"/>
          <w:lang w:val="cy-GB"/>
        </w:rPr>
      </w:pPr>
    </w:p>
    <w:p w14:paraId="2FA18FA5" w14:textId="77777777" w:rsidR="00A17F14" w:rsidRDefault="00A17F14" w:rsidP="00321D45">
      <w:pPr>
        <w:rPr>
          <w:b/>
          <w:sz w:val="22"/>
          <w:szCs w:val="22"/>
          <w:lang w:val="cy-GB"/>
        </w:rPr>
      </w:pPr>
    </w:p>
    <w:p w14:paraId="43776BFF" w14:textId="1AF12192" w:rsidR="00277CD8" w:rsidRPr="00BE6204" w:rsidRDefault="00277CD8" w:rsidP="00321D45">
      <w:pPr>
        <w:rPr>
          <w:lang w:val="cy-GB"/>
        </w:rPr>
      </w:pPr>
      <w:r w:rsidRPr="00BE6204">
        <w:rPr>
          <w:b/>
          <w:sz w:val="22"/>
          <w:szCs w:val="22"/>
          <w:lang w:val="cy-GB"/>
        </w:rPr>
        <w:lastRenderedPageBreak/>
        <w:t>F</w:t>
      </w:r>
      <w:r w:rsidR="009B5C0B">
        <w:rPr>
          <w:b/>
          <w:sz w:val="22"/>
          <w:szCs w:val="22"/>
          <w:lang w:val="cy-GB"/>
        </w:rPr>
        <w:t>f</w:t>
      </w:r>
      <w:r w:rsidRPr="00BE6204">
        <w:rPr>
          <w:b/>
          <w:sz w:val="22"/>
          <w:szCs w:val="22"/>
          <w:lang w:val="cy-GB"/>
        </w:rPr>
        <w:t xml:space="preserve">igur </w:t>
      </w:r>
      <w:r w:rsidR="0065470B" w:rsidRPr="00BE6204">
        <w:rPr>
          <w:b/>
          <w:sz w:val="22"/>
          <w:szCs w:val="22"/>
          <w:lang w:val="cy-GB"/>
        </w:rPr>
        <w:t>6</w:t>
      </w:r>
      <w:r w:rsidRPr="00BE6204">
        <w:rPr>
          <w:b/>
          <w:sz w:val="22"/>
          <w:szCs w:val="22"/>
          <w:lang w:val="cy-GB"/>
        </w:rPr>
        <w:t xml:space="preserve">: </w:t>
      </w:r>
      <w:r w:rsidR="009B5C0B">
        <w:rPr>
          <w:b/>
          <w:sz w:val="22"/>
          <w:szCs w:val="22"/>
          <w:lang w:val="cy-GB"/>
        </w:rPr>
        <w:t xml:space="preserve">Dull Annhegwch Sgrinio </w:t>
      </w:r>
      <w:r w:rsidRPr="00BE6204">
        <w:rPr>
          <w:b/>
          <w:sz w:val="22"/>
          <w:szCs w:val="22"/>
          <w:lang w:val="cy-GB"/>
        </w:rPr>
        <w:t>Strateg</w:t>
      </w:r>
      <w:r w:rsidR="009B5C0B">
        <w:rPr>
          <w:b/>
          <w:sz w:val="22"/>
          <w:szCs w:val="22"/>
          <w:lang w:val="cy-GB"/>
        </w:rPr>
        <w:t>ol</w:t>
      </w:r>
    </w:p>
    <w:p w14:paraId="5776E74F" w14:textId="77777777" w:rsidR="000D061F" w:rsidRPr="00BE6204" w:rsidRDefault="004E42AF" w:rsidP="004E42AF">
      <w:pPr>
        <w:rPr>
          <w:lang w:val="cy-GB"/>
        </w:rPr>
      </w:pPr>
      <w:r w:rsidRPr="00BE6204">
        <w:rPr>
          <w:noProof/>
          <w:lang w:eastAsia="en-GB"/>
        </w:rPr>
        <w:drawing>
          <wp:inline distT="0" distB="0" distL="0" distR="0" wp14:anchorId="20F8D903" wp14:editId="7DEBCC5B">
            <wp:extent cx="4842345" cy="2456953"/>
            <wp:effectExtent l="0" t="38100" r="0" b="635"/>
            <wp:docPr id="11" name="Diagram 11"/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19" r:lo="rId20" r:qs="rId21" r:cs="rId22"/>
              </a:graphicData>
            </a:graphic>
          </wp:inline>
        </w:drawing>
      </w:r>
    </w:p>
    <w:p w14:paraId="07949B18" w14:textId="10CDB301" w:rsidR="004E42AF" w:rsidRPr="00BE6204" w:rsidRDefault="000D061F" w:rsidP="002D6C32">
      <w:pPr>
        <w:pStyle w:val="ListParagraph"/>
        <w:numPr>
          <w:ilvl w:val="0"/>
          <w:numId w:val="9"/>
        </w:numPr>
        <w:rPr>
          <w:lang w:val="cy-GB"/>
        </w:rPr>
      </w:pPr>
      <w:r w:rsidRPr="00BE6204">
        <w:rPr>
          <w:b/>
          <w:lang w:val="cy-GB"/>
        </w:rPr>
        <w:t>C</w:t>
      </w:r>
      <w:r w:rsidR="009B5C0B">
        <w:rPr>
          <w:b/>
          <w:lang w:val="cy-GB"/>
        </w:rPr>
        <w:t>yfathrebu</w:t>
      </w:r>
    </w:p>
    <w:p w14:paraId="6B0E8F94" w14:textId="77777777" w:rsidR="004E42AF" w:rsidRPr="00BE6204" w:rsidRDefault="004E42AF" w:rsidP="004E42AF">
      <w:pPr>
        <w:pStyle w:val="ListParagraph"/>
        <w:ind w:left="360"/>
        <w:rPr>
          <w:lang w:val="cy-GB"/>
        </w:rPr>
      </w:pPr>
    </w:p>
    <w:p w14:paraId="28A712E2" w14:textId="57944660" w:rsidR="0006360D" w:rsidRPr="00BE6204" w:rsidRDefault="00DA5821" w:rsidP="004E42AF">
      <w:pPr>
        <w:pStyle w:val="ListParagraph"/>
        <w:ind w:left="0"/>
        <w:rPr>
          <w:lang w:val="cy-GB"/>
        </w:rPr>
      </w:pPr>
      <w:r>
        <w:rPr>
          <w:lang w:val="cy-GB"/>
        </w:rPr>
        <w:t xml:space="preserve">Byddwn yn cefnogi pobl i wneud penderfyniadau </w:t>
      </w:r>
      <w:r w:rsidR="000D061F" w:rsidRPr="00BE6204">
        <w:rPr>
          <w:lang w:val="cy-GB"/>
        </w:rPr>
        <w:t>person</w:t>
      </w:r>
      <w:r>
        <w:rPr>
          <w:lang w:val="cy-GB"/>
        </w:rPr>
        <w:t>o</w:t>
      </w:r>
      <w:r w:rsidR="000D061F" w:rsidRPr="00BE6204">
        <w:rPr>
          <w:lang w:val="cy-GB"/>
        </w:rPr>
        <w:t>l</w:t>
      </w:r>
      <w:r>
        <w:rPr>
          <w:lang w:val="cy-GB"/>
        </w:rPr>
        <w:t xml:space="preserve"> ar sail gwybodaeth</w:t>
      </w:r>
      <w:r w:rsidR="000D061F" w:rsidRPr="00BE6204">
        <w:rPr>
          <w:lang w:val="cy-GB"/>
        </w:rPr>
        <w:t xml:space="preserve"> </w:t>
      </w:r>
      <w:r>
        <w:rPr>
          <w:lang w:val="cy-GB"/>
        </w:rPr>
        <w:t xml:space="preserve">am gymryd rhan mewn profion sgrinio </w:t>
      </w:r>
      <w:r w:rsidR="00DB65E6">
        <w:rPr>
          <w:lang w:val="cy-GB"/>
        </w:rPr>
        <w:t>d</w:t>
      </w:r>
      <w:r>
        <w:rPr>
          <w:lang w:val="cy-GB"/>
        </w:rPr>
        <w:t>rwy roi gwybodaeth i’r cyhoedd sy’n seiliedig ar dystiolaeth sy’n hygyrch o ran</w:t>
      </w:r>
      <w:r w:rsidR="00A61F9C" w:rsidRPr="00BE6204">
        <w:rPr>
          <w:lang w:val="cy-GB"/>
        </w:rPr>
        <w:t xml:space="preserve"> </w:t>
      </w:r>
      <w:r>
        <w:rPr>
          <w:lang w:val="cy-GB"/>
        </w:rPr>
        <w:t>f</w:t>
      </w:r>
      <w:r w:rsidR="00A61F9C" w:rsidRPr="00BE6204">
        <w:rPr>
          <w:lang w:val="cy-GB"/>
        </w:rPr>
        <w:t>format a</w:t>
      </w:r>
      <w:r>
        <w:rPr>
          <w:lang w:val="cy-GB"/>
        </w:rPr>
        <w:t xml:space="preserve"> chynnwys</w:t>
      </w:r>
      <w:r w:rsidR="00A61F9C" w:rsidRPr="00BE6204">
        <w:rPr>
          <w:lang w:val="cy-GB"/>
        </w:rPr>
        <w:t xml:space="preserve">. </w:t>
      </w:r>
      <w:r>
        <w:rPr>
          <w:lang w:val="cy-GB"/>
        </w:rPr>
        <w:t xml:space="preserve">Bydd gwybodaeth ar gael ar ffurf </w:t>
      </w:r>
      <w:r w:rsidR="0006360D" w:rsidRPr="00BE6204">
        <w:rPr>
          <w:lang w:val="cy-GB"/>
        </w:rPr>
        <w:t>print</w:t>
      </w:r>
      <w:r>
        <w:rPr>
          <w:lang w:val="cy-GB"/>
        </w:rPr>
        <w:t xml:space="preserve"> bras</w:t>
      </w:r>
      <w:r w:rsidR="0006360D" w:rsidRPr="00BE6204">
        <w:rPr>
          <w:lang w:val="cy-GB"/>
        </w:rPr>
        <w:t xml:space="preserve">, </w:t>
      </w:r>
      <w:r>
        <w:rPr>
          <w:lang w:val="cy-GB"/>
        </w:rPr>
        <w:t xml:space="preserve">hawdd ei deall </w:t>
      </w:r>
      <w:r w:rsidR="003E3B23">
        <w:rPr>
          <w:lang w:val="cy-GB"/>
        </w:rPr>
        <w:t>a f</w:t>
      </w:r>
      <w:r w:rsidR="00BC3A99" w:rsidRPr="00BE6204">
        <w:rPr>
          <w:lang w:val="cy-GB"/>
        </w:rPr>
        <w:t>format</w:t>
      </w:r>
      <w:r w:rsidR="003E3B23">
        <w:rPr>
          <w:lang w:val="cy-GB"/>
        </w:rPr>
        <w:t>au Iaith Arwyddion Prydain</w:t>
      </w:r>
      <w:r w:rsidR="001C5A6F" w:rsidRPr="00BE6204">
        <w:rPr>
          <w:lang w:val="cy-GB"/>
        </w:rPr>
        <w:t xml:space="preserve">. </w:t>
      </w:r>
      <w:r w:rsidR="003E3B23">
        <w:rPr>
          <w:lang w:val="cy-GB"/>
        </w:rPr>
        <w:t xml:space="preserve">Bydd tudalennau gwe’n defnyddio meddalwedd hygyrchedd testun i leferydd </w:t>
      </w:r>
      <w:proofErr w:type="spellStart"/>
      <w:r w:rsidR="001C5A6F" w:rsidRPr="00BE6204">
        <w:rPr>
          <w:lang w:val="cy-GB"/>
        </w:rPr>
        <w:t>ReadSpeaker</w:t>
      </w:r>
      <w:proofErr w:type="spellEnd"/>
      <w:r w:rsidR="0006360D" w:rsidRPr="00BE6204">
        <w:rPr>
          <w:lang w:val="cy-GB"/>
        </w:rPr>
        <w:t xml:space="preserve">. </w:t>
      </w:r>
      <w:r w:rsidR="004F0FB0">
        <w:rPr>
          <w:lang w:val="cy-GB"/>
        </w:rPr>
        <w:t xml:space="preserve">Byddwn yn gweithio gyda’n cymunedau i ddeall a oes angen cyfieithu negeseuon </w:t>
      </w:r>
      <w:r w:rsidR="00C62731">
        <w:rPr>
          <w:lang w:val="cy-GB"/>
        </w:rPr>
        <w:t>i ieithoedd lleiafrifol ac a fyddai f</w:t>
      </w:r>
      <w:r w:rsidR="0006360D" w:rsidRPr="00BE6204">
        <w:rPr>
          <w:lang w:val="cy-GB"/>
        </w:rPr>
        <w:t>format</w:t>
      </w:r>
      <w:r w:rsidR="00C62731">
        <w:rPr>
          <w:lang w:val="cy-GB"/>
        </w:rPr>
        <w:t>au ysgrifenedig neu f</w:t>
      </w:r>
      <w:r w:rsidR="00C62731" w:rsidRPr="00BE6204">
        <w:rPr>
          <w:lang w:val="cy-GB"/>
        </w:rPr>
        <w:t>ideo</w:t>
      </w:r>
      <w:r w:rsidR="00C62731">
        <w:rPr>
          <w:lang w:val="cy-GB"/>
        </w:rPr>
        <w:t>’n well</w:t>
      </w:r>
      <w:r w:rsidR="0006360D" w:rsidRPr="00BE6204">
        <w:rPr>
          <w:lang w:val="cy-GB"/>
        </w:rPr>
        <w:t xml:space="preserve">. </w:t>
      </w:r>
      <w:r w:rsidR="00C62731">
        <w:rPr>
          <w:lang w:val="cy-GB"/>
        </w:rPr>
        <w:t xml:space="preserve">Bydd ein canfyddiadau’n llywio dull </w:t>
      </w:r>
      <w:r w:rsidR="00526DA6" w:rsidRPr="00BE6204">
        <w:rPr>
          <w:lang w:val="cy-GB"/>
        </w:rPr>
        <w:t>cor</w:t>
      </w:r>
      <w:r w:rsidR="00C62731">
        <w:rPr>
          <w:lang w:val="cy-GB"/>
        </w:rPr>
        <w:t>ff</w:t>
      </w:r>
      <w:r w:rsidR="00526DA6" w:rsidRPr="00BE6204">
        <w:rPr>
          <w:lang w:val="cy-GB"/>
        </w:rPr>
        <w:t>ora</w:t>
      </w:r>
      <w:r w:rsidR="00C62731">
        <w:rPr>
          <w:lang w:val="cy-GB"/>
        </w:rPr>
        <w:t>e</w:t>
      </w:r>
      <w:r w:rsidR="00526DA6" w:rsidRPr="00BE6204">
        <w:rPr>
          <w:lang w:val="cy-GB"/>
        </w:rPr>
        <w:t>t</w:t>
      </w:r>
      <w:r w:rsidR="00C62731">
        <w:rPr>
          <w:lang w:val="cy-GB"/>
        </w:rPr>
        <w:t>hol</w:t>
      </w:r>
      <w:r w:rsidR="00526DA6" w:rsidRPr="00BE6204">
        <w:rPr>
          <w:lang w:val="cy-GB"/>
        </w:rPr>
        <w:t xml:space="preserve"> </w:t>
      </w:r>
      <w:r w:rsidR="00C62731">
        <w:rPr>
          <w:lang w:val="cy-GB"/>
        </w:rPr>
        <w:t>ICC i ddarparu gwybodaeth i’r cyhoedd mewn ieithoedd lleiafrifol</w:t>
      </w:r>
      <w:r w:rsidR="00526DA6" w:rsidRPr="00BE6204">
        <w:rPr>
          <w:lang w:val="cy-GB"/>
        </w:rPr>
        <w:t xml:space="preserve">. </w:t>
      </w:r>
      <w:r w:rsidR="00C62731">
        <w:rPr>
          <w:lang w:val="cy-GB"/>
        </w:rPr>
        <w:t>Os oes angen gwybodaeth mewn ieithoedd lleiafrifol, byddwn yn sicrhau bod dull cyson ar draws yr holl raglenni</w:t>
      </w:r>
      <w:r w:rsidR="00526DA6" w:rsidRPr="00BE6204">
        <w:rPr>
          <w:lang w:val="cy-GB"/>
        </w:rPr>
        <w:t xml:space="preserve"> </w:t>
      </w:r>
      <w:r w:rsidR="00C62731">
        <w:rPr>
          <w:lang w:val="cy-GB"/>
        </w:rPr>
        <w:t>wrth ddatblygu’r negeseuon gofynnol</w:t>
      </w:r>
      <w:r w:rsidR="00526DA6" w:rsidRPr="00BE6204">
        <w:rPr>
          <w:lang w:val="cy-GB"/>
        </w:rPr>
        <w:t xml:space="preserve">; </w:t>
      </w:r>
      <w:r w:rsidR="00C62731">
        <w:rPr>
          <w:lang w:val="cy-GB"/>
        </w:rPr>
        <w:t>sicrhau ansawdd cyfieithiadau</w:t>
      </w:r>
      <w:r w:rsidR="00526DA6" w:rsidRPr="00BE6204">
        <w:rPr>
          <w:lang w:val="cy-GB"/>
        </w:rPr>
        <w:t>;</w:t>
      </w:r>
      <w:r w:rsidR="00C62731">
        <w:rPr>
          <w:lang w:val="cy-GB"/>
        </w:rPr>
        <w:t xml:space="preserve"> llywodraethu diweddaru ac adolygu’r deunydd darllen sydd ar gael a</w:t>
      </w:r>
      <w:r w:rsidR="00526DA6" w:rsidRPr="00BE6204">
        <w:rPr>
          <w:lang w:val="cy-GB"/>
        </w:rPr>
        <w:t xml:space="preserve"> monitr</w:t>
      </w:r>
      <w:r w:rsidR="00C62731">
        <w:rPr>
          <w:lang w:val="cy-GB"/>
        </w:rPr>
        <w:t>o’r defnydd gan aelodau o’r cyhoedd o adnoddau sydd wedi’u cyfieithu</w:t>
      </w:r>
      <w:r w:rsidR="00526DA6" w:rsidRPr="00BE6204">
        <w:rPr>
          <w:lang w:val="cy-GB"/>
        </w:rPr>
        <w:t xml:space="preserve">.  </w:t>
      </w:r>
    </w:p>
    <w:p w14:paraId="2C8C3428" w14:textId="222ABE39" w:rsidR="000D061F" w:rsidRPr="00BE6204" w:rsidRDefault="00C62731" w:rsidP="000D061F">
      <w:pPr>
        <w:rPr>
          <w:lang w:val="cy-GB"/>
        </w:rPr>
      </w:pPr>
      <w:r>
        <w:rPr>
          <w:lang w:val="cy-GB"/>
        </w:rPr>
        <w:t>Rydym yn cydnabod mai dim ond rhan o’r ateb yw argaeledd gwybodaeth hygyrch</w:t>
      </w:r>
      <w:r w:rsidR="0006360D" w:rsidRPr="00BE6204">
        <w:rPr>
          <w:lang w:val="cy-GB"/>
        </w:rPr>
        <w:t>,</w:t>
      </w:r>
      <w:r>
        <w:rPr>
          <w:lang w:val="cy-GB"/>
        </w:rPr>
        <w:t xml:space="preserve"> mae angen i ni hefyd sicrhau ein bod yn gweithio i gefnogi datblygu dewisiadau </w:t>
      </w:r>
      <w:r w:rsidR="00DB65E6">
        <w:rPr>
          <w:lang w:val="cy-GB"/>
        </w:rPr>
        <w:t>cyfathrebu</w:t>
      </w:r>
      <w:r>
        <w:rPr>
          <w:lang w:val="cy-GB"/>
        </w:rPr>
        <w:t xml:space="preserve"> fel rhan o </w:t>
      </w:r>
      <w:r w:rsidR="00DB65E6">
        <w:rPr>
          <w:lang w:val="cy-GB"/>
        </w:rPr>
        <w:t>S</w:t>
      </w:r>
      <w:r>
        <w:rPr>
          <w:lang w:val="cy-GB"/>
        </w:rPr>
        <w:t xml:space="preserve">afonau </w:t>
      </w:r>
      <w:r w:rsidR="00DB65E6">
        <w:rPr>
          <w:lang w:val="cy-GB"/>
        </w:rPr>
        <w:t>H</w:t>
      </w:r>
      <w:r>
        <w:rPr>
          <w:lang w:val="cy-GB"/>
        </w:rPr>
        <w:t>ygyrchedd</w:t>
      </w:r>
      <w:r w:rsidR="0006360D" w:rsidRPr="00BE6204">
        <w:rPr>
          <w:lang w:val="cy-GB"/>
        </w:rPr>
        <w:t xml:space="preserve"> </w:t>
      </w:r>
      <w:r>
        <w:rPr>
          <w:lang w:val="cy-GB"/>
        </w:rPr>
        <w:t xml:space="preserve">i sicrhau </w:t>
      </w:r>
      <w:r w:rsidR="0049128D">
        <w:rPr>
          <w:lang w:val="cy-GB"/>
        </w:rPr>
        <w:t>bod pobl yn cael y neges sy’n gywir iddynt y tro cyntaf</w:t>
      </w:r>
      <w:r w:rsidR="0006360D" w:rsidRPr="00BE6204">
        <w:rPr>
          <w:lang w:val="cy-GB"/>
        </w:rPr>
        <w:t xml:space="preserve">. </w:t>
      </w:r>
      <w:r w:rsidR="0049128D">
        <w:rPr>
          <w:lang w:val="cy-GB"/>
        </w:rPr>
        <w:t xml:space="preserve">Bydd hyn yn cynnwys cefnogi’r gwaith a wneir gan Iechyd Cyhoeddus Cymru fel rhan o’i Gynllun Cydraddoldeb </w:t>
      </w:r>
      <w:r w:rsidR="0065470B" w:rsidRPr="00BE6204">
        <w:rPr>
          <w:lang w:val="cy-GB"/>
        </w:rPr>
        <w:t>Strateg</w:t>
      </w:r>
      <w:r w:rsidR="0049128D">
        <w:rPr>
          <w:lang w:val="cy-GB"/>
        </w:rPr>
        <w:t xml:space="preserve">ol i ddylanwadu ar ddatblygu a gweithredu </w:t>
      </w:r>
      <w:r w:rsidR="00DB65E6">
        <w:rPr>
          <w:lang w:val="cy-GB"/>
        </w:rPr>
        <w:t xml:space="preserve">atebion </w:t>
      </w:r>
      <w:r w:rsidR="002A2B78" w:rsidRPr="00BE6204">
        <w:rPr>
          <w:lang w:val="cy-GB"/>
        </w:rPr>
        <w:t>digi</w:t>
      </w:r>
      <w:r w:rsidR="0049128D">
        <w:rPr>
          <w:lang w:val="cy-GB"/>
        </w:rPr>
        <w:t>do</w:t>
      </w:r>
      <w:r w:rsidR="002A2B78" w:rsidRPr="00BE6204">
        <w:rPr>
          <w:lang w:val="cy-GB"/>
        </w:rPr>
        <w:t xml:space="preserve">l </w:t>
      </w:r>
      <w:r w:rsidR="0049128D">
        <w:rPr>
          <w:lang w:val="cy-GB"/>
        </w:rPr>
        <w:t>arloesol yn gyflym i GIG Cymru</w:t>
      </w:r>
      <w:r w:rsidR="002A2B78" w:rsidRPr="00BE6204">
        <w:rPr>
          <w:lang w:val="cy-GB"/>
        </w:rPr>
        <w:t xml:space="preserve">. </w:t>
      </w:r>
    </w:p>
    <w:p w14:paraId="19B9A405" w14:textId="0C4FDDF4" w:rsidR="008D790D" w:rsidRPr="00BE6204" w:rsidRDefault="0049128D" w:rsidP="008D790D">
      <w:pPr>
        <w:rPr>
          <w:lang w:val="cy-GB"/>
        </w:rPr>
      </w:pPr>
      <w:r>
        <w:rPr>
          <w:lang w:val="cy-GB"/>
        </w:rPr>
        <w:t xml:space="preserve">Gan weithio gyda’n tîm cyfathrebu, byddwn yn datblygu cynllun cyfathrebu </w:t>
      </w:r>
      <w:r w:rsidR="00F32265" w:rsidRPr="00BE6204">
        <w:rPr>
          <w:lang w:val="cy-GB"/>
        </w:rPr>
        <w:t>strateg</w:t>
      </w:r>
      <w:r>
        <w:rPr>
          <w:lang w:val="cy-GB"/>
        </w:rPr>
        <w:t>ol ar</w:t>
      </w:r>
      <w:r w:rsidR="00F32265" w:rsidRPr="00BE6204">
        <w:rPr>
          <w:lang w:val="cy-GB"/>
        </w:rPr>
        <w:t xml:space="preserve"> le</w:t>
      </w:r>
      <w:r>
        <w:rPr>
          <w:lang w:val="cy-GB"/>
        </w:rPr>
        <w:t>f</w:t>
      </w:r>
      <w:r w:rsidR="00F32265" w:rsidRPr="00BE6204">
        <w:rPr>
          <w:lang w:val="cy-GB"/>
        </w:rPr>
        <w:t>el</w:t>
      </w:r>
      <w:r>
        <w:rPr>
          <w:lang w:val="cy-GB"/>
        </w:rPr>
        <w:t xml:space="preserve"> poblogaeth a chymunedol</w:t>
      </w:r>
      <w:r w:rsidR="00F32265" w:rsidRPr="00BE6204">
        <w:rPr>
          <w:lang w:val="cy-GB"/>
        </w:rPr>
        <w:t>.</w:t>
      </w:r>
      <w:r>
        <w:rPr>
          <w:lang w:val="cy-GB"/>
        </w:rPr>
        <w:t xml:space="preserve"> Bydd hyn yn </w:t>
      </w:r>
      <w:r w:rsidR="00C3274A">
        <w:rPr>
          <w:lang w:val="cy-GB"/>
        </w:rPr>
        <w:t xml:space="preserve">ei gwneud yn ofynnol sicrhau </w:t>
      </w:r>
      <w:r>
        <w:rPr>
          <w:lang w:val="cy-GB"/>
        </w:rPr>
        <w:t xml:space="preserve">negeseuon i’r boblogaeth gyffredinol at ddiben </w:t>
      </w:r>
      <w:r w:rsidR="008F53D4">
        <w:rPr>
          <w:lang w:val="cy-GB"/>
        </w:rPr>
        <w:t>sgrinio, diogelwch y gwasanaethau a phwysigrwydd mynd i apwyntiad sgrinio neu gynnal prawf sgrinio pan gewch eich galw</w:t>
      </w:r>
      <w:r w:rsidR="005154A3" w:rsidRPr="00BE6204">
        <w:rPr>
          <w:lang w:val="cy-GB"/>
        </w:rPr>
        <w:t xml:space="preserve">. </w:t>
      </w:r>
      <w:r w:rsidR="008F53D4">
        <w:rPr>
          <w:lang w:val="cy-GB"/>
        </w:rPr>
        <w:t xml:space="preserve">Byddwn yn adeiladu ar ein cydweithrediad â </w:t>
      </w:r>
      <w:r w:rsidR="00BC3A99" w:rsidRPr="00BE6204">
        <w:rPr>
          <w:lang w:val="cy-GB"/>
        </w:rPr>
        <w:t>“</w:t>
      </w:r>
      <w:r w:rsidR="008D790D" w:rsidRPr="00BE6204">
        <w:rPr>
          <w:lang w:val="cy-GB"/>
        </w:rPr>
        <w:t>Help</w:t>
      </w:r>
      <w:r w:rsidR="008F53D4">
        <w:rPr>
          <w:lang w:val="cy-GB"/>
        </w:rPr>
        <w:t>wch</w:t>
      </w:r>
      <w:r w:rsidR="008D790D" w:rsidRPr="00BE6204">
        <w:rPr>
          <w:lang w:val="cy-GB"/>
        </w:rPr>
        <w:t xml:space="preserve"> </w:t>
      </w:r>
      <w:r w:rsidR="008F53D4">
        <w:rPr>
          <w:lang w:val="cy-GB"/>
        </w:rPr>
        <w:t xml:space="preserve">Ni i’ch </w:t>
      </w:r>
      <w:r w:rsidR="008D790D" w:rsidRPr="00BE6204">
        <w:rPr>
          <w:lang w:val="cy-GB"/>
        </w:rPr>
        <w:t>Help</w:t>
      </w:r>
      <w:r w:rsidR="008F53D4">
        <w:rPr>
          <w:lang w:val="cy-GB"/>
        </w:rPr>
        <w:t>u Chi</w:t>
      </w:r>
      <w:r w:rsidR="00BC3A99" w:rsidRPr="00BE6204">
        <w:rPr>
          <w:lang w:val="cy-GB"/>
        </w:rPr>
        <w:t>”</w:t>
      </w:r>
      <w:r w:rsidR="008D790D" w:rsidRPr="00BE6204">
        <w:rPr>
          <w:lang w:val="cy-GB"/>
        </w:rPr>
        <w:t xml:space="preserve"> </w:t>
      </w:r>
      <w:r w:rsidR="008F53D4">
        <w:rPr>
          <w:lang w:val="cy-GB"/>
        </w:rPr>
        <w:t>i rannu negeseuon allweddol o bwysigrwydd dulliau ataliol o gadw’n iach</w:t>
      </w:r>
      <w:r w:rsidR="008D790D" w:rsidRPr="00BE6204">
        <w:rPr>
          <w:lang w:val="cy-GB"/>
        </w:rPr>
        <w:t xml:space="preserve">. </w:t>
      </w:r>
      <w:r w:rsidR="008F53D4">
        <w:rPr>
          <w:lang w:val="cy-GB"/>
        </w:rPr>
        <w:t xml:space="preserve">Byddwn yn parhau i ddatblygu </w:t>
      </w:r>
      <w:r w:rsidR="008F53D4">
        <w:rPr>
          <w:lang w:val="cy-GB"/>
        </w:rPr>
        <w:lastRenderedPageBreak/>
        <w:t xml:space="preserve">a chefnogi ymgyrchoedd ymwybyddiaeth cenedlaethol sy’n seiliedig ar dystiolaeth </w:t>
      </w:r>
      <w:r w:rsidR="004B138D">
        <w:rPr>
          <w:lang w:val="cy-GB"/>
        </w:rPr>
        <w:t>fel</w:t>
      </w:r>
      <w:r w:rsidR="004A47F1" w:rsidRPr="00BE6204">
        <w:rPr>
          <w:lang w:val="cy-GB"/>
        </w:rPr>
        <w:t xml:space="preserve"> #</w:t>
      </w:r>
      <w:r w:rsidR="00EE3D7F">
        <w:rPr>
          <w:lang w:val="cy-GB"/>
        </w:rPr>
        <w:t>CaraGegDyGroth</w:t>
      </w:r>
      <w:r w:rsidR="00321D45" w:rsidRPr="00BE6204">
        <w:rPr>
          <w:lang w:val="cy-GB"/>
        </w:rPr>
        <w:t xml:space="preserve">. </w:t>
      </w:r>
      <w:r w:rsidR="00EE3D7F">
        <w:rPr>
          <w:lang w:val="cy-GB"/>
        </w:rPr>
        <w:t xml:space="preserve">Bydd ymgyrchoedd cyfathrebu’n cael eu </w:t>
      </w:r>
      <w:r w:rsidR="001C5A6F" w:rsidRPr="00BE6204">
        <w:rPr>
          <w:lang w:val="cy-GB"/>
        </w:rPr>
        <w:t>targe</w:t>
      </w:r>
      <w:r w:rsidR="00EE3D7F">
        <w:rPr>
          <w:lang w:val="cy-GB"/>
        </w:rPr>
        <w:t>du’n bennaf</w:t>
      </w:r>
      <w:r w:rsidR="001C5A6F" w:rsidRPr="00BE6204">
        <w:rPr>
          <w:lang w:val="cy-GB"/>
        </w:rPr>
        <w:t xml:space="preserve"> </w:t>
      </w:r>
      <w:r w:rsidR="00EE3D7F">
        <w:rPr>
          <w:lang w:val="cy-GB"/>
        </w:rPr>
        <w:t xml:space="preserve">at gynulleidfaoedd o gymunedau </w:t>
      </w:r>
      <w:r w:rsidR="001C5A6F" w:rsidRPr="00BE6204">
        <w:rPr>
          <w:lang w:val="cy-GB"/>
        </w:rPr>
        <w:t>C2DE a</w:t>
      </w:r>
      <w:r w:rsidR="00EE3D7F">
        <w:rPr>
          <w:lang w:val="cy-GB"/>
        </w:rPr>
        <w:t xml:space="preserve"> lleiafrifoedd </w:t>
      </w:r>
      <w:r w:rsidR="001C5A6F" w:rsidRPr="00BE6204">
        <w:rPr>
          <w:lang w:val="cy-GB"/>
        </w:rPr>
        <w:t>ethni</w:t>
      </w:r>
      <w:r w:rsidR="00EE3D7F">
        <w:rPr>
          <w:lang w:val="cy-GB"/>
        </w:rPr>
        <w:t>g</w:t>
      </w:r>
      <w:r w:rsidR="001C5A6F" w:rsidRPr="00BE6204">
        <w:rPr>
          <w:lang w:val="cy-GB"/>
        </w:rPr>
        <w:t>, a</w:t>
      </w:r>
      <w:r w:rsidR="00EE3D7F">
        <w:rPr>
          <w:lang w:val="cy-GB"/>
        </w:rPr>
        <w:t xml:space="preserve"> byddant yn cael eu llywio gan </w:t>
      </w:r>
      <w:r w:rsidR="004B138D">
        <w:rPr>
          <w:lang w:val="cy-GB"/>
        </w:rPr>
        <w:t>ganfyddiadau’r</w:t>
      </w:r>
      <w:r w:rsidR="00EE3D7F">
        <w:rPr>
          <w:lang w:val="cy-GB"/>
        </w:rPr>
        <w:t xml:space="preserve"> </w:t>
      </w:r>
      <w:r w:rsidR="004B138D">
        <w:rPr>
          <w:lang w:val="cy-GB"/>
        </w:rPr>
        <w:t>g</w:t>
      </w:r>
      <w:r w:rsidR="00EE3D7F">
        <w:rPr>
          <w:lang w:val="cy-GB"/>
        </w:rPr>
        <w:t>ynulleidfa</w:t>
      </w:r>
      <w:r w:rsidR="001C5A6F" w:rsidRPr="00BE6204">
        <w:rPr>
          <w:lang w:val="cy-GB"/>
        </w:rPr>
        <w:t xml:space="preserve">. </w:t>
      </w:r>
      <w:r w:rsidR="00EE3D7F">
        <w:rPr>
          <w:lang w:val="cy-GB"/>
        </w:rPr>
        <w:t>Byddwn yn rhannu ein hadnoddau a’n harbenigedd i feithrin ymddiriedaeth mewn sgrinio a’r rhaglenni sgrinio yng Nghymru i gynyddu ysgogiad i gymryd rhan</w:t>
      </w:r>
      <w:r w:rsidR="004A47F1" w:rsidRPr="00BE6204">
        <w:rPr>
          <w:lang w:val="cy-GB"/>
        </w:rPr>
        <w:t>.</w:t>
      </w:r>
      <w:r w:rsidR="001C5A6F" w:rsidRPr="00BE6204">
        <w:rPr>
          <w:lang w:val="cy-GB"/>
        </w:rPr>
        <w:t xml:space="preserve"> </w:t>
      </w:r>
      <w:r w:rsidR="00EE3D7F">
        <w:rPr>
          <w:lang w:val="cy-GB"/>
        </w:rPr>
        <w:t>Bydd ymgyrchoedd cyfathrebu’n cael eu gwerthuso fel y gallwn fesur eu heffaith</w:t>
      </w:r>
      <w:r w:rsidR="001C5A6F" w:rsidRPr="00BE6204">
        <w:rPr>
          <w:lang w:val="cy-GB"/>
        </w:rPr>
        <w:t xml:space="preserve">, </w:t>
      </w:r>
      <w:r w:rsidR="00EE3D7F">
        <w:rPr>
          <w:lang w:val="cy-GB"/>
        </w:rPr>
        <w:t>mesur</w:t>
      </w:r>
      <w:r w:rsidR="0030703F">
        <w:rPr>
          <w:lang w:val="cy-GB"/>
        </w:rPr>
        <w:t xml:space="preserve"> teimladau’r cyhoedd tuag at raglenni sgrinio Cymru a nodi</w:t>
      </w:r>
      <w:r w:rsidR="00EE3D7F">
        <w:rPr>
          <w:lang w:val="cy-GB"/>
        </w:rPr>
        <w:t xml:space="preserve"> </w:t>
      </w:r>
      <w:r w:rsidR="001C5A6F" w:rsidRPr="00BE6204">
        <w:rPr>
          <w:lang w:val="cy-GB"/>
        </w:rPr>
        <w:t>them</w:t>
      </w:r>
      <w:r w:rsidR="0030703F">
        <w:rPr>
          <w:lang w:val="cy-GB"/>
        </w:rPr>
        <w:t>âu sy’n dod i’r amlwg mewn sgwrs gyhoeddus</w:t>
      </w:r>
      <w:r w:rsidR="001C5A6F" w:rsidRPr="00BE6204">
        <w:rPr>
          <w:lang w:val="cy-GB"/>
        </w:rPr>
        <w:t>.</w:t>
      </w:r>
    </w:p>
    <w:p w14:paraId="01D62438" w14:textId="0EBDE0D7" w:rsidR="0006360D" w:rsidRPr="00BE6204" w:rsidRDefault="0030703F" w:rsidP="000D061F">
      <w:pPr>
        <w:rPr>
          <w:lang w:val="cy-GB"/>
        </w:rPr>
      </w:pPr>
      <w:r>
        <w:rPr>
          <w:lang w:val="cy-GB"/>
        </w:rPr>
        <w:t xml:space="preserve">Fel rhan o’n cynllun cyfathrebu </w:t>
      </w:r>
      <w:r w:rsidR="004A47F1" w:rsidRPr="00BE6204">
        <w:rPr>
          <w:lang w:val="cy-GB"/>
        </w:rPr>
        <w:t>strateg</w:t>
      </w:r>
      <w:r>
        <w:rPr>
          <w:lang w:val="cy-GB"/>
        </w:rPr>
        <w:t>ol</w:t>
      </w:r>
      <w:r w:rsidR="004A47F1" w:rsidRPr="00BE6204">
        <w:rPr>
          <w:lang w:val="cy-GB"/>
        </w:rPr>
        <w:t>,</w:t>
      </w:r>
      <w:r>
        <w:rPr>
          <w:lang w:val="cy-GB"/>
        </w:rPr>
        <w:t xml:space="preserve"> bydd negeseuon allweddol yn cael eu datblygu i sicrhau y gellir rhannu negeseuon clir a chyson </w:t>
      </w:r>
      <w:r w:rsidR="00B15858">
        <w:rPr>
          <w:lang w:val="cy-GB"/>
        </w:rPr>
        <w:t>d</w:t>
      </w:r>
      <w:r>
        <w:rPr>
          <w:lang w:val="cy-GB"/>
        </w:rPr>
        <w:t>rwy ein</w:t>
      </w:r>
      <w:r w:rsidR="004A47F1" w:rsidRPr="00BE6204">
        <w:rPr>
          <w:lang w:val="cy-GB"/>
        </w:rPr>
        <w:t xml:space="preserve"> </w:t>
      </w:r>
      <w:r w:rsidR="007B437F" w:rsidRPr="00BE6204">
        <w:rPr>
          <w:lang w:val="cy-GB"/>
        </w:rPr>
        <w:t>partner</w:t>
      </w:r>
      <w:r>
        <w:rPr>
          <w:lang w:val="cy-GB"/>
        </w:rPr>
        <w:t>iaid</w:t>
      </w:r>
      <w:r w:rsidR="007B437F" w:rsidRPr="00BE6204">
        <w:rPr>
          <w:lang w:val="cy-GB"/>
        </w:rPr>
        <w:t xml:space="preserve">. </w:t>
      </w:r>
      <w:r>
        <w:rPr>
          <w:lang w:val="cy-GB"/>
        </w:rPr>
        <w:t xml:space="preserve">Byddwn yn canolbwyntio ar ddatblygu cynnwys </w:t>
      </w:r>
      <w:r w:rsidR="002A2B78" w:rsidRPr="00BE6204">
        <w:rPr>
          <w:lang w:val="cy-GB"/>
        </w:rPr>
        <w:t>digi</w:t>
      </w:r>
      <w:r>
        <w:rPr>
          <w:lang w:val="cy-GB"/>
        </w:rPr>
        <w:t>do</w:t>
      </w:r>
      <w:r w:rsidR="002A2B78" w:rsidRPr="00BE6204">
        <w:rPr>
          <w:lang w:val="cy-GB"/>
        </w:rPr>
        <w:t>l</w:t>
      </w:r>
      <w:r>
        <w:rPr>
          <w:lang w:val="cy-GB"/>
        </w:rPr>
        <w:t xml:space="preserve"> </w:t>
      </w:r>
      <w:r w:rsidR="00B15858">
        <w:rPr>
          <w:lang w:val="cy-GB"/>
        </w:rPr>
        <w:t xml:space="preserve">fel </w:t>
      </w:r>
      <w:proofErr w:type="spellStart"/>
      <w:r>
        <w:rPr>
          <w:lang w:val="cy-GB"/>
        </w:rPr>
        <w:t>ffeithluniau</w:t>
      </w:r>
      <w:proofErr w:type="spellEnd"/>
      <w:r w:rsidR="002A2B78" w:rsidRPr="00BE6204">
        <w:rPr>
          <w:lang w:val="cy-GB"/>
        </w:rPr>
        <w:t xml:space="preserve"> </w:t>
      </w:r>
      <w:r>
        <w:rPr>
          <w:lang w:val="cy-GB"/>
        </w:rPr>
        <w:t xml:space="preserve">ac </w:t>
      </w:r>
      <w:r w:rsidR="002A2B78" w:rsidRPr="00BE6204">
        <w:rPr>
          <w:lang w:val="cy-GB"/>
        </w:rPr>
        <w:t>anim</w:t>
      </w:r>
      <w:r>
        <w:rPr>
          <w:lang w:val="cy-GB"/>
        </w:rPr>
        <w:t>eiddiadau a all oresgyn y rhwystrau llythrennedd iechyd  a geir gyda deunyddiau testun</w:t>
      </w:r>
      <w:r w:rsidR="001C5A6F" w:rsidRPr="00BE6204">
        <w:rPr>
          <w:lang w:val="cy-GB"/>
        </w:rPr>
        <w:t>.</w:t>
      </w:r>
      <w:r>
        <w:rPr>
          <w:lang w:val="cy-GB"/>
        </w:rPr>
        <w:t xml:space="preserve"> Gan ddysgu o</w:t>
      </w:r>
      <w:r w:rsidR="002A2B78" w:rsidRPr="00BE6204">
        <w:rPr>
          <w:lang w:val="cy-GB"/>
        </w:rPr>
        <w:t xml:space="preserve"> </w:t>
      </w:r>
      <w:r>
        <w:rPr>
          <w:lang w:val="cy-GB"/>
        </w:rPr>
        <w:t xml:space="preserve">raglen frechu </w:t>
      </w:r>
      <w:r w:rsidR="002A2B78" w:rsidRPr="00BE6204">
        <w:rPr>
          <w:lang w:val="cy-GB"/>
        </w:rPr>
        <w:t>C</w:t>
      </w:r>
      <w:r w:rsidR="0065470B" w:rsidRPr="00BE6204">
        <w:rPr>
          <w:lang w:val="cy-GB"/>
        </w:rPr>
        <w:t>ovid</w:t>
      </w:r>
      <w:r w:rsidR="002A2B78" w:rsidRPr="00BE6204">
        <w:rPr>
          <w:lang w:val="cy-GB"/>
        </w:rPr>
        <w:t>-19</w:t>
      </w:r>
      <w:r w:rsidR="001C5A6F" w:rsidRPr="00BE6204">
        <w:rPr>
          <w:lang w:val="cy-GB"/>
        </w:rPr>
        <w:t>,</w:t>
      </w:r>
      <w:r>
        <w:rPr>
          <w:lang w:val="cy-GB"/>
        </w:rPr>
        <w:t xml:space="preserve"> byddwn yn datblygu cynnwys</w:t>
      </w:r>
      <w:r w:rsidR="001C5A6F" w:rsidRPr="00BE6204">
        <w:rPr>
          <w:lang w:val="cy-GB"/>
        </w:rPr>
        <w:t xml:space="preserve"> </w:t>
      </w:r>
      <w:r w:rsidR="002A2B78" w:rsidRPr="00BE6204">
        <w:rPr>
          <w:lang w:val="cy-GB"/>
        </w:rPr>
        <w:t>digi</w:t>
      </w:r>
      <w:r>
        <w:rPr>
          <w:lang w:val="cy-GB"/>
        </w:rPr>
        <w:t>do</w:t>
      </w:r>
      <w:r w:rsidR="002A2B78" w:rsidRPr="00BE6204">
        <w:rPr>
          <w:lang w:val="cy-GB"/>
        </w:rPr>
        <w:t xml:space="preserve">l </w:t>
      </w:r>
      <w:r>
        <w:rPr>
          <w:lang w:val="cy-GB"/>
        </w:rPr>
        <w:t xml:space="preserve">y gellir ei rannu’n hawdd </w:t>
      </w:r>
      <w:r w:rsidR="00B15858">
        <w:rPr>
          <w:lang w:val="cy-GB"/>
        </w:rPr>
        <w:t>d</w:t>
      </w:r>
      <w:r>
        <w:rPr>
          <w:lang w:val="cy-GB"/>
        </w:rPr>
        <w:t>rwy lwyfannau cyfryngau cymdeithasol, gan gynnwys</w:t>
      </w:r>
      <w:r w:rsidR="002A2B78" w:rsidRPr="00BE6204">
        <w:rPr>
          <w:lang w:val="cy-GB"/>
        </w:rPr>
        <w:t xml:space="preserve"> </w:t>
      </w:r>
      <w:proofErr w:type="spellStart"/>
      <w:r w:rsidR="002A2B78" w:rsidRPr="00BE6204">
        <w:rPr>
          <w:lang w:val="cy-GB"/>
        </w:rPr>
        <w:t>WhatsApp</w:t>
      </w:r>
      <w:proofErr w:type="spellEnd"/>
      <w:r>
        <w:rPr>
          <w:lang w:val="cy-GB"/>
        </w:rPr>
        <w:t xml:space="preserve"> i sicrhau y gellir </w:t>
      </w:r>
      <w:r w:rsidR="00B15858">
        <w:rPr>
          <w:lang w:val="cy-GB"/>
        </w:rPr>
        <w:t>cyflwyno</w:t>
      </w:r>
      <w:r>
        <w:rPr>
          <w:lang w:val="cy-GB"/>
        </w:rPr>
        <w:t xml:space="preserve"> ein negeseuon </w:t>
      </w:r>
      <w:r w:rsidR="00B15858">
        <w:rPr>
          <w:lang w:val="cy-GB"/>
        </w:rPr>
        <w:t>d</w:t>
      </w:r>
      <w:r>
        <w:rPr>
          <w:lang w:val="cy-GB"/>
        </w:rPr>
        <w:t xml:space="preserve">rwy’r sianeli y mae ein grwpiau poblogaeth yn eu defnyddio </w:t>
      </w:r>
      <w:r w:rsidR="00B15858">
        <w:rPr>
          <w:lang w:val="cy-GB"/>
        </w:rPr>
        <w:t>amlaf</w:t>
      </w:r>
      <w:r w:rsidR="002A2B78" w:rsidRPr="00BE6204">
        <w:rPr>
          <w:lang w:val="cy-GB"/>
        </w:rPr>
        <w:t xml:space="preserve">. </w:t>
      </w:r>
      <w:r w:rsidR="002D6C11">
        <w:rPr>
          <w:lang w:val="cy-GB"/>
        </w:rPr>
        <w:t>Bydd angen negeseuon allweddol ar gyfer pob un o’n rhaglenni i adlewyrchu’r carfanau a llwybrau poblogaeth gwahanol dan sylw</w:t>
      </w:r>
      <w:r w:rsidR="0006360D" w:rsidRPr="00BE6204">
        <w:rPr>
          <w:lang w:val="cy-GB"/>
        </w:rPr>
        <w:t xml:space="preserve">. </w:t>
      </w:r>
    </w:p>
    <w:p w14:paraId="0F382800" w14:textId="2E046364" w:rsidR="004A47F1" w:rsidRPr="00BE6204" w:rsidRDefault="002D6C11" w:rsidP="000D061F">
      <w:pPr>
        <w:rPr>
          <w:lang w:val="cy-GB"/>
        </w:rPr>
      </w:pPr>
      <w:r>
        <w:rPr>
          <w:lang w:val="cy-GB"/>
        </w:rPr>
        <w:t xml:space="preserve">Byddwn hefyd yn datblygu negeseuon </w:t>
      </w:r>
      <w:r w:rsidR="001F23B0">
        <w:rPr>
          <w:lang w:val="cy-GB"/>
        </w:rPr>
        <w:t xml:space="preserve">wedi’u targedu </w:t>
      </w:r>
      <w:r>
        <w:rPr>
          <w:lang w:val="cy-GB"/>
        </w:rPr>
        <w:t>ar gyfer cymunedau</w:t>
      </w:r>
      <w:r w:rsidR="00321D45" w:rsidRPr="00BE6204">
        <w:rPr>
          <w:lang w:val="cy-GB"/>
        </w:rPr>
        <w:t>,</w:t>
      </w:r>
      <w:r>
        <w:rPr>
          <w:lang w:val="cy-GB"/>
        </w:rPr>
        <w:t xml:space="preserve"> yn enwedig y rhai y nodir bod y cyfraddau </w:t>
      </w:r>
      <w:r w:rsidR="001F23B0">
        <w:rPr>
          <w:lang w:val="cy-GB"/>
        </w:rPr>
        <w:t>sgrinio’</w:t>
      </w:r>
      <w:r>
        <w:rPr>
          <w:lang w:val="cy-GB"/>
        </w:rPr>
        <w:t>n isel neu fod ymddiriedaeth yn y rhaglenni sgrinio’n isel</w:t>
      </w:r>
      <w:r w:rsidR="005154A3" w:rsidRPr="00BE6204">
        <w:rPr>
          <w:lang w:val="cy-GB"/>
        </w:rPr>
        <w:t xml:space="preserve">. </w:t>
      </w:r>
      <w:r>
        <w:rPr>
          <w:lang w:val="cy-GB"/>
        </w:rPr>
        <w:t xml:space="preserve">Bydd hyn yn </w:t>
      </w:r>
      <w:r w:rsidR="001F23B0">
        <w:rPr>
          <w:lang w:val="cy-GB"/>
        </w:rPr>
        <w:t xml:space="preserve">ei gwneud yn ofynnol </w:t>
      </w:r>
      <w:r>
        <w:rPr>
          <w:lang w:val="cy-GB"/>
        </w:rPr>
        <w:t>gwrando ar bryderon cymunedau ac ymateb i’w hanghenion</w:t>
      </w:r>
      <w:r w:rsidR="00B51A91" w:rsidRPr="00BE6204">
        <w:rPr>
          <w:lang w:val="cy-GB"/>
        </w:rPr>
        <w:t xml:space="preserve">. </w:t>
      </w:r>
      <w:r>
        <w:rPr>
          <w:lang w:val="cy-GB"/>
        </w:rPr>
        <w:t>Bydd hyn yn sgwrs ddwyffordd ag unigolion</w:t>
      </w:r>
      <w:r w:rsidR="008D790D" w:rsidRPr="00BE6204">
        <w:rPr>
          <w:lang w:val="cy-GB"/>
        </w:rPr>
        <w:t>, gr</w:t>
      </w:r>
      <w:r>
        <w:rPr>
          <w:lang w:val="cy-GB"/>
        </w:rPr>
        <w:t>w</w:t>
      </w:r>
      <w:r w:rsidR="008D790D" w:rsidRPr="00BE6204">
        <w:rPr>
          <w:lang w:val="cy-GB"/>
        </w:rPr>
        <w:t>p</w:t>
      </w:r>
      <w:r>
        <w:rPr>
          <w:lang w:val="cy-GB"/>
        </w:rPr>
        <w:t>iau neu gymunedau</w:t>
      </w:r>
      <w:r w:rsidR="008D790D" w:rsidRPr="00BE6204">
        <w:rPr>
          <w:lang w:val="cy-GB"/>
        </w:rPr>
        <w:t xml:space="preserve">, </w:t>
      </w:r>
      <w:r w:rsidR="001F23B0">
        <w:rPr>
          <w:lang w:val="cy-GB"/>
        </w:rPr>
        <w:t>gan w</w:t>
      </w:r>
      <w:r>
        <w:rPr>
          <w:lang w:val="cy-GB"/>
        </w:rPr>
        <w:t xml:space="preserve">rando ar ein gilydd a dysgu </w:t>
      </w:r>
      <w:r w:rsidR="001F23B0">
        <w:rPr>
          <w:lang w:val="cy-GB"/>
        </w:rPr>
        <w:t xml:space="preserve">oddi wrth </w:t>
      </w:r>
      <w:r>
        <w:rPr>
          <w:lang w:val="cy-GB"/>
        </w:rPr>
        <w:t>ein gilydd</w:t>
      </w:r>
      <w:r w:rsidR="008D790D" w:rsidRPr="00BE6204">
        <w:rPr>
          <w:lang w:val="cy-GB"/>
        </w:rPr>
        <w:t xml:space="preserve">. </w:t>
      </w:r>
      <w:r>
        <w:rPr>
          <w:lang w:val="cy-GB"/>
        </w:rPr>
        <w:t xml:space="preserve">Ein </w:t>
      </w:r>
      <w:r w:rsidR="008D790D" w:rsidRPr="00BE6204">
        <w:rPr>
          <w:lang w:val="cy-GB"/>
        </w:rPr>
        <w:t>r</w:t>
      </w:r>
      <w:r>
        <w:rPr>
          <w:lang w:val="cy-GB"/>
        </w:rPr>
        <w:t>ô</w:t>
      </w:r>
      <w:r w:rsidR="008D790D" w:rsidRPr="00BE6204">
        <w:rPr>
          <w:lang w:val="cy-GB"/>
        </w:rPr>
        <w:t>l</w:t>
      </w:r>
      <w:r>
        <w:rPr>
          <w:lang w:val="cy-GB"/>
        </w:rPr>
        <w:t xml:space="preserve"> yw troi’r sylfaen dystiolaeth a gwybodaeth wyddonol yn negeseuon clir i lywio eu penderfyniadau</w:t>
      </w:r>
      <w:r w:rsidR="008D790D" w:rsidRPr="00BE6204">
        <w:rPr>
          <w:lang w:val="cy-GB"/>
        </w:rPr>
        <w:t xml:space="preserve">. </w:t>
      </w:r>
      <w:r>
        <w:rPr>
          <w:lang w:val="cy-GB"/>
        </w:rPr>
        <w:t>Pan fo’n b</w:t>
      </w:r>
      <w:r w:rsidR="001C5A6F" w:rsidRPr="00BE6204">
        <w:rPr>
          <w:lang w:val="cy-GB"/>
        </w:rPr>
        <w:t>osibl,</w:t>
      </w:r>
      <w:r>
        <w:rPr>
          <w:lang w:val="cy-GB"/>
        </w:rPr>
        <w:t xml:space="preserve"> bydd deunyddiau cyfathrebu’n cael eu </w:t>
      </w:r>
      <w:proofErr w:type="spellStart"/>
      <w:r>
        <w:rPr>
          <w:lang w:val="cy-GB"/>
        </w:rPr>
        <w:t>cydgynhyrchu</w:t>
      </w:r>
      <w:proofErr w:type="spellEnd"/>
      <w:r>
        <w:rPr>
          <w:lang w:val="cy-GB"/>
        </w:rPr>
        <w:t xml:space="preserve"> gan bobl o’r gynulleidfa d</w:t>
      </w:r>
      <w:r w:rsidR="001C5A6F" w:rsidRPr="00BE6204">
        <w:rPr>
          <w:lang w:val="cy-GB"/>
        </w:rPr>
        <w:t>arge</w:t>
      </w:r>
      <w:r>
        <w:rPr>
          <w:lang w:val="cy-GB"/>
        </w:rPr>
        <w:t>d berthnasol</w:t>
      </w:r>
      <w:r w:rsidR="001C5A6F" w:rsidRPr="00BE6204">
        <w:rPr>
          <w:lang w:val="cy-GB"/>
        </w:rPr>
        <w:t>.</w:t>
      </w:r>
    </w:p>
    <w:p w14:paraId="78634F8E" w14:textId="46715819" w:rsidR="00BC3A99" w:rsidRPr="00BE6204" w:rsidRDefault="00504D1B" w:rsidP="00BC3A99">
      <w:pPr>
        <w:rPr>
          <w:lang w:val="cy-GB"/>
        </w:rPr>
      </w:pPr>
      <w:r>
        <w:rPr>
          <w:lang w:val="cy-GB"/>
        </w:rPr>
        <w:t>Bydd dulliau cyfathrebu wedi’u hysgogi gan dystiolaeth</w:t>
      </w:r>
      <w:r w:rsidR="005C5A30" w:rsidRPr="00BE6204">
        <w:rPr>
          <w:lang w:val="cy-GB"/>
        </w:rPr>
        <w:t>,</w:t>
      </w:r>
      <w:r>
        <w:rPr>
          <w:lang w:val="cy-GB"/>
        </w:rPr>
        <w:t xml:space="preserve"> gan ddefnyddio canfyddiadau o waith ymgysylltu cenedlaethol gan y Tîm Ymgysylltu â Sgrinio</w:t>
      </w:r>
      <w:r w:rsidR="005C5A30" w:rsidRPr="00BE6204">
        <w:rPr>
          <w:lang w:val="cy-GB"/>
        </w:rPr>
        <w:t xml:space="preserve"> </w:t>
      </w:r>
      <w:r>
        <w:rPr>
          <w:lang w:val="cy-GB"/>
        </w:rPr>
        <w:t>a gwaith gan</w:t>
      </w:r>
      <w:r w:rsidR="005C5A30" w:rsidRPr="00BE6204">
        <w:rPr>
          <w:lang w:val="cy-GB"/>
        </w:rPr>
        <w:t xml:space="preserve"> </w:t>
      </w:r>
      <w:r>
        <w:rPr>
          <w:lang w:val="cy-GB"/>
        </w:rPr>
        <w:t>b</w:t>
      </w:r>
      <w:r w:rsidR="005C5A30" w:rsidRPr="00BE6204">
        <w:rPr>
          <w:lang w:val="cy-GB"/>
        </w:rPr>
        <w:t>artner</w:t>
      </w:r>
      <w:r>
        <w:rPr>
          <w:lang w:val="cy-GB"/>
        </w:rPr>
        <w:t>iaid allanol, gan gynnwys Prifysgol Caerdydd</w:t>
      </w:r>
      <w:r w:rsidR="005C5A30" w:rsidRPr="00BE6204">
        <w:rPr>
          <w:lang w:val="cy-GB"/>
        </w:rPr>
        <w:t xml:space="preserve"> </w:t>
      </w:r>
      <w:r w:rsidR="00D16DA8">
        <w:rPr>
          <w:lang w:val="cy-GB"/>
        </w:rPr>
        <w:t>gyda’r a</w:t>
      </w:r>
      <w:r w:rsidR="00D16DA8" w:rsidRPr="00BE6204">
        <w:rPr>
          <w:lang w:val="cy-GB"/>
        </w:rPr>
        <w:t>stud</w:t>
      </w:r>
      <w:r w:rsidR="00D16DA8">
        <w:rPr>
          <w:lang w:val="cy-GB"/>
        </w:rPr>
        <w:t xml:space="preserve">iaeth </w:t>
      </w:r>
      <w:r w:rsidR="005C5A30" w:rsidRPr="00BE6204">
        <w:rPr>
          <w:lang w:val="cy-GB"/>
        </w:rPr>
        <w:t>CABS</w:t>
      </w:r>
      <w:r w:rsidR="008D790D" w:rsidRPr="00BE6204">
        <w:rPr>
          <w:lang w:val="cy-GB"/>
        </w:rPr>
        <w:t xml:space="preserve">. </w:t>
      </w:r>
      <w:r w:rsidR="00D16DA8">
        <w:rPr>
          <w:lang w:val="cy-GB"/>
        </w:rPr>
        <w:t>Byddwn yn gweithio’n agos gyda chydweithwyr yn y Tîm</w:t>
      </w:r>
      <w:r w:rsidR="00C9683F">
        <w:rPr>
          <w:lang w:val="cy-GB"/>
        </w:rPr>
        <w:t xml:space="preserve"> Newid Ymddygiad a Gwybodaeth i’r Cyhoedd</w:t>
      </w:r>
      <w:r w:rsidR="00D16DA8">
        <w:rPr>
          <w:lang w:val="cy-GB"/>
        </w:rPr>
        <w:t xml:space="preserve"> </w:t>
      </w:r>
      <w:r w:rsidR="00B54481">
        <w:rPr>
          <w:lang w:val="cy-GB"/>
        </w:rPr>
        <w:t xml:space="preserve">yn ICC i ddefnyddio eu harbenigedd </w:t>
      </w:r>
      <w:r w:rsidR="00C9683F">
        <w:rPr>
          <w:lang w:val="cy-GB"/>
        </w:rPr>
        <w:t xml:space="preserve">i lywio ein </w:t>
      </w:r>
      <w:r w:rsidR="00B54481">
        <w:rPr>
          <w:lang w:val="cy-GB"/>
        </w:rPr>
        <w:t>cyfathrebu</w:t>
      </w:r>
      <w:r w:rsidR="00C9683F">
        <w:rPr>
          <w:lang w:val="cy-GB"/>
        </w:rPr>
        <w:t xml:space="preserve"> craidd gyda’n poblogaethau</w:t>
      </w:r>
      <w:r w:rsidR="008D790D" w:rsidRPr="00BE6204">
        <w:rPr>
          <w:lang w:val="cy-GB"/>
        </w:rPr>
        <w:t xml:space="preserve">. </w:t>
      </w:r>
    </w:p>
    <w:p w14:paraId="14EFFD57" w14:textId="5DAA65D3" w:rsidR="000D061F" w:rsidRPr="00B93732" w:rsidRDefault="009B5C0B" w:rsidP="002D6C32">
      <w:pPr>
        <w:pStyle w:val="ListParagraph"/>
        <w:numPr>
          <w:ilvl w:val="0"/>
          <w:numId w:val="9"/>
        </w:numPr>
        <w:rPr>
          <w:b/>
          <w:lang w:val="cy-GB"/>
        </w:rPr>
      </w:pPr>
      <w:r w:rsidRPr="00B93732">
        <w:rPr>
          <w:b/>
          <w:lang w:val="cy-GB"/>
        </w:rPr>
        <w:t>Ymgysylltu a chymuned</w:t>
      </w:r>
    </w:p>
    <w:p w14:paraId="55D6A4BB" w14:textId="3345087E" w:rsidR="009B2D78" w:rsidRPr="00BE6204" w:rsidRDefault="00C9683F" w:rsidP="000D061F">
      <w:pPr>
        <w:rPr>
          <w:lang w:val="cy-GB"/>
        </w:rPr>
      </w:pPr>
      <w:r>
        <w:rPr>
          <w:lang w:val="cy-GB"/>
        </w:rPr>
        <w:t>Mae rhwystrau a galluogwyr ar gyfer sgrinio’n amrywio ar draws grwpiau poblogaeth</w:t>
      </w:r>
      <w:r w:rsidR="00321D45" w:rsidRPr="00BE6204">
        <w:rPr>
          <w:lang w:val="cy-GB"/>
        </w:rPr>
        <w:t xml:space="preserve">. </w:t>
      </w:r>
      <w:r>
        <w:rPr>
          <w:lang w:val="cy-GB"/>
        </w:rPr>
        <w:t>Mae angen i ni gydweithio â chymunedau fel y gallwn ddeall</w:t>
      </w:r>
      <w:r w:rsidR="00B93732">
        <w:rPr>
          <w:lang w:val="cy-GB"/>
        </w:rPr>
        <w:t xml:space="preserve"> </w:t>
      </w:r>
      <w:r>
        <w:rPr>
          <w:lang w:val="cy-GB"/>
        </w:rPr>
        <w:t>rhesymau pobl dros wneud y dewisiadau y maent yn eu gwneud</w:t>
      </w:r>
      <w:r w:rsidR="004A47F1" w:rsidRPr="00BE6204">
        <w:rPr>
          <w:lang w:val="cy-GB"/>
        </w:rPr>
        <w:t xml:space="preserve">. </w:t>
      </w:r>
      <w:r w:rsidR="0089510E">
        <w:rPr>
          <w:lang w:val="cy-GB"/>
        </w:rPr>
        <w:t xml:space="preserve">Byddwn yn gweithio gyda chymunedau lle y mae cyfraddau </w:t>
      </w:r>
      <w:r w:rsidR="00B93732">
        <w:rPr>
          <w:lang w:val="cy-GB"/>
        </w:rPr>
        <w:t>sgrinio</w:t>
      </w:r>
      <w:r w:rsidR="0089510E">
        <w:rPr>
          <w:lang w:val="cy-GB"/>
        </w:rPr>
        <w:t>’n isel</w:t>
      </w:r>
      <w:r w:rsidR="006059F1" w:rsidRPr="00BE6204">
        <w:rPr>
          <w:lang w:val="cy-GB"/>
        </w:rPr>
        <w:t>,</w:t>
      </w:r>
      <w:r w:rsidR="0089510E">
        <w:rPr>
          <w:lang w:val="cy-GB"/>
        </w:rPr>
        <w:t xml:space="preserve"> lle y mae niwed iechyd o’r cyflyrau y sgrinnir ar eu cyfer yn fawr a chyda chymunedau heb gynrychiolaeth ddigonol y mae’n hysbys bod ganddynt ganlyniadau iechyd gwaeth</w:t>
      </w:r>
      <w:r w:rsidR="006059F1" w:rsidRPr="00BE6204">
        <w:rPr>
          <w:lang w:val="cy-GB"/>
        </w:rPr>
        <w:t xml:space="preserve">. </w:t>
      </w:r>
      <w:r w:rsidR="0089510E">
        <w:rPr>
          <w:lang w:val="cy-GB"/>
        </w:rPr>
        <w:t xml:space="preserve">Bydd hyn yn </w:t>
      </w:r>
      <w:r w:rsidR="00B93732">
        <w:rPr>
          <w:lang w:val="cy-GB"/>
        </w:rPr>
        <w:t xml:space="preserve">ei gwneud yn ofynnol cael </w:t>
      </w:r>
      <w:r w:rsidR="0089510E">
        <w:rPr>
          <w:lang w:val="cy-GB"/>
        </w:rPr>
        <w:t xml:space="preserve">ac adnoddau i </w:t>
      </w:r>
      <w:r w:rsidR="0089510E">
        <w:rPr>
          <w:lang w:val="cy-GB"/>
        </w:rPr>
        <w:lastRenderedPageBreak/>
        <w:t xml:space="preserve">sicrhau cynnwys gwirioneddol ac </w:t>
      </w:r>
      <w:r w:rsidR="004A47F1" w:rsidRPr="00BE6204">
        <w:rPr>
          <w:lang w:val="cy-GB"/>
        </w:rPr>
        <w:t>integr</w:t>
      </w:r>
      <w:r w:rsidR="0089510E">
        <w:rPr>
          <w:lang w:val="cy-GB"/>
        </w:rPr>
        <w:t xml:space="preserve">eiddiad </w:t>
      </w:r>
      <w:r w:rsidR="00B93732">
        <w:rPr>
          <w:lang w:val="cy-GB"/>
        </w:rPr>
        <w:t>d</w:t>
      </w:r>
      <w:r w:rsidR="0089510E">
        <w:rPr>
          <w:lang w:val="cy-GB"/>
        </w:rPr>
        <w:t>rwy rwydweithiau cynaliadwy</w:t>
      </w:r>
      <w:r w:rsidR="00C1134D" w:rsidRPr="00BE6204">
        <w:rPr>
          <w:lang w:val="cy-GB"/>
        </w:rPr>
        <w:t>.</w:t>
      </w:r>
      <w:r w:rsidR="00526DA6" w:rsidRPr="00BE6204">
        <w:rPr>
          <w:lang w:val="cy-GB"/>
        </w:rPr>
        <w:t xml:space="preserve"> </w:t>
      </w:r>
    </w:p>
    <w:p w14:paraId="267A87A1" w14:textId="689B38DC" w:rsidR="00BC3A99" w:rsidRPr="00BE6204" w:rsidRDefault="0089510E" w:rsidP="004A47F1">
      <w:pPr>
        <w:rPr>
          <w:lang w:val="cy-GB"/>
        </w:rPr>
      </w:pPr>
      <w:r>
        <w:rPr>
          <w:lang w:val="cy-GB"/>
        </w:rPr>
        <w:t>Byddwn yn adeiladu ar waith ymgysylltu presennol</w:t>
      </w:r>
      <w:r w:rsidR="008D790D" w:rsidRPr="00BE6204">
        <w:rPr>
          <w:lang w:val="cy-GB"/>
        </w:rPr>
        <w:t>,</w:t>
      </w:r>
      <w:r>
        <w:rPr>
          <w:lang w:val="cy-GB"/>
        </w:rPr>
        <w:t xml:space="preserve"> gan gryfhau gwaith manwl blaenorol gyda’r gymuned</w:t>
      </w:r>
      <w:r w:rsidR="008D790D" w:rsidRPr="00BE6204">
        <w:rPr>
          <w:lang w:val="cy-GB"/>
        </w:rPr>
        <w:t xml:space="preserve"> </w:t>
      </w:r>
      <w:r w:rsidR="004A47F1" w:rsidRPr="00BE6204">
        <w:rPr>
          <w:lang w:val="cy-GB"/>
        </w:rPr>
        <w:t>L</w:t>
      </w:r>
      <w:r>
        <w:rPr>
          <w:lang w:val="cy-GB"/>
        </w:rPr>
        <w:t>HD</w:t>
      </w:r>
      <w:r w:rsidR="00BC3A99" w:rsidRPr="00BE6204">
        <w:rPr>
          <w:lang w:val="cy-GB"/>
        </w:rPr>
        <w:t>T</w:t>
      </w:r>
      <w:r>
        <w:rPr>
          <w:lang w:val="cy-GB"/>
        </w:rPr>
        <w:t>C</w:t>
      </w:r>
      <w:r w:rsidR="00BC3A99" w:rsidRPr="00BE6204">
        <w:rPr>
          <w:lang w:val="cy-GB"/>
        </w:rPr>
        <w:t>+</w:t>
      </w:r>
      <w:r w:rsidR="004A47F1" w:rsidRPr="00BE6204">
        <w:rPr>
          <w:lang w:val="cy-GB"/>
        </w:rPr>
        <w:t>,</w:t>
      </w:r>
      <w:r>
        <w:rPr>
          <w:lang w:val="cy-GB"/>
        </w:rPr>
        <w:t xml:space="preserve"> cymunedau Sipsiwn a Theithwyr a phobl ag anableddau dysgu</w:t>
      </w:r>
      <w:r w:rsidR="004A47F1" w:rsidRPr="00BE6204">
        <w:rPr>
          <w:lang w:val="cy-GB"/>
        </w:rPr>
        <w:t xml:space="preserve">. </w:t>
      </w:r>
      <w:r>
        <w:rPr>
          <w:lang w:val="cy-GB"/>
        </w:rPr>
        <w:t>Byddwn yn ceisio rhagor o b</w:t>
      </w:r>
      <w:r w:rsidR="00BC3A99" w:rsidRPr="00BE6204">
        <w:rPr>
          <w:lang w:val="cy-GB"/>
        </w:rPr>
        <w:t>artner</w:t>
      </w:r>
      <w:r>
        <w:rPr>
          <w:lang w:val="cy-GB"/>
        </w:rPr>
        <w:t>iaet</w:t>
      </w:r>
      <w:r w:rsidR="00BC3A99" w:rsidRPr="00BE6204">
        <w:rPr>
          <w:lang w:val="cy-GB"/>
        </w:rPr>
        <w:t>h</w:t>
      </w:r>
      <w:r>
        <w:rPr>
          <w:lang w:val="cy-GB"/>
        </w:rPr>
        <w:t>au</w:t>
      </w:r>
      <w:r w:rsidR="00BC3A99" w:rsidRPr="00BE6204">
        <w:rPr>
          <w:lang w:val="cy-GB"/>
        </w:rPr>
        <w:t xml:space="preserve"> </w:t>
      </w:r>
      <w:r>
        <w:rPr>
          <w:lang w:val="cy-GB"/>
        </w:rPr>
        <w:t xml:space="preserve">â sefydliadau sy’n cynrychioli </w:t>
      </w:r>
      <w:r w:rsidR="00BC3A99" w:rsidRPr="00BE6204">
        <w:rPr>
          <w:lang w:val="cy-GB"/>
        </w:rPr>
        <w:t>gr</w:t>
      </w:r>
      <w:r>
        <w:rPr>
          <w:lang w:val="cy-GB"/>
        </w:rPr>
        <w:t>w</w:t>
      </w:r>
      <w:r w:rsidR="00BC3A99" w:rsidRPr="00BE6204">
        <w:rPr>
          <w:lang w:val="cy-GB"/>
        </w:rPr>
        <w:t>p</w:t>
      </w:r>
      <w:r>
        <w:rPr>
          <w:lang w:val="cy-GB"/>
        </w:rPr>
        <w:t>iau heb gynrychiolaeth ddigonol</w:t>
      </w:r>
      <w:r w:rsidR="00BC3A99" w:rsidRPr="00BE6204">
        <w:rPr>
          <w:lang w:val="cy-GB"/>
        </w:rPr>
        <w:t xml:space="preserve"> a</w:t>
      </w:r>
      <w:r>
        <w:rPr>
          <w:lang w:val="cy-GB"/>
        </w:rPr>
        <w:t xml:space="preserve"> grwpiau cymunedol</w:t>
      </w:r>
      <w:r w:rsidR="002603A5">
        <w:rPr>
          <w:lang w:val="cy-GB"/>
        </w:rPr>
        <w:t xml:space="preserve"> na fu ymgysylltiad gofal iechyd ar gael iddynt o’r blaen</w:t>
      </w:r>
      <w:r w:rsidR="00BC3A99" w:rsidRPr="00BE6204">
        <w:rPr>
          <w:lang w:val="cy-GB"/>
        </w:rPr>
        <w:t xml:space="preserve">. </w:t>
      </w:r>
      <w:r w:rsidR="002603A5">
        <w:rPr>
          <w:lang w:val="cy-GB"/>
        </w:rPr>
        <w:t>Byddwn yn hyblyg o ran deall sut y mae cymunedau’n newid ac yn addasu a chyda phwy y gallwn ac y dylem fod yn gweithio</w:t>
      </w:r>
      <w:r w:rsidR="00BC3A99" w:rsidRPr="00BE6204">
        <w:rPr>
          <w:lang w:val="cy-GB"/>
        </w:rPr>
        <w:t xml:space="preserve">. </w:t>
      </w:r>
      <w:r w:rsidR="002603A5">
        <w:rPr>
          <w:lang w:val="cy-GB"/>
        </w:rPr>
        <w:t xml:space="preserve">Bydd hyn yn ei gwneud yn ofynnol i ni ddiweddaru ac adolygu ein dadansoddiad rhanddeiliaid yn rheolaidd a datblygu </w:t>
      </w:r>
      <w:r w:rsidR="006059F1" w:rsidRPr="00BE6204">
        <w:rPr>
          <w:lang w:val="cy-GB"/>
        </w:rPr>
        <w:t>strateg</w:t>
      </w:r>
      <w:r w:rsidR="002603A5">
        <w:rPr>
          <w:lang w:val="cy-GB"/>
        </w:rPr>
        <w:t>aeth cynnwys defnyddwyr</w:t>
      </w:r>
      <w:r w:rsidR="006059F1" w:rsidRPr="00BE6204">
        <w:rPr>
          <w:lang w:val="cy-GB"/>
        </w:rPr>
        <w:t xml:space="preserve"> </w:t>
      </w:r>
      <w:r w:rsidR="002603A5">
        <w:rPr>
          <w:lang w:val="cy-GB"/>
        </w:rPr>
        <w:t>ar gyfer yr adran</w:t>
      </w:r>
      <w:r w:rsidR="006059F1" w:rsidRPr="00BE6204">
        <w:rPr>
          <w:lang w:val="cy-GB"/>
        </w:rPr>
        <w:t xml:space="preserve">. </w:t>
      </w:r>
      <w:r w:rsidR="00BC3A99" w:rsidRPr="00BE6204">
        <w:rPr>
          <w:lang w:val="cy-GB"/>
        </w:rPr>
        <w:t xml:space="preserve"> </w:t>
      </w:r>
    </w:p>
    <w:p w14:paraId="45B20255" w14:textId="2A11E3F8" w:rsidR="00526DA6" w:rsidRPr="00BE6204" w:rsidRDefault="002603A5" w:rsidP="004A47F1">
      <w:pPr>
        <w:rPr>
          <w:lang w:val="cy-GB"/>
        </w:rPr>
      </w:pPr>
      <w:r>
        <w:rPr>
          <w:lang w:val="cy-GB"/>
        </w:rPr>
        <w:t xml:space="preserve">Byddwn yn cefnogi gwaith i ddatblygu </w:t>
      </w:r>
      <w:r w:rsidR="00526DA6" w:rsidRPr="00BE6204">
        <w:rPr>
          <w:lang w:val="cy-GB"/>
        </w:rPr>
        <w:t>panel</w:t>
      </w:r>
      <w:r>
        <w:rPr>
          <w:lang w:val="cy-GB"/>
        </w:rPr>
        <w:t xml:space="preserve"> dinasyddion yn ICC</w:t>
      </w:r>
      <w:r w:rsidR="00526DA6" w:rsidRPr="00BE6204">
        <w:rPr>
          <w:lang w:val="cy-GB"/>
        </w:rPr>
        <w:t xml:space="preserve"> </w:t>
      </w:r>
      <w:r>
        <w:rPr>
          <w:lang w:val="cy-GB"/>
        </w:rPr>
        <w:t>i gynnwys defnyddwyr gwasanaeth</w:t>
      </w:r>
      <w:r w:rsidR="007D4341">
        <w:rPr>
          <w:lang w:val="cy-GB"/>
        </w:rPr>
        <w:t>au</w:t>
      </w:r>
      <w:r>
        <w:rPr>
          <w:lang w:val="cy-GB"/>
        </w:rPr>
        <w:t xml:space="preserve"> sgrinio a chynrychiolwyr grwpiau heb gynrychiolaeth ddigonol</w:t>
      </w:r>
      <w:r w:rsidR="00526DA6" w:rsidRPr="00BE6204">
        <w:rPr>
          <w:lang w:val="cy-GB"/>
        </w:rPr>
        <w:t xml:space="preserve">. </w:t>
      </w:r>
      <w:r w:rsidR="007D4341">
        <w:rPr>
          <w:lang w:val="cy-GB"/>
        </w:rPr>
        <w:t>R</w:t>
      </w:r>
      <w:r>
        <w:rPr>
          <w:lang w:val="cy-GB"/>
        </w:rPr>
        <w:t>haid i hyn gynnwys pobl â gwybodaeth a dealltwriaeth wahanol o sgrinio</w:t>
      </w:r>
      <w:r w:rsidR="007D4341">
        <w:rPr>
          <w:lang w:val="cy-GB"/>
        </w:rPr>
        <w:t xml:space="preserve"> </w:t>
      </w:r>
      <w:r w:rsidR="00A64E08">
        <w:rPr>
          <w:lang w:val="cy-GB"/>
        </w:rPr>
        <w:t>i adlewyrchu llythrennedd iechyd ein grwpiau poblogaeth</w:t>
      </w:r>
      <w:r w:rsidR="00526DA6" w:rsidRPr="00BE6204">
        <w:rPr>
          <w:lang w:val="cy-GB"/>
        </w:rPr>
        <w:t xml:space="preserve">. </w:t>
      </w:r>
      <w:r w:rsidR="00A64E08">
        <w:rPr>
          <w:lang w:val="cy-GB"/>
        </w:rPr>
        <w:t xml:space="preserve">Byddwn yn gweithio gyda’r </w:t>
      </w:r>
      <w:r w:rsidR="00526DA6" w:rsidRPr="00BE6204">
        <w:rPr>
          <w:lang w:val="cy-GB"/>
        </w:rPr>
        <w:t>panel</w:t>
      </w:r>
      <w:r w:rsidR="00A64E08">
        <w:rPr>
          <w:lang w:val="cy-GB"/>
        </w:rPr>
        <w:t xml:space="preserve"> dinasyddion fel y gall ddylanwadu ar y dull o fynd i’r afael ag </w:t>
      </w:r>
      <w:r w:rsidR="00FA24F4">
        <w:rPr>
          <w:lang w:val="cy-GB"/>
        </w:rPr>
        <w:t xml:space="preserve">annhegwch </w:t>
      </w:r>
      <w:r w:rsidR="00A64E08">
        <w:rPr>
          <w:lang w:val="cy-GB"/>
        </w:rPr>
        <w:t xml:space="preserve">yn yr </w:t>
      </w:r>
      <w:r w:rsidR="007D4341">
        <w:rPr>
          <w:lang w:val="cy-GB"/>
        </w:rPr>
        <w:t>A</w:t>
      </w:r>
      <w:r w:rsidR="00A64E08">
        <w:rPr>
          <w:lang w:val="cy-GB"/>
        </w:rPr>
        <w:t>dran Sgrinio ac yn y sefydliad</w:t>
      </w:r>
      <w:r w:rsidR="00526DA6" w:rsidRPr="00BE6204">
        <w:rPr>
          <w:lang w:val="cy-GB"/>
        </w:rPr>
        <w:t>.</w:t>
      </w:r>
      <w:r w:rsidR="00C1134D" w:rsidRPr="00BE6204">
        <w:rPr>
          <w:lang w:val="cy-GB"/>
        </w:rPr>
        <w:t xml:space="preserve"> </w:t>
      </w:r>
      <w:r w:rsidR="00A64E08">
        <w:rPr>
          <w:lang w:val="cy-GB"/>
        </w:rPr>
        <w:t xml:space="preserve">Byddwn yn sicrhau ein bod yn rhoi adborth i’r rhai dan sylw fel y </w:t>
      </w:r>
      <w:proofErr w:type="spellStart"/>
      <w:r w:rsidR="00A64E08">
        <w:rPr>
          <w:lang w:val="cy-GB"/>
        </w:rPr>
        <w:t>gallant</w:t>
      </w:r>
      <w:proofErr w:type="spellEnd"/>
      <w:r w:rsidR="00A64E08">
        <w:rPr>
          <w:lang w:val="cy-GB"/>
        </w:rPr>
        <w:t xml:space="preserve"> ddeall effaith eu cyfraniad ar ddatblygu gwasanaethau a sut y mae hyn wedi arwain at newidiadau cadarnhaol i’w cymunedau</w:t>
      </w:r>
      <w:r w:rsidR="00C1134D" w:rsidRPr="00BE6204">
        <w:rPr>
          <w:lang w:val="cy-GB"/>
        </w:rPr>
        <w:t xml:space="preserve">.  </w:t>
      </w:r>
    </w:p>
    <w:p w14:paraId="59103E5C" w14:textId="4919CED2" w:rsidR="004A47F1" w:rsidRPr="00BE6204" w:rsidRDefault="00A64E08" w:rsidP="007C6926">
      <w:pPr>
        <w:rPr>
          <w:lang w:val="cy-GB"/>
        </w:rPr>
      </w:pPr>
      <w:r w:rsidRPr="007D4341">
        <w:rPr>
          <w:lang w:val="cy-GB"/>
        </w:rPr>
        <w:t xml:space="preserve">Byddwn yn gweithio </w:t>
      </w:r>
      <w:r w:rsidR="007D4341">
        <w:rPr>
          <w:lang w:val="cy-GB"/>
        </w:rPr>
        <w:t>d</w:t>
      </w:r>
      <w:r w:rsidRPr="007D4341">
        <w:rPr>
          <w:lang w:val="cy-GB"/>
        </w:rPr>
        <w:t>rwy’r Tîm Ymgysylltu</w:t>
      </w:r>
      <w:r>
        <w:rPr>
          <w:lang w:val="cy-GB"/>
        </w:rPr>
        <w:t xml:space="preserve"> â Sgrinio a’r </w:t>
      </w:r>
      <w:r w:rsidR="004A47F1" w:rsidRPr="00BE6204">
        <w:rPr>
          <w:lang w:val="cy-GB"/>
        </w:rPr>
        <w:t>partner</w:t>
      </w:r>
      <w:r>
        <w:rPr>
          <w:lang w:val="cy-GB"/>
        </w:rPr>
        <w:t xml:space="preserve">iaid </w:t>
      </w:r>
      <w:proofErr w:type="spellStart"/>
      <w:r>
        <w:rPr>
          <w:lang w:val="cy-GB"/>
        </w:rPr>
        <w:t>BILl</w:t>
      </w:r>
      <w:proofErr w:type="spellEnd"/>
      <w:r>
        <w:rPr>
          <w:lang w:val="cy-GB"/>
        </w:rPr>
        <w:t xml:space="preserve"> i ddatblygu rhwydweithiau o hyrwyddwyr</w:t>
      </w:r>
      <w:r w:rsidR="004A47F1" w:rsidRPr="00BE6204">
        <w:rPr>
          <w:lang w:val="cy-GB"/>
        </w:rPr>
        <w:t xml:space="preserve"> </w:t>
      </w:r>
      <w:r>
        <w:rPr>
          <w:lang w:val="cy-GB"/>
        </w:rPr>
        <w:t>cymunedol</w:t>
      </w:r>
      <w:r w:rsidR="00321D45" w:rsidRPr="00BE6204">
        <w:rPr>
          <w:lang w:val="cy-GB"/>
        </w:rPr>
        <w:t xml:space="preserve">. </w:t>
      </w:r>
      <w:r>
        <w:rPr>
          <w:lang w:val="cy-GB"/>
        </w:rPr>
        <w:t>Gall yr hyrwyddwyr hyn</w:t>
      </w:r>
      <w:r w:rsidR="00321D45" w:rsidRPr="00BE6204">
        <w:rPr>
          <w:lang w:val="cy-GB"/>
        </w:rPr>
        <w:t xml:space="preserve">, </w:t>
      </w:r>
      <w:r>
        <w:rPr>
          <w:lang w:val="cy-GB"/>
        </w:rPr>
        <w:t>fel lleisiau dibynadwy yn ein cymunedau</w:t>
      </w:r>
      <w:r w:rsidR="00321D45" w:rsidRPr="00BE6204">
        <w:rPr>
          <w:lang w:val="cy-GB"/>
        </w:rPr>
        <w:t xml:space="preserve">, </w:t>
      </w:r>
      <w:r>
        <w:rPr>
          <w:lang w:val="cy-GB"/>
        </w:rPr>
        <w:t>adolygu ein negeseuon ar gyfer derbynioldeb ac yna helpu i’w lledaenu a’u rhannu</w:t>
      </w:r>
      <w:r w:rsidR="004A47F1" w:rsidRPr="00BE6204">
        <w:rPr>
          <w:lang w:val="cy-GB"/>
        </w:rPr>
        <w:t xml:space="preserve">. </w:t>
      </w:r>
      <w:r>
        <w:rPr>
          <w:lang w:val="cy-GB"/>
        </w:rPr>
        <w:t>Mae angen i ni ddarparu cymorth ymarferol a bugeiliol i’r hyrwyddwyr cymunedol hyn fel eu bod yn teimlo</w:t>
      </w:r>
      <w:r w:rsidR="00671AD6">
        <w:rPr>
          <w:lang w:val="cy-GB"/>
        </w:rPr>
        <w:t>’n ddigon gwybodus a hyderus i siarad fel llais dibynadwy ar sgrinio</w:t>
      </w:r>
      <w:r w:rsidR="00BC3A99" w:rsidRPr="00BE6204">
        <w:rPr>
          <w:lang w:val="cy-GB"/>
        </w:rPr>
        <w:t xml:space="preserve">. </w:t>
      </w:r>
      <w:r w:rsidR="00671AD6">
        <w:rPr>
          <w:lang w:val="cy-GB"/>
        </w:rPr>
        <w:t xml:space="preserve">Bydd hyn yn </w:t>
      </w:r>
      <w:r w:rsidR="007D4341">
        <w:rPr>
          <w:lang w:val="cy-GB"/>
        </w:rPr>
        <w:t xml:space="preserve">ei gwneud yn ofynnol </w:t>
      </w:r>
      <w:r w:rsidR="00671AD6">
        <w:rPr>
          <w:lang w:val="cy-GB"/>
        </w:rPr>
        <w:t>addasu i ddulliau cyfathrebu gwahanol</w:t>
      </w:r>
      <w:r w:rsidR="004A47F1" w:rsidRPr="00BE6204">
        <w:rPr>
          <w:lang w:val="cy-GB"/>
        </w:rPr>
        <w:t xml:space="preserve">, </w:t>
      </w:r>
      <w:r w:rsidR="00671AD6">
        <w:rPr>
          <w:lang w:val="cy-GB"/>
        </w:rPr>
        <w:t>fel eu bod yn briodol ar gyfer y cymunedau</w:t>
      </w:r>
      <w:r w:rsidR="004A47F1" w:rsidRPr="00BE6204">
        <w:rPr>
          <w:lang w:val="cy-GB"/>
        </w:rPr>
        <w:t xml:space="preserve">. </w:t>
      </w:r>
      <w:r w:rsidR="00671AD6">
        <w:rPr>
          <w:lang w:val="cy-GB"/>
        </w:rPr>
        <w:t xml:space="preserve">Pan fydd angen, byddwn yn darparu cyfeillion arbenigedd </w:t>
      </w:r>
      <w:r w:rsidR="004A47F1" w:rsidRPr="00BE6204">
        <w:rPr>
          <w:lang w:val="cy-GB"/>
        </w:rPr>
        <w:t>pro</w:t>
      </w:r>
      <w:r w:rsidR="00671AD6">
        <w:rPr>
          <w:lang w:val="cy-GB"/>
        </w:rPr>
        <w:t>f</w:t>
      </w:r>
      <w:r w:rsidR="004A47F1" w:rsidRPr="00BE6204">
        <w:rPr>
          <w:lang w:val="cy-GB"/>
        </w:rPr>
        <w:t>fesi</w:t>
      </w:r>
      <w:r w:rsidR="00671AD6">
        <w:rPr>
          <w:lang w:val="cy-GB"/>
        </w:rPr>
        <w:t>y</w:t>
      </w:r>
      <w:r w:rsidR="004A47F1" w:rsidRPr="00BE6204">
        <w:rPr>
          <w:lang w:val="cy-GB"/>
        </w:rPr>
        <w:t>n</w:t>
      </w:r>
      <w:r w:rsidR="00671AD6">
        <w:rPr>
          <w:lang w:val="cy-GB"/>
        </w:rPr>
        <w:t>ol o ICC gydag aelodau cymunedol i gysoni â lleisiau cymunedol a</w:t>
      </w:r>
      <w:r w:rsidR="004A47F1" w:rsidRPr="00BE6204">
        <w:rPr>
          <w:lang w:val="cy-GB"/>
        </w:rPr>
        <w:t xml:space="preserve"> </w:t>
      </w:r>
      <w:r w:rsidR="009C32FA" w:rsidRPr="00BE6204">
        <w:rPr>
          <w:lang w:val="cy-GB"/>
        </w:rPr>
        <w:t>p</w:t>
      </w:r>
      <w:r w:rsidR="00671AD6">
        <w:rPr>
          <w:lang w:val="cy-GB"/>
        </w:rPr>
        <w:t>h</w:t>
      </w:r>
      <w:r w:rsidR="009C32FA" w:rsidRPr="00BE6204">
        <w:rPr>
          <w:lang w:val="cy-GB"/>
        </w:rPr>
        <w:t>ro</w:t>
      </w:r>
      <w:r w:rsidR="00671AD6">
        <w:rPr>
          <w:lang w:val="cy-GB"/>
        </w:rPr>
        <w:t>f</w:t>
      </w:r>
      <w:r w:rsidR="009C32FA" w:rsidRPr="00BE6204">
        <w:rPr>
          <w:lang w:val="cy-GB"/>
        </w:rPr>
        <w:t>fesi</w:t>
      </w:r>
      <w:r w:rsidR="00671AD6">
        <w:rPr>
          <w:lang w:val="cy-GB"/>
        </w:rPr>
        <w:t>y</w:t>
      </w:r>
      <w:r w:rsidR="009C32FA" w:rsidRPr="00BE6204">
        <w:rPr>
          <w:lang w:val="cy-GB"/>
        </w:rPr>
        <w:t>n</w:t>
      </w:r>
      <w:r w:rsidR="00671AD6">
        <w:rPr>
          <w:lang w:val="cy-GB"/>
        </w:rPr>
        <w:t>o</w:t>
      </w:r>
      <w:r w:rsidR="009C32FA" w:rsidRPr="00BE6204">
        <w:rPr>
          <w:lang w:val="cy-GB"/>
        </w:rPr>
        <w:t>l</w:t>
      </w:r>
      <w:r w:rsidR="004A47F1" w:rsidRPr="00BE6204">
        <w:rPr>
          <w:lang w:val="cy-GB"/>
        </w:rPr>
        <w:t xml:space="preserve">. </w:t>
      </w:r>
    </w:p>
    <w:p w14:paraId="5F353433" w14:textId="69158033" w:rsidR="00C87663" w:rsidRPr="0023295B" w:rsidRDefault="00BE3C7D" w:rsidP="002D6C32">
      <w:pPr>
        <w:pStyle w:val="ListParagraph"/>
        <w:numPr>
          <w:ilvl w:val="0"/>
          <w:numId w:val="9"/>
        </w:numPr>
        <w:rPr>
          <w:b/>
          <w:lang w:val="cy-GB"/>
        </w:rPr>
      </w:pPr>
      <w:r w:rsidRPr="0023295B">
        <w:rPr>
          <w:b/>
          <w:lang w:val="cy-GB"/>
        </w:rPr>
        <w:t>C</w:t>
      </w:r>
      <w:r w:rsidR="009B5C0B" w:rsidRPr="0023295B">
        <w:rPr>
          <w:b/>
          <w:lang w:val="cy-GB"/>
        </w:rPr>
        <w:t>ydweithio</w:t>
      </w:r>
    </w:p>
    <w:p w14:paraId="17206E22" w14:textId="638252AA" w:rsidR="00C1134D" w:rsidRPr="00BE6204" w:rsidRDefault="00671AD6" w:rsidP="00531EC1">
      <w:pPr>
        <w:rPr>
          <w:lang w:val="cy-GB"/>
        </w:rPr>
      </w:pPr>
      <w:r w:rsidRPr="0023295B">
        <w:rPr>
          <w:lang w:val="cy-GB"/>
        </w:rPr>
        <w:t xml:space="preserve">Byddwn yn cydweithio </w:t>
      </w:r>
      <w:r w:rsidR="000D63CB">
        <w:rPr>
          <w:lang w:val="cy-GB"/>
        </w:rPr>
        <w:t>er mwyn p</w:t>
      </w:r>
      <w:r w:rsidRPr="0023295B">
        <w:rPr>
          <w:lang w:val="cy-GB"/>
        </w:rPr>
        <w:t>arhau i adeiladu rhwydwaith sgrinio</w:t>
      </w:r>
      <w:r w:rsidR="009C32FA" w:rsidRPr="0023295B">
        <w:rPr>
          <w:lang w:val="cy-GB"/>
        </w:rPr>
        <w:t>.</w:t>
      </w:r>
      <w:r w:rsidRPr="0023295B">
        <w:rPr>
          <w:lang w:val="cy-GB"/>
        </w:rPr>
        <w:t xml:space="preserve"> Mae hyn yn cynnwys rhaglenni’r </w:t>
      </w:r>
      <w:r w:rsidR="000D63CB">
        <w:rPr>
          <w:lang w:val="cy-GB"/>
        </w:rPr>
        <w:t>A</w:t>
      </w:r>
      <w:r w:rsidRPr="0023295B">
        <w:rPr>
          <w:lang w:val="cy-GB"/>
        </w:rPr>
        <w:t>dran</w:t>
      </w:r>
      <w:r>
        <w:rPr>
          <w:lang w:val="cy-GB"/>
        </w:rPr>
        <w:t xml:space="preserve"> Sgrinio</w:t>
      </w:r>
      <w:r w:rsidR="006059F1" w:rsidRPr="00BE6204">
        <w:rPr>
          <w:lang w:val="cy-GB"/>
        </w:rPr>
        <w:t xml:space="preserve">; </w:t>
      </w:r>
      <w:r>
        <w:rPr>
          <w:lang w:val="cy-GB"/>
        </w:rPr>
        <w:t>timau Iechyd Cyhoedd</w:t>
      </w:r>
      <w:r w:rsidR="000D63CB">
        <w:rPr>
          <w:lang w:val="cy-GB"/>
        </w:rPr>
        <w:t>us</w:t>
      </w:r>
      <w:r>
        <w:rPr>
          <w:lang w:val="cy-GB"/>
        </w:rPr>
        <w:t xml:space="preserve"> Byrddau Iechyd Lleol</w:t>
      </w:r>
      <w:r w:rsidR="00D4466E" w:rsidRPr="00BE6204">
        <w:rPr>
          <w:lang w:val="cy-GB"/>
        </w:rPr>
        <w:t xml:space="preserve">; </w:t>
      </w:r>
      <w:r w:rsidR="00D27E6A">
        <w:rPr>
          <w:lang w:val="cy-GB"/>
        </w:rPr>
        <w:t xml:space="preserve">Gofal Sylfaenol yn darparu ac yn </w:t>
      </w:r>
      <w:r>
        <w:rPr>
          <w:lang w:val="cy-GB"/>
        </w:rPr>
        <w:t>cefnogi rhaglenni sgrinio</w:t>
      </w:r>
      <w:r w:rsidR="006059F1" w:rsidRPr="00BE6204">
        <w:rPr>
          <w:lang w:val="cy-GB"/>
        </w:rPr>
        <w:t xml:space="preserve">; </w:t>
      </w:r>
      <w:r w:rsidRPr="00BE6204">
        <w:rPr>
          <w:lang w:val="cy-GB"/>
        </w:rPr>
        <w:t>partner</w:t>
      </w:r>
      <w:r>
        <w:rPr>
          <w:lang w:val="cy-GB"/>
        </w:rPr>
        <w:t xml:space="preserve">iaid y </w:t>
      </w:r>
      <w:r w:rsidR="00A408DA">
        <w:rPr>
          <w:lang w:val="cy-GB"/>
        </w:rPr>
        <w:t>t</w:t>
      </w:r>
      <w:r>
        <w:rPr>
          <w:lang w:val="cy-GB"/>
        </w:rPr>
        <w:t>rydydd</w:t>
      </w:r>
      <w:r w:rsidRPr="00BE6204">
        <w:rPr>
          <w:lang w:val="cy-GB"/>
        </w:rPr>
        <w:t xml:space="preserve"> </w:t>
      </w:r>
      <w:r w:rsidR="00A408DA">
        <w:rPr>
          <w:lang w:val="cy-GB"/>
        </w:rPr>
        <w:t>s</w:t>
      </w:r>
      <w:r w:rsidR="007D227E" w:rsidRPr="00BE6204">
        <w:rPr>
          <w:lang w:val="cy-GB"/>
        </w:rPr>
        <w:t>ector</w:t>
      </w:r>
      <w:r>
        <w:rPr>
          <w:lang w:val="cy-GB"/>
        </w:rPr>
        <w:t xml:space="preserve"> yn hyrwyddo sgrinio a’n cysylltu â grwpiau heb gynrychiolaeth ddigonol</w:t>
      </w:r>
      <w:r w:rsidR="007D227E" w:rsidRPr="00BE6204">
        <w:rPr>
          <w:lang w:val="cy-GB"/>
        </w:rPr>
        <w:t xml:space="preserve"> </w:t>
      </w:r>
      <w:r>
        <w:rPr>
          <w:lang w:val="cy-GB"/>
        </w:rPr>
        <w:t>a’n cydweithwyr gofal eilaidd</w:t>
      </w:r>
      <w:r w:rsidR="006B310E">
        <w:rPr>
          <w:lang w:val="cy-GB"/>
        </w:rPr>
        <w:t xml:space="preserve"> yn GIG Cymru</w:t>
      </w:r>
      <w:r w:rsidR="006059F1" w:rsidRPr="00BE6204">
        <w:rPr>
          <w:lang w:val="cy-GB"/>
        </w:rPr>
        <w:t xml:space="preserve"> </w:t>
      </w:r>
      <w:r w:rsidR="006B310E">
        <w:rPr>
          <w:lang w:val="cy-GB"/>
        </w:rPr>
        <w:t xml:space="preserve">yn cynnal profion </w:t>
      </w:r>
      <w:r w:rsidR="006059F1" w:rsidRPr="00BE6204">
        <w:rPr>
          <w:lang w:val="cy-GB"/>
        </w:rPr>
        <w:t>diagnosti</w:t>
      </w:r>
      <w:r w:rsidR="006B310E">
        <w:rPr>
          <w:lang w:val="cy-GB"/>
        </w:rPr>
        <w:t>g a thriniaethau i gwblhau’r llwybr sgrinio</w:t>
      </w:r>
      <w:r w:rsidR="006059F1" w:rsidRPr="00BE6204">
        <w:rPr>
          <w:lang w:val="cy-GB"/>
        </w:rPr>
        <w:t>.</w:t>
      </w:r>
      <w:r w:rsidR="006B310E">
        <w:rPr>
          <w:lang w:val="cy-GB"/>
        </w:rPr>
        <w:t xml:space="preserve"> Bydd angen i ni weithio ar y cyd ac yn </w:t>
      </w:r>
      <w:proofErr w:type="spellStart"/>
      <w:r w:rsidR="006B310E">
        <w:rPr>
          <w:lang w:val="cy-GB"/>
        </w:rPr>
        <w:t>gydlynus</w:t>
      </w:r>
      <w:proofErr w:type="spellEnd"/>
      <w:r w:rsidR="006B310E">
        <w:rPr>
          <w:lang w:val="cy-GB"/>
        </w:rPr>
        <w:t xml:space="preserve"> fel</w:t>
      </w:r>
      <w:r w:rsidR="006059F1" w:rsidRPr="00BE6204">
        <w:rPr>
          <w:lang w:val="cy-GB"/>
        </w:rPr>
        <w:t xml:space="preserve"> system</w:t>
      </w:r>
      <w:r w:rsidR="006B310E">
        <w:rPr>
          <w:lang w:val="cy-GB"/>
        </w:rPr>
        <w:t xml:space="preserve"> i sbarduno’r gwelliannau angenrheidiol i arwain at ganlyniadau gwell i bobl</w:t>
      </w:r>
      <w:r w:rsidR="006059F1" w:rsidRPr="00BE6204">
        <w:rPr>
          <w:lang w:val="cy-GB"/>
        </w:rPr>
        <w:t xml:space="preserve">. </w:t>
      </w:r>
    </w:p>
    <w:p w14:paraId="522DCD84" w14:textId="769D34D6" w:rsidR="00531EC1" w:rsidRPr="00BE6204" w:rsidRDefault="006B310E" w:rsidP="00531EC1">
      <w:pPr>
        <w:rPr>
          <w:lang w:val="cy-GB"/>
        </w:rPr>
      </w:pPr>
      <w:r>
        <w:rPr>
          <w:lang w:val="cy-GB"/>
        </w:rPr>
        <w:t xml:space="preserve">Bydd hyn yn cynnwys cefnogi rhwydweithiau presennol </w:t>
      </w:r>
      <w:r w:rsidR="00E87A33">
        <w:rPr>
          <w:lang w:val="cy-GB"/>
        </w:rPr>
        <w:t>fel</w:t>
      </w:r>
      <w:r>
        <w:rPr>
          <w:lang w:val="cy-GB"/>
        </w:rPr>
        <w:t xml:space="preserve"> Grŵp Annhegwch yr </w:t>
      </w:r>
      <w:r w:rsidR="00E87A33">
        <w:rPr>
          <w:lang w:val="cy-GB"/>
        </w:rPr>
        <w:t xml:space="preserve">Adran </w:t>
      </w:r>
      <w:r>
        <w:rPr>
          <w:lang w:val="cy-GB"/>
        </w:rPr>
        <w:t>Sgrinio gyda chynrychiolaeth o’r holl raglenni sgrinio a’r</w:t>
      </w:r>
      <w:r w:rsidR="00D4466E" w:rsidRPr="00BE6204">
        <w:rPr>
          <w:lang w:val="cy-GB"/>
        </w:rPr>
        <w:t xml:space="preserve"> Gr</w:t>
      </w:r>
      <w:r>
        <w:rPr>
          <w:lang w:val="cy-GB"/>
        </w:rPr>
        <w:t>ŵ</w:t>
      </w:r>
      <w:r w:rsidR="00D4466E" w:rsidRPr="00BE6204">
        <w:rPr>
          <w:lang w:val="cy-GB"/>
        </w:rPr>
        <w:t>p</w:t>
      </w:r>
      <w:r>
        <w:rPr>
          <w:lang w:val="cy-GB"/>
        </w:rPr>
        <w:t xml:space="preserve"> Sgrinio ac Annhegwch</w:t>
      </w:r>
      <w:r w:rsidR="00A2502A">
        <w:rPr>
          <w:lang w:val="cy-GB"/>
        </w:rPr>
        <w:t xml:space="preserve"> sy’n hwyluso gw</w:t>
      </w:r>
      <w:r w:rsidR="00E87A33">
        <w:rPr>
          <w:lang w:val="cy-GB"/>
        </w:rPr>
        <w:t xml:space="preserve">eithio mewn </w:t>
      </w:r>
      <w:r w:rsidR="00DE0358" w:rsidRPr="00BE6204">
        <w:rPr>
          <w:lang w:val="cy-GB"/>
        </w:rPr>
        <w:t>partner</w:t>
      </w:r>
      <w:r w:rsidR="00A2502A">
        <w:rPr>
          <w:lang w:val="cy-GB"/>
        </w:rPr>
        <w:t>iaet</w:t>
      </w:r>
      <w:r w:rsidR="00DE0358" w:rsidRPr="00BE6204">
        <w:rPr>
          <w:lang w:val="cy-GB"/>
        </w:rPr>
        <w:t>h</w:t>
      </w:r>
      <w:r w:rsidR="00A2502A">
        <w:rPr>
          <w:lang w:val="cy-GB"/>
        </w:rPr>
        <w:t xml:space="preserve"> ar draws </w:t>
      </w:r>
      <w:r w:rsidR="00A2502A">
        <w:rPr>
          <w:lang w:val="cy-GB"/>
        </w:rPr>
        <w:lastRenderedPageBreak/>
        <w:t xml:space="preserve">yr </w:t>
      </w:r>
      <w:r w:rsidR="00E87A33">
        <w:rPr>
          <w:lang w:val="cy-GB"/>
        </w:rPr>
        <w:t>A</w:t>
      </w:r>
      <w:r w:rsidR="00A2502A">
        <w:rPr>
          <w:lang w:val="cy-GB"/>
        </w:rPr>
        <w:t>dran Sgrinio</w:t>
      </w:r>
      <w:r w:rsidR="00DE0358" w:rsidRPr="00BE6204">
        <w:rPr>
          <w:lang w:val="cy-GB"/>
        </w:rPr>
        <w:t xml:space="preserve"> </w:t>
      </w:r>
      <w:r w:rsidR="00A2502A">
        <w:rPr>
          <w:lang w:val="cy-GB"/>
        </w:rPr>
        <w:t xml:space="preserve">a </w:t>
      </w:r>
      <w:r w:rsidR="00D4466E" w:rsidRPr="00BE6204">
        <w:rPr>
          <w:lang w:val="cy-GB"/>
        </w:rPr>
        <w:t>p</w:t>
      </w:r>
      <w:r w:rsidR="00A2502A">
        <w:rPr>
          <w:lang w:val="cy-GB"/>
        </w:rPr>
        <w:t>h</w:t>
      </w:r>
      <w:r w:rsidR="00D4466E" w:rsidRPr="00BE6204">
        <w:rPr>
          <w:lang w:val="cy-GB"/>
        </w:rPr>
        <w:t>artner</w:t>
      </w:r>
      <w:r w:rsidR="00A2502A">
        <w:rPr>
          <w:lang w:val="cy-GB"/>
        </w:rPr>
        <w:t>iaid Byrddau Iechyd Lleol</w:t>
      </w:r>
      <w:r w:rsidR="00D4466E" w:rsidRPr="00BE6204">
        <w:rPr>
          <w:lang w:val="cy-GB"/>
        </w:rPr>
        <w:t xml:space="preserve">. </w:t>
      </w:r>
      <w:r w:rsidR="00A2502A">
        <w:rPr>
          <w:lang w:val="cy-GB"/>
        </w:rPr>
        <w:t>Yn y grwpiau hyn, byddwn yn gweithio mewn modd ystwyth a hyblyg i hyrwyddo rôl sgrinio fel gwasanaeth iechyd cyhoeddus ataliol effeithiol</w:t>
      </w:r>
      <w:r w:rsidR="00654896" w:rsidRPr="00BE6204">
        <w:rPr>
          <w:lang w:val="cy-GB"/>
        </w:rPr>
        <w:t xml:space="preserve"> </w:t>
      </w:r>
      <w:r w:rsidR="00E87A33">
        <w:rPr>
          <w:lang w:val="cy-GB"/>
        </w:rPr>
        <w:t xml:space="preserve">gan ganolbwyntio o’r newydd </w:t>
      </w:r>
      <w:r w:rsidR="00A2502A">
        <w:rPr>
          <w:lang w:val="cy-GB"/>
        </w:rPr>
        <w:t>ar</w:t>
      </w:r>
      <w:r w:rsidR="00654896" w:rsidRPr="00BE6204">
        <w:rPr>
          <w:lang w:val="cy-GB"/>
        </w:rPr>
        <w:t xml:space="preserve"> </w:t>
      </w:r>
      <w:r w:rsidR="00A2502A">
        <w:rPr>
          <w:lang w:val="cy-GB"/>
        </w:rPr>
        <w:t>rymuso camau i fynd i’r afael ag annhegwch sy’n bodoli eisoes</w:t>
      </w:r>
      <w:r w:rsidR="0087746B" w:rsidRPr="00BE6204">
        <w:rPr>
          <w:lang w:val="cy-GB"/>
        </w:rPr>
        <w:t xml:space="preserve">. </w:t>
      </w:r>
    </w:p>
    <w:p w14:paraId="42321F83" w14:textId="63EAFD1C" w:rsidR="009F5383" w:rsidRPr="00BE6204" w:rsidRDefault="00A2502A" w:rsidP="00CA7903">
      <w:pPr>
        <w:rPr>
          <w:lang w:val="cy-GB"/>
        </w:rPr>
      </w:pPr>
      <w:r>
        <w:rPr>
          <w:lang w:val="cy-GB"/>
        </w:rPr>
        <w:t xml:space="preserve">Fel arweinydd </w:t>
      </w:r>
      <w:r w:rsidR="00DE0358" w:rsidRPr="00BE6204">
        <w:rPr>
          <w:lang w:val="cy-GB"/>
        </w:rPr>
        <w:t>system</w:t>
      </w:r>
      <w:r w:rsidR="003018CE">
        <w:rPr>
          <w:lang w:val="cy-GB"/>
        </w:rPr>
        <w:t>au</w:t>
      </w:r>
      <w:r w:rsidR="00DE0358" w:rsidRPr="00BE6204">
        <w:rPr>
          <w:lang w:val="cy-GB"/>
        </w:rPr>
        <w:t xml:space="preserve"> </w:t>
      </w:r>
      <w:r>
        <w:rPr>
          <w:lang w:val="cy-GB"/>
        </w:rPr>
        <w:t>ar gyfer sgrinio yng Nghymru</w:t>
      </w:r>
      <w:r w:rsidR="00DE0358" w:rsidRPr="00BE6204">
        <w:rPr>
          <w:lang w:val="cy-GB"/>
        </w:rPr>
        <w:t>,</w:t>
      </w:r>
      <w:r>
        <w:rPr>
          <w:lang w:val="cy-GB"/>
        </w:rPr>
        <w:t xml:space="preserve"> bydd yr </w:t>
      </w:r>
      <w:r w:rsidR="00E05397">
        <w:rPr>
          <w:lang w:val="cy-GB"/>
        </w:rPr>
        <w:t>A</w:t>
      </w:r>
      <w:r>
        <w:rPr>
          <w:lang w:val="cy-GB"/>
        </w:rPr>
        <w:t xml:space="preserve">dran Sgrinio’n cefnogi cydweithio </w:t>
      </w:r>
      <w:r w:rsidR="003018CE">
        <w:rPr>
          <w:lang w:val="cy-GB"/>
        </w:rPr>
        <w:t>d</w:t>
      </w:r>
      <w:r>
        <w:rPr>
          <w:lang w:val="cy-GB"/>
        </w:rPr>
        <w:t>rwy fynediad gwell at yr arbenigedd</w:t>
      </w:r>
      <w:r w:rsidR="00DE0358" w:rsidRPr="00BE6204">
        <w:rPr>
          <w:lang w:val="cy-GB"/>
        </w:rPr>
        <w:t xml:space="preserve"> pro</w:t>
      </w:r>
      <w:r>
        <w:rPr>
          <w:lang w:val="cy-GB"/>
        </w:rPr>
        <w:t>f</w:t>
      </w:r>
      <w:r w:rsidR="00DE0358" w:rsidRPr="00BE6204">
        <w:rPr>
          <w:lang w:val="cy-GB"/>
        </w:rPr>
        <w:t>fesi</w:t>
      </w:r>
      <w:r>
        <w:rPr>
          <w:lang w:val="cy-GB"/>
        </w:rPr>
        <w:t>y</w:t>
      </w:r>
      <w:r w:rsidR="00DE0358" w:rsidRPr="00BE6204">
        <w:rPr>
          <w:lang w:val="cy-GB"/>
        </w:rPr>
        <w:t>n</w:t>
      </w:r>
      <w:r>
        <w:rPr>
          <w:lang w:val="cy-GB"/>
        </w:rPr>
        <w:t>o</w:t>
      </w:r>
      <w:r w:rsidR="00DE0358" w:rsidRPr="00BE6204">
        <w:rPr>
          <w:lang w:val="cy-GB"/>
        </w:rPr>
        <w:t>l</w:t>
      </w:r>
      <w:r>
        <w:rPr>
          <w:lang w:val="cy-GB"/>
        </w:rPr>
        <w:t xml:space="preserve"> yn yr </w:t>
      </w:r>
      <w:r w:rsidR="003018CE">
        <w:rPr>
          <w:lang w:val="cy-GB"/>
        </w:rPr>
        <w:t>A</w:t>
      </w:r>
      <w:r>
        <w:rPr>
          <w:lang w:val="cy-GB"/>
        </w:rPr>
        <w:t>dran</w:t>
      </w:r>
      <w:r w:rsidR="00DE0358" w:rsidRPr="00BE6204">
        <w:rPr>
          <w:lang w:val="cy-GB"/>
        </w:rPr>
        <w:t xml:space="preserve">. </w:t>
      </w:r>
      <w:r>
        <w:rPr>
          <w:lang w:val="cy-GB"/>
        </w:rPr>
        <w:t xml:space="preserve">Er mwyn cefnogi rhannu </w:t>
      </w:r>
      <w:r w:rsidR="00DE0358" w:rsidRPr="00BE6204">
        <w:rPr>
          <w:lang w:val="cy-GB"/>
        </w:rPr>
        <w:t>data a</w:t>
      </w:r>
      <w:r>
        <w:rPr>
          <w:lang w:val="cy-GB"/>
        </w:rPr>
        <w:t xml:space="preserve"> gwybodaeth a all wedyn lywio camau </w:t>
      </w:r>
      <w:r w:rsidR="003018CE">
        <w:rPr>
          <w:lang w:val="cy-GB"/>
        </w:rPr>
        <w:t>wedi’u targedu</w:t>
      </w:r>
      <w:r w:rsidR="0087746B" w:rsidRPr="00BE6204">
        <w:rPr>
          <w:lang w:val="cy-GB"/>
        </w:rPr>
        <w:t>,</w:t>
      </w:r>
      <w:r>
        <w:rPr>
          <w:lang w:val="cy-GB"/>
        </w:rPr>
        <w:t xml:space="preserve"> </w:t>
      </w:r>
      <w:r w:rsidR="00165159">
        <w:rPr>
          <w:lang w:val="cy-GB"/>
        </w:rPr>
        <w:t>byddwn yn cynhyrchu diweddariadau rheolaidd i’n</w:t>
      </w:r>
      <w:r w:rsidR="0087746B" w:rsidRPr="00BE6204">
        <w:rPr>
          <w:lang w:val="cy-GB"/>
        </w:rPr>
        <w:t xml:space="preserve"> partner</w:t>
      </w:r>
      <w:r w:rsidR="00165159">
        <w:rPr>
          <w:lang w:val="cy-GB"/>
        </w:rPr>
        <w:t>iaid</w:t>
      </w:r>
      <w:r w:rsidR="0087746B" w:rsidRPr="00BE6204">
        <w:rPr>
          <w:lang w:val="cy-GB"/>
        </w:rPr>
        <w:t xml:space="preserve"> </w:t>
      </w:r>
      <w:r w:rsidR="00165159">
        <w:rPr>
          <w:lang w:val="cy-GB"/>
        </w:rPr>
        <w:t>mewn Byrddau Iechyd Lleol</w:t>
      </w:r>
      <w:r w:rsidR="0087746B" w:rsidRPr="00BE6204">
        <w:rPr>
          <w:lang w:val="cy-GB"/>
        </w:rPr>
        <w:t xml:space="preserve">. </w:t>
      </w:r>
      <w:r w:rsidR="00165159">
        <w:rPr>
          <w:lang w:val="cy-GB"/>
        </w:rPr>
        <w:t xml:space="preserve">Bydd hyn yn cynnwys </w:t>
      </w:r>
      <w:r w:rsidR="0087746B" w:rsidRPr="00BE6204">
        <w:rPr>
          <w:lang w:val="cy-GB"/>
        </w:rPr>
        <w:t xml:space="preserve">data </w:t>
      </w:r>
      <w:r w:rsidR="00165159">
        <w:rPr>
          <w:lang w:val="cy-GB"/>
        </w:rPr>
        <w:t xml:space="preserve">sgrinio presennol ar gyfer eu </w:t>
      </w:r>
      <w:r w:rsidR="003018CE">
        <w:rPr>
          <w:lang w:val="cy-GB"/>
        </w:rPr>
        <w:t>hardal</w:t>
      </w:r>
      <w:r w:rsidR="0087746B" w:rsidRPr="00BE6204">
        <w:rPr>
          <w:lang w:val="cy-GB"/>
        </w:rPr>
        <w:t>,</w:t>
      </w:r>
      <w:r w:rsidR="00165159">
        <w:rPr>
          <w:lang w:val="cy-GB"/>
        </w:rPr>
        <w:t xml:space="preserve"> gan gynnwys cyfraddau </w:t>
      </w:r>
      <w:r w:rsidR="003018CE">
        <w:rPr>
          <w:lang w:val="cy-GB"/>
        </w:rPr>
        <w:t xml:space="preserve">sgrinio </w:t>
      </w:r>
      <w:r w:rsidR="00165159">
        <w:rPr>
          <w:lang w:val="cy-GB"/>
        </w:rPr>
        <w:t>a chwmpas yn ôl</w:t>
      </w:r>
      <w:r w:rsidR="0087746B" w:rsidRPr="00BE6204">
        <w:rPr>
          <w:lang w:val="cy-GB"/>
        </w:rPr>
        <w:t xml:space="preserve"> </w:t>
      </w:r>
      <w:r w:rsidR="00165159">
        <w:rPr>
          <w:lang w:val="cy-GB"/>
        </w:rPr>
        <w:t>f</w:t>
      </w:r>
      <w:r w:rsidR="00165159" w:rsidRPr="00BE6204">
        <w:rPr>
          <w:lang w:val="cy-GB"/>
        </w:rPr>
        <w:t>factor</w:t>
      </w:r>
      <w:r w:rsidR="00165159">
        <w:rPr>
          <w:lang w:val="cy-GB"/>
        </w:rPr>
        <w:t>au</w:t>
      </w:r>
      <w:r w:rsidR="00165159" w:rsidRPr="00BE6204">
        <w:rPr>
          <w:lang w:val="cy-GB"/>
        </w:rPr>
        <w:t xml:space="preserve"> </w:t>
      </w:r>
      <w:r w:rsidR="0087746B" w:rsidRPr="00BE6204">
        <w:rPr>
          <w:lang w:val="cy-GB"/>
        </w:rPr>
        <w:t>demogra</w:t>
      </w:r>
      <w:r w:rsidR="00165159">
        <w:rPr>
          <w:lang w:val="cy-GB"/>
        </w:rPr>
        <w:t>ff</w:t>
      </w:r>
      <w:r w:rsidR="0087746B" w:rsidRPr="00BE6204">
        <w:rPr>
          <w:lang w:val="cy-GB"/>
        </w:rPr>
        <w:t>i</w:t>
      </w:r>
      <w:r w:rsidR="00165159">
        <w:rPr>
          <w:lang w:val="cy-GB"/>
        </w:rPr>
        <w:t>g</w:t>
      </w:r>
      <w:r w:rsidR="0087746B" w:rsidRPr="00BE6204">
        <w:rPr>
          <w:lang w:val="cy-GB"/>
        </w:rPr>
        <w:t xml:space="preserve"> </w:t>
      </w:r>
      <w:r w:rsidR="00165159">
        <w:rPr>
          <w:lang w:val="cy-GB"/>
        </w:rPr>
        <w:t xml:space="preserve">rydym yn gwybod eu bod yn effeithio ar sgrinio </w:t>
      </w:r>
      <w:r w:rsidR="003018CE">
        <w:rPr>
          <w:lang w:val="cy-GB"/>
        </w:rPr>
        <w:t xml:space="preserve">fel </w:t>
      </w:r>
      <w:r w:rsidR="00165159">
        <w:rPr>
          <w:lang w:val="cy-GB"/>
        </w:rPr>
        <w:t xml:space="preserve">anfantais </w:t>
      </w:r>
      <w:r w:rsidR="0087746B" w:rsidRPr="00BE6204">
        <w:rPr>
          <w:lang w:val="cy-GB"/>
        </w:rPr>
        <w:t>econom</w:t>
      </w:r>
      <w:r w:rsidR="00165159">
        <w:rPr>
          <w:lang w:val="cy-GB"/>
        </w:rPr>
        <w:t>a</w:t>
      </w:r>
      <w:r w:rsidR="0087746B" w:rsidRPr="00BE6204">
        <w:rPr>
          <w:lang w:val="cy-GB"/>
        </w:rPr>
        <w:t>i</w:t>
      </w:r>
      <w:r w:rsidR="00165159">
        <w:rPr>
          <w:lang w:val="cy-GB"/>
        </w:rPr>
        <w:t>dd ac</w:t>
      </w:r>
      <w:r w:rsidR="0087746B" w:rsidRPr="00BE6204">
        <w:rPr>
          <w:lang w:val="cy-GB"/>
        </w:rPr>
        <w:t xml:space="preserve"> ethni</w:t>
      </w:r>
      <w:r w:rsidR="00165159">
        <w:rPr>
          <w:lang w:val="cy-GB"/>
        </w:rPr>
        <w:t>grwydd</w:t>
      </w:r>
      <w:r w:rsidR="0087746B" w:rsidRPr="00BE6204">
        <w:rPr>
          <w:lang w:val="cy-GB"/>
        </w:rPr>
        <w:t xml:space="preserve">. </w:t>
      </w:r>
    </w:p>
    <w:p w14:paraId="17EFC746" w14:textId="6B5B5781" w:rsidR="009F5383" w:rsidRPr="00BE6204" w:rsidRDefault="00165159" w:rsidP="00CA7903">
      <w:pPr>
        <w:rPr>
          <w:lang w:val="cy-GB"/>
        </w:rPr>
      </w:pPr>
      <w:r w:rsidRPr="00D007D8">
        <w:rPr>
          <w:lang w:val="cy-GB"/>
        </w:rPr>
        <w:t xml:space="preserve">Mae pobl yn cael profiad o annhegwch </w:t>
      </w:r>
      <w:r w:rsidR="00D007D8">
        <w:rPr>
          <w:lang w:val="cy-GB"/>
        </w:rPr>
        <w:t>d</w:t>
      </w:r>
      <w:r w:rsidRPr="00D007D8">
        <w:rPr>
          <w:lang w:val="cy-GB"/>
        </w:rPr>
        <w:t>rwy</w:t>
      </w:r>
      <w:r>
        <w:rPr>
          <w:lang w:val="cy-GB"/>
        </w:rPr>
        <w:t xml:space="preserve"> gydol y b</w:t>
      </w:r>
      <w:r w:rsidR="009F5383" w:rsidRPr="00BE6204">
        <w:rPr>
          <w:lang w:val="cy-GB"/>
        </w:rPr>
        <w:t>ro</w:t>
      </w:r>
      <w:r>
        <w:rPr>
          <w:lang w:val="cy-GB"/>
        </w:rPr>
        <w:t>s</w:t>
      </w:r>
      <w:r w:rsidR="009F5383" w:rsidRPr="00BE6204">
        <w:rPr>
          <w:lang w:val="cy-GB"/>
        </w:rPr>
        <w:t>es</w:t>
      </w:r>
      <w:r>
        <w:rPr>
          <w:lang w:val="cy-GB"/>
        </w:rPr>
        <w:t xml:space="preserve"> sgrinio</w:t>
      </w:r>
      <w:r w:rsidR="009F5383" w:rsidRPr="00BE6204">
        <w:rPr>
          <w:lang w:val="cy-GB"/>
        </w:rPr>
        <w:t>,</w:t>
      </w:r>
      <w:r>
        <w:rPr>
          <w:lang w:val="cy-GB"/>
        </w:rPr>
        <w:t xml:space="preserve"> gan gynnwys </w:t>
      </w:r>
      <w:r w:rsidR="00D007D8">
        <w:rPr>
          <w:lang w:val="cy-GB"/>
        </w:rPr>
        <w:t>o ran manteisio ar g</w:t>
      </w:r>
      <w:r>
        <w:rPr>
          <w:lang w:val="cy-GB"/>
        </w:rPr>
        <w:t>ynnig sgrinio</w:t>
      </w:r>
      <w:r w:rsidR="009F5383" w:rsidRPr="00BE6204">
        <w:rPr>
          <w:lang w:val="cy-GB"/>
        </w:rPr>
        <w:t>,</w:t>
      </w:r>
      <w:r>
        <w:rPr>
          <w:lang w:val="cy-GB"/>
        </w:rPr>
        <w:t xml:space="preserve"> mynd i archwiliadau</w:t>
      </w:r>
      <w:r w:rsidR="009F5383" w:rsidRPr="00BE6204">
        <w:rPr>
          <w:lang w:val="cy-GB"/>
        </w:rPr>
        <w:t xml:space="preserve"> diagnosti</w:t>
      </w:r>
      <w:r>
        <w:rPr>
          <w:lang w:val="cy-GB"/>
        </w:rPr>
        <w:t>g a chael triniaeth wellhaol</w:t>
      </w:r>
      <w:r w:rsidR="009F5383" w:rsidRPr="00BE6204">
        <w:rPr>
          <w:lang w:val="cy-GB"/>
        </w:rPr>
        <w:t>.</w:t>
      </w:r>
      <w:r w:rsidR="009F5383" w:rsidRPr="00BE6204">
        <w:rPr>
          <w:vertAlign w:val="superscript"/>
          <w:lang w:val="cy-GB"/>
        </w:rPr>
        <w:t>23</w:t>
      </w:r>
      <w:r w:rsidR="009F5383" w:rsidRPr="00BE6204">
        <w:rPr>
          <w:lang w:val="cy-GB"/>
        </w:rPr>
        <w:t xml:space="preserve"> </w:t>
      </w:r>
      <w:r w:rsidR="00D9471F">
        <w:rPr>
          <w:lang w:val="cy-GB"/>
        </w:rPr>
        <w:t>Os yw cyfranogwr yn derbyn ei gynnig sgrinio, ond ni all gael triniaeth ar gyfer ei</w:t>
      </w:r>
      <w:r w:rsidR="00D007D8">
        <w:rPr>
          <w:lang w:val="cy-GB"/>
        </w:rPr>
        <w:t xml:space="preserve"> ganlyniad risg uchel, ni welir gwelliant o ran canlyniadau iechyd a gostyngiad mewn an</w:t>
      </w:r>
      <w:r w:rsidR="00330CAE">
        <w:rPr>
          <w:lang w:val="cy-GB"/>
        </w:rPr>
        <w:t>n</w:t>
      </w:r>
      <w:r w:rsidR="00D007D8">
        <w:rPr>
          <w:lang w:val="cy-GB"/>
        </w:rPr>
        <w:t>hegwch iechyd.</w:t>
      </w:r>
      <w:r w:rsidR="009F5383" w:rsidRPr="00BE6204">
        <w:rPr>
          <w:lang w:val="cy-GB"/>
        </w:rPr>
        <w:t xml:space="preserve"> </w:t>
      </w:r>
      <w:r w:rsidR="00D9471F">
        <w:rPr>
          <w:lang w:val="cy-GB"/>
        </w:rPr>
        <w:t xml:space="preserve">Er mwyn gwneud y gorau o’r budd ar draws y llwybr sgrinio cyfan, byddwn yn gweithio gyda’n cydweithwyr </w:t>
      </w:r>
      <w:proofErr w:type="spellStart"/>
      <w:r w:rsidR="00D9471F">
        <w:rPr>
          <w:lang w:val="cy-GB"/>
        </w:rPr>
        <w:t>BILl</w:t>
      </w:r>
      <w:proofErr w:type="spellEnd"/>
      <w:r w:rsidR="00D9471F">
        <w:rPr>
          <w:lang w:val="cy-GB"/>
        </w:rPr>
        <w:t xml:space="preserve"> ym maes iechyd cyhoedd</w:t>
      </w:r>
      <w:r w:rsidR="00330CAE">
        <w:rPr>
          <w:lang w:val="cy-GB"/>
        </w:rPr>
        <w:t>us</w:t>
      </w:r>
      <w:r w:rsidR="00D9471F">
        <w:rPr>
          <w:lang w:val="cy-GB"/>
        </w:rPr>
        <w:t xml:space="preserve"> a gofal sylfaenol i annog mwy o bobl i </w:t>
      </w:r>
      <w:r w:rsidR="00330CAE">
        <w:rPr>
          <w:lang w:val="cy-GB"/>
        </w:rPr>
        <w:t xml:space="preserve">fanteisio ar y </w:t>
      </w:r>
      <w:r w:rsidR="00D9471F">
        <w:rPr>
          <w:lang w:val="cy-GB"/>
        </w:rPr>
        <w:t>cynnig sgrinio, yn ogystal â chydweithwyr gofal eilaidd a</w:t>
      </w:r>
      <w:r w:rsidR="009F5383" w:rsidRPr="00BE6204">
        <w:rPr>
          <w:lang w:val="cy-GB"/>
        </w:rPr>
        <w:t xml:space="preserve"> diagnosti</w:t>
      </w:r>
      <w:r w:rsidR="00D9471F">
        <w:rPr>
          <w:lang w:val="cy-GB"/>
        </w:rPr>
        <w:t>g fel y gall cleifion barhau mewn modd amserol ar hyd y llwybr sgrinio</w:t>
      </w:r>
      <w:r w:rsidR="009F5383" w:rsidRPr="00BE6204">
        <w:rPr>
          <w:lang w:val="cy-GB"/>
        </w:rPr>
        <w:t>.</w:t>
      </w:r>
      <w:r w:rsidR="00DE56BB" w:rsidRPr="00BE6204">
        <w:rPr>
          <w:lang w:val="cy-GB"/>
        </w:rPr>
        <w:t xml:space="preserve"> </w:t>
      </w:r>
      <w:r w:rsidR="00F60079">
        <w:rPr>
          <w:lang w:val="cy-GB"/>
        </w:rPr>
        <w:t xml:space="preserve">Bydd hyn yn cynnwys adborth a </w:t>
      </w:r>
      <w:r w:rsidR="00DE56BB" w:rsidRPr="00BE6204">
        <w:rPr>
          <w:lang w:val="cy-GB"/>
        </w:rPr>
        <w:t xml:space="preserve">data </w:t>
      </w:r>
      <w:r w:rsidR="00F60079">
        <w:rPr>
          <w:lang w:val="cy-GB"/>
        </w:rPr>
        <w:t>ar heriau ar draws y llwybr sgrinio</w:t>
      </w:r>
      <w:r w:rsidR="000E6979">
        <w:rPr>
          <w:lang w:val="cy-GB"/>
        </w:rPr>
        <w:t xml:space="preserve">, er enghraifft </w:t>
      </w:r>
      <w:r w:rsidR="00F60079">
        <w:rPr>
          <w:lang w:val="cy-GB"/>
        </w:rPr>
        <w:t xml:space="preserve"> mewn amseroedd aros archwiliadau </w:t>
      </w:r>
      <w:r w:rsidR="00DE56BB" w:rsidRPr="00BE6204">
        <w:rPr>
          <w:lang w:val="cy-GB"/>
        </w:rPr>
        <w:t>diagnosti</w:t>
      </w:r>
      <w:r w:rsidR="00F60079">
        <w:rPr>
          <w:lang w:val="cy-GB"/>
        </w:rPr>
        <w:t>g</w:t>
      </w:r>
      <w:r w:rsidR="00DE56BB" w:rsidRPr="00BE6204">
        <w:rPr>
          <w:lang w:val="cy-GB"/>
        </w:rPr>
        <w:t xml:space="preserve"> </w:t>
      </w:r>
      <w:r w:rsidR="00F60079">
        <w:rPr>
          <w:lang w:val="cy-GB"/>
        </w:rPr>
        <w:t xml:space="preserve">ac oedi ar gyfer triniaeth ddiffiniol, gan gydnabod strwythur </w:t>
      </w:r>
      <w:r w:rsidR="00DE56BB" w:rsidRPr="00BE6204">
        <w:rPr>
          <w:lang w:val="cy-GB"/>
        </w:rPr>
        <w:t>integred</w:t>
      </w:r>
      <w:r w:rsidR="00F60079">
        <w:rPr>
          <w:lang w:val="cy-GB"/>
        </w:rPr>
        <w:t>ig</w:t>
      </w:r>
      <w:r w:rsidR="00DE56BB" w:rsidRPr="00BE6204">
        <w:rPr>
          <w:lang w:val="cy-GB"/>
        </w:rPr>
        <w:t xml:space="preserve"> </w:t>
      </w:r>
      <w:r w:rsidR="00F60079">
        <w:rPr>
          <w:lang w:val="cy-GB"/>
        </w:rPr>
        <w:t>Byrddau Iechyd Lleol i ddarparu gofal i’w poblogaethau</w:t>
      </w:r>
      <w:r w:rsidR="00DE56BB" w:rsidRPr="00BE6204">
        <w:rPr>
          <w:lang w:val="cy-GB"/>
        </w:rPr>
        <w:t xml:space="preserve">. </w:t>
      </w:r>
    </w:p>
    <w:p w14:paraId="64BC845F" w14:textId="6846E490" w:rsidR="00DE0358" w:rsidRPr="00BE6204" w:rsidRDefault="00F60079" w:rsidP="00CA7903">
      <w:pPr>
        <w:rPr>
          <w:lang w:val="cy-GB"/>
        </w:rPr>
      </w:pPr>
      <w:r>
        <w:rPr>
          <w:lang w:val="cy-GB"/>
        </w:rPr>
        <w:t>Er mwyn cryfhau cydweithio a chynnwys, byddwn yn datblygu ein</w:t>
      </w:r>
      <w:r w:rsidR="00DE0358" w:rsidRPr="00BE6204">
        <w:rPr>
          <w:lang w:val="cy-GB"/>
        </w:rPr>
        <w:t xml:space="preserve"> </w:t>
      </w:r>
      <w:r>
        <w:rPr>
          <w:lang w:val="cy-GB"/>
        </w:rPr>
        <w:t xml:space="preserve">tudalennau gwe </w:t>
      </w:r>
      <w:r w:rsidR="00DE0358" w:rsidRPr="00BE6204">
        <w:rPr>
          <w:lang w:val="cy-GB"/>
        </w:rPr>
        <w:t>“</w:t>
      </w:r>
      <w:r>
        <w:rPr>
          <w:lang w:val="cy-GB"/>
        </w:rPr>
        <w:t>Gwybodaeth Sgrinio i Weithwyr Proffesiynol</w:t>
      </w:r>
      <w:r w:rsidR="00DE0358" w:rsidRPr="00BE6204">
        <w:rPr>
          <w:lang w:val="cy-GB"/>
        </w:rPr>
        <w:t xml:space="preserve">” </w:t>
      </w:r>
      <w:r>
        <w:rPr>
          <w:lang w:val="cy-GB"/>
        </w:rPr>
        <w:t>ar ein gwefan</w:t>
      </w:r>
      <w:r w:rsidR="00DE0358" w:rsidRPr="00BE6204">
        <w:rPr>
          <w:lang w:val="cy-GB"/>
        </w:rPr>
        <w:t xml:space="preserve">. </w:t>
      </w:r>
      <w:r w:rsidR="0041603B">
        <w:rPr>
          <w:lang w:val="cy-GB"/>
        </w:rPr>
        <w:t>Bydd hyn yn ein galluogi i goladu a rhannu ymchwil</w:t>
      </w:r>
      <w:r w:rsidR="00DE0358" w:rsidRPr="00BE6204">
        <w:rPr>
          <w:lang w:val="cy-GB"/>
        </w:rPr>
        <w:t xml:space="preserve">, </w:t>
      </w:r>
      <w:r w:rsidR="0041603B">
        <w:rPr>
          <w:lang w:val="cy-GB"/>
        </w:rPr>
        <w:t>canllawiau</w:t>
      </w:r>
      <w:r w:rsidR="00DE0358" w:rsidRPr="00BE6204">
        <w:rPr>
          <w:lang w:val="cy-GB"/>
        </w:rPr>
        <w:t xml:space="preserve">, </w:t>
      </w:r>
      <w:r w:rsidR="0041603B">
        <w:rPr>
          <w:lang w:val="cy-GB"/>
        </w:rPr>
        <w:t>gwerthusiadau gwasanaeth ac ymgysyllt</w:t>
      </w:r>
      <w:r w:rsidR="00545254">
        <w:rPr>
          <w:lang w:val="cy-GB"/>
        </w:rPr>
        <w:t>u</w:t>
      </w:r>
      <w:r w:rsidR="0041603B">
        <w:rPr>
          <w:lang w:val="cy-GB"/>
        </w:rPr>
        <w:t xml:space="preserve"> cymunedol â </w:t>
      </w:r>
      <w:r w:rsidR="00DE0358" w:rsidRPr="00BE6204">
        <w:rPr>
          <w:lang w:val="cy-GB"/>
        </w:rPr>
        <w:t>p</w:t>
      </w:r>
      <w:r w:rsidR="0041603B">
        <w:rPr>
          <w:lang w:val="cy-GB"/>
        </w:rPr>
        <w:t>h</w:t>
      </w:r>
      <w:r w:rsidR="00DE0358" w:rsidRPr="00BE6204">
        <w:rPr>
          <w:lang w:val="cy-GB"/>
        </w:rPr>
        <w:t>artner</w:t>
      </w:r>
      <w:r w:rsidR="0041603B">
        <w:rPr>
          <w:lang w:val="cy-GB"/>
        </w:rPr>
        <w:t>iaid</w:t>
      </w:r>
      <w:r w:rsidR="00DE0358" w:rsidRPr="00BE6204">
        <w:rPr>
          <w:lang w:val="cy-GB"/>
        </w:rPr>
        <w:t xml:space="preserve"> </w:t>
      </w:r>
      <w:r w:rsidR="0041603B" w:rsidRPr="00BE6204">
        <w:rPr>
          <w:lang w:val="cy-GB"/>
        </w:rPr>
        <w:t>pro</w:t>
      </w:r>
      <w:r w:rsidR="0041603B">
        <w:rPr>
          <w:lang w:val="cy-GB"/>
        </w:rPr>
        <w:t>f</w:t>
      </w:r>
      <w:r w:rsidR="0041603B" w:rsidRPr="00BE6204">
        <w:rPr>
          <w:lang w:val="cy-GB"/>
        </w:rPr>
        <w:t>fesi</w:t>
      </w:r>
      <w:r w:rsidR="0041603B">
        <w:rPr>
          <w:lang w:val="cy-GB"/>
        </w:rPr>
        <w:t>y</w:t>
      </w:r>
      <w:r w:rsidR="0041603B" w:rsidRPr="00BE6204">
        <w:rPr>
          <w:lang w:val="cy-GB"/>
        </w:rPr>
        <w:t>n</w:t>
      </w:r>
      <w:r w:rsidR="0041603B">
        <w:rPr>
          <w:lang w:val="cy-GB"/>
        </w:rPr>
        <w:t>o</w:t>
      </w:r>
      <w:r w:rsidR="0041603B" w:rsidRPr="00BE6204">
        <w:rPr>
          <w:lang w:val="cy-GB"/>
        </w:rPr>
        <w:t>l</w:t>
      </w:r>
      <w:r w:rsidR="0041603B">
        <w:rPr>
          <w:lang w:val="cy-GB"/>
        </w:rPr>
        <w:t xml:space="preserve"> i sicrhau bod ein camau ar y cyd yn cael yr effaith fwyaf wrth wella cyfraddau </w:t>
      </w:r>
      <w:r w:rsidR="00545254">
        <w:rPr>
          <w:lang w:val="cy-GB"/>
        </w:rPr>
        <w:t xml:space="preserve">sgrinio </w:t>
      </w:r>
      <w:r w:rsidR="0041603B">
        <w:rPr>
          <w:lang w:val="cy-GB"/>
        </w:rPr>
        <w:t>ar draws cymunedau</w:t>
      </w:r>
      <w:r w:rsidR="00DE0358" w:rsidRPr="00BE6204">
        <w:rPr>
          <w:lang w:val="cy-GB"/>
        </w:rPr>
        <w:t xml:space="preserve">. </w:t>
      </w:r>
      <w:r w:rsidR="0041603B">
        <w:rPr>
          <w:lang w:val="cy-GB"/>
        </w:rPr>
        <w:t xml:space="preserve">Mae gan bob rhaglen garfan unigryw o’r boblogaeth a </w:t>
      </w:r>
      <w:r w:rsidR="00DE0358" w:rsidRPr="00BE6204">
        <w:rPr>
          <w:lang w:val="cy-GB"/>
        </w:rPr>
        <w:t>model</w:t>
      </w:r>
      <w:r w:rsidR="0041603B">
        <w:rPr>
          <w:lang w:val="cy-GB"/>
        </w:rPr>
        <w:t xml:space="preserve"> cyflawni</w:t>
      </w:r>
      <w:r w:rsidR="00DE0358" w:rsidRPr="00BE6204">
        <w:rPr>
          <w:lang w:val="cy-GB"/>
        </w:rPr>
        <w:t xml:space="preserve">, </w:t>
      </w:r>
      <w:r w:rsidR="0041603B">
        <w:rPr>
          <w:lang w:val="cy-GB"/>
        </w:rPr>
        <w:t xml:space="preserve">ond bydd rhwystrau cyffredin </w:t>
      </w:r>
      <w:r w:rsidR="007B27A0">
        <w:rPr>
          <w:lang w:val="cy-GB"/>
        </w:rPr>
        <w:t xml:space="preserve">y bydd angen eu hystyried </w:t>
      </w:r>
      <w:r w:rsidR="0041603B">
        <w:rPr>
          <w:lang w:val="cy-GB"/>
        </w:rPr>
        <w:t>ar draws pob rhaglen</w:t>
      </w:r>
      <w:r w:rsidR="00DE0358" w:rsidRPr="00BE6204">
        <w:rPr>
          <w:lang w:val="cy-GB"/>
        </w:rPr>
        <w:t xml:space="preserve">. </w:t>
      </w:r>
      <w:r w:rsidR="0041603B">
        <w:rPr>
          <w:lang w:val="cy-GB"/>
        </w:rPr>
        <w:t xml:space="preserve">Mae effaith anghymesur </w:t>
      </w:r>
      <w:r w:rsidR="00DE0358" w:rsidRPr="00BE6204">
        <w:rPr>
          <w:lang w:val="cy-GB"/>
        </w:rPr>
        <w:t>C</w:t>
      </w:r>
      <w:r w:rsidR="0060604E" w:rsidRPr="00BE6204">
        <w:rPr>
          <w:lang w:val="cy-GB"/>
        </w:rPr>
        <w:t>ovid-19</w:t>
      </w:r>
      <w:r w:rsidR="00DE0358" w:rsidRPr="00BE6204">
        <w:rPr>
          <w:lang w:val="cy-GB"/>
        </w:rPr>
        <w:t xml:space="preserve"> </w:t>
      </w:r>
      <w:r w:rsidR="0041603B">
        <w:rPr>
          <w:lang w:val="cy-GB"/>
        </w:rPr>
        <w:t xml:space="preserve">ar boblogaethau gwahanol </w:t>
      </w:r>
      <w:r w:rsidR="00251B7E">
        <w:rPr>
          <w:lang w:val="cy-GB"/>
        </w:rPr>
        <w:t xml:space="preserve">wedi cynyddu’r pwyslais </w:t>
      </w:r>
      <w:r w:rsidR="0041603B">
        <w:rPr>
          <w:lang w:val="cy-GB"/>
        </w:rPr>
        <w:t>ar fynd i’r afael ag annhegwch</w:t>
      </w:r>
      <w:r w:rsidR="00DE0358" w:rsidRPr="00BE6204">
        <w:rPr>
          <w:lang w:val="cy-GB"/>
        </w:rPr>
        <w:t xml:space="preserve">. </w:t>
      </w:r>
      <w:r w:rsidR="0041603B">
        <w:rPr>
          <w:lang w:val="cy-GB"/>
        </w:rPr>
        <w:t xml:space="preserve">At hynny, mae cyfleoedd i sgrinio ddysgu o’r hyn sy’n digwydd mewn mannau eraill, </w:t>
      </w:r>
      <w:r w:rsidR="00251B7E">
        <w:rPr>
          <w:lang w:val="cy-GB"/>
        </w:rPr>
        <w:t xml:space="preserve">er enghraifft </w:t>
      </w:r>
      <w:r w:rsidR="0041603B">
        <w:rPr>
          <w:lang w:val="cy-GB"/>
        </w:rPr>
        <w:t xml:space="preserve">yn y rhaglen frechu, i gynyddu cyfraddau </w:t>
      </w:r>
      <w:r w:rsidR="00251B7E">
        <w:rPr>
          <w:lang w:val="cy-GB"/>
        </w:rPr>
        <w:t xml:space="preserve">sgrinio </w:t>
      </w:r>
      <w:r w:rsidR="0041603B">
        <w:rPr>
          <w:lang w:val="cy-GB"/>
        </w:rPr>
        <w:t>ar draws pob cymuned</w:t>
      </w:r>
      <w:r w:rsidR="00DE0358" w:rsidRPr="00BE6204">
        <w:rPr>
          <w:lang w:val="cy-GB"/>
        </w:rPr>
        <w:t xml:space="preserve">. </w:t>
      </w:r>
      <w:r w:rsidR="0041603B">
        <w:rPr>
          <w:lang w:val="cy-GB"/>
        </w:rPr>
        <w:t xml:space="preserve">Gall gwerthusiadau o ymyriadau a gynhelir yn lleol gael eu rhannu ar y llwyfan hwn fel y gellir casglu gwersi ar draws y </w:t>
      </w:r>
      <w:r w:rsidR="00DE0358" w:rsidRPr="00BE6204">
        <w:rPr>
          <w:lang w:val="cy-GB"/>
        </w:rPr>
        <w:t xml:space="preserve">system. </w:t>
      </w:r>
    </w:p>
    <w:p w14:paraId="2F2F1657" w14:textId="471FC84D" w:rsidR="00CA7903" w:rsidRPr="00BE6204" w:rsidRDefault="00EC4807" w:rsidP="00CA7903">
      <w:pPr>
        <w:rPr>
          <w:lang w:val="cy-GB"/>
        </w:rPr>
      </w:pPr>
      <w:r w:rsidRPr="00A3685E">
        <w:rPr>
          <w:lang w:val="cy-GB"/>
        </w:rPr>
        <w:t xml:space="preserve">Er mwyn cynnwys ein </w:t>
      </w:r>
      <w:r w:rsidR="0087746B" w:rsidRPr="00A3685E">
        <w:rPr>
          <w:lang w:val="cy-GB"/>
        </w:rPr>
        <w:t>partner</w:t>
      </w:r>
      <w:r w:rsidRPr="00A3685E">
        <w:rPr>
          <w:lang w:val="cy-GB"/>
        </w:rPr>
        <w:t>iaid yn effeithiol yng ngwaith cynllunio</w:t>
      </w:r>
      <w:r w:rsidR="0087746B" w:rsidRPr="00A3685E">
        <w:rPr>
          <w:lang w:val="cy-GB"/>
        </w:rPr>
        <w:t xml:space="preserve">, </w:t>
      </w:r>
      <w:r w:rsidRPr="00A3685E">
        <w:rPr>
          <w:lang w:val="cy-GB"/>
        </w:rPr>
        <w:t>darparu a gwerthuso ein rhaglenni, byddwn yn datblygu dealltwriaeth well o’n rhyngweithiadau</w:t>
      </w:r>
      <w:r>
        <w:rPr>
          <w:lang w:val="cy-GB"/>
        </w:rPr>
        <w:t xml:space="preserve"> presennol â’n</w:t>
      </w:r>
      <w:r w:rsidR="009C32FA" w:rsidRPr="00BE6204">
        <w:rPr>
          <w:lang w:val="cy-GB"/>
        </w:rPr>
        <w:t xml:space="preserve"> </w:t>
      </w:r>
      <w:r w:rsidR="007D227E" w:rsidRPr="00BE6204">
        <w:rPr>
          <w:lang w:val="cy-GB"/>
        </w:rPr>
        <w:t>partner</w:t>
      </w:r>
      <w:r>
        <w:rPr>
          <w:lang w:val="cy-GB"/>
        </w:rPr>
        <w:t>iaid</w:t>
      </w:r>
      <w:r w:rsidR="0087746B" w:rsidRPr="00BE6204">
        <w:rPr>
          <w:lang w:val="cy-GB"/>
        </w:rPr>
        <w:t xml:space="preserve">. </w:t>
      </w:r>
      <w:r>
        <w:rPr>
          <w:lang w:val="cy-GB"/>
        </w:rPr>
        <w:t xml:space="preserve">Bydd hyn yn cefnogi </w:t>
      </w:r>
      <w:r w:rsidR="0087746B" w:rsidRPr="00BE6204">
        <w:rPr>
          <w:lang w:val="cy-GB"/>
        </w:rPr>
        <w:t>d</w:t>
      </w:r>
      <w:r>
        <w:rPr>
          <w:lang w:val="cy-GB"/>
        </w:rPr>
        <w:t>e</w:t>
      </w:r>
      <w:r w:rsidR="0087746B" w:rsidRPr="00BE6204">
        <w:rPr>
          <w:lang w:val="cy-GB"/>
        </w:rPr>
        <w:t xml:space="preserve">ialog </w:t>
      </w:r>
      <w:r>
        <w:rPr>
          <w:lang w:val="cy-GB"/>
        </w:rPr>
        <w:t xml:space="preserve">gyson gan yr </w:t>
      </w:r>
      <w:r w:rsidR="00A3685E">
        <w:rPr>
          <w:lang w:val="cy-GB"/>
        </w:rPr>
        <w:t>A</w:t>
      </w:r>
      <w:r>
        <w:rPr>
          <w:lang w:val="cy-GB"/>
        </w:rPr>
        <w:t xml:space="preserve">dran Sgrinio, yn hytrach na dulliau lluosog gan raglenni </w:t>
      </w:r>
      <w:r>
        <w:rPr>
          <w:lang w:val="cy-GB"/>
        </w:rPr>
        <w:lastRenderedPageBreak/>
        <w:t>gwahanol</w:t>
      </w:r>
      <w:r w:rsidR="0087746B" w:rsidRPr="00BE6204">
        <w:rPr>
          <w:lang w:val="cy-GB"/>
        </w:rPr>
        <w:t xml:space="preserve">. </w:t>
      </w:r>
      <w:r>
        <w:rPr>
          <w:lang w:val="cy-GB"/>
        </w:rPr>
        <w:t xml:space="preserve">Mae cydweithwyr gofal sylfaenol yn hanfodol i lwyddiant sgrinio </w:t>
      </w:r>
      <w:r w:rsidR="00A3685E">
        <w:rPr>
          <w:lang w:val="cy-GB"/>
        </w:rPr>
        <w:t>d</w:t>
      </w:r>
      <w:r>
        <w:rPr>
          <w:lang w:val="cy-GB"/>
        </w:rPr>
        <w:t xml:space="preserve">rwy gefnogi </w:t>
      </w:r>
      <w:r w:rsidR="00A3685E">
        <w:rPr>
          <w:lang w:val="cy-GB"/>
        </w:rPr>
        <w:t xml:space="preserve">nifer y rhai sy’n cael eu sgrinio </w:t>
      </w:r>
      <w:r>
        <w:rPr>
          <w:lang w:val="cy-GB"/>
        </w:rPr>
        <w:t>a darparu llais dibynadwy i gefnogi gweithgareddau sgrinio</w:t>
      </w:r>
      <w:r w:rsidR="00CA7903" w:rsidRPr="00BE6204">
        <w:rPr>
          <w:lang w:val="cy-GB"/>
        </w:rPr>
        <w:t>.</w:t>
      </w:r>
      <w:r>
        <w:rPr>
          <w:lang w:val="cy-GB"/>
        </w:rPr>
        <w:t xml:space="preserve"> Gallwn adeiladu ar waith pobl nad ydynt yn ymateb gyda</w:t>
      </w:r>
      <w:r w:rsidR="00CA7903" w:rsidRPr="00BE6204">
        <w:rPr>
          <w:lang w:val="cy-GB"/>
        </w:rPr>
        <w:t xml:space="preserve"> c</w:t>
      </w:r>
      <w:r>
        <w:rPr>
          <w:lang w:val="cy-GB"/>
        </w:rPr>
        <w:t>h</w:t>
      </w:r>
      <w:r w:rsidR="00CA7903" w:rsidRPr="00BE6204">
        <w:rPr>
          <w:lang w:val="cy-GB"/>
        </w:rPr>
        <w:t>l</w:t>
      </w:r>
      <w:r>
        <w:rPr>
          <w:lang w:val="cy-GB"/>
        </w:rPr>
        <w:t>y</w:t>
      </w:r>
      <w:r w:rsidR="00CA7903" w:rsidRPr="00BE6204">
        <w:rPr>
          <w:lang w:val="cy-GB"/>
        </w:rPr>
        <w:t>st</w:t>
      </w:r>
      <w:r>
        <w:rPr>
          <w:lang w:val="cy-GB"/>
        </w:rPr>
        <w:t>y</w:t>
      </w:r>
      <w:r w:rsidR="00CA7903" w:rsidRPr="00BE6204">
        <w:rPr>
          <w:lang w:val="cy-GB"/>
        </w:rPr>
        <w:t>r</w:t>
      </w:r>
      <w:r>
        <w:rPr>
          <w:lang w:val="cy-GB"/>
        </w:rPr>
        <w:t xml:space="preserve">au meddygon teulu megis ardystiad meddyg teulu llythyrau at bobl nad ydynt yn ymateb mewn sgrinio coluddion i annog cyfranogiad a chynyddu’r </w:t>
      </w:r>
      <w:r w:rsidR="00A3685E">
        <w:rPr>
          <w:lang w:val="cy-GB"/>
        </w:rPr>
        <w:t>nifer y rhai sy’n cael eu sgrinio</w:t>
      </w:r>
      <w:r w:rsidR="00CA7903" w:rsidRPr="00BE6204">
        <w:rPr>
          <w:lang w:val="cy-GB"/>
        </w:rPr>
        <w:t>.</w:t>
      </w:r>
      <w:r w:rsidR="002D6C32" w:rsidRPr="00BE6204">
        <w:rPr>
          <w:vertAlign w:val="superscript"/>
          <w:lang w:val="cy-GB"/>
        </w:rPr>
        <w:t>24</w:t>
      </w:r>
      <w:r w:rsidR="00CA7903" w:rsidRPr="00BE6204">
        <w:rPr>
          <w:lang w:val="cy-GB"/>
        </w:rPr>
        <w:t xml:space="preserve"> </w:t>
      </w:r>
      <w:r w:rsidR="009E2FF9">
        <w:rPr>
          <w:lang w:val="cy-GB"/>
        </w:rPr>
        <w:t>Bydd y dull dan arweiniad lleol</w:t>
      </w:r>
      <w:r w:rsidR="00CA7903" w:rsidRPr="00BE6204">
        <w:rPr>
          <w:lang w:val="cy-GB"/>
        </w:rPr>
        <w:t xml:space="preserve">, </w:t>
      </w:r>
      <w:r w:rsidR="009E2FF9">
        <w:rPr>
          <w:lang w:val="cy-GB"/>
        </w:rPr>
        <w:t xml:space="preserve">gan ddefnyddio dulliau gwahanol </w:t>
      </w:r>
      <w:r w:rsidR="00A3685E">
        <w:rPr>
          <w:lang w:val="cy-GB"/>
        </w:rPr>
        <w:t>er mwyn c</w:t>
      </w:r>
      <w:r w:rsidR="009E2FF9">
        <w:rPr>
          <w:lang w:val="cy-GB"/>
        </w:rPr>
        <w:t>ysylltu ag unigolion, gan gynnwys llythyr</w:t>
      </w:r>
      <w:r w:rsidR="006363F2" w:rsidRPr="00BE6204">
        <w:rPr>
          <w:lang w:val="cy-GB"/>
        </w:rPr>
        <w:t xml:space="preserve">, </w:t>
      </w:r>
      <w:r w:rsidR="009E2FF9">
        <w:rPr>
          <w:lang w:val="cy-GB"/>
        </w:rPr>
        <w:t>ffô</w:t>
      </w:r>
      <w:r w:rsidR="006363F2" w:rsidRPr="00BE6204">
        <w:rPr>
          <w:lang w:val="cy-GB"/>
        </w:rPr>
        <w:t>n</w:t>
      </w:r>
      <w:r w:rsidR="009E2FF9">
        <w:rPr>
          <w:lang w:val="cy-GB"/>
        </w:rPr>
        <w:t xml:space="preserve"> neu </w:t>
      </w:r>
      <w:r w:rsidR="00A3685E">
        <w:rPr>
          <w:lang w:val="cy-GB"/>
        </w:rPr>
        <w:t>neges destun</w:t>
      </w:r>
      <w:r w:rsidR="00CA7903" w:rsidRPr="00BE6204">
        <w:rPr>
          <w:lang w:val="cy-GB"/>
        </w:rPr>
        <w:t xml:space="preserve">, </w:t>
      </w:r>
      <w:r w:rsidR="009E2FF9">
        <w:rPr>
          <w:lang w:val="cy-GB"/>
        </w:rPr>
        <w:t xml:space="preserve">yn seiliedig ar adnoddau </w:t>
      </w:r>
      <w:r w:rsidR="00CA7903" w:rsidRPr="00BE6204">
        <w:rPr>
          <w:lang w:val="cy-GB"/>
        </w:rPr>
        <w:t>practi</w:t>
      </w:r>
      <w:r w:rsidR="009E2FF9">
        <w:rPr>
          <w:lang w:val="cy-GB"/>
        </w:rPr>
        <w:t>s</w:t>
      </w:r>
      <w:r w:rsidR="00CA7903" w:rsidRPr="00BE6204">
        <w:rPr>
          <w:lang w:val="cy-GB"/>
        </w:rPr>
        <w:t xml:space="preserve"> </w:t>
      </w:r>
      <w:r w:rsidR="009E2FF9">
        <w:rPr>
          <w:lang w:val="cy-GB"/>
        </w:rPr>
        <w:t>a dealltwriaeth o’i boblogaeth</w:t>
      </w:r>
      <w:r w:rsidR="00CA7903" w:rsidRPr="00BE6204">
        <w:rPr>
          <w:lang w:val="cy-GB"/>
        </w:rPr>
        <w:t xml:space="preserve">. </w:t>
      </w:r>
    </w:p>
    <w:p w14:paraId="3C78DBAD" w14:textId="03C7CC63" w:rsidR="00165697" w:rsidRPr="00723536" w:rsidRDefault="009B5C0B" w:rsidP="002D6C32">
      <w:pPr>
        <w:pStyle w:val="ListParagraph"/>
        <w:numPr>
          <w:ilvl w:val="0"/>
          <w:numId w:val="9"/>
        </w:numPr>
        <w:rPr>
          <w:b/>
          <w:lang w:val="cy-GB"/>
        </w:rPr>
      </w:pPr>
      <w:r w:rsidRPr="00723536">
        <w:rPr>
          <w:b/>
          <w:lang w:val="cy-GB"/>
        </w:rPr>
        <w:t>M</w:t>
      </w:r>
      <w:r w:rsidR="000D061F" w:rsidRPr="00723536">
        <w:rPr>
          <w:b/>
          <w:lang w:val="cy-GB"/>
        </w:rPr>
        <w:t>odel</w:t>
      </w:r>
      <w:r w:rsidRPr="00723536">
        <w:rPr>
          <w:b/>
          <w:lang w:val="cy-GB"/>
        </w:rPr>
        <w:t>au mynediad a chyflawni</w:t>
      </w:r>
      <w:r w:rsidR="00F10164" w:rsidRPr="00723536">
        <w:rPr>
          <w:b/>
          <w:lang w:val="cy-GB"/>
        </w:rPr>
        <w:t xml:space="preserve"> (</w:t>
      </w:r>
      <w:r w:rsidRPr="00723536">
        <w:rPr>
          <w:b/>
          <w:lang w:val="cy-GB"/>
        </w:rPr>
        <w:t>gweithredol</w:t>
      </w:r>
      <w:r w:rsidR="00F10164" w:rsidRPr="00723536">
        <w:rPr>
          <w:b/>
          <w:lang w:val="cy-GB"/>
        </w:rPr>
        <w:t>)</w:t>
      </w:r>
    </w:p>
    <w:p w14:paraId="03904E0C" w14:textId="03311437" w:rsidR="004D50B4" w:rsidRPr="00BE6204" w:rsidRDefault="008B24C9" w:rsidP="004D50B4">
      <w:pPr>
        <w:rPr>
          <w:lang w:val="cy-GB"/>
        </w:rPr>
      </w:pPr>
      <w:r>
        <w:rPr>
          <w:lang w:val="cy-GB"/>
        </w:rPr>
        <w:t xml:space="preserve">Yn ystod ein cyfnod adfer, bu </w:t>
      </w:r>
      <w:r w:rsidR="00723536">
        <w:rPr>
          <w:lang w:val="cy-GB"/>
        </w:rPr>
        <w:t>canolbwyntio</w:t>
      </w:r>
      <w:r>
        <w:rPr>
          <w:lang w:val="cy-GB"/>
        </w:rPr>
        <w:t xml:space="preserve"> o’r </w:t>
      </w:r>
      <w:r w:rsidRPr="00BE6204">
        <w:rPr>
          <w:lang w:val="cy-GB"/>
        </w:rPr>
        <w:t>new</w:t>
      </w:r>
      <w:r>
        <w:rPr>
          <w:lang w:val="cy-GB"/>
        </w:rPr>
        <w:t>ydd ar gynyddu effeithlonrwydd a gwneud y gorau o’r defnydd</w:t>
      </w:r>
      <w:r w:rsidR="004D50B4" w:rsidRPr="00BE6204">
        <w:rPr>
          <w:lang w:val="cy-GB"/>
        </w:rPr>
        <w:t xml:space="preserve"> </w:t>
      </w:r>
      <w:r>
        <w:rPr>
          <w:lang w:val="cy-GB"/>
        </w:rPr>
        <w:t>o g</w:t>
      </w:r>
      <w:r w:rsidR="004D50B4" w:rsidRPr="00BE6204">
        <w:rPr>
          <w:lang w:val="cy-GB"/>
        </w:rPr>
        <w:t>lini</w:t>
      </w:r>
      <w:r>
        <w:rPr>
          <w:lang w:val="cy-GB"/>
        </w:rPr>
        <w:t>gau</w:t>
      </w:r>
      <w:r w:rsidR="004D50B4" w:rsidRPr="00BE6204">
        <w:rPr>
          <w:lang w:val="cy-GB"/>
        </w:rPr>
        <w:t xml:space="preserve">. </w:t>
      </w:r>
      <w:r w:rsidR="00723536">
        <w:rPr>
          <w:lang w:val="cy-GB"/>
        </w:rPr>
        <w:t xml:space="preserve">Mae hyn er mwyn </w:t>
      </w:r>
      <w:r>
        <w:rPr>
          <w:lang w:val="cy-GB"/>
        </w:rPr>
        <w:t xml:space="preserve">sicrhau y caiff y nifer </w:t>
      </w:r>
      <w:r w:rsidR="00723536">
        <w:rPr>
          <w:lang w:val="cy-GB"/>
        </w:rPr>
        <w:t>m</w:t>
      </w:r>
      <w:r>
        <w:rPr>
          <w:lang w:val="cy-GB"/>
        </w:rPr>
        <w:t>wyaf o bobl eu gweld mewn</w:t>
      </w:r>
      <w:r w:rsidR="004D50B4" w:rsidRPr="00BE6204">
        <w:rPr>
          <w:lang w:val="cy-GB"/>
        </w:rPr>
        <w:t xml:space="preserve"> clini</w:t>
      </w:r>
      <w:r>
        <w:rPr>
          <w:lang w:val="cy-GB"/>
        </w:rPr>
        <w:t xml:space="preserve">gau â </w:t>
      </w:r>
      <w:proofErr w:type="spellStart"/>
      <w:r w:rsidRPr="00BE6204">
        <w:rPr>
          <w:lang w:val="cy-GB"/>
        </w:rPr>
        <w:t>c</w:t>
      </w:r>
      <w:r>
        <w:rPr>
          <w:lang w:val="cy-GB"/>
        </w:rPr>
        <w:t>h</w:t>
      </w:r>
      <w:r w:rsidRPr="00BE6204">
        <w:rPr>
          <w:lang w:val="cy-GB"/>
        </w:rPr>
        <w:t>apa</w:t>
      </w:r>
      <w:r>
        <w:rPr>
          <w:lang w:val="cy-GB"/>
        </w:rPr>
        <w:t>s</w:t>
      </w:r>
      <w:r w:rsidRPr="00BE6204">
        <w:rPr>
          <w:lang w:val="cy-GB"/>
        </w:rPr>
        <w:t>it</w:t>
      </w:r>
      <w:r>
        <w:rPr>
          <w:lang w:val="cy-GB"/>
        </w:rPr>
        <w:t>i</w:t>
      </w:r>
      <w:proofErr w:type="spellEnd"/>
      <w:r w:rsidRPr="00BE6204">
        <w:rPr>
          <w:lang w:val="cy-GB"/>
        </w:rPr>
        <w:t xml:space="preserve"> </w:t>
      </w:r>
      <w:r>
        <w:rPr>
          <w:lang w:val="cy-GB"/>
        </w:rPr>
        <w:t>cyfyngedig</w:t>
      </w:r>
      <w:r w:rsidR="004D50B4" w:rsidRPr="00BE6204">
        <w:rPr>
          <w:lang w:val="cy-GB"/>
        </w:rPr>
        <w:t xml:space="preserve">. </w:t>
      </w:r>
      <w:r>
        <w:rPr>
          <w:lang w:val="cy-GB"/>
        </w:rPr>
        <w:t>Fodd bynnag</w:t>
      </w:r>
      <w:r w:rsidR="004D50B4" w:rsidRPr="00BE6204">
        <w:rPr>
          <w:lang w:val="cy-GB"/>
        </w:rPr>
        <w:t>,</w:t>
      </w:r>
      <w:r w:rsidR="00723536">
        <w:rPr>
          <w:lang w:val="cy-GB"/>
        </w:rPr>
        <w:t xml:space="preserve"> </w:t>
      </w:r>
      <w:r>
        <w:rPr>
          <w:lang w:val="cy-GB"/>
        </w:rPr>
        <w:t>rhaid i ni gydbwyso effeithlonrwydd gweithredol gwell ag effeithiau nas bwriedir ar hygyrchedd i grwpiau heb gynrychiolaeth ddigonol</w:t>
      </w:r>
      <w:r w:rsidR="004D50B4" w:rsidRPr="00BE6204">
        <w:rPr>
          <w:lang w:val="cy-GB"/>
        </w:rPr>
        <w:t>.</w:t>
      </w:r>
      <w:r>
        <w:rPr>
          <w:lang w:val="cy-GB"/>
        </w:rPr>
        <w:t xml:space="preserve"> Bydd cynnal</w:t>
      </w:r>
      <w:r w:rsidR="00280175">
        <w:rPr>
          <w:lang w:val="cy-GB"/>
        </w:rPr>
        <w:t xml:space="preserve"> </w:t>
      </w:r>
      <w:r w:rsidR="004D50B4" w:rsidRPr="00BE6204">
        <w:rPr>
          <w:lang w:val="cy-GB"/>
        </w:rPr>
        <w:t>Ases</w:t>
      </w:r>
      <w:r w:rsidR="00280175">
        <w:rPr>
          <w:lang w:val="cy-GB"/>
        </w:rPr>
        <w:t>iadau Effaith Cydraddoldeb Iechyd yn ystod cyfnod cynllunio’r holl newidiadau i ddarpariaeth gwasanaeth yn sicrhau ein bod yn deall canlyniadau negyddol posibl ac yn gallu lliniaru yn eu herbyn</w:t>
      </w:r>
      <w:r w:rsidR="004D50B4" w:rsidRPr="00BE6204">
        <w:rPr>
          <w:lang w:val="cy-GB"/>
        </w:rPr>
        <w:t xml:space="preserve">. </w:t>
      </w:r>
      <w:r w:rsidR="00280175">
        <w:rPr>
          <w:lang w:val="cy-GB"/>
        </w:rPr>
        <w:t>Er enghraifft</w:t>
      </w:r>
      <w:r w:rsidR="001F72BD" w:rsidRPr="00BE6204">
        <w:rPr>
          <w:lang w:val="cy-GB"/>
        </w:rPr>
        <w:t>,</w:t>
      </w:r>
      <w:r w:rsidR="003A43B6" w:rsidRPr="00BE6204">
        <w:rPr>
          <w:lang w:val="cy-GB"/>
        </w:rPr>
        <w:t xml:space="preserve"> </w:t>
      </w:r>
      <w:r w:rsidR="00280175">
        <w:rPr>
          <w:lang w:val="cy-GB"/>
        </w:rPr>
        <w:t>wrth ystyried ehangu lleoliadau neu hybiau sgrinio fel yr ystyrir hygyrchedd lleoliadau mewn cymunedau, megis ar gyfer llwybrau trafnidiaeth gyhoeddus</w:t>
      </w:r>
      <w:r w:rsidR="003A43B6" w:rsidRPr="00BE6204">
        <w:rPr>
          <w:lang w:val="cy-GB"/>
        </w:rPr>
        <w:t xml:space="preserve">. </w:t>
      </w:r>
      <w:r w:rsidR="00280175">
        <w:rPr>
          <w:lang w:val="cy-GB"/>
        </w:rPr>
        <w:t xml:space="preserve">Dylai newidiadau </w:t>
      </w:r>
      <w:r w:rsidR="00405C2D">
        <w:rPr>
          <w:lang w:val="cy-GB"/>
        </w:rPr>
        <w:t xml:space="preserve">o ran </w:t>
      </w:r>
      <w:r w:rsidR="00280175">
        <w:rPr>
          <w:lang w:val="cy-GB"/>
        </w:rPr>
        <w:t>darparu gwasanaeth o’r fath hefyd gael eu gwerthuso’n gadarn, gan gynnwys</w:t>
      </w:r>
      <w:r w:rsidR="004D50B4" w:rsidRPr="00BE6204">
        <w:rPr>
          <w:lang w:val="cy-GB"/>
        </w:rPr>
        <w:t xml:space="preserve"> mesur</w:t>
      </w:r>
      <w:r w:rsidR="00280175">
        <w:rPr>
          <w:lang w:val="cy-GB"/>
        </w:rPr>
        <w:t>au annhegwch yn y gwerthusiad</w:t>
      </w:r>
      <w:r w:rsidR="004D50B4" w:rsidRPr="00BE6204">
        <w:rPr>
          <w:lang w:val="cy-GB"/>
        </w:rPr>
        <w:t xml:space="preserve">. </w:t>
      </w:r>
    </w:p>
    <w:p w14:paraId="520EDFCD" w14:textId="59155E27" w:rsidR="003A43B6" w:rsidRPr="00BE6204" w:rsidRDefault="00280175" w:rsidP="004D50B4">
      <w:pPr>
        <w:rPr>
          <w:lang w:val="cy-GB"/>
        </w:rPr>
      </w:pPr>
      <w:r>
        <w:rPr>
          <w:lang w:val="cy-GB"/>
        </w:rPr>
        <w:t xml:space="preserve">Er mwyn ymgorffori </w:t>
      </w:r>
      <w:r w:rsidRPr="00BE6204">
        <w:rPr>
          <w:lang w:val="cy-GB"/>
        </w:rPr>
        <w:t>Ases</w:t>
      </w:r>
      <w:r>
        <w:rPr>
          <w:lang w:val="cy-GB"/>
        </w:rPr>
        <w:t>iadau Effaith Cydraddoldeb Iechyd yn arfer rheolaidd</w:t>
      </w:r>
      <w:r w:rsidR="003A43B6" w:rsidRPr="00BE6204">
        <w:rPr>
          <w:lang w:val="cy-GB"/>
        </w:rPr>
        <w:t xml:space="preserve"> </w:t>
      </w:r>
      <w:r>
        <w:rPr>
          <w:lang w:val="cy-GB"/>
        </w:rPr>
        <w:t xml:space="preserve">yn yr </w:t>
      </w:r>
      <w:r w:rsidR="008760FE">
        <w:rPr>
          <w:lang w:val="cy-GB"/>
        </w:rPr>
        <w:t>A</w:t>
      </w:r>
      <w:r>
        <w:rPr>
          <w:lang w:val="cy-GB"/>
        </w:rPr>
        <w:t>dran Sgrinio</w:t>
      </w:r>
      <w:r w:rsidR="003A43B6" w:rsidRPr="00BE6204">
        <w:rPr>
          <w:lang w:val="cy-GB"/>
        </w:rPr>
        <w:t>,</w:t>
      </w:r>
      <w:r>
        <w:rPr>
          <w:lang w:val="cy-GB"/>
        </w:rPr>
        <w:t xml:space="preserve"> darperir hyfforddiant a chymorth </w:t>
      </w:r>
      <w:r w:rsidR="00126F20">
        <w:rPr>
          <w:lang w:val="cy-GB"/>
        </w:rPr>
        <w:t>wrth ddefnyddio’r pecyn offer</w:t>
      </w:r>
      <w:r w:rsidR="003A43B6" w:rsidRPr="00BE6204">
        <w:rPr>
          <w:lang w:val="cy-GB"/>
        </w:rPr>
        <w:t xml:space="preserve">. </w:t>
      </w:r>
      <w:r w:rsidR="00126F20">
        <w:rPr>
          <w:lang w:val="cy-GB"/>
        </w:rPr>
        <w:t xml:space="preserve">Bydd hyn yn cynnwys cymorth dan arweiniad cymheiriaid yn y </w:t>
      </w:r>
      <w:r w:rsidR="003A43B6" w:rsidRPr="00BE6204">
        <w:rPr>
          <w:lang w:val="cy-GB"/>
        </w:rPr>
        <w:t>Gr</w:t>
      </w:r>
      <w:r w:rsidR="00126F20">
        <w:rPr>
          <w:lang w:val="cy-GB"/>
        </w:rPr>
        <w:t>ŵ</w:t>
      </w:r>
      <w:r w:rsidR="003A43B6" w:rsidRPr="00BE6204">
        <w:rPr>
          <w:lang w:val="cy-GB"/>
        </w:rPr>
        <w:t>p</w:t>
      </w:r>
      <w:r w:rsidR="00126F20">
        <w:rPr>
          <w:lang w:val="cy-GB"/>
        </w:rPr>
        <w:t xml:space="preserve"> Annhegwch Sgrinio ar gyfer adolygu </w:t>
      </w:r>
      <w:r w:rsidR="00126F20" w:rsidRPr="00BE6204">
        <w:rPr>
          <w:lang w:val="cy-GB"/>
        </w:rPr>
        <w:t>Ases</w:t>
      </w:r>
      <w:r w:rsidR="00126F20">
        <w:rPr>
          <w:lang w:val="cy-GB"/>
        </w:rPr>
        <w:t>iadau Effaith Cydraddoldeb Iechyd ar draws y rhaglenni</w:t>
      </w:r>
      <w:r w:rsidR="003A43B6" w:rsidRPr="00BE6204">
        <w:rPr>
          <w:lang w:val="cy-GB"/>
        </w:rPr>
        <w:t>.</w:t>
      </w:r>
      <w:r w:rsidR="00FA24F4">
        <w:rPr>
          <w:lang w:val="cy-GB"/>
        </w:rPr>
        <w:t xml:space="preserve"> Bydd hyn yn cefnogi sicrwydd ansawdd yr </w:t>
      </w:r>
      <w:r w:rsidR="00FA24F4" w:rsidRPr="00BE6204">
        <w:rPr>
          <w:lang w:val="cy-GB"/>
        </w:rPr>
        <w:t>Ases</w:t>
      </w:r>
      <w:r w:rsidR="00FA24F4">
        <w:rPr>
          <w:lang w:val="cy-GB"/>
        </w:rPr>
        <w:t xml:space="preserve">iadau Effaith Cydraddoldeb Iechyd ac yn </w:t>
      </w:r>
      <w:r w:rsidR="008760FE">
        <w:rPr>
          <w:lang w:val="cy-GB"/>
        </w:rPr>
        <w:t>g</w:t>
      </w:r>
      <w:r w:rsidR="00FA24F4">
        <w:rPr>
          <w:lang w:val="cy-GB"/>
        </w:rPr>
        <w:t xml:space="preserve">yfle arall i rannu gwersi a phrofiad ar draws yr </w:t>
      </w:r>
      <w:r w:rsidR="008760FE">
        <w:rPr>
          <w:lang w:val="cy-GB"/>
        </w:rPr>
        <w:t>A</w:t>
      </w:r>
      <w:r w:rsidR="00FA24F4">
        <w:rPr>
          <w:lang w:val="cy-GB"/>
        </w:rPr>
        <w:t>dran Sgrinio</w:t>
      </w:r>
      <w:r w:rsidR="003A43B6" w:rsidRPr="00BE6204">
        <w:rPr>
          <w:lang w:val="cy-GB"/>
        </w:rPr>
        <w:t xml:space="preserve">. </w:t>
      </w:r>
      <w:r w:rsidR="00FA24F4">
        <w:rPr>
          <w:lang w:val="cy-GB"/>
        </w:rPr>
        <w:t xml:space="preserve">Bydd gwerthusiad o’r pecyn cymorth </w:t>
      </w:r>
      <w:r w:rsidR="00FA24F4" w:rsidRPr="00BE6204">
        <w:rPr>
          <w:lang w:val="cy-GB"/>
        </w:rPr>
        <w:t>Ases</w:t>
      </w:r>
      <w:r w:rsidR="00FA24F4">
        <w:rPr>
          <w:lang w:val="cy-GB"/>
        </w:rPr>
        <w:t>iadau Effaith Cydraddoldeb Iechyd hefyd yn cael ei gynnal er mwyn sicrhau bod hyn yn parhau i ateb y gofyn a’i fod yn adnodd defnyddiol ychwanegol i raglenni wella darpariaeth eu gwasanaeth</w:t>
      </w:r>
      <w:r w:rsidR="003A43B6" w:rsidRPr="00BE6204">
        <w:rPr>
          <w:lang w:val="cy-GB"/>
        </w:rPr>
        <w:t xml:space="preserve">. </w:t>
      </w:r>
    </w:p>
    <w:p w14:paraId="1FAC9337" w14:textId="5B55ED94" w:rsidR="000B3EB2" w:rsidRPr="00BE6204" w:rsidRDefault="00502E04" w:rsidP="004D50B4">
      <w:pPr>
        <w:rPr>
          <w:lang w:val="cy-GB"/>
        </w:rPr>
      </w:pPr>
      <w:r>
        <w:rPr>
          <w:lang w:val="cy-GB"/>
        </w:rPr>
        <w:t>Gan fod sgrinio’n llwybr</w:t>
      </w:r>
      <w:r w:rsidR="004D50B4" w:rsidRPr="00BE6204">
        <w:rPr>
          <w:lang w:val="cy-GB"/>
        </w:rPr>
        <w:t>,</w:t>
      </w:r>
      <w:r>
        <w:rPr>
          <w:lang w:val="cy-GB"/>
        </w:rPr>
        <w:t xml:space="preserve"> bydd pob rhaglen yn cynnal dadansoddiad o daith defnyddwyr sy’n cwmpasu’r broses gyfan</w:t>
      </w:r>
      <w:r w:rsidR="004D50B4" w:rsidRPr="00BE6204">
        <w:rPr>
          <w:lang w:val="cy-GB"/>
        </w:rPr>
        <w:t xml:space="preserve"> </w:t>
      </w:r>
      <w:r>
        <w:rPr>
          <w:lang w:val="cy-GB"/>
        </w:rPr>
        <w:t>i ystyried rhwystrau ar gamau gwahanol o’r llwybr sgrinio</w:t>
      </w:r>
      <w:r w:rsidR="004D50B4" w:rsidRPr="00BE6204">
        <w:rPr>
          <w:lang w:val="cy-GB"/>
        </w:rPr>
        <w:t>.</w:t>
      </w:r>
      <w:r>
        <w:rPr>
          <w:lang w:val="cy-GB"/>
        </w:rPr>
        <w:t xml:space="preserve"> Gall rhwystrau fodoli ar unrhyw gam o’r daith sgrinio</w:t>
      </w:r>
      <w:r w:rsidR="001F72BD" w:rsidRPr="00BE6204">
        <w:rPr>
          <w:lang w:val="cy-GB"/>
        </w:rPr>
        <w:t>,</w:t>
      </w:r>
      <w:r>
        <w:rPr>
          <w:lang w:val="cy-GB"/>
        </w:rPr>
        <w:t xml:space="preserve"> ond bydd dull cychwynnol yn ystyried y tri cham, sef nodi carfan</w:t>
      </w:r>
      <w:r w:rsidR="003A43B6" w:rsidRPr="00BE6204">
        <w:rPr>
          <w:lang w:val="cy-GB"/>
        </w:rPr>
        <w:t>,</w:t>
      </w:r>
      <w:r>
        <w:rPr>
          <w:lang w:val="cy-GB"/>
        </w:rPr>
        <w:t xml:space="preserve"> darparu gwybodaeth a mynediad at wasanaethau</w:t>
      </w:r>
      <w:r w:rsidR="003A43B6" w:rsidRPr="00BE6204">
        <w:rPr>
          <w:lang w:val="cy-GB"/>
        </w:rPr>
        <w:t xml:space="preserve"> </w:t>
      </w:r>
      <w:r w:rsidR="000B3EB2" w:rsidRPr="00BE6204">
        <w:rPr>
          <w:lang w:val="cy-GB"/>
        </w:rPr>
        <w:t>(</w:t>
      </w:r>
      <w:r>
        <w:rPr>
          <w:lang w:val="cy-GB"/>
        </w:rPr>
        <w:t>F</w:t>
      </w:r>
      <w:r w:rsidR="000B3EB2" w:rsidRPr="00BE6204">
        <w:rPr>
          <w:lang w:val="cy-GB"/>
        </w:rPr>
        <w:t xml:space="preserve">figur </w:t>
      </w:r>
      <w:r w:rsidR="009F5383" w:rsidRPr="00BE6204">
        <w:rPr>
          <w:lang w:val="cy-GB"/>
        </w:rPr>
        <w:t>7</w:t>
      </w:r>
      <w:r w:rsidR="000B3EB2" w:rsidRPr="00BE6204">
        <w:rPr>
          <w:lang w:val="cy-GB"/>
        </w:rPr>
        <w:t>).</w:t>
      </w:r>
      <w:r w:rsidR="003A43B6" w:rsidRPr="00BE6204">
        <w:rPr>
          <w:lang w:val="cy-GB"/>
        </w:rPr>
        <w:t xml:space="preserve"> </w:t>
      </w:r>
      <w:r>
        <w:rPr>
          <w:lang w:val="cy-GB"/>
        </w:rPr>
        <w:t xml:space="preserve">Oherwydd </w:t>
      </w:r>
      <w:r w:rsidR="003A43B6" w:rsidRPr="00BE6204">
        <w:rPr>
          <w:lang w:val="cy-GB"/>
        </w:rPr>
        <w:t>model</w:t>
      </w:r>
      <w:r>
        <w:rPr>
          <w:lang w:val="cy-GB"/>
        </w:rPr>
        <w:t>au darparu gwasanaeth gwahanol pob rhaglen sgrinio</w:t>
      </w:r>
      <w:r w:rsidR="003A43B6" w:rsidRPr="00BE6204">
        <w:rPr>
          <w:lang w:val="cy-GB"/>
        </w:rPr>
        <w:t>,</w:t>
      </w:r>
      <w:r>
        <w:rPr>
          <w:lang w:val="cy-GB"/>
        </w:rPr>
        <w:t xml:space="preserve"> cynhelir hyn fesul rhaglen</w:t>
      </w:r>
      <w:r w:rsidR="003A43B6" w:rsidRPr="00BE6204">
        <w:rPr>
          <w:lang w:val="cy-GB"/>
        </w:rPr>
        <w:t xml:space="preserve">. </w:t>
      </w:r>
      <w:r>
        <w:rPr>
          <w:lang w:val="cy-GB"/>
        </w:rPr>
        <w:t>Fodd bynnag</w:t>
      </w:r>
      <w:r w:rsidR="003A43B6" w:rsidRPr="00BE6204">
        <w:rPr>
          <w:lang w:val="cy-GB"/>
        </w:rPr>
        <w:t>,</w:t>
      </w:r>
      <w:r>
        <w:rPr>
          <w:lang w:val="cy-GB"/>
        </w:rPr>
        <w:t xml:space="preserve"> disgwylir nodi</w:t>
      </w:r>
      <w:r w:rsidR="003A43B6" w:rsidRPr="00BE6204">
        <w:rPr>
          <w:lang w:val="cy-GB"/>
        </w:rPr>
        <w:t xml:space="preserve"> them</w:t>
      </w:r>
      <w:r>
        <w:rPr>
          <w:lang w:val="cy-GB"/>
        </w:rPr>
        <w:t xml:space="preserve">âu allweddol </w:t>
      </w:r>
      <w:r w:rsidR="00907B95">
        <w:rPr>
          <w:lang w:val="cy-GB"/>
        </w:rPr>
        <w:t xml:space="preserve">y bydd angen mynd i’r afael â </w:t>
      </w:r>
      <w:r w:rsidR="002176B7">
        <w:rPr>
          <w:lang w:val="cy-GB"/>
        </w:rPr>
        <w:t>nhw</w:t>
      </w:r>
      <w:r w:rsidR="00907B95">
        <w:rPr>
          <w:lang w:val="cy-GB"/>
        </w:rPr>
        <w:t xml:space="preserve"> yn yr </w:t>
      </w:r>
      <w:r w:rsidR="00D16F45">
        <w:rPr>
          <w:lang w:val="cy-GB"/>
        </w:rPr>
        <w:t>A</w:t>
      </w:r>
      <w:r w:rsidR="00907B95">
        <w:rPr>
          <w:lang w:val="cy-GB"/>
        </w:rPr>
        <w:t>dran</w:t>
      </w:r>
      <w:r w:rsidR="003A43B6" w:rsidRPr="00BE6204">
        <w:rPr>
          <w:lang w:val="cy-GB"/>
        </w:rPr>
        <w:t xml:space="preserve">.  </w:t>
      </w:r>
    </w:p>
    <w:p w14:paraId="66370965" w14:textId="081EDE88" w:rsidR="000B3EB2" w:rsidRPr="00BE6204" w:rsidRDefault="000B3EB2" w:rsidP="004D50B4">
      <w:pPr>
        <w:rPr>
          <w:b/>
          <w:sz w:val="22"/>
          <w:szCs w:val="22"/>
          <w:lang w:val="cy-GB"/>
        </w:rPr>
      </w:pPr>
      <w:r w:rsidRPr="0075391D">
        <w:rPr>
          <w:b/>
          <w:sz w:val="22"/>
          <w:szCs w:val="22"/>
          <w:lang w:val="cy-GB"/>
        </w:rPr>
        <w:t>F</w:t>
      </w:r>
      <w:r w:rsidR="00907B95" w:rsidRPr="0075391D">
        <w:rPr>
          <w:b/>
          <w:sz w:val="22"/>
          <w:szCs w:val="22"/>
          <w:lang w:val="cy-GB"/>
        </w:rPr>
        <w:t>f</w:t>
      </w:r>
      <w:r w:rsidRPr="0075391D">
        <w:rPr>
          <w:b/>
          <w:sz w:val="22"/>
          <w:szCs w:val="22"/>
          <w:lang w:val="cy-GB"/>
        </w:rPr>
        <w:t xml:space="preserve">igur </w:t>
      </w:r>
      <w:r w:rsidR="00224ECF" w:rsidRPr="0075391D">
        <w:rPr>
          <w:b/>
          <w:sz w:val="22"/>
          <w:szCs w:val="22"/>
          <w:lang w:val="cy-GB"/>
        </w:rPr>
        <w:t>7</w:t>
      </w:r>
      <w:r w:rsidRPr="0075391D">
        <w:rPr>
          <w:b/>
          <w:sz w:val="22"/>
          <w:szCs w:val="22"/>
          <w:lang w:val="cy-GB"/>
        </w:rPr>
        <w:t xml:space="preserve">: </w:t>
      </w:r>
      <w:r w:rsidR="00907B95" w:rsidRPr="0075391D">
        <w:rPr>
          <w:b/>
          <w:sz w:val="22"/>
          <w:szCs w:val="22"/>
          <w:lang w:val="cy-GB"/>
        </w:rPr>
        <w:t>Annhegwch yn y llwybr sgrinio</w:t>
      </w:r>
    </w:p>
    <w:p w14:paraId="68705F80" w14:textId="3479AEB8" w:rsidR="004D50B4" w:rsidRPr="00BE6204" w:rsidRDefault="0028609D" w:rsidP="004D50B4">
      <w:pPr>
        <w:rPr>
          <w:lang w:val="cy-GB"/>
        </w:rPr>
      </w:pPr>
      <w:r>
        <w:rPr>
          <w:noProof/>
          <w:lang w:eastAsia="en-GB"/>
        </w:rPr>
        <w:lastRenderedPageBreak/>
        <w:drawing>
          <wp:inline distT="0" distB="0" distL="0" distR="0" wp14:anchorId="01A9FF54" wp14:editId="091D37E2">
            <wp:extent cx="5486400" cy="2425700"/>
            <wp:effectExtent l="19050" t="0" r="19050" b="0"/>
            <wp:docPr id="15" name="Diagram 15"/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24" r:lo="rId25" r:qs="rId26" r:cs="rId27"/>
              </a:graphicData>
            </a:graphic>
          </wp:inline>
        </w:drawing>
      </w:r>
      <w:r w:rsidR="00907B95">
        <w:rPr>
          <w:lang w:val="cy-GB"/>
        </w:rPr>
        <w:t>Mae angen i bob rhaglen fod yn hygyrch i bobl gyda dulliau cyfathrebu lluosog yn</w:t>
      </w:r>
      <w:r w:rsidR="0065281E" w:rsidRPr="00BE6204">
        <w:rPr>
          <w:lang w:val="cy-GB"/>
        </w:rPr>
        <w:t xml:space="preserve"> </w:t>
      </w:r>
      <w:r w:rsidR="00907B95">
        <w:rPr>
          <w:lang w:val="cy-GB"/>
        </w:rPr>
        <w:t>b</w:t>
      </w:r>
      <w:r w:rsidR="0065281E" w:rsidRPr="00BE6204">
        <w:rPr>
          <w:lang w:val="cy-GB"/>
        </w:rPr>
        <w:t xml:space="preserve">osibl. </w:t>
      </w:r>
      <w:r w:rsidR="00907B95">
        <w:rPr>
          <w:lang w:val="cy-GB"/>
        </w:rPr>
        <w:t xml:space="preserve">Bydd hyn yn cefnogi pobl mewn tlodi </w:t>
      </w:r>
      <w:r w:rsidR="0065281E" w:rsidRPr="00BE6204">
        <w:rPr>
          <w:lang w:val="cy-GB"/>
        </w:rPr>
        <w:t>digi</w:t>
      </w:r>
      <w:r w:rsidR="00907B95">
        <w:rPr>
          <w:lang w:val="cy-GB"/>
        </w:rPr>
        <w:t>do</w:t>
      </w:r>
      <w:r w:rsidR="0065281E" w:rsidRPr="00BE6204">
        <w:rPr>
          <w:lang w:val="cy-GB"/>
        </w:rPr>
        <w:t xml:space="preserve">l, </w:t>
      </w:r>
      <w:r w:rsidR="00907B95">
        <w:rPr>
          <w:lang w:val="cy-GB"/>
        </w:rPr>
        <w:t>pobl sy’n gweithio oriau anghymdeithasol</w:t>
      </w:r>
      <w:r w:rsidR="0065281E" w:rsidRPr="00BE6204">
        <w:rPr>
          <w:lang w:val="cy-GB"/>
        </w:rPr>
        <w:t>,</w:t>
      </w:r>
      <w:r w:rsidR="00907B95">
        <w:rPr>
          <w:lang w:val="cy-GB"/>
        </w:rPr>
        <w:t xml:space="preserve"> pobl â chyfrifoldebau gofalu</w:t>
      </w:r>
      <w:r w:rsidR="0065281E" w:rsidRPr="00BE6204">
        <w:rPr>
          <w:lang w:val="cy-GB"/>
        </w:rPr>
        <w:t>,</w:t>
      </w:r>
      <w:r w:rsidR="0090653E">
        <w:rPr>
          <w:lang w:val="cy-GB"/>
        </w:rPr>
        <w:t xml:space="preserve"> pobl â namau ar y synhwyrau nad ydynt yn gallu siarad ar y ffôn, neu nad ydynt yn gyfforddus yn gwneud hynny</w:t>
      </w:r>
      <w:r w:rsidR="0065281E" w:rsidRPr="00BE6204">
        <w:rPr>
          <w:lang w:val="cy-GB"/>
        </w:rPr>
        <w:t xml:space="preserve"> </w:t>
      </w:r>
      <w:r w:rsidR="0090653E">
        <w:rPr>
          <w:lang w:val="cy-GB"/>
        </w:rPr>
        <w:t xml:space="preserve">a phobl â phryderon iechyd meddwl sy’n </w:t>
      </w:r>
      <w:r w:rsidR="0003158E">
        <w:rPr>
          <w:lang w:val="cy-GB"/>
        </w:rPr>
        <w:t xml:space="preserve">profi </w:t>
      </w:r>
      <w:proofErr w:type="spellStart"/>
      <w:r w:rsidR="0090653E">
        <w:rPr>
          <w:lang w:val="cy-GB"/>
        </w:rPr>
        <w:t>gorbryder</w:t>
      </w:r>
      <w:proofErr w:type="spellEnd"/>
      <w:r w:rsidR="0090653E">
        <w:rPr>
          <w:lang w:val="cy-GB"/>
        </w:rPr>
        <w:t xml:space="preserve"> </w:t>
      </w:r>
      <w:r w:rsidR="0003158E">
        <w:rPr>
          <w:lang w:val="cy-GB"/>
        </w:rPr>
        <w:t>d</w:t>
      </w:r>
      <w:r w:rsidR="0090653E">
        <w:rPr>
          <w:lang w:val="cy-GB"/>
        </w:rPr>
        <w:t>rwy gyfathrebu’n uniongyrchol</w:t>
      </w:r>
      <w:r w:rsidR="0065281E" w:rsidRPr="00BE6204">
        <w:rPr>
          <w:lang w:val="cy-GB"/>
        </w:rPr>
        <w:t xml:space="preserve">. </w:t>
      </w:r>
      <w:r w:rsidR="0090653E">
        <w:rPr>
          <w:lang w:val="cy-GB"/>
        </w:rPr>
        <w:t>Byddwn yn sicrhau bod dulliau cyfathrebu dros y ffôn a thrwy e-bost gan bob rhaglen i gyfranogwyr gysylltu os oes ganddynt gwestiynau ac ymholiadau</w:t>
      </w:r>
      <w:r w:rsidR="0065281E" w:rsidRPr="00BE6204">
        <w:rPr>
          <w:lang w:val="cy-GB"/>
        </w:rPr>
        <w:t xml:space="preserve">. </w:t>
      </w:r>
    </w:p>
    <w:p w14:paraId="3A0C9C59" w14:textId="470F12B7" w:rsidR="004D50B4" w:rsidRPr="00F360AD" w:rsidRDefault="0090653E" w:rsidP="004D50B4">
      <w:pPr>
        <w:rPr>
          <w:lang w:val="cy-GB"/>
        </w:rPr>
      </w:pPr>
      <w:r>
        <w:rPr>
          <w:lang w:val="cy-GB"/>
        </w:rPr>
        <w:t>Mae angen i ni roi cyfrif am amrywiaeth yn y ffordd rydym yn darparu rhaglenni sgrinio, gan sicrhau y rhoddir addasiadau rhesymol ar waith pan fo angen</w:t>
      </w:r>
      <w:r w:rsidR="00833985" w:rsidRPr="00BE6204">
        <w:rPr>
          <w:lang w:val="cy-GB"/>
        </w:rPr>
        <w:t xml:space="preserve">, </w:t>
      </w:r>
      <w:r>
        <w:rPr>
          <w:lang w:val="cy-GB"/>
        </w:rPr>
        <w:t>yn darparu rhaglen hyblyg i ddiwallu anghenion pob unigolyn</w:t>
      </w:r>
      <w:r w:rsidR="0065281E" w:rsidRPr="00BE6204">
        <w:rPr>
          <w:lang w:val="cy-GB"/>
        </w:rPr>
        <w:t xml:space="preserve">. </w:t>
      </w:r>
      <w:r>
        <w:rPr>
          <w:lang w:val="cy-GB"/>
        </w:rPr>
        <w:t xml:space="preserve">Ni fydd darparu’r un gwasanaeth i bawb yn mynd i’r afael ag annhegwch gan y bydd </w:t>
      </w:r>
      <w:r w:rsidR="00F41128">
        <w:rPr>
          <w:lang w:val="cy-GB"/>
        </w:rPr>
        <w:t xml:space="preserve">angen cymorth ychwanegol </w:t>
      </w:r>
      <w:r>
        <w:rPr>
          <w:lang w:val="cy-GB"/>
        </w:rPr>
        <w:t>ar unigolion</w:t>
      </w:r>
      <w:r w:rsidR="002B7D2A">
        <w:rPr>
          <w:lang w:val="cy-GB"/>
        </w:rPr>
        <w:t xml:space="preserve"> â nodweddion gwarchodedig</w:t>
      </w:r>
      <w:r w:rsidR="00F41128">
        <w:rPr>
          <w:lang w:val="cy-GB"/>
        </w:rPr>
        <w:t xml:space="preserve"> </w:t>
      </w:r>
      <w:r w:rsidR="002B7D2A">
        <w:rPr>
          <w:lang w:val="cy-GB"/>
        </w:rPr>
        <w:t xml:space="preserve">fel y </w:t>
      </w:r>
      <w:proofErr w:type="spellStart"/>
      <w:r w:rsidR="002B7D2A">
        <w:rPr>
          <w:lang w:val="cy-GB"/>
        </w:rPr>
        <w:t>gallant</w:t>
      </w:r>
      <w:proofErr w:type="spellEnd"/>
      <w:r w:rsidR="002B7D2A">
        <w:rPr>
          <w:lang w:val="cy-GB"/>
        </w:rPr>
        <w:t xml:space="preserve"> gael mynediad at yr un gwasanaeth</w:t>
      </w:r>
      <w:r w:rsidR="003A43B6" w:rsidRPr="00BE6204">
        <w:rPr>
          <w:lang w:val="cy-GB"/>
        </w:rPr>
        <w:t>.</w:t>
      </w:r>
      <w:r w:rsidR="002B7D2A">
        <w:rPr>
          <w:lang w:val="cy-GB"/>
        </w:rPr>
        <w:t xml:space="preserve"> Mae angen i raglenni sgrinio sicrhau nad ydynt yn rhoi pobl dan anfantais, </w:t>
      </w:r>
      <w:r w:rsidR="00F41128">
        <w:rPr>
          <w:lang w:val="cy-GB"/>
        </w:rPr>
        <w:t>fel</w:t>
      </w:r>
      <w:r w:rsidR="002B7D2A">
        <w:rPr>
          <w:lang w:val="cy-GB"/>
        </w:rPr>
        <w:t xml:space="preserve"> y rhai ag anableddau corfforol wrth gael mynediad at eu gwasanaethau</w:t>
      </w:r>
      <w:r w:rsidR="0065281E" w:rsidRPr="00BE6204">
        <w:rPr>
          <w:lang w:val="cy-GB"/>
        </w:rPr>
        <w:t>.</w:t>
      </w:r>
      <w:r w:rsidR="002B7D2A">
        <w:rPr>
          <w:lang w:val="cy-GB"/>
        </w:rPr>
        <w:t xml:space="preserve"> Gall hyn fod </w:t>
      </w:r>
      <w:r w:rsidR="00F41128">
        <w:rPr>
          <w:lang w:val="cy-GB"/>
        </w:rPr>
        <w:t>d</w:t>
      </w:r>
      <w:r w:rsidR="002B7D2A">
        <w:rPr>
          <w:lang w:val="cy-GB"/>
        </w:rPr>
        <w:t>rwy anawsterau’n cynnal profion gartref oherwydd cyflwr corfforol neu gyrraedd lleoliad sgrinio</w:t>
      </w:r>
      <w:r w:rsidR="0065281E" w:rsidRPr="00BE6204">
        <w:rPr>
          <w:lang w:val="cy-GB"/>
        </w:rPr>
        <w:t>.</w:t>
      </w:r>
      <w:r w:rsidR="002B7D2A">
        <w:rPr>
          <w:lang w:val="cy-GB"/>
        </w:rPr>
        <w:t xml:space="preserve"> Mae angen i’r cyfranogwyr fod yn ymwybodol o </w:t>
      </w:r>
      <w:r w:rsidR="002B7D2A" w:rsidRPr="00F360AD">
        <w:rPr>
          <w:lang w:val="cy-GB"/>
        </w:rPr>
        <w:t>sut i gysylltu â thimau sgrinio i gael y cymorth angenrheidiol</w:t>
      </w:r>
      <w:r w:rsidR="0065281E" w:rsidRPr="00F360AD">
        <w:rPr>
          <w:lang w:val="cy-GB"/>
        </w:rPr>
        <w:t xml:space="preserve">. </w:t>
      </w:r>
    </w:p>
    <w:p w14:paraId="10D6DCEC" w14:textId="18844D78" w:rsidR="000D061F" w:rsidRPr="00F360AD" w:rsidRDefault="000D061F" w:rsidP="002D6C32">
      <w:pPr>
        <w:pStyle w:val="ListParagraph"/>
        <w:numPr>
          <w:ilvl w:val="0"/>
          <w:numId w:val="9"/>
        </w:numPr>
        <w:rPr>
          <w:b/>
          <w:lang w:val="cy-GB"/>
        </w:rPr>
      </w:pPr>
      <w:r w:rsidRPr="00F360AD">
        <w:rPr>
          <w:b/>
          <w:lang w:val="cy-GB"/>
        </w:rPr>
        <w:t>Data a</w:t>
      </w:r>
      <w:r w:rsidR="002B7D2A" w:rsidRPr="00F360AD">
        <w:rPr>
          <w:b/>
          <w:lang w:val="cy-GB"/>
        </w:rPr>
        <w:t>c ymchwil</w:t>
      </w:r>
    </w:p>
    <w:p w14:paraId="1DE6145E" w14:textId="42597A6D" w:rsidR="008A658E" w:rsidRPr="00BE6204" w:rsidRDefault="00F360AD" w:rsidP="00165697">
      <w:pPr>
        <w:rPr>
          <w:lang w:val="cy-GB"/>
        </w:rPr>
      </w:pPr>
      <w:r>
        <w:rPr>
          <w:lang w:val="cy-GB"/>
        </w:rPr>
        <w:t>R</w:t>
      </w:r>
      <w:r w:rsidR="002B7D2A" w:rsidRPr="00F360AD">
        <w:rPr>
          <w:lang w:val="cy-GB"/>
        </w:rPr>
        <w:t xml:space="preserve">haid i’n </w:t>
      </w:r>
      <w:r>
        <w:rPr>
          <w:lang w:val="cy-GB"/>
        </w:rPr>
        <w:t>canolbwynt</w:t>
      </w:r>
      <w:r w:rsidR="007B55C2" w:rsidRPr="00F360AD">
        <w:rPr>
          <w:lang w:val="cy-GB"/>
        </w:rPr>
        <w:t xml:space="preserve"> </w:t>
      </w:r>
      <w:r w:rsidR="002B7D2A" w:rsidRPr="00F360AD">
        <w:rPr>
          <w:lang w:val="cy-GB"/>
        </w:rPr>
        <w:t>o’r newydd ar annhegwch sgrinio, yn dilyn y newidiadau i’n ffyrdd o weithio yn ystod</w:t>
      </w:r>
      <w:r w:rsidR="00EA076A" w:rsidRPr="00F360AD">
        <w:rPr>
          <w:lang w:val="cy-GB"/>
        </w:rPr>
        <w:t xml:space="preserve"> </w:t>
      </w:r>
      <w:r w:rsidR="002B7D2A" w:rsidRPr="00F360AD">
        <w:rPr>
          <w:lang w:val="cy-GB"/>
        </w:rPr>
        <w:t xml:space="preserve">pandemig </w:t>
      </w:r>
      <w:r w:rsidR="00EA076A" w:rsidRPr="00F360AD">
        <w:rPr>
          <w:lang w:val="cy-GB"/>
        </w:rPr>
        <w:t>Covid-19</w:t>
      </w:r>
      <w:r w:rsidR="002B7D2A" w:rsidRPr="00F360AD">
        <w:rPr>
          <w:lang w:val="cy-GB"/>
        </w:rPr>
        <w:t>, gael ei lywio gan</w:t>
      </w:r>
      <w:r w:rsidR="00EA076A" w:rsidRPr="00F360AD">
        <w:rPr>
          <w:lang w:val="cy-GB"/>
        </w:rPr>
        <w:t xml:space="preserve"> </w:t>
      </w:r>
      <w:r w:rsidR="002B7D2A" w:rsidRPr="00F360AD">
        <w:rPr>
          <w:lang w:val="cy-GB"/>
        </w:rPr>
        <w:t>d</w:t>
      </w:r>
      <w:r w:rsidR="00A92705" w:rsidRPr="00F360AD">
        <w:rPr>
          <w:lang w:val="cy-GB"/>
        </w:rPr>
        <w:t>data</w:t>
      </w:r>
      <w:r w:rsidR="00A92705" w:rsidRPr="00BE6204">
        <w:rPr>
          <w:lang w:val="cy-GB"/>
        </w:rPr>
        <w:t xml:space="preserve"> a</w:t>
      </w:r>
      <w:r w:rsidR="002B7D2A">
        <w:rPr>
          <w:lang w:val="cy-GB"/>
        </w:rPr>
        <w:t xml:space="preserve"> deallusrwydd</w:t>
      </w:r>
      <w:r w:rsidR="00EA076A" w:rsidRPr="00BE6204">
        <w:rPr>
          <w:lang w:val="cy-GB"/>
        </w:rPr>
        <w:t xml:space="preserve">. </w:t>
      </w:r>
      <w:r>
        <w:rPr>
          <w:lang w:val="cy-GB"/>
        </w:rPr>
        <w:t>R</w:t>
      </w:r>
      <w:r w:rsidR="002B7D2A">
        <w:rPr>
          <w:lang w:val="cy-GB"/>
        </w:rPr>
        <w:t>haid i hyn gael ei rannu mewn dull amserol a dibynadwy yn ein rhaglenni</w:t>
      </w:r>
      <w:r w:rsidR="008A658E" w:rsidRPr="00BE6204">
        <w:rPr>
          <w:lang w:val="cy-GB"/>
        </w:rPr>
        <w:t>,</w:t>
      </w:r>
      <w:r w:rsidR="002B7D2A">
        <w:rPr>
          <w:lang w:val="cy-GB"/>
        </w:rPr>
        <w:t xml:space="preserve"> yn yr adran ac â’n</w:t>
      </w:r>
      <w:r w:rsidR="008A658E" w:rsidRPr="00BE6204">
        <w:rPr>
          <w:lang w:val="cy-GB"/>
        </w:rPr>
        <w:t xml:space="preserve"> </w:t>
      </w:r>
      <w:r w:rsidR="006312F6" w:rsidRPr="00BE6204">
        <w:rPr>
          <w:lang w:val="cy-GB"/>
        </w:rPr>
        <w:t>partner</w:t>
      </w:r>
      <w:r w:rsidR="002B7D2A">
        <w:rPr>
          <w:lang w:val="cy-GB"/>
        </w:rPr>
        <w:t>iaid</w:t>
      </w:r>
      <w:r w:rsidR="006312F6" w:rsidRPr="00BE6204">
        <w:rPr>
          <w:lang w:val="cy-GB"/>
        </w:rPr>
        <w:t>.</w:t>
      </w:r>
      <w:r w:rsidR="002B7D2A">
        <w:rPr>
          <w:lang w:val="cy-GB"/>
        </w:rPr>
        <w:t xml:space="preserve"> Mae ei dull casglu</w:t>
      </w:r>
      <w:r w:rsidR="006312F6" w:rsidRPr="00BE6204">
        <w:rPr>
          <w:lang w:val="cy-GB"/>
        </w:rPr>
        <w:t xml:space="preserve"> </w:t>
      </w:r>
      <w:r w:rsidR="008A658E" w:rsidRPr="00BE6204">
        <w:rPr>
          <w:lang w:val="cy-GB"/>
        </w:rPr>
        <w:t xml:space="preserve">data </w:t>
      </w:r>
      <w:r w:rsidR="002B7D2A">
        <w:rPr>
          <w:lang w:val="cy-GB"/>
        </w:rPr>
        <w:t xml:space="preserve">arferol yn cynnwys gwybodaeth am nodweddion </w:t>
      </w:r>
      <w:r w:rsidR="008A658E" w:rsidRPr="00BE6204">
        <w:rPr>
          <w:lang w:val="cy-GB"/>
        </w:rPr>
        <w:t>demogra</w:t>
      </w:r>
      <w:r w:rsidR="002B7D2A">
        <w:rPr>
          <w:lang w:val="cy-GB"/>
        </w:rPr>
        <w:t>ff</w:t>
      </w:r>
      <w:r w:rsidR="008A658E" w:rsidRPr="00BE6204">
        <w:rPr>
          <w:lang w:val="cy-GB"/>
        </w:rPr>
        <w:t>i</w:t>
      </w:r>
      <w:r w:rsidR="002B7D2A">
        <w:rPr>
          <w:lang w:val="cy-GB"/>
        </w:rPr>
        <w:t xml:space="preserve">g y mae’n hysbys </w:t>
      </w:r>
      <w:r w:rsidR="00063062">
        <w:rPr>
          <w:lang w:val="cy-GB"/>
        </w:rPr>
        <w:t xml:space="preserve">bod annhegwch </w:t>
      </w:r>
      <w:r>
        <w:rPr>
          <w:lang w:val="cy-GB"/>
        </w:rPr>
        <w:t xml:space="preserve">o ran manteisio ar sgrinio </w:t>
      </w:r>
      <w:r w:rsidR="00063062">
        <w:rPr>
          <w:lang w:val="cy-GB"/>
        </w:rPr>
        <w:t xml:space="preserve">yn effeithio </w:t>
      </w:r>
      <w:r w:rsidR="008A658E" w:rsidRPr="00BE6204">
        <w:rPr>
          <w:lang w:val="cy-GB"/>
        </w:rPr>
        <w:t xml:space="preserve"> </w:t>
      </w:r>
      <w:r w:rsidR="00063062">
        <w:rPr>
          <w:lang w:val="cy-GB"/>
        </w:rPr>
        <w:t>arnynt, gan gynnwys oed</w:t>
      </w:r>
      <w:r w:rsidR="000F0453" w:rsidRPr="00BE6204">
        <w:rPr>
          <w:lang w:val="cy-GB"/>
        </w:rPr>
        <w:t>,</w:t>
      </w:r>
      <w:r w:rsidR="00063062">
        <w:rPr>
          <w:lang w:val="cy-GB"/>
        </w:rPr>
        <w:t xml:space="preserve"> rhyw</w:t>
      </w:r>
      <w:r>
        <w:rPr>
          <w:lang w:val="cy-GB"/>
        </w:rPr>
        <w:t>edd</w:t>
      </w:r>
      <w:r w:rsidR="00063062">
        <w:rPr>
          <w:lang w:val="cy-GB"/>
        </w:rPr>
        <w:t xml:space="preserve"> fel y cofrestrwyd gyda meddyg teulu ac Ardal Gynnyrch Ehangach Haen Is sy’n llywio</w:t>
      </w:r>
      <w:r w:rsidR="000F0453" w:rsidRPr="00BE6204">
        <w:rPr>
          <w:lang w:val="cy-GB"/>
        </w:rPr>
        <w:t xml:space="preserve"> </w:t>
      </w:r>
      <w:proofErr w:type="spellStart"/>
      <w:r w:rsidR="00063062">
        <w:rPr>
          <w:lang w:val="cy-GB"/>
        </w:rPr>
        <w:t>cw</w:t>
      </w:r>
      <w:r w:rsidR="00EA076A" w:rsidRPr="00BE6204">
        <w:rPr>
          <w:lang w:val="cy-GB"/>
        </w:rPr>
        <w:t>int</w:t>
      </w:r>
      <w:r w:rsidR="00063062">
        <w:rPr>
          <w:lang w:val="cy-GB"/>
        </w:rPr>
        <w:t>e</w:t>
      </w:r>
      <w:r w:rsidR="00EA076A" w:rsidRPr="00BE6204">
        <w:rPr>
          <w:lang w:val="cy-GB"/>
        </w:rPr>
        <w:t>l</w:t>
      </w:r>
      <w:proofErr w:type="spellEnd"/>
      <w:r w:rsidR="00063062">
        <w:rPr>
          <w:lang w:val="cy-GB"/>
        </w:rPr>
        <w:t xml:space="preserve"> amddifadedd</w:t>
      </w:r>
      <w:r w:rsidR="00EA076A" w:rsidRPr="00BE6204">
        <w:rPr>
          <w:lang w:val="cy-GB"/>
        </w:rPr>
        <w:t xml:space="preserve">. </w:t>
      </w:r>
      <w:r w:rsidR="00063062">
        <w:rPr>
          <w:lang w:val="cy-GB"/>
        </w:rPr>
        <w:t xml:space="preserve">Bydd ein gwaith adrodd yn y dyfodol yn coladu hyn mewn adroddiad </w:t>
      </w:r>
      <w:r>
        <w:rPr>
          <w:lang w:val="cy-GB"/>
        </w:rPr>
        <w:t>A</w:t>
      </w:r>
      <w:r w:rsidR="00063062">
        <w:rPr>
          <w:lang w:val="cy-GB"/>
        </w:rPr>
        <w:t xml:space="preserve">nnhegwch </w:t>
      </w:r>
      <w:r>
        <w:rPr>
          <w:lang w:val="cy-GB"/>
        </w:rPr>
        <w:t>S</w:t>
      </w:r>
      <w:r w:rsidR="00063062">
        <w:rPr>
          <w:lang w:val="cy-GB"/>
        </w:rPr>
        <w:t>grinio blynyddol</w:t>
      </w:r>
      <w:r w:rsidR="00EA076A" w:rsidRPr="00BE6204">
        <w:rPr>
          <w:lang w:val="cy-GB"/>
        </w:rPr>
        <w:t>.</w:t>
      </w:r>
      <w:r w:rsidR="006312F6" w:rsidRPr="00BE6204">
        <w:rPr>
          <w:lang w:val="cy-GB"/>
        </w:rPr>
        <w:t xml:space="preserve"> </w:t>
      </w:r>
      <w:r w:rsidR="00063062">
        <w:rPr>
          <w:lang w:val="cy-GB"/>
        </w:rPr>
        <w:t>Gellir defnyddio hyn i lywio camau gan raglenni yn yr</w:t>
      </w:r>
      <w:r w:rsidR="00E05397">
        <w:rPr>
          <w:lang w:val="cy-GB"/>
        </w:rPr>
        <w:t xml:space="preserve"> </w:t>
      </w:r>
      <w:r w:rsidR="00063062">
        <w:rPr>
          <w:lang w:val="cy-GB"/>
        </w:rPr>
        <w:t>adran ac i’n</w:t>
      </w:r>
      <w:r w:rsidR="006312F6" w:rsidRPr="00BE6204">
        <w:rPr>
          <w:lang w:val="cy-GB"/>
        </w:rPr>
        <w:t xml:space="preserve"> partner</w:t>
      </w:r>
      <w:r w:rsidR="00063062">
        <w:rPr>
          <w:lang w:val="cy-GB"/>
        </w:rPr>
        <w:t>iaid, gan gynnwys cydweithwyr Byrddau Iechyd Lleol ac ym maes iechyd cyhoedd</w:t>
      </w:r>
      <w:r w:rsidR="00CB6A9E">
        <w:rPr>
          <w:lang w:val="cy-GB"/>
        </w:rPr>
        <w:t>us</w:t>
      </w:r>
      <w:r w:rsidR="00063062">
        <w:rPr>
          <w:lang w:val="cy-GB"/>
        </w:rPr>
        <w:t xml:space="preserve"> a gofal sylfaenol</w:t>
      </w:r>
      <w:r w:rsidR="006312F6" w:rsidRPr="00BE6204">
        <w:rPr>
          <w:lang w:val="cy-GB"/>
        </w:rPr>
        <w:t xml:space="preserve">. </w:t>
      </w:r>
    </w:p>
    <w:p w14:paraId="1EA80A54" w14:textId="3E4788EC" w:rsidR="00304995" w:rsidRPr="00BE6204" w:rsidRDefault="00063062" w:rsidP="00165697">
      <w:pPr>
        <w:rPr>
          <w:lang w:val="cy-GB"/>
        </w:rPr>
      </w:pPr>
      <w:r w:rsidRPr="00BF6CAD">
        <w:rPr>
          <w:lang w:val="cy-GB"/>
        </w:rPr>
        <w:lastRenderedPageBreak/>
        <w:t xml:space="preserve">Mae adborth gan ein </w:t>
      </w:r>
      <w:r w:rsidR="00304995" w:rsidRPr="00BF6CAD">
        <w:rPr>
          <w:lang w:val="cy-GB"/>
        </w:rPr>
        <w:t>partner</w:t>
      </w:r>
      <w:r w:rsidRPr="00BF6CAD">
        <w:rPr>
          <w:lang w:val="cy-GB"/>
        </w:rPr>
        <w:t>iaid yn dweud wrthym, yn ogystal â gwaith adrodd blynyddol, fod angen mwy o</w:t>
      </w:r>
      <w:r w:rsidR="00304995" w:rsidRPr="00BF6CAD">
        <w:rPr>
          <w:lang w:val="cy-GB"/>
        </w:rPr>
        <w:t xml:space="preserve"> </w:t>
      </w:r>
      <w:r w:rsidRPr="00BF6CAD">
        <w:rPr>
          <w:lang w:val="cy-GB"/>
        </w:rPr>
        <w:t>d</w:t>
      </w:r>
      <w:r w:rsidR="00304995" w:rsidRPr="00BF6CAD">
        <w:rPr>
          <w:lang w:val="cy-GB"/>
        </w:rPr>
        <w:t>data</w:t>
      </w:r>
      <w:r w:rsidRPr="00BF6CAD">
        <w:rPr>
          <w:lang w:val="cy-GB"/>
        </w:rPr>
        <w:t xml:space="preserve"> amserol, </w:t>
      </w:r>
      <w:r w:rsidR="00EF5024" w:rsidRPr="00BF6CAD">
        <w:rPr>
          <w:lang w:val="cy-GB"/>
        </w:rPr>
        <w:t>amser real</w:t>
      </w:r>
      <w:r w:rsidR="00304995" w:rsidRPr="00BF6CAD">
        <w:rPr>
          <w:lang w:val="cy-GB"/>
        </w:rPr>
        <w:t xml:space="preserve">. </w:t>
      </w:r>
      <w:r w:rsidR="00EF5024" w:rsidRPr="00BF6CAD">
        <w:rPr>
          <w:lang w:val="cy-GB"/>
        </w:rPr>
        <w:t xml:space="preserve">Byddwn yn gweithio i ddatblygu </w:t>
      </w:r>
      <w:proofErr w:type="spellStart"/>
      <w:r w:rsidR="00EF5024" w:rsidRPr="00BF6CAD">
        <w:rPr>
          <w:lang w:val="cy-GB"/>
        </w:rPr>
        <w:t>dangosfwrdd</w:t>
      </w:r>
      <w:proofErr w:type="spellEnd"/>
      <w:r w:rsidR="00EF5024" w:rsidRPr="00BF6CAD">
        <w:rPr>
          <w:lang w:val="cy-GB"/>
        </w:rPr>
        <w:t xml:space="preserve"> </w:t>
      </w:r>
      <w:r w:rsidR="007136D9" w:rsidRPr="00BF6CAD">
        <w:rPr>
          <w:lang w:val="cy-GB"/>
        </w:rPr>
        <w:t>data</w:t>
      </w:r>
      <w:r w:rsidR="00EF5024" w:rsidRPr="00BF6CAD">
        <w:rPr>
          <w:lang w:val="cy-GB"/>
        </w:rPr>
        <w:t xml:space="preserve"> i ddarparu gwybodaeth yn gyflymach a all lywio camau lleol</w:t>
      </w:r>
      <w:r w:rsidR="007136D9" w:rsidRPr="00BF6CAD">
        <w:rPr>
          <w:lang w:val="cy-GB"/>
        </w:rPr>
        <w:t xml:space="preserve">. </w:t>
      </w:r>
      <w:r w:rsidR="00EF5024" w:rsidRPr="00BF6CAD">
        <w:rPr>
          <w:lang w:val="cy-GB"/>
        </w:rPr>
        <w:t xml:space="preserve">Bydd hyn yn defnyddio </w:t>
      </w:r>
      <w:r w:rsidR="007136D9" w:rsidRPr="00BF6CAD">
        <w:rPr>
          <w:lang w:val="cy-GB"/>
        </w:rPr>
        <w:t>mesur</w:t>
      </w:r>
      <w:r w:rsidR="00EF5024" w:rsidRPr="00BF6CAD">
        <w:rPr>
          <w:lang w:val="cy-GB"/>
        </w:rPr>
        <w:t xml:space="preserve">au ar gyfer </w:t>
      </w:r>
      <w:r w:rsidR="00B831EF" w:rsidRPr="00BF6CAD">
        <w:rPr>
          <w:lang w:val="cy-GB"/>
        </w:rPr>
        <w:t xml:space="preserve">manteisio ar sgrinio </w:t>
      </w:r>
      <w:r w:rsidR="00EF5024" w:rsidRPr="00BF6CAD">
        <w:rPr>
          <w:lang w:val="cy-GB"/>
        </w:rPr>
        <w:t>dros gyfnodau byrrach i gydbwyso</w:t>
      </w:r>
      <w:r w:rsidR="00EF5024">
        <w:rPr>
          <w:lang w:val="cy-GB"/>
        </w:rPr>
        <w:t xml:space="preserve"> amseroldeb adrodd â chadernid</w:t>
      </w:r>
      <w:r w:rsidR="00514E72" w:rsidRPr="00BE6204">
        <w:rPr>
          <w:lang w:val="cy-GB"/>
        </w:rPr>
        <w:t xml:space="preserve"> </w:t>
      </w:r>
      <w:r w:rsidR="00EF5024" w:rsidRPr="00BE6204">
        <w:rPr>
          <w:lang w:val="cy-GB"/>
        </w:rPr>
        <w:t>monitr</w:t>
      </w:r>
      <w:r w:rsidR="00EF5024">
        <w:rPr>
          <w:lang w:val="cy-GB"/>
        </w:rPr>
        <w:t>o</w:t>
      </w:r>
      <w:r w:rsidR="00EF5024" w:rsidRPr="00BE6204">
        <w:rPr>
          <w:lang w:val="cy-GB"/>
        </w:rPr>
        <w:t xml:space="preserve"> </w:t>
      </w:r>
      <w:r w:rsidR="00514E72" w:rsidRPr="00BE6204">
        <w:rPr>
          <w:lang w:val="cy-GB"/>
        </w:rPr>
        <w:t xml:space="preserve">data </w:t>
      </w:r>
      <w:r w:rsidR="00EF5024">
        <w:rPr>
          <w:lang w:val="cy-GB"/>
        </w:rPr>
        <w:t>a fydd ar gael yn yr adroddiad blynyddol</w:t>
      </w:r>
      <w:r w:rsidR="00514E72" w:rsidRPr="00BE6204">
        <w:rPr>
          <w:lang w:val="cy-GB"/>
        </w:rPr>
        <w:t xml:space="preserve">. </w:t>
      </w:r>
    </w:p>
    <w:p w14:paraId="2FA10A7D" w14:textId="01DBCD9C" w:rsidR="008F71C0" w:rsidRPr="00BE6204" w:rsidRDefault="00EF5024" w:rsidP="00165697">
      <w:pPr>
        <w:rPr>
          <w:lang w:val="cy-GB"/>
        </w:rPr>
      </w:pPr>
      <w:r w:rsidRPr="0004516D">
        <w:rPr>
          <w:lang w:val="cy-GB"/>
        </w:rPr>
        <w:t>Mae tystiolaeth sy’n dod i’r amlwg yng Nghymru yn dangos bod gan bobl o grwpiau lleiafrifoedd</w:t>
      </w:r>
      <w:r>
        <w:rPr>
          <w:lang w:val="cy-GB"/>
        </w:rPr>
        <w:t xml:space="preserve"> </w:t>
      </w:r>
      <w:r w:rsidR="008F71C0" w:rsidRPr="00BE6204">
        <w:rPr>
          <w:lang w:val="cy-GB"/>
        </w:rPr>
        <w:t>ethni</w:t>
      </w:r>
      <w:r>
        <w:rPr>
          <w:lang w:val="cy-GB"/>
        </w:rPr>
        <w:t>g gyfraddau sgrinio is na phobl</w:t>
      </w:r>
      <w:r w:rsidR="008F71C0" w:rsidRPr="00BE6204">
        <w:rPr>
          <w:lang w:val="cy-GB"/>
        </w:rPr>
        <w:t xml:space="preserve"> ethni</w:t>
      </w:r>
      <w:r>
        <w:rPr>
          <w:lang w:val="cy-GB"/>
        </w:rPr>
        <w:t>grwydd Gwyn</w:t>
      </w:r>
      <w:r w:rsidR="008F71C0" w:rsidRPr="00BE6204">
        <w:rPr>
          <w:lang w:val="cy-GB"/>
        </w:rPr>
        <w:t>.</w:t>
      </w:r>
      <w:r w:rsidR="00F02830" w:rsidRPr="00BE6204">
        <w:rPr>
          <w:lang w:val="cy-GB"/>
        </w:rPr>
        <w:t xml:space="preserve"> </w:t>
      </w:r>
      <w:r>
        <w:rPr>
          <w:lang w:val="cy-GB"/>
        </w:rPr>
        <w:t>Mae hyn yn adlewyrchu canfyddiadau yn Lloegr a’r Alban a ddangosodd fwlch</w:t>
      </w:r>
      <w:r w:rsidR="00625AA4">
        <w:rPr>
          <w:lang w:val="cy-GB"/>
        </w:rPr>
        <w:t xml:space="preserve"> anghydraddoldeb yn y cyfraddau sgrinio rhwng grwpiau</w:t>
      </w:r>
      <w:r w:rsidR="0004516D">
        <w:rPr>
          <w:lang w:val="cy-GB"/>
        </w:rPr>
        <w:t xml:space="preserve"> </w:t>
      </w:r>
      <w:r w:rsidR="00F02830" w:rsidRPr="00BE6204">
        <w:rPr>
          <w:lang w:val="cy-GB"/>
        </w:rPr>
        <w:t>ethni</w:t>
      </w:r>
      <w:r w:rsidR="00625AA4">
        <w:rPr>
          <w:lang w:val="cy-GB"/>
        </w:rPr>
        <w:t>g</w:t>
      </w:r>
      <w:r w:rsidR="00F02830" w:rsidRPr="00BE6204">
        <w:rPr>
          <w:lang w:val="cy-GB"/>
        </w:rPr>
        <w:t>.</w:t>
      </w:r>
      <w:r w:rsidR="008F71C0" w:rsidRPr="00BE6204">
        <w:rPr>
          <w:lang w:val="cy-GB"/>
        </w:rPr>
        <w:t xml:space="preserve"> </w:t>
      </w:r>
      <w:r w:rsidR="00625AA4">
        <w:rPr>
          <w:lang w:val="cy-GB"/>
        </w:rPr>
        <w:t>Fodd bynnag</w:t>
      </w:r>
      <w:r w:rsidR="008F71C0" w:rsidRPr="00BE6204">
        <w:rPr>
          <w:lang w:val="cy-GB"/>
        </w:rPr>
        <w:t>,</w:t>
      </w:r>
      <w:r w:rsidR="00625AA4">
        <w:rPr>
          <w:lang w:val="cy-GB"/>
        </w:rPr>
        <w:t xml:space="preserve"> mae dealltwriaeth o</w:t>
      </w:r>
      <w:r w:rsidR="0004516D">
        <w:t>’r</w:t>
      </w:r>
      <w:r w:rsidR="00BF6CAD">
        <w:t xml:space="preserve"> </w:t>
      </w:r>
      <w:r w:rsidR="00625AA4">
        <w:rPr>
          <w:lang w:val="cy-GB"/>
        </w:rPr>
        <w:t>sgrinio mewn cymunedau lleiafrifoedd</w:t>
      </w:r>
      <w:r w:rsidR="008F71C0" w:rsidRPr="00BE6204">
        <w:rPr>
          <w:lang w:val="cy-GB"/>
        </w:rPr>
        <w:t xml:space="preserve"> ethni</w:t>
      </w:r>
      <w:r w:rsidR="00625AA4">
        <w:rPr>
          <w:lang w:val="cy-GB"/>
        </w:rPr>
        <w:t>g</w:t>
      </w:r>
      <w:r w:rsidR="008F71C0" w:rsidRPr="00BE6204">
        <w:rPr>
          <w:lang w:val="cy-GB"/>
        </w:rPr>
        <w:t xml:space="preserve"> </w:t>
      </w:r>
      <w:r w:rsidR="00625AA4">
        <w:rPr>
          <w:lang w:val="cy-GB"/>
        </w:rPr>
        <w:t xml:space="preserve">yn gyfyngedig oherwydd gwybyddiad </w:t>
      </w:r>
      <w:r w:rsidR="008F71C0" w:rsidRPr="00BE6204">
        <w:rPr>
          <w:lang w:val="cy-GB"/>
        </w:rPr>
        <w:t>ethni</w:t>
      </w:r>
      <w:r w:rsidR="00625AA4">
        <w:rPr>
          <w:lang w:val="cy-GB"/>
        </w:rPr>
        <w:t>grwydd gwael mewn casgliadau</w:t>
      </w:r>
      <w:r w:rsidR="008F71C0" w:rsidRPr="00BE6204">
        <w:rPr>
          <w:lang w:val="cy-GB"/>
        </w:rPr>
        <w:t xml:space="preserve"> data </w:t>
      </w:r>
      <w:r w:rsidR="00625AA4">
        <w:rPr>
          <w:lang w:val="cy-GB"/>
        </w:rPr>
        <w:t>arferol yng Nghymru</w:t>
      </w:r>
      <w:r w:rsidR="008F71C0" w:rsidRPr="00BE6204">
        <w:rPr>
          <w:lang w:val="cy-GB"/>
        </w:rPr>
        <w:t>.</w:t>
      </w:r>
      <w:r w:rsidR="00625AA4">
        <w:rPr>
          <w:lang w:val="cy-GB"/>
        </w:rPr>
        <w:t xml:space="preserve"> Byddwn yn ategu’r gwaith cenedlaethol a wnaed gan gydweithwyr yn</w:t>
      </w:r>
      <w:r w:rsidR="008F71C0" w:rsidRPr="00BE6204">
        <w:rPr>
          <w:lang w:val="cy-GB"/>
        </w:rPr>
        <w:t xml:space="preserve"> </w:t>
      </w:r>
      <w:r w:rsidR="00625AA4">
        <w:rPr>
          <w:lang w:val="cy-GB"/>
        </w:rPr>
        <w:t>Iechyd a Gofal Digidol Cymru i wella cofnodi</w:t>
      </w:r>
      <w:r w:rsidR="008F71C0" w:rsidRPr="00BE6204">
        <w:rPr>
          <w:lang w:val="cy-GB"/>
        </w:rPr>
        <w:t xml:space="preserve"> ethni</w:t>
      </w:r>
      <w:r w:rsidR="00625AA4">
        <w:rPr>
          <w:lang w:val="cy-GB"/>
        </w:rPr>
        <w:t>grwydd</w:t>
      </w:r>
      <w:r w:rsidR="008F71C0" w:rsidRPr="00BE6204">
        <w:rPr>
          <w:lang w:val="cy-GB"/>
        </w:rPr>
        <w:t xml:space="preserve"> </w:t>
      </w:r>
      <w:r w:rsidR="00625AA4">
        <w:rPr>
          <w:lang w:val="cy-GB"/>
        </w:rPr>
        <w:t xml:space="preserve">mewn </w:t>
      </w:r>
      <w:r w:rsidR="008F71C0" w:rsidRPr="00BE6204">
        <w:rPr>
          <w:lang w:val="cy-GB"/>
        </w:rPr>
        <w:t xml:space="preserve">data </w:t>
      </w:r>
      <w:r w:rsidR="00625AA4">
        <w:rPr>
          <w:lang w:val="cy-GB"/>
        </w:rPr>
        <w:t xml:space="preserve">arferol </w:t>
      </w:r>
      <w:r w:rsidR="008F71C0" w:rsidRPr="00BE6204">
        <w:rPr>
          <w:lang w:val="cy-GB"/>
        </w:rPr>
        <w:t>a</w:t>
      </w:r>
      <w:r w:rsidR="00625AA4">
        <w:rPr>
          <w:lang w:val="cy-GB"/>
        </w:rPr>
        <w:t xml:space="preserve"> gwaith gyda’n timau </w:t>
      </w:r>
      <w:r w:rsidR="008F71C0" w:rsidRPr="00BE6204">
        <w:rPr>
          <w:lang w:val="cy-GB"/>
        </w:rPr>
        <w:t>clini</w:t>
      </w:r>
      <w:r w:rsidR="00625AA4">
        <w:rPr>
          <w:lang w:val="cy-GB"/>
        </w:rPr>
        <w:t>go</w:t>
      </w:r>
      <w:r w:rsidR="008F71C0" w:rsidRPr="00BE6204">
        <w:rPr>
          <w:lang w:val="cy-GB"/>
        </w:rPr>
        <w:t xml:space="preserve">l </w:t>
      </w:r>
      <w:r w:rsidR="00625AA4">
        <w:rPr>
          <w:lang w:val="cy-GB"/>
        </w:rPr>
        <w:t xml:space="preserve">i sicrhau y caiff gwybyddiaeth </w:t>
      </w:r>
      <w:r w:rsidR="008F71C0" w:rsidRPr="00BE6204">
        <w:rPr>
          <w:lang w:val="cy-GB"/>
        </w:rPr>
        <w:t>ethni</w:t>
      </w:r>
      <w:r w:rsidR="00625AA4">
        <w:rPr>
          <w:lang w:val="cy-GB"/>
        </w:rPr>
        <w:t>grwydd ei gasglu fel rhan o’r trefniadau casglu</w:t>
      </w:r>
      <w:r w:rsidR="008F71C0" w:rsidRPr="00BE6204">
        <w:rPr>
          <w:lang w:val="cy-GB"/>
        </w:rPr>
        <w:t xml:space="preserve"> data </w:t>
      </w:r>
      <w:r w:rsidR="00625AA4">
        <w:rPr>
          <w:lang w:val="cy-GB"/>
        </w:rPr>
        <w:t xml:space="preserve">arferol yn ystod yr holl ryngweithiadau </w:t>
      </w:r>
      <w:r w:rsidR="00BF6CAD">
        <w:rPr>
          <w:lang w:val="cy-GB"/>
        </w:rPr>
        <w:t xml:space="preserve">â </w:t>
      </w:r>
      <w:r w:rsidR="00625AA4">
        <w:rPr>
          <w:lang w:val="cy-GB"/>
        </w:rPr>
        <w:t>c</w:t>
      </w:r>
      <w:r w:rsidR="00BF6CAD">
        <w:rPr>
          <w:lang w:val="cy-GB"/>
        </w:rPr>
        <w:t>h</w:t>
      </w:r>
      <w:r w:rsidR="00625AA4">
        <w:rPr>
          <w:lang w:val="cy-GB"/>
        </w:rPr>
        <w:t>leifion</w:t>
      </w:r>
      <w:r w:rsidR="008F71C0" w:rsidRPr="00BE6204">
        <w:rPr>
          <w:lang w:val="cy-GB"/>
        </w:rPr>
        <w:t>.</w:t>
      </w:r>
      <w:r w:rsidR="002D5B1F">
        <w:rPr>
          <w:lang w:val="cy-GB"/>
        </w:rPr>
        <w:t xml:space="preserve"> Gall hyn olygu bod angen hyfforddiant a chymorth ychwanegol i</w:t>
      </w:r>
      <w:r w:rsidR="007B55C2" w:rsidRPr="00BE6204">
        <w:rPr>
          <w:lang w:val="cy-GB"/>
        </w:rPr>
        <w:t xml:space="preserve"> staff </w:t>
      </w:r>
      <w:r w:rsidR="002D5B1F">
        <w:rPr>
          <w:lang w:val="cy-GB"/>
        </w:rPr>
        <w:t>fel eu bod yn teimlo’n hyderus i ofyn i bobl am eu h</w:t>
      </w:r>
      <w:r w:rsidR="007B55C2" w:rsidRPr="00BE6204">
        <w:rPr>
          <w:lang w:val="cy-GB"/>
        </w:rPr>
        <w:t>ethni</w:t>
      </w:r>
      <w:r w:rsidR="002D5B1F">
        <w:rPr>
          <w:lang w:val="cy-GB"/>
        </w:rPr>
        <w:t>grwydd</w:t>
      </w:r>
      <w:r w:rsidR="007B55C2" w:rsidRPr="00BE6204">
        <w:rPr>
          <w:lang w:val="cy-GB"/>
        </w:rPr>
        <w:t xml:space="preserve"> a</w:t>
      </w:r>
      <w:r w:rsidR="002D5B1F">
        <w:rPr>
          <w:lang w:val="cy-GB"/>
        </w:rPr>
        <w:t xml:space="preserve"> phwysigrwydd pam y mae hyn yn </w:t>
      </w:r>
      <w:r w:rsidR="007B55C2" w:rsidRPr="00BE6204">
        <w:rPr>
          <w:lang w:val="cy-GB"/>
        </w:rPr>
        <w:t>help</w:t>
      </w:r>
      <w:r w:rsidR="002D5B1F">
        <w:rPr>
          <w:lang w:val="cy-GB"/>
        </w:rPr>
        <w:t>u i ddarparu gwasanaethau cynhwysol i bobl o gefndiroedd lleiafrifoedd</w:t>
      </w:r>
      <w:r w:rsidR="007B55C2" w:rsidRPr="00BE6204">
        <w:rPr>
          <w:lang w:val="cy-GB"/>
        </w:rPr>
        <w:t xml:space="preserve"> ethni</w:t>
      </w:r>
      <w:r w:rsidR="002D5B1F">
        <w:rPr>
          <w:lang w:val="cy-GB"/>
        </w:rPr>
        <w:t>g</w:t>
      </w:r>
      <w:r w:rsidR="007B55C2" w:rsidRPr="00BE6204">
        <w:rPr>
          <w:lang w:val="cy-GB"/>
        </w:rPr>
        <w:t xml:space="preserve">. </w:t>
      </w:r>
      <w:r w:rsidR="008F71C0" w:rsidRPr="00BE6204">
        <w:rPr>
          <w:lang w:val="cy-GB"/>
        </w:rPr>
        <w:t xml:space="preserve"> </w:t>
      </w:r>
    </w:p>
    <w:p w14:paraId="501C2C4F" w14:textId="2FEE9C95" w:rsidR="00F02830" w:rsidRPr="00BE6204" w:rsidRDefault="002D5B1F" w:rsidP="00165697">
      <w:pPr>
        <w:rPr>
          <w:lang w:val="cy-GB"/>
        </w:rPr>
      </w:pPr>
      <w:r>
        <w:rPr>
          <w:lang w:val="cy-GB"/>
        </w:rPr>
        <w:t xml:space="preserve">Mae angen i ni ddatblygu </w:t>
      </w:r>
      <w:r w:rsidR="00F02830" w:rsidRPr="00BE6204">
        <w:rPr>
          <w:lang w:val="cy-GB"/>
        </w:rPr>
        <w:t>proses</w:t>
      </w:r>
      <w:r>
        <w:rPr>
          <w:lang w:val="cy-GB"/>
        </w:rPr>
        <w:t>au arferol</w:t>
      </w:r>
      <w:r w:rsidR="00F02830" w:rsidRPr="00BE6204">
        <w:rPr>
          <w:lang w:val="cy-GB"/>
        </w:rPr>
        <w:t xml:space="preserve"> </w:t>
      </w:r>
      <w:r>
        <w:rPr>
          <w:lang w:val="cy-GB"/>
        </w:rPr>
        <w:t xml:space="preserve">ar gyfer </w:t>
      </w:r>
      <w:r w:rsidR="00FD0850">
        <w:rPr>
          <w:lang w:val="cy-GB"/>
        </w:rPr>
        <w:t>llunio</w:t>
      </w:r>
      <w:r>
        <w:rPr>
          <w:lang w:val="cy-GB"/>
        </w:rPr>
        <w:t xml:space="preserve"> </w:t>
      </w:r>
      <w:r w:rsidR="00F02830" w:rsidRPr="00BE6204">
        <w:rPr>
          <w:lang w:val="cy-GB"/>
        </w:rPr>
        <w:t xml:space="preserve">data </w:t>
      </w:r>
      <w:r w:rsidRPr="00BE6204">
        <w:rPr>
          <w:lang w:val="cy-GB"/>
        </w:rPr>
        <w:t>monitr</w:t>
      </w:r>
      <w:r>
        <w:rPr>
          <w:lang w:val="cy-GB"/>
        </w:rPr>
        <w:t>o</w:t>
      </w:r>
      <w:r w:rsidRPr="00BE6204">
        <w:rPr>
          <w:lang w:val="cy-GB"/>
        </w:rPr>
        <w:t xml:space="preserve"> </w:t>
      </w:r>
      <w:r>
        <w:rPr>
          <w:lang w:val="cy-GB"/>
        </w:rPr>
        <w:t xml:space="preserve">ar </w:t>
      </w:r>
      <w:r w:rsidR="00514E72" w:rsidRPr="00BE6204">
        <w:rPr>
          <w:lang w:val="cy-GB"/>
        </w:rPr>
        <w:t>ethni</w:t>
      </w:r>
      <w:r>
        <w:rPr>
          <w:lang w:val="cy-GB"/>
        </w:rPr>
        <w:t>grwydd yn ychwanegol at</w:t>
      </w:r>
      <w:r w:rsidR="00514E72" w:rsidRPr="00BE6204">
        <w:rPr>
          <w:lang w:val="cy-GB"/>
        </w:rPr>
        <w:t xml:space="preserve"> </w:t>
      </w:r>
      <w:r>
        <w:rPr>
          <w:lang w:val="cy-GB"/>
        </w:rPr>
        <w:t>f</w:t>
      </w:r>
      <w:r w:rsidR="00514E72" w:rsidRPr="00BE6204">
        <w:rPr>
          <w:lang w:val="cy-GB"/>
        </w:rPr>
        <w:t>factor</w:t>
      </w:r>
      <w:r>
        <w:rPr>
          <w:lang w:val="cy-GB"/>
        </w:rPr>
        <w:t xml:space="preserve">au </w:t>
      </w:r>
      <w:r w:rsidRPr="00BE6204">
        <w:rPr>
          <w:lang w:val="cy-GB"/>
        </w:rPr>
        <w:t>demogra</w:t>
      </w:r>
      <w:r>
        <w:rPr>
          <w:lang w:val="cy-GB"/>
        </w:rPr>
        <w:t>ff</w:t>
      </w:r>
      <w:r w:rsidRPr="00BE6204">
        <w:rPr>
          <w:lang w:val="cy-GB"/>
        </w:rPr>
        <w:t>i</w:t>
      </w:r>
      <w:r>
        <w:rPr>
          <w:lang w:val="cy-GB"/>
        </w:rPr>
        <w:t>g</w:t>
      </w:r>
      <w:r w:rsidR="00514E72" w:rsidRPr="00BE6204">
        <w:rPr>
          <w:lang w:val="cy-GB"/>
        </w:rPr>
        <w:t xml:space="preserve"> </w:t>
      </w:r>
      <w:r>
        <w:rPr>
          <w:lang w:val="cy-GB"/>
        </w:rPr>
        <w:t>eraill a fydd yn cael eu cyflwyno yn ein hadroddiadau annhegwch</w:t>
      </w:r>
      <w:r w:rsidR="00514E72" w:rsidRPr="00BE6204">
        <w:rPr>
          <w:lang w:val="cy-GB"/>
        </w:rPr>
        <w:t xml:space="preserve">. </w:t>
      </w:r>
      <w:r>
        <w:rPr>
          <w:lang w:val="cy-GB"/>
        </w:rPr>
        <w:t xml:space="preserve">Oherwydd y nifer </w:t>
      </w:r>
      <w:r w:rsidR="00FD0850">
        <w:rPr>
          <w:lang w:val="cy-GB"/>
        </w:rPr>
        <w:t>b</w:t>
      </w:r>
      <w:r>
        <w:rPr>
          <w:lang w:val="cy-GB"/>
        </w:rPr>
        <w:t xml:space="preserve">ach o bobl o gymunedau lleiafrifoedd </w:t>
      </w:r>
      <w:r w:rsidR="00881699" w:rsidRPr="00BE6204">
        <w:rPr>
          <w:lang w:val="cy-GB"/>
        </w:rPr>
        <w:t>ethni</w:t>
      </w:r>
      <w:r>
        <w:rPr>
          <w:lang w:val="cy-GB"/>
        </w:rPr>
        <w:t>g mewn grwpiau oedran hŷn a rhanbarthau daearyddol</w:t>
      </w:r>
      <w:r w:rsidR="00881699" w:rsidRPr="00BE6204">
        <w:rPr>
          <w:lang w:val="cy-GB"/>
        </w:rPr>
        <w:t>,</w:t>
      </w:r>
      <w:r>
        <w:rPr>
          <w:lang w:val="cy-GB"/>
        </w:rPr>
        <w:t xml:space="preserve"> mae angen ystyried amlder a</w:t>
      </w:r>
      <w:r w:rsidR="008A4913" w:rsidRPr="00BE6204">
        <w:rPr>
          <w:lang w:val="cy-GB"/>
        </w:rPr>
        <w:t xml:space="preserve"> </w:t>
      </w:r>
      <w:r w:rsidR="00490D0B">
        <w:rPr>
          <w:lang w:val="cy-GB"/>
        </w:rPr>
        <w:t xml:space="preserve">manylder </w:t>
      </w:r>
      <w:r w:rsidR="00DC0888">
        <w:rPr>
          <w:lang w:val="cy-GB"/>
        </w:rPr>
        <w:t xml:space="preserve">cyhoeddi </w:t>
      </w:r>
      <w:r w:rsidR="006312F6" w:rsidRPr="00BE6204">
        <w:rPr>
          <w:lang w:val="cy-GB"/>
        </w:rPr>
        <w:t>data</w:t>
      </w:r>
      <w:r w:rsidR="008A4913" w:rsidRPr="00BE6204">
        <w:rPr>
          <w:lang w:val="cy-GB"/>
        </w:rPr>
        <w:t>.</w:t>
      </w:r>
      <w:r w:rsidR="00DC0888">
        <w:rPr>
          <w:lang w:val="cy-GB"/>
        </w:rPr>
        <w:t xml:space="preserve"> Ein dull i ddechrau fydd darparu cyfraddau sgrinio yn ôl</w:t>
      </w:r>
      <w:r w:rsidR="008A4913" w:rsidRPr="00BE6204">
        <w:rPr>
          <w:lang w:val="cy-GB"/>
        </w:rPr>
        <w:t xml:space="preserve"> </w:t>
      </w:r>
      <w:r w:rsidR="00881699" w:rsidRPr="00BE6204">
        <w:rPr>
          <w:lang w:val="cy-GB"/>
        </w:rPr>
        <w:t>ethni</w:t>
      </w:r>
      <w:r w:rsidR="00DC0888">
        <w:rPr>
          <w:lang w:val="cy-GB"/>
        </w:rPr>
        <w:t>grwydd ar gyfer y rhaglenni Sgrinio Coluddion Cymru a Sgrinio</w:t>
      </w:r>
      <w:r w:rsidR="00881699" w:rsidRPr="00BE6204">
        <w:rPr>
          <w:lang w:val="cy-GB"/>
        </w:rPr>
        <w:t xml:space="preserve"> </w:t>
      </w:r>
      <w:r w:rsidR="00DC0888">
        <w:rPr>
          <w:lang w:val="cy-GB"/>
        </w:rPr>
        <w:t>S</w:t>
      </w:r>
      <w:r w:rsidR="00881699" w:rsidRPr="00BE6204">
        <w:rPr>
          <w:lang w:val="cy-GB"/>
        </w:rPr>
        <w:t>er</w:t>
      </w:r>
      <w:r w:rsidR="00DC0888">
        <w:rPr>
          <w:lang w:val="cy-GB"/>
        </w:rPr>
        <w:t>f</w:t>
      </w:r>
      <w:r w:rsidR="00881699" w:rsidRPr="00BE6204">
        <w:rPr>
          <w:lang w:val="cy-GB"/>
        </w:rPr>
        <w:t>i</w:t>
      </w:r>
      <w:r w:rsidR="00DC0888">
        <w:rPr>
          <w:lang w:val="cy-GB"/>
        </w:rPr>
        <w:t>go</w:t>
      </w:r>
      <w:r w:rsidR="00881699" w:rsidRPr="00BE6204">
        <w:rPr>
          <w:lang w:val="cy-GB"/>
        </w:rPr>
        <w:t xml:space="preserve">l </w:t>
      </w:r>
      <w:r w:rsidR="00DC0888">
        <w:rPr>
          <w:lang w:val="cy-GB"/>
        </w:rPr>
        <w:t>Cymru oherwydd eu carfanau poblogaeth iau mwy</w:t>
      </w:r>
      <w:r w:rsidR="00881699" w:rsidRPr="00BE6204">
        <w:rPr>
          <w:lang w:val="cy-GB"/>
        </w:rPr>
        <w:t xml:space="preserve">. </w:t>
      </w:r>
      <w:r w:rsidR="00DC0888">
        <w:rPr>
          <w:lang w:val="cy-GB"/>
        </w:rPr>
        <w:t xml:space="preserve">Wrth i’n </w:t>
      </w:r>
      <w:r w:rsidR="00DC0888" w:rsidRPr="00BE6204">
        <w:rPr>
          <w:lang w:val="cy-GB"/>
        </w:rPr>
        <w:t>system</w:t>
      </w:r>
      <w:r w:rsidR="00DC0888">
        <w:rPr>
          <w:lang w:val="cy-GB"/>
        </w:rPr>
        <w:t>au casglu</w:t>
      </w:r>
      <w:r w:rsidR="00DC0888" w:rsidRPr="00BE6204">
        <w:rPr>
          <w:lang w:val="cy-GB"/>
        </w:rPr>
        <w:t xml:space="preserve"> </w:t>
      </w:r>
      <w:r w:rsidR="006312F6" w:rsidRPr="00BE6204">
        <w:rPr>
          <w:lang w:val="cy-GB"/>
        </w:rPr>
        <w:t xml:space="preserve">data </w:t>
      </w:r>
      <w:r w:rsidR="00DC0888">
        <w:rPr>
          <w:lang w:val="cy-GB"/>
        </w:rPr>
        <w:t xml:space="preserve">a chysylltu </w:t>
      </w:r>
      <w:r w:rsidR="006312F6" w:rsidRPr="00BE6204">
        <w:rPr>
          <w:lang w:val="cy-GB"/>
        </w:rPr>
        <w:t xml:space="preserve">data </w:t>
      </w:r>
      <w:r w:rsidR="00DC0888">
        <w:rPr>
          <w:lang w:val="cy-GB"/>
        </w:rPr>
        <w:t xml:space="preserve">wella, bydd hyn yn cael ei ehangu i’r rhaglenni sgrinio poblogaeth oedolion eraill, sef </w:t>
      </w:r>
      <w:r w:rsidR="006312F6" w:rsidRPr="00BE6204">
        <w:rPr>
          <w:lang w:val="cy-GB"/>
        </w:rPr>
        <w:t>Br</w:t>
      </w:r>
      <w:r w:rsidR="00DC0888">
        <w:rPr>
          <w:lang w:val="cy-GB"/>
        </w:rPr>
        <w:t>on Brawf Cymru</w:t>
      </w:r>
      <w:r w:rsidR="006312F6" w:rsidRPr="00BE6204">
        <w:rPr>
          <w:lang w:val="cy-GB"/>
        </w:rPr>
        <w:t>,</w:t>
      </w:r>
      <w:r w:rsidR="00DC0888">
        <w:rPr>
          <w:lang w:val="cy-GB"/>
        </w:rPr>
        <w:t xml:space="preserve"> Rhaglen Sgrinio Ymlediadau </w:t>
      </w:r>
      <w:r w:rsidR="00DC0888" w:rsidRPr="00BE6204">
        <w:rPr>
          <w:lang w:val="cy-GB"/>
        </w:rPr>
        <w:t>Aorti</w:t>
      </w:r>
      <w:r w:rsidR="00DC0888">
        <w:rPr>
          <w:lang w:val="cy-GB"/>
        </w:rPr>
        <w:t xml:space="preserve">g </w:t>
      </w:r>
      <w:r w:rsidR="00DC0888" w:rsidRPr="00BE6204">
        <w:rPr>
          <w:lang w:val="cy-GB"/>
        </w:rPr>
        <w:t>Abdom</w:t>
      </w:r>
      <w:r w:rsidR="00DC0888">
        <w:rPr>
          <w:lang w:val="cy-GB"/>
        </w:rPr>
        <w:t>e</w:t>
      </w:r>
      <w:r w:rsidR="00DC0888" w:rsidRPr="00BE6204">
        <w:rPr>
          <w:lang w:val="cy-GB"/>
        </w:rPr>
        <w:t>n</w:t>
      </w:r>
      <w:r w:rsidR="00DC0888">
        <w:rPr>
          <w:lang w:val="cy-GB"/>
        </w:rPr>
        <w:t>o</w:t>
      </w:r>
      <w:r w:rsidR="00DC0888" w:rsidRPr="00BE6204">
        <w:rPr>
          <w:lang w:val="cy-GB"/>
        </w:rPr>
        <w:t xml:space="preserve">l </w:t>
      </w:r>
      <w:r w:rsidR="00DC0888">
        <w:rPr>
          <w:lang w:val="cy-GB"/>
        </w:rPr>
        <w:t>Cymru</w:t>
      </w:r>
      <w:r w:rsidR="006312F6" w:rsidRPr="00BE6204">
        <w:rPr>
          <w:lang w:val="cy-GB"/>
        </w:rPr>
        <w:t xml:space="preserve"> </w:t>
      </w:r>
      <w:r w:rsidR="00DC0888">
        <w:rPr>
          <w:lang w:val="cy-GB"/>
        </w:rPr>
        <w:t xml:space="preserve">a Sgrinio Llygaid </w:t>
      </w:r>
      <w:r w:rsidR="006312F6" w:rsidRPr="00BE6204">
        <w:rPr>
          <w:lang w:val="cy-GB"/>
        </w:rPr>
        <w:t>Diabeti</w:t>
      </w:r>
      <w:r w:rsidR="00DC0888">
        <w:rPr>
          <w:lang w:val="cy-GB"/>
        </w:rPr>
        <w:t>g Cymru</w:t>
      </w:r>
      <w:r w:rsidR="006312F6" w:rsidRPr="00BE6204">
        <w:rPr>
          <w:lang w:val="cy-GB"/>
        </w:rPr>
        <w:t xml:space="preserve">. </w:t>
      </w:r>
    </w:p>
    <w:p w14:paraId="63DCB6CD" w14:textId="1C501C49" w:rsidR="006312F6" w:rsidRPr="00BE6204" w:rsidRDefault="001A7459" w:rsidP="006312F6">
      <w:pPr>
        <w:rPr>
          <w:lang w:val="cy-GB"/>
        </w:rPr>
      </w:pPr>
      <w:r>
        <w:rPr>
          <w:lang w:val="cy-GB"/>
        </w:rPr>
        <w:t xml:space="preserve">Rydym hefyd yn ymwybodol bod y </w:t>
      </w:r>
      <w:r w:rsidR="008F71C0" w:rsidRPr="00BE6204">
        <w:rPr>
          <w:lang w:val="cy-GB"/>
        </w:rPr>
        <w:t xml:space="preserve">data </w:t>
      </w:r>
      <w:r>
        <w:rPr>
          <w:lang w:val="cy-GB"/>
        </w:rPr>
        <w:t>a gesglir gennym yn gyfyngedig ar gyfer grwpiau heb gynrychiolaeth ddigonol megis pobl sy’n ddigartref</w:t>
      </w:r>
      <w:r w:rsidR="008F71C0" w:rsidRPr="00BE6204">
        <w:rPr>
          <w:lang w:val="cy-GB"/>
        </w:rPr>
        <w:t>,</w:t>
      </w:r>
      <w:r>
        <w:rPr>
          <w:lang w:val="cy-GB"/>
        </w:rPr>
        <w:t xml:space="preserve"> cymunedau Sipsiwn a Theithwyr a cheiswyr lloches a ffoaduriaid</w:t>
      </w:r>
      <w:r w:rsidR="008F71C0" w:rsidRPr="00BE6204">
        <w:rPr>
          <w:lang w:val="cy-GB"/>
        </w:rPr>
        <w:t>.</w:t>
      </w:r>
      <w:r>
        <w:rPr>
          <w:lang w:val="cy-GB"/>
        </w:rPr>
        <w:t xml:space="preserve"> Nid yw ein dulliau casglu</w:t>
      </w:r>
      <w:r w:rsidR="008F71C0" w:rsidRPr="00BE6204">
        <w:rPr>
          <w:lang w:val="cy-GB"/>
        </w:rPr>
        <w:t xml:space="preserve"> data </w:t>
      </w:r>
      <w:r>
        <w:rPr>
          <w:lang w:val="cy-GB"/>
        </w:rPr>
        <w:t>presennol yn casglu’r wybodaeth hon</w:t>
      </w:r>
      <w:r w:rsidR="008F71C0" w:rsidRPr="00BE6204">
        <w:rPr>
          <w:lang w:val="cy-GB"/>
        </w:rPr>
        <w:t xml:space="preserve">. </w:t>
      </w:r>
      <w:r>
        <w:rPr>
          <w:lang w:val="cy-GB"/>
        </w:rPr>
        <w:t xml:space="preserve">Byddwn yn gweithio </w:t>
      </w:r>
      <w:r w:rsidR="00490D0B">
        <w:rPr>
          <w:lang w:val="cy-GB"/>
        </w:rPr>
        <w:t>d</w:t>
      </w:r>
      <w:r>
        <w:rPr>
          <w:lang w:val="cy-GB"/>
        </w:rPr>
        <w:t xml:space="preserve">rwy ein Tîm Ymgysylltu â Sgrinio gyda grwpiau a sefydliadau sy’n gweithio gyda grwpiau heb gynrychiolaeth ddigonol i ddatblygu a dylunio offer casglu </w:t>
      </w:r>
      <w:r w:rsidR="008F71C0" w:rsidRPr="00BE6204">
        <w:rPr>
          <w:lang w:val="cy-GB"/>
        </w:rPr>
        <w:t>data</w:t>
      </w:r>
      <w:r>
        <w:rPr>
          <w:lang w:val="cy-GB"/>
        </w:rPr>
        <w:t xml:space="preserve"> a fydd yn darparu </w:t>
      </w:r>
      <w:r w:rsidR="00490D0B">
        <w:rPr>
          <w:lang w:val="cy-GB"/>
        </w:rPr>
        <w:t xml:space="preserve">canfyddiadau ynghylch nifer y rhai sy’n cael eu sgrinio </w:t>
      </w:r>
      <w:r>
        <w:rPr>
          <w:lang w:val="cy-GB"/>
        </w:rPr>
        <w:t>yn y grwpiau hyn</w:t>
      </w:r>
      <w:r w:rsidR="008F71C0" w:rsidRPr="00BE6204">
        <w:rPr>
          <w:lang w:val="cy-GB"/>
        </w:rPr>
        <w:t xml:space="preserve">. </w:t>
      </w:r>
      <w:r>
        <w:rPr>
          <w:lang w:val="cy-GB"/>
        </w:rPr>
        <w:t>Gall hyn gynnwys adborth ansoddol gan gyfranogwyr a chymunedau</w:t>
      </w:r>
      <w:r w:rsidR="006312F6" w:rsidRPr="00BE6204">
        <w:rPr>
          <w:lang w:val="cy-GB"/>
        </w:rPr>
        <w:t>.</w:t>
      </w:r>
    </w:p>
    <w:p w14:paraId="255DCA17" w14:textId="6C66A50B" w:rsidR="00DE56BB" w:rsidRPr="00BE6204" w:rsidRDefault="001A7459" w:rsidP="00DE56BB">
      <w:pPr>
        <w:rPr>
          <w:lang w:val="cy-GB"/>
        </w:rPr>
      </w:pPr>
      <w:r>
        <w:rPr>
          <w:lang w:val="cy-GB"/>
        </w:rPr>
        <w:t>Diben casglu</w:t>
      </w:r>
      <w:r w:rsidR="005B44D9" w:rsidRPr="00BE6204">
        <w:rPr>
          <w:lang w:val="cy-GB"/>
        </w:rPr>
        <w:t xml:space="preserve"> data</w:t>
      </w:r>
      <w:r>
        <w:rPr>
          <w:lang w:val="cy-GB"/>
        </w:rPr>
        <w:t xml:space="preserve"> yw llywio ein camau</w:t>
      </w:r>
      <w:r w:rsidR="005B44D9" w:rsidRPr="00BE6204">
        <w:rPr>
          <w:lang w:val="cy-GB"/>
        </w:rPr>
        <w:t>,</w:t>
      </w:r>
      <w:r>
        <w:rPr>
          <w:lang w:val="cy-GB"/>
        </w:rPr>
        <w:t xml:space="preserve"> fel y gallwn nodi grwpiau poblogaeth lle y mae’r cyfraddau hawlio’n isel a darparu cymorth ac ymyriadau penodol</w:t>
      </w:r>
      <w:r w:rsidR="005B44D9" w:rsidRPr="00BE6204">
        <w:rPr>
          <w:lang w:val="cy-GB"/>
        </w:rPr>
        <w:t xml:space="preserve"> </w:t>
      </w:r>
      <w:r>
        <w:rPr>
          <w:lang w:val="cy-GB"/>
        </w:rPr>
        <w:t>i’r grwpiau hyn</w:t>
      </w:r>
      <w:r w:rsidR="005B44D9" w:rsidRPr="00BE6204">
        <w:rPr>
          <w:lang w:val="cy-GB"/>
        </w:rPr>
        <w:t>.</w:t>
      </w:r>
      <w:r>
        <w:rPr>
          <w:lang w:val="cy-GB"/>
        </w:rPr>
        <w:t xml:space="preserve"> Byddwn hefyd yn gweithio i ddatblygu ei</w:t>
      </w:r>
      <w:r w:rsidR="002539A5">
        <w:rPr>
          <w:lang w:val="cy-GB"/>
        </w:rPr>
        <w:t>n</w:t>
      </w:r>
      <w:r>
        <w:rPr>
          <w:lang w:val="cy-GB"/>
        </w:rPr>
        <w:t xml:space="preserve"> dealltwriaeth o </w:t>
      </w:r>
      <w:r>
        <w:rPr>
          <w:lang w:val="cy-GB"/>
        </w:rPr>
        <w:lastRenderedPageBreak/>
        <w:t xml:space="preserve">annhegwch </w:t>
      </w:r>
      <w:r w:rsidR="005328C9">
        <w:rPr>
          <w:lang w:val="cy-GB"/>
        </w:rPr>
        <w:t xml:space="preserve">o ran nifer y rhai sy’n cael eu sgrinio </w:t>
      </w:r>
      <w:r>
        <w:rPr>
          <w:lang w:val="cy-GB"/>
        </w:rPr>
        <w:t>ar gamau gwahanol o’r llwybr</w:t>
      </w:r>
      <w:r w:rsidR="005B44D9" w:rsidRPr="00BE6204">
        <w:rPr>
          <w:lang w:val="cy-GB"/>
        </w:rPr>
        <w:t xml:space="preserve"> </w:t>
      </w:r>
      <w:r w:rsidR="00DE56BB" w:rsidRPr="00BE6204">
        <w:rPr>
          <w:lang w:val="cy-GB"/>
        </w:rPr>
        <w:t>clini</w:t>
      </w:r>
      <w:r>
        <w:rPr>
          <w:lang w:val="cy-GB"/>
        </w:rPr>
        <w:t>go</w:t>
      </w:r>
      <w:r w:rsidR="00DE56BB" w:rsidRPr="00BE6204">
        <w:rPr>
          <w:lang w:val="cy-GB"/>
        </w:rPr>
        <w:t xml:space="preserve">l. </w:t>
      </w:r>
      <w:r>
        <w:rPr>
          <w:lang w:val="cy-GB"/>
        </w:rPr>
        <w:t xml:space="preserve">Bydd hyn yn ein </w:t>
      </w:r>
      <w:r w:rsidR="00DE56BB" w:rsidRPr="00BE6204">
        <w:rPr>
          <w:lang w:val="cy-GB"/>
        </w:rPr>
        <w:t>helpu</w:t>
      </w:r>
      <w:r>
        <w:rPr>
          <w:lang w:val="cy-GB"/>
        </w:rPr>
        <w:t xml:space="preserve"> ni a’n</w:t>
      </w:r>
      <w:r w:rsidR="00DE56BB" w:rsidRPr="00BE6204">
        <w:rPr>
          <w:lang w:val="cy-GB"/>
        </w:rPr>
        <w:t xml:space="preserve"> partner</w:t>
      </w:r>
      <w:r>
        <w:rPr>
          <w:lang w:val="cy-GB"/>
        </w:rPr>
        <w:t>iaid i ganolbwyntio ein hymdrechion</w:t>
      </w:r>
      <w:r w:rsidR="00BB7F9D">
        <w:rPr>
          <w:lang w:val="cy-GB"/>
        </w:rPr>
        <w:t xml:space="preserve"> ar y meysydd lle y mae’r annhegwch mwyaf a lle y gall ymyriadau penodol gael yr effaith fwyaf</w:t>
      </w:r>
      <w:r w:rsidR="00DE56BB" w:rsidRPr="00BE6204">
        <w:rPr>
          <w:lang w:val="cy-GB"/>
        </w:rPr>
        <w:t xml:space="preserve">. </w:t>
      </w:r>
    </w:p>
    <w:p w14:paraId="1A1E9240" w14:textId="248F9004" w:rsidR="000F0453" w:rsidRPr="00BE6204" w:rsidRDefault="00BB7F9D" w:rsidP="00165697">
      <w:pPr>
        <w:rPr>
          <w:lang w:val="cy-GB"/>
        </w:rPr>
      </w:pPr>
      <w:r>
        <w:rPr>
          <w:lang w:val="cy-GB"/>
        </w:rPr>
        <w:t>Mae angen i ni ddatblygu f</w:t>
      </w:r>
      <w:r w:rsidR="005B44D9" w:rsidRPr="00BE6204">
        <w:rPr>
          <w:lang w:val="cy-GB"/>
        </w:rPr>
        <w:t>framw</w:t>
      </w:r>
      <w:r>
        <w:rPr>
          <w:lang w:val="cy-GB"/>
        </w:rPr>
        <w:t xml:space="preserve">eithiau gwerthusol a fydd yn galluogi adolygiad cyson o ymyriadau fel y gellir </w:t>
      </w:r>
      <w:r w:rsidRPr="00BE6204">
        <w:rPr>
          <w:lang w:val="cy-GB"/>
        </w:rPr>
        <w:t>monitr</w:t>
      </w:r>
      <w:r>
        <w:rPr>
          <w:lang w:val="cy-GB"/>
        </w:rPr>
        <w:t xml:space="preserve">o’r effaith ar gyfraddau </w:t>
      </w:r>
      <w:r w:rsidR="00F45905">
        <w:rPr>
          <w:lang w:val="cy-GB"/>
        </w:rPr>
        <w:t>sgrinio</w:t>
      </w:r>
      <w:r w:rsidR="005B44D9" w:rsidRPr="00BE6204">
        <w:rPr>
          <w:lang w:val="cy-GB"/>
        </w:rPr>
        <w:t>.</w:t>
      </w:r>
      <w:r>
        <w:rPr>
          <w:lang w:val="cy-GB"/>
        </w:rPr>
        <w:t xml:space="preserve"> Fel rhan o sicrhau bod camau i fynd i’r afael ag annhegwch yn rhan annatod o’n holl raglenni, byddwn yn gweithio gydag arweinwyr rhaglenni</w:t>
      </w:r>
      <w:r w:rsidR="00514E72" w:rsidRPr="00BE6204">
        <w:rPr>
          <w:lang w:val="cy-GB"/>
        </w:rPr>
        <w:t xml:space="preserve"> </w:t>
      </w:r>
      <w:r>
        <w:rPr>
          <w:lang w:val="cy-GB"/>
        </w:rPr>
        <w:t>i ffurfio a diffinio dangosyddion annhegwch sgrinio fel</w:t>
      </w:r>
      <w:r w:rsidR="00EA076A" w:rsidRPr="00BE6204">
        <w:rPr>
          <w:lang w:val="cy-GB"/>
        </w:rPr>
        <w:t xml:space="preserve"> mesur</w:t>
      </w:r>
      <w:r>
        <w:rPr>
          <w:lang w:val="cy-GB"/>
        </w:rPr>
        <w:t xml:space="preserve"> arferol i werthuso effeithiolrwydd ein rhaglenni sgrinio</w:t>
      </w:r>
      <w:r w:rsidR="00EA076A" w:rsidRPr="00BE6204">
        <w:rPr>
          <w:lang w:val="cy-GB"/>
        </w:rPr>
        <w:t xml:space="preserve">. </w:t>
      </w:r>
    </w:p>
    <w:p w14:paraId="21DD5614" w14:textId="3D9A11CC" w:rsidR="00224ECF" w:rsidRPr="00BE6204" w:rsidRDefault="00BB7F9D" w:rsidP="00224ECF">
      <w:pPr>
        <w:pStyle w:val="Heading1"/>
        <w:rPr>
          <w:lang w:val="cy-GB"/>
        </w:rPr>
      </w:pPr>
      <w:r>
        <w:rPr>
          <w:lang w:val="cy-GB"/>
        </w:rPr>
        <w:t>Ein hymrwymiadau</w:t>
      </w:r>
    </w:p>
    <w:p w14:paraId="433BF2EA" w14:textId="12588466" w:rsidR="003707B3" w:rsidRPr="00BE6204" w:rsidRDefault="00A408DA" w:rsidP="0094547F">
      <w:pPr>
        <w:spacing w:after="240"/>
        <w:rPr>
          <w:lang w:val="cy-GB"/>
        </w:rPr>
      </w:pPr>
      <w:r>
        <w:rPr>
          <w:lang w:val="cy-GB"/>
        </w:rPr>
        <w:t xml:space="preserve">Er mwyn cynnal camau i fynd i’r afael ag annhegwch, mae </w:t>
      </w:r>
      <w:r w:rsidR="00224ECF" w:rsidRPr="00BE6204">
        <w:rPr>
          <w:lang w:val="cy-GB"/>
        </w:rPr>
        <w:t>F</w:t>
      </w:r>
      <w:r>
        <w:rPr>
          <w:lang w:val="cy-GB"/>
        </w:rPr>
        <w:t>f</w:t>
      </w:r>
      <w:r w:rsidR="00224ECF" w:rsidRPr="00BE6204">
        <w:rPr>
          <w:lang w:val="cy-GB"/>
        </w:rPr>
        <w:t>ramw</w:t>
      </w:r>
      <w:r>
        <w:rPr>
          <w:lang w:val="cy-GB"/>
        </w:rPr>
        <w:t>aith Annhegwch Sgrinio wedi’i ddatblygu</w:t>
      </w:r>
      <w:r w:rsidR="00224ECF" w:rsidRPr="00BE6204">
        <w:rPr>
          <w:lang w:val="cy-GB"/>
        </w:rPr>
        <w:t>.</w:t>
      </w:r>
      <w:r>
        <w:rPr>
          <w:lang w:val="cy-GB"/>
        </w:rPr>
        <w:t xml:space="preserve"> Mae hyn yn nodi cyfres o ymrwymiadau i ddatblygu camau ar draws ein meysydd allweddol</w:t>
      </w:r>
      <w:r w:rsidR="009F5383" w:rsidRPr="00BE6204">
        <w:rPr>
          <w:lang w:val="cy-GB"/>
        </w:rPr>
        <w:t>.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9075"/>
      </w:tblGrid>
      <w:tr w:rsidR="00224ECF" w:rsidRPr="00BE6204" w14:paraId="325CD6E2" w14:textId="77777777" w:rsidTr="00224ECF">
        <w:trPr>
          <w:trHeight w:val="333"/>
        </w:trPr>
        <w:tc>
          <w:tcPr>
            <w:tcW w:w="9075" w:type="dxa"/>
            <w:shd w:val="clear" w:color="auto" w:fill="70AD47" w:themeFill="accent6"/>
          </w:tcPr>
          <w:p w14:paraId="6DE2D6F1" w14:textId="18ADE6CF" w:rsidR="00224ECF" w:rsidRPr="00BE6204" w:rsidRDefault="00224ECF" w:rsidP="00224ECF">
            <w:pPr>
              <w:jc w:val="center"/>
              <w:rPr>
                <w:rFonts w:asciiTheme="minorHAnsi" w:hAnsiTheme="minorHAnsi" w:cstheme="minorHAnsi"/>
                <w:b/>
                <w:sz w:val="28"/>
                <w:szCs w:val="28"/>
                <w:lang w:val="cy-GB"/>
              </w:rPr>
            </w:pPr>
            <w:r w:rsidRPr="00BE6204">
              <w:rPr>
                <w:rFonts w:asciiTheme="minorHAnsi" w:hAnsiTheme="minorHAnsi" w:cstheme="minorHAnsi"/>
                <w:b/>
                <w:sz w:val="28"/>
                <w:szCs w:val="28"/>
                <w:lang w:val="cy-GB"/>
              </w:rPr>
              <w:t>C</w:t>
            </w:r>
            <w:r w:rsidR="00A408DA">
              <w:rPr>
                <w:rFonts w:asciiTheme="minorHAnsi" w:hAnsiTheme="minorHAnsi" w:cstheme="minorHAnsi"/>
                <w:b/>
                <w:sz w:val="28"/>
                <w:szCs w:val="28"/>
                <w:lang w:val="cy-GB"/>
              </w:rPr>
              <w:t>yfathrebu</w:t>
            </w:r>
          </w:p>
        </w:tc>
      </w:tr>
      <w:tr w:rsidR="00224ECF" w:rsidRPr="00BE6204" w14:paraId="382DD480" w14:textId="77777777" w:rsidTr="00224ECF">
        <w:tc>
          <w:tcPr>
            <w:tcW w:w="9075" w:type="dxa"/>
            <w:shd w:val="clear" w:color="auto" w:fill="C5E0B3" w:themeFill="accent6" w:themeFillTint="66"/>
          </w:tcPr>
          <w:p w14:paraId="2EAC7558" w14:textId="34CD1023" w:rsidR="00224ECF" w:rsidRPr="00BE6204" w:rsidRDefault="00A408DA" w:rsidP="00224ECF">
            <w:pPr>
              <w:spacing w:before="0"/>
              <w:jc w:val="left"/>
              <w:rPr>
                <w:rFonts w:asciiTheme="minorHAnsi" w:hAnsiTheme="minorHAnsi" w:cstheme="minorHAnsi"/>
                <w:b/>
                <w:szCs w:val="22"/>
                <w:lang w:val="cy-GB"/>
              </w:rPr>
            </w:pPr>
            <w:r>
              <w:rPr>
                <w:rFonts w:asciiTheme="minorHAnsi" w:hAnsiTheme="minorHAnsi" w:cstheme="minorHAnsi"/>
                <w:b/>
                <w:szCs w:val="22"/>
                <w:lang w:val="cy-GB"/>
              </w:rPr>
              <w:t>Ein hymrwymiad</w:t>
            </w:r>
            <w:r w:rsidR="00224ECF" w:rsidRPr="00BE6204">
              <w:rPr>
                <w:rFonts w:asciiTheme="minorHAnsi" w:hAnsiTheme="minorHAnsi" w:cstheme="minorHAnsi"/>
                <w:b/>
                <w:szCs w:val="22"/>
                <w:lang w:val="cy-GB"/>
              </w:rPr>
              <w:t xml:space="preserve">: </w:t>
            </w:r>
          </w:p>
          <w:p w14:paraId="291E7142" w14:textId="0A8C6DE2" w:rsidR="00224ECF" w:rsidRPr="00BE6204" w:rsidRDefault="00A408DA" w:rsidP="002D6C32">
            <w:pPr>
              <w:pStyle w:val="ListParagraph"/>
              <w:numPr>
                <w:ilvl w:val="0"/>
                <w:numId w:val="14"/>
              </w:numPr>
              <w:spacing w:before="0"/>
              <w:jc w:val="left"/>
              <w:rPr>
                <w:rFonts w:asciiTheme="minorHAnsi" w:hAnsiTheme="minorHAnsi" w:cstheme="minorHAnsi"/>
                <w:b/>
                <w:szCs w:val="22"/>
                <w:lang w:val="cy-GB"/>
              </w:rPr>
            </w:pPr>
            <w:r>
              <w:rPr>
                <w:rFonts w:asciiTheme="minorHAnsi" w:hAnsiTheme="minorHAnsi" w:cstheme="minorHAnsi"/>
                <w:sz w:val="22"/>
                <w:szCs w:val="22"/>
                <w:lang w:val="cy-GB"/>
              </w:rPr>
              <w:t>Darparu gwybodaeth am sgrinio mewn f</w:t>
            </w:r>
            <w:r w:rsidR="00224ECF" w:rsidRPr="00BE6204">
              <w:rPr>
                <w:rFonts w:asciiTheme="minorHAnsi" w:hAnsiTheme="minorHAnsi" w:cstheme="minorHAnsi"/>
                <w:sz w:val="22"/>
                <w:szCs w:val="22"/>
                <w:lang w:val="cy-GB"/>
              </w:rPr>
              <w:t>format</w:t>
            </w:r>
            <w:r>
              <w:rPr>
                <w:rFonts w:asciiTheme="minorHAnsi" w:hAnsiTheme="minorHAnsi" w:cstheme="minorHAnsi"/>
                <w:sz w:val="22"/>
                <w:szCs w:val="22"/>
                <w:lang w:val="cy-GB"/>
              </w:rPr>
              <w:t xml:space="preserve"> hygyrch</w:t>
            </w:r>
            <w:r w:rsidR="00224ECF" w:rsidRPr="00BE6204">
              <w:rPr>
                <w:rFonts w:asciiTheme="minorHAnsi" w:hAnsiTheme="minorHAnsi" w:cstheme="minorHAnsi"/>
                <w:sz w:val="22"/>
                <w:szCs w:val="22"/>
                <w:lang w:val="cy-GB"/>
              </w:rPr>
              <w:t>,</w:t>
            </w:r>
            <w:r>
              <w:rPr>
                <w:rFonts w:asciiTheme="minorHAnsi" w:hAnsiTheme="minorHAnsi" w:cstheme="minorHAnsi"/>
                <w:sz w:val="22"/>
                <w:szCs w:val="22"/>
                <w:lang w:val="cy-GB"/>
              </w:rPr>
              <w:t xml:space="preserve"> gan ddefnyddio iaith briodol fel y gall pob unigolyn wneud ei ddewis</w:t>
            </w:r>
            <w:r w:rsidR="00224ECF" w:rsidRPr="00BE6204">
              <w:rPr>
                <w:rFonts w:asciiTheme="minorHAnsi" w:hAnsiTheme="minorHAnsi" w:cstheme="minorHAnsi"/>
                <w:sz w:val="22"/>
                <w:szCs w:val="22"/>
                <w:lang w:val="cy-GB"/>
              </w:rPr>
              <w:t xml:space="preserve"> person</w:t>
            </w:r>
            <w:r>
              <w:rPr>
                <w:rFonts w:asciiTheme="minorHAnsi" w:hAnsiTheme="minorHAnsi" w:cstheme="minorHAnsi"/>
                <w:sz w:val="22"/>
                <w:szCs w:val="22"/>
                <w:lang w:val="cy-GB"/>
              </w:rPr>
              <w:t>o</w:t>
            </w:r>
            <w:r w:rsidR="00224ECF" w:rsidRPr="00BE6204">
              <w:rPr>
                <w:rFonts w:asciiTheme="minorHAnsi" w:hAnsiTheme="minorHAnsi" w:cstheme="minorHAnsi"/>
                <w:sz w:val="22"/>
                <w:szCs w:val="22"/>
                <w:lang w:val="cy-GB"/>
              </w:rPr>
              <w:t xml:space="preserve">l </w:t>
            </w:r>
            <w:r>
              <w:rPr>
                <w:rFonts w:asciiTheme="minorHAnsi" w:hAnsiTheme="minorHAnsi" w:cstheme="minorHAnsi"/>
                <w:sz w:val="22"/>
                <w:szCs w:val="22"/>
                <w:lang w:val="cy-GB"/>
              </w:rPr>
              <w:t>ei hun ar sail gwybodaeth</w:t>
            </w:r>
            <w:r w:rsidR="00E363D9">
              <w:rPr>
                <w:rFonts w:asciiTheme="minorHAnsi" w:hAnsiTheme="minorHAnsi" w:cstheme="minorHAnsi"/>
                <w:sz w:val="22"/>
                <w:szCs w:val="22"/>
                <w:lang w:val="cy-GB"/>
              </w:rPr>
              <w:t>.</w:t>
            </w:r>
          </w:p>
          <w:p w14:paraId="0FEBC4F9" w14:textId="4A5D8E86" w:rsidR="00224ECF" w:rsidRPr="00BE6204" w:rsidRDefault="00A408DA" w:rsidP="002D6C32">
            <w:pPr>
              <w:pStyle w:val="ListParagraph"/>
              <w:numPr>
                <w:ilvl w:val="0"/>
                <w:numId w:val="14"/>
              </w:numPr>
              <w:spacing w:before="0"/>
              <w:jc w:val="left"/>
              <w:rPr>
                <w:rFonts w:asciiTheme="minorHAnsi" w:hAnsiTheme="minorHAnsi" w:cstheme="minorHAnsi"/>
                <w:b/>
                <w:szCs w:val="22"/>
                <w:lang w:val="cy-GB"/>
              </w:rPr>
            </w:pPr>
            <w:r>
              <w:rPr>
                <w:rFonts w:asciiTheme="minorHAnsi" w:eastAsiaTheme="minorHAnsi" w:hAnsiTheme="minorHAnsi" w:cstheme="minorBidi"/>
                <w:sz w:val="22"/>
                <w:szCs w:val="22"/>
                <w:lang w:val="cy-GB"/>
              </w:rPr>
              <w:t>Darparu negeseuon clir</w:t>
            </w:r>
            <w:r w:rsidR="00224ECF" w:rsidRPr="00BE6204">
              <w:rPr>
                <w:rFonts w:asciiTheme="minorHAnsi" w:eastAsiaTheme="minorHAnsi" w:hAnsiTheme="minorHAnsi" w:cstheme="minorBidi"/>
                <w:sz w:val="22"/>
                <w:szCs w:val="22"/>
                <w:lang w:val="cy-GB"/>
              </w:rPr>
              <w:t>,</w:t>
            </w:r>
            <w:r>
              <w:rPr>
                <w:rFonts w:asciiTheme="minorHAnsi" w:eastAsiaTheme="minorHAnsi" w:hAnsiTheme="minorHAnsi" w:cstheme="minorBidi"/>
                <w:sz w:val="22"/>
                <w:szCs w:val="22"/>
                <w:lang w:val="cy-GB"/>
              </w:rPr>
              <w:t xml:space="preserve"> cyson i’r cyhoedd am ddiben sgrinio a sut y gall sgrinio wella canlyniadau iechyd </w:t>
            </w:r>
            <w:r w:rsidR="0030123E">
              <w:rPr>
                <w:rFonts w:asciiTheme="minorHAnsi" w:eastAsiaTheme="minorHAnsi" w:hAnsiTheme="minorHAnsi" w:cstheme="minorBidi"/>
                <w:sz w:val="22"/>
                <w:szCs w:val="22"/>
                <w:lang w:val="cy-GB"/>
              </w:rPr>
              <w:t>d</w:t>
            </w:r>
            <w:r>
              <w:rPr>
                <w:rFonts w:asciiTheme="minorHAnsi" w:eastAsiaTheme="minorHAnsi" w:hAnsiTheme="minorHAnsi" w:cstheme="minorBidi"/>
                <w:sz w:val="22"/>
                <w:szCs w:val="22"/>
                <w:lang w:val="cy-GB"/>
              </w:rPr>
              <w:t>rwy ddefnyddio</w:t>
            </w:r>
            <w:r w:rsidR="00224ECF" w:rsidRPr="00BE6204">
              <w:rPr>
                <w:rFonts w:asciiTheme="minorHAnsi" w:eastAsiaTheme="minorHAnsi" w:hAnsiTheme="minorHAnsi" w:cstheme="minorBidi"/>
                <w:sz w:val="22"/>
                <w:szCs w:val="22"/>
                <w:lang w:val="cy-GB"/>
              </w:rPr>
              <w:t xml:space="preserve"> </w:t>
            </w:r>
            <w:r>
              <w:rPr>
                <w:rFonts w:asciiTheme="minorHAnsi" w:eastAsiaTheme="minorHAnsi" w:hAnsiTheme="minorHAnsi" w:cstheme="minorBidi"/>
                <w:sz w:val="22"/>
                <w:szCs w:val="22"/>
                <w:lang w:val="cy-GB"/>
              </w:rPr>
              <w:t>f</w:t>
            </w:r>
            <w:r w:rsidR="00224ECF" w:rsidRPr="00BE6204">
              <w:rPr>
                <w:rFonts w:asciiTheme="minorHAnsi" w:eastAsiaTheme="minorHAnsi" w:hAnsiTheme="minorHAnsi" w:cstheme="minorBidi"/>
                <w:sz w:val="22"/>
                <w:szCs w:val="22"/>
                <w:lang w:val="cy-GB"/>
              </w:rPr>
              <w:t>format</w:t>
            </w:r>
            <w:r>
              <w:rPr>
                <w:rFonts w:asciiTheme="minorHAnsi" w:eastAsiaTheme="minorHAnsi" w:hAnsiTheme="minorHAnsi" w:cstheme="minorBidi"/>
                <w:sz w:val="22"/>
                <w:szCs w:val="22"/>
                <w:lang w:val="cy-GB"/>
              </w:rPr>
              <w:t xml:space="preserve">au cyfryngau </w:t>
            </w:r>
            <w:r w:rsidRPr="00BE6204">
              <w:rPr>
                <w:rFonts w:asciiTheme="minorHAnsi" w:eastAsiaTheme="minorHAnsi" w:hAnsiTheme="minorHAnsi" w:cstheme="minorBidi"/>
                <w:sz w:val="22"/>
                <w:szCs w:val="22"/>
                <w:lang w:val="cy-GB"/>
              </w:rPr>
              <w:t>digi</w:t>
            </w:r>
            <w:r>
              <w:rPr>
                <w:rFonts w:asciiTheme="minorHAnsi" w:eastAsiaTheme="minorHAnsi" w:hAnsiTheme="minorHAnsi" w:cstheme="minorBidi"/>
                <w:sz w:val="22"/>
                <w:szCs w:val="22"/>
                <w:lang w:val="cy-GB"/>
              </w:rPr>
              <w:t>do</w:t>
            </w:r>
            <w:r w:rsidRPr="00BE6204">
              <w:rPr>
                <w:rFonts w:asciiTheme="minorHAnsi" w:eastAsiaTheme="minorHAnsi" w:hAnsiTheme="minorHAnsi" w:cstheme="minorBidi"/>
                <w:sz w:val="22"/>
                <w:szCs w:val="22"/>
                <w:lang w:val="cy-GB"/>
              </w:rPr>
              <w:t xml:space="preserve">l </w:t>
            </w:r>
            <w:r>
              <w:rPr>
                <w:rFonts w:asciiTheme="minorHAnsi" w:eastAsiaTheme="minorHAnsi" w:hAnsiTheme="minorHAnsi" w:cstheme="minorBidi"/>
                <w:sz w:val="22"/>
                <w:szCs w:val="22"/>
                <w:lang w:val="cy-GB"/>
              </w:rPr>
              <w:t>a thraddodiadol</w:t>
            </w:r>
            <w:r w:rsidR="00E363D9">
              <w:rPr>
                <w:rFonts w:asciiTheme="minorHAnsi" w:eastAsiaTheme="minorHAnsi" w:hAnsiTheme="minorHAnsi" w:cstheme="minorBidi"/>
                <w:sz w:val="22"/>
                <w:szCs w:val="22"/>
                <w:lang w:val="cy-GB"/>
              </w:rPr>
              <w:t>.</w:t>
            </w:r>
          </w:p>
          <w:p w14:paraId="62F04FAF" w14:textId="260A12AA" w:rsidR="00224ECF" w:rsidRPr="00BE6204" w:rsidRDefault="00224ECF" w:rsidP="002D6C32">
            <w:pPr>
              <w:pStyle w:val="ListParagraph"/>
              <w:numPr>
                <w:ilvl w:val="0"/>
                <w:numId w:val="14"/>
              </w:numPr>
              <w:spacing w:before="0"/>
              <w:jc w:val="left"/>
              <w:rPr>
                <w:rFonts w:asciiTheme="minorHAnsi" w:hAnsiTheme="minorHAnsi" w:cstheme="minorHAnsi"/>
                <w:b/>
                <w:szCs w:val="22"/>
                <w:lang w:val="cy-GB"/>
              </w:rPr>
            </w:pPr>
            <w:r w:rsidRPr="00BE6204">
              <w:rPr>
                <w:rFonts w:ascii="Calibri" w:hAnsi="Calibri" w:cs="Calibri"/>
                <w:sz w:val="22"/>
                <w:szCs w:val="22"/>
                <w:lang w:val="cy-GB"/>
              </w:rPr>
              <w:t>D</w:t>
            </w:r>
            <w:r w:rsidR="00A408DA">
              <w:rPr>
                <w:rFonts w:ascii="Calibri" w:hAnsi="Calibri" w:cs="Calibri"/>
                <w:sz w:val="22"/>
                <w:szCs w:val="22"/>
                <w:lang w:val="cy-GB"/>
              </w:rPr>
              <w:t xml:space="preserve">atblygu negeseuon wedi’u teilwra i grwpiau a chymunedau lle y nodir rhwystrau penodol i fynd i’r afael â phryderon </w:t>
            </w:r>
            <w:r w:rsidR="0030123E">
              <w:rPr>
                <w:rFonts w:ascii="Calibri" w:hAnsi="Calibri" w:cs="Calibri"/>
                <w:sz w:val="22"/>
                <w:szCs w:val="22"/>
                <w:lang w:val="cy-GB"/>
              </w:rPr>
              <w:t xml:space="preserve">ynghylch </w:t>
            </w:r>
            <w:r w:rsidR="00A408DA">
              <w:rPr>
                <w:rFonts w:ascii="Calibri" w:hAnsi="Calibri" w:cs="Calibri"/>
                <w:sz w:val="22"/>
                <w:szCs w:val="22"/>
                <w:lang w:val="cy-GB"/>
              </w:rPr>
              <w:t xml:space="preserve">atal </w:t>
            </w:r>
            <w:r w:rsidR="0030123E">
              <w:rPr>
                <w:rFonts w:ascii="Calibri" w:hAnsi="Calibri" w:cs="Calibri"/>
                <w:sz w:val="22"/>
                <w:szCs w:val="22"/>
                <w:lang w:val="cy-GB"/>
              </w:rPr>
              <w:t>manteisio ar sgrinio</w:t>
            </w:r>
            <w:r w:rsidR="00E363D9">
              <w:rPr>
                <w:rFonts w:ascii="Calibri" w:hAnsi="Calibri" w:cs="Calibri"/>
                <w:sz w:val="22"/>
                <w:szCs w:val="22"/>
                <w:lang w:val="cy-GB"/>
              </w:rPr>
              <w:t>.</w:t>
            </w:r>
            <w:r w:rsidRPr="00BE6204">
              <w:rPr>
                <w:rFonts w:ascii="Calibri" w:hAnsi="Calibri" w:cs="Calibri"/>
                <w:sz w:val="22"/>
                <w:szCs w:val="22"/>
                <w:lang w:val="cy-GB"/>
              </w:rPr>
              <w:t xml:space="preserve"> </w:t>
            </w:r>
          </w:p>
        </w:tc>
      </w:tr>
      <w:tr w:rsidR="00224ECF" w:rsidRPr="00BE6204" w14:paraId="540D5B8B" w14:textId="77777777" w:rsidTr="00224ECF">
        <w:tc>
          <w:tcPr>
            <w:tcW w:w="9075" w:type="dxa"/>
            <w:shd w:val="clear" w:color="auto" w:fill="FFC000" w:themeFill="accent4"/>
          </w:tcPr>
          <w:p w14:paraId="513E09DE" w14:textId="29DEEACD" w:rsidR="00224ECF" w:rsidRPr="00BE6204" w:rsidRDefault="00224ECF" w:rsidP="00224ECF">
            <w:pPr>
              <w:jc w:val="center"/>
              <w:rPr>
                <w:rFonts w:asciiTheme="minorHAnsi" w:hAnsiTheme="minorHAnsi" w:cstheme="minorHAnsi"/>
                <w:b/>
                <w:sz w:val="28"/>
                <w:szCs w:val="28"/>
                <w:lang w:val="cy-GB"/>
              </w:rPr>
            </w:pPr>
            <w:r w:rsidRPr="00BE6204">
              <w:rPr>
                <w:rFonts w:asciiTheme="minorHAnsi" w:hAnsiTheme="minorHAnsi" w:cstheme="minorHAnsi"/>
                <w:b/>
                <w:sz w:val="28"/>
                <w:szCs w:val="28"/>
                <w:lang w:val="cy-GB"/>
              </w:rPr>
              <w:t>C</w:t>
            </w:r>
            <w:r w:rsidR="00A408DA">
              <w:rPr>
                <w:rFonts w:asciiTheme="minorHAnsi" w:hAnsiTheme="minorHAnsi" w:cstheme="minorHAnsi"/>
                <w:b/>
                <w:sz w:val="28"/>
                <w:szCs w:val="28"/>
                <w:lang w:val="cy-GB"/>
              </w:rPr>
              <w:t>y</w:t>
            </w:r>
            <w:r w:rsidRPr="00BE6204">
              <w:rPr>
                <w:rFonts w:asciiTheme="minorHAnsi" w:hAnsiTheme="minorHAnsi" w:cstheme="minorHAnsi"/>
                <w:b/>
                <w:sz w:val="28"/>
                <w:szCs w:val="28"/>
                <w:lang w:val="cy-GB"/>
              </w:rPr>
              <w:t>mun</w:t>
            </w:r>
            <w:r w:rsidR="00A408DA">
              <w:rPr>
                <w:rFonts w:asciiTheme="minorHAnsi" w:hAnsiTheme="minorHAnsi" w:cstheme="minorHAnsi"/>
                <w:b/>
                <w:sz w:val="28"/>
                <w:szCs w:val="28"/>
                <w:lang w:val="cy-GB"/>
              </w:rPr>
              <w:t>ed ac ymgysylltu</w:t>
            </w:r>
          </w:p>
        </w:tc>
      </w:tr>
      <w:tr w:rsidR="00224ECF" w:rsidRPr="00BE6204" w14:paraId="646F27B8" w14:textId="77777777" w:rsidTr="00224ECF">
        <w:tc>
          <w:tcPr>
            <w:tcW w:w="9075" w:type="dxa"/>
            <w:shd w:val="clear" w:color="auto" w:fill="FFE599" w:themeFill="accent4" w:themeFillTint="66"/>
          </w:tcPr>
          <w:p w14:paraId="1F7DD1CB" w14:textId="532E0996" w:rsidR="00224ECF" w:rsidRPr="00BE6204" w:rsidRDefault="00A408DA" w:rsidP="00224ECF">
            <w:pPr>
              <w:spacing w:before="0"/>
              <w:jc w:val="left"/>
              <w:rPr>
                <w:rFonts w:asciiTheme="minorHAnsi" w:hAnsiTheme="minorHAnsi" w:cstheme="minorHAnsi"/>
                <w:b/>
                <w:szCs w:val="22"/>
                <w:lang w:val="cy-GB"/>
              </w:rPr>
            </w:pPr>
            <w:r>
              <w:rPr>
                <w:rFonts w:asciiTheme="minorHAnsi" w:hAnsiTheme="minorHAnsi" w:cstheme="minorHAnsi"/>
                <w:b/>
                <w:szCs w:val="22"/>
                <w:lang w:val="cy-GB"/>
              </w:rPr>
              <w:t>Ein hymrwymiad</w:t>
            </w:r>
            <w:r w:rsidR="00224ECF" w:rsidRPr="00BE6204">
              <w:rPr>
                <w:rFonts w:asciiTheme="minorHAnsi" w:hAnsiTheme="minorHAnsi" w:cstheme="minorHAnsi"/>
                <w:b/>
                <w:szCs w:val="22"/>
                <w:lang w:val="cy-GB"/>
              </w:rPr>
              <w:t xml:space="preserve">: </w:t>
            </w:r>
          </w:p>
          <w:p w14:paraId="38E61A9C" w14:textId="48602DE0" w:rsidR="00224ECF" w:rsidRPr="00BE6204" w:rsidRDefault="00A408DA" w:rsidP="002D6C32">
            <w:pPr>
              <w:pStyle w:val="ListParagraph"/>
              <w:numPr>
                <w:ilvl w:val="0"/>
                <w:numId w:val="15"/>
              </w:numPr>
              <w:spacing w:before="0"/>
              <w:jc w:val="left"/>
              <w:rPr>
                <w:rFonts w:asciiTheme="minorHAnsi" w:hAnsiTheme="minorHAnsi" w:cstheme="minorHAnsi"/>
                <w:b/>
                <w:szCs w:val="22"/>
                <w:lang w:val="cy-GB"/>
              </w:rPr>
            </w:pP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Adeiladu rhwydweithiau cynaliadwy gyda phobl o gymunedau lleol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, 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y trydydd s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ector a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 sefydliadau 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statu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d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o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l i gefnogi gweithgareddau </w:t>
            </w:r>
            <w:r w:rsidR="00424C7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ymgysylltu cymunedol</w:t>
            </w:r>
            <w:r w:rsidR="00E363D9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.</w:t>
            </w:r>
          </w:p>
          <w:p w14:paraId="6E979F8C" w14:textId="4CCEB121" w:rsidR="00224ECF" w:rsidRPr="00BE6204" w:rsidRDefault="00424C74" w:rsidP="002D6C32">
            <w:pPr>
              <w:pStyle w:val="ListParagraph"/>
              <w:numPr>
                <w:ilvl w:val="0"/>
                <w:numId w:val="15"/>
              </w:numPr>
              <w:spacing w:before="0"/>
              <w:jc w:val="left"/>
              <w:rPr>
                <w:rFonts w:asciiTheme="minorHAnsi" w:hAnsiTheme="minorHAnsi" w:cstheme="minorHAnsi"/>
                <w:b/>
                <w:szCs w:val="22"/>
                <w:lang w:val="cy-GB"/>
              </w:rPr>
            </w:pP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 xml:space="preserve">Deall rhwystrau i sgrinio mewn cymunedau lle y mae’r cyfraddau </w:t>
            </w:r>
            <w:r w:rsidR="0030123E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sgrinio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’n isel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,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 xml:space="preserve"> gan weithio gydag eiriolwyr a hyrwyddwyr cymunedol i feithrin ymddiriedaeth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 xml:space="preserve">. </w:t>
            </w:r>
          </w:p>
          <w:p w14:paraId="49D0A5A3" w14:textId="587A3FC3" w:rsidR="00224ECF" w:rsidRPr="00BE6204" w:rsidRDefault="00424C74" w:rsidP="002D6C32">
            <w:pPr>
              <w:pStyle w:val="ListParagraph"/>
              <w:numPr>
                <w:ilvl w:val="0"/>
                <w:numId w:val="15"/>
              </w:numPr>
              <w:spacing w:before="0"/>
              <w:jc w:val="left"/>
              <w:rPr>
                <w:rFonts w:asciiTheme="minorHAnsi" w:hAnsiTheme="minorHAnsi" w:cstheme="minorHAnsi"/>
                <w:b/>
                <w:szCs w:val="22"/>
                <w:lang w:val="cy-GB"/>
              </w:rPr>
            </w:pP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Cynnwys defnyddwyr gwasanaeth</w:t>
            </w:r>
            <w:r w:rsidR="0030123E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au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 xml:space="preserve"> a phobl o grwpiau heb gynrychiolaeth ddigonol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,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 xml:space="preserve"> â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 xml:space="preserve"> le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f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el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au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 xml:space="preserve"> 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gwahanol o lythrennedd iechyd sgrinio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,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 xml:space="preserve"> mewn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 xml:space="preserve"> panel 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dinasyddion i lywio a chefnogi’r dull o fynd i’r afael ag annhegwch ar draws yr adran a’r sefydliad</w:t>
            </w:r>
            <w:r w:rsidR="00E363D9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.</w:t>
            </w:r>
          </w:p>
        </w:tc>
      </w:tr>
      <w:tr w:rsidR="00224ECF" w:rsidRPr="00BE6204" w14:paraId="7E05B9B3" w14:textId="77777777" w:rsidTr="00224ECF">
        <w:tc>
          <w:tcPr>
            <w:tcW w:w="9075" w:type="dxa"/>
            <w:shd w:val="clear" w:color="auto" w:fill="4472C4" w:themeFill="accent5"/>
          </w:tcPr>
          <w:p w14:paraId="17539EF4" w14:textId="3FA8B2A6" w:rsidR="00224ECF" w:rsidRPr="00BE6204" w:rsidRDefault="00224ECF" w:rsidP="00224ECF">
            <w:pPr>
              <w:jc w:val="center"/>
              <w:rPr>
                <w:rFonts w:asciiTheme="minorHAnsi" w:hAnsiTheme="minorHAnsi" w:cstheme="minorHAnsi"/>
                <w:b/>
                <w:sz w:val="28"/>
                <w:szCs w:val="28"/>
                <w:lang w:val="cy-GB"/>
              </w:rPr>
            </w:pPr>
            <w:r w:rsidRPr="00BE6204">
              <w:rPr>
                <w:rFonts w:asciiTheme="minorHAnsi" w:hAnsiTheme="minorHAnsi" w:cstheme="minorHAnsi"/>
                <w:b/>
                <w:sz w:val="28"/>
                <w:szCs w:val="28"/>
                <w:lang w:val="cy-GB"/>
              </w:rPr>
              <w:t>C</w:t>
            </w:r>
            <w:r w:rsidR="00A408DA">
              <w:rPr>
                <w:rFonts w:asciiTheme="minorHAnsi" w:hAnsiTheme="minorHAnsi" w:cstheme="minorHAnsi"/>
                <w:b/>
                <w:sz w:val="28"/>
                <w:szCs w:val="28"/>
                <w:lang w:val="cy-GB"/>
              </w:rPr>
              <w:t>ydweithio</w:t>
            </w:r>
          </w:p>
        </w:tc>
      </w:tr>
      <w:tr w:rsidR="00224ECF" w:rsidRPr="00BE6204" w14:paraId="499B77B9" w14:textId="77777777" w:rsidTr="00224ECF">
        <w:tc>
          <w:tcPr>
            <w:tcW w:w="9075" w:type="dxa"/>
            <w:shd w:val="clear" w:color="auto" w:fill="B4C6E7" w:themeFill="accent5" w:themeFillTint="66"/>
          </w:tcPr>
          <w:p w14:paraId="3CB1F7AC" w14:textId="3867C118" w:rsidR="00224ECF" w:rsidRPr="00BE6204" w:rsidRDefault="00A408DA" w:rsidP="00224ECF">
            <w:pPr>
              <w:spacing w:before="0"/>
              <w:jc w:val="left"/>
              <w:rPr>
                <w:rFonts w:asciiTheme="minorHAnsi" w:hAnsiTheme="minorHAnsi" w:cstheme="minorHAnsi"/>
                <w:b/>
                <w:szCs w:val="22"/>
                <w:lang w:val="cy-GB"/>
              </w:rPr>
            </w:pPr>
            <w:r>
              <w:rPr>
                <w:rFonts w:asciiTheme="minorHAnsi" w:hAnsiTheme="minorHAnsi" w:cstheme="minorHAnsi"/>
                <w:b/>
                <w:szCs w:val="22"/>
                <w:lang w:val="cy-GB"/>
              </w:rPr>
              <w:t>Ein hymrwymiad</w:t>
            </w:r>
            <w:r w:rsidR="00224ECF" w:rsidRPr="00BE6204">
              <w:rPr>
                <w:rFonts w:asciiTheme="minorHAnsi" w:hAnsiTheme="minorHAnsi" w:cstheme="minorHAnsi"/>
                <w:b/>
                <w:szCs w:val="22"/>
                <w:lang w:val="cy-GB"/>
              </w:rPr>
              <w:t xml:space="preserve">: </w:t>
            </w:r>
          </w:p>
          <w:p w14:paraId="12774DD7" w14:textId="00D802C0" w:rsidR="00224ECF" w:rsidRPr="00BE6204" w:rsidRDefault="00424C74" w:rsidP="002D6C32">
            <w:pPr>
              <w:pStyle w:val="ListParagraph"/>
              <w:numPr>
                <w:ilvl w:val="0"/>
                <w:numId w:val="16"/>
              </w:numPr>
              <w:spacing w:before="0"/>
              <w:jc w:val="left"/>
              <w:rPr>
                <w:rFonts w:asciiTheme="minorHAnsi" w:hAnsiTheme="minorHAnsi" w:cstheme="minorHAnsi"/>
                <w:b/>
                <w:szCs w:val="22"/>
                <w:lang w:val="cy-GB"/>
              </w:rPr>
            </w:pP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Cefnogi ein 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partner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iaid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 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fel arweinydd 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system</w:t>
            </w:r>
            <w:r w:rsidR="0073638D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au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 ym maes sgrinio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 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gyda 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data, 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adnoddau ac arbenigedd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.</w:t>
            </w:r>
          </w:p>
          <w:p w14:paraId="05F1E81B" w14:textId="6D602941" w:rsidR="00224ECF" w:rsidRPr="00BE6204" w:rsidRDefault="00224ECF" w:rsidP="002D6C32">
            <w:pPr>
              <w:pStyle w:val="ListParagraph"/>
              <w:numPr>
                <w:ilvl w:val="0"/>
                <w:numId w:val="16"/>
              </w:numPr>
              <w:spacing w:before="0"/>
              <w:jc w:val="left"/>
              <w:rPr>
                <w:rFonts w:asciiTheme="minorHAnsi" w:hAnsiTheme="minorHAnsi" w:cstheme="minorHAnsi"/>
                <w:b/>
                <w:szCs w:val="22"/>
                <w:lang w:val="cy-GB"/>
              </w:rPr>
            </w:pPr>
            <w:r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D</w:t>
            </w:r>
            <w:r w:rsidR="00424C7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atblygu man dysgu a rennir ar gyfer adnoddau sy’n seiliedig ar dystiolaeth i lywio dulliau cymunedol dan arweiniad lleol o fynd i’r afael ag annhegwch sgrinio</w:t>
            </w:r>
            <w:r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.</w:t>
            </w:r>
          </w:p>
          <w:p w14:paraId="2C6213B9" w14:textId="6CF46455" w:rsidR="00224ECF" w:rsidRPr="00BE6204" w:rsidRDefault="00E363D9" w:rsidP="002D6C32">
            <w:pPr>
              <w:pStyle w:val="ListParagraph"/>
              <w:numPr>
                <w:ilvl w:val="0"/>
                <w:numId w:val="16"/>
              </w:numPr>
              <w:spacing w:before="0"/>
              <w:jc w:val="left"/>
              <w:rPr>
                <w:rFonts w:asciiTheme="minorHAnsi" w:hAnsiTheme="minorHAnsi" w:cstheme="minorHAnsi"/>
                <w:b/>
                <w:szCs w:val="22"/>
                <w:lang w:val="cy-GB"/>
              </w:rPr>
            </w:pP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Estyn ein trefniadau cydweithio â gofal sylfaenol yn eu rôl </w:t>
            </w:r>
            <w:r w:rsidR="0073638D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o ran 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cefnogi a darparu rhaglenni sgrinio, gan ddefnyddio eu cefnogaeth fel lleisiau dibynadwy i’w cleifion.</w:t>
            </w:r>
          </w:p>
        </w:tc>
      </w:tr>
      <w:tr w:rsidR="00224ECF" w:rsidRPr="00BE6204" w14:paraId="5A6F69AF" w14:textId="77777777" w:rsidTr="00224ECF">
        <w:tc>
          <w:tcPr>
            <w:tcW w:w="9075" w:type="dxa"/>
            <w:shd w:val="clear" w:color="auto" w:fill="A5A5A5" w:themeFill="accent3"/>
          </w:tcPr>
          <w:p w14:paraId="6C4CD40A" w14:textId="5B08C621" w:rsidR="00224ECF" w:rsidRPr="00BE6204" w:rsidRDefault="00A408DA" w:rsidP="00224ECF">
            <w:pPr>
              <w:jc w:val="center"/>
              <w:rPr>
                <w:b/>
                <w:lang w:val="cy-GB"/>
              </w:rPr>
            </w:pPr>
            <w:r>
              <w:rPr>
                <w:rFonts w:asciiTheme="minorHAnsi" w:hAnsiTheme="minorHAnsi" w:cstheme="minorHAnsi"/>
                <w:b/>
                <w:sz w:val="28"/>
                <w:szCs w:val="28"/>
                <w:lang w:val="cy-GB"/>
              </w:rPr>
              <w:t>Darparu gwasanaeth</w:t>
            </w:r>
            <w:r w:rsidR="0073638D">
              <w:rPr>
                <w:rFonts w:asciiTheme="minorHAnsi" w:hAnsiTheme="minorHAnsi" w:cstheme="minorHAnsi"/>
                <w:b/>
                <w:sz w:val="28"/>
                <w:szCs w:val="28"/>
                <w:lang w:val="cy-GB"/>
              </w:rPr>
              <w:t>au</w:t>
            </w:r>
          </w:p>
        </w:tc>
      </w:tr>
      <w:tr w:rsidR="00224ECF" w:rsidRPr="00BE6204" w14:paraId="2343764C" w14:textId="77777777" w:rsidTr="00224ECF">
        <w:tc>
          <w:tcPr>
            <w:tcW w:w="9075" w:type="dxa"/>
            <w:shd w:val="clear" w:color="auto" w:fill="D0CECE" w:themeFill="background2" w:themeFillShade="E6"/>
          </w:tcPr>
          <w:p w14:paraId="7F3647B2" w14:textId="42AD961D" w:rsidR="00224ECF" w:rsidRPr="00BE6204" w:rsidRDefault="00A408DA" w:rsidP="00224ECF">
            <w:pPr>
              <w:spacing w:before="0"/>
              <w:jc w:val="left"/>
              <w:rPr>
                <w:rFonts w:asciiTheme="minorHAnsi" w:eastAsia="+mn-ea" w:hAnsiTheme="minorHAnsi" w:cstheme="minorHAnsi"/>
                <w:b/>
                <w:color w:val="000000"/>
                <w:szCs w:val="22"/>
                <w:lang w:val="cy-GB"/>
              </w:rPr>
            </w:pPr>
            <w:r>
              <w:rPr>
                <w:rFonts w:asciiTheme="minorHAnsi" w:hAnsiTheme="minorHAnsi" w:cstheme="minorHAnsi"/>
                <w:b/>
                <w:szCs w:val="22"/>
                <w:lang w:val="cy-GB"/>
              </w:rPr>
              <w:lastRenderedPageBreak/>
              <w:t>Ein hymrwymiad</w:t>
            </w:r>
            <w:r w:rsidR="00224ECF" w:rsidRPr="00BE6204">
              <w:rPr>
                <w:rFonts w:asciiTheme="minorHAnsi" w:hAnsiTheme="minorHAnsi" w:cstheme="minorHAnsi"/>
                <w:b/>
                <w:szCs w:val="22"/>
                <w:lang w:val="cy-GB"/>
              </w:rPr>
              <w:t>:</w:t>
            </w:r>
            <w:r w:rsidR="00224ECF" w:rsidRPr="00BE6204">
              <w:rPr>
                <w:rFonts w:asciiTheme="minorHAnsi" w:eastAsia="+mn-ea" w:hAnsiTheme="minorHAnsi" w:cstheme="minorHAnsi"/>
                <w:b/>
                <w:color w:val="000000"/>
                <w:szCs w:val="22"/>
                <w:lang w:val="cy-GB"/>
              </w:rPr>
              <w:t xml:space="preserve"> </w:t>
            </w:r>
          </w:p>
          <w:p w14:paraId="606971CC" w14:textId="2EF54BBB" w:rsidR="00224ECF" w:rsidRPr="00BE6204" w:rsidRDefault="00224ECF" w:rsidP="002D6C32">
            <w:pPr>
              <w:pStyle w:val="ListParagraph"/>
              <w:numPr>
                <w:ilvl w:val="0"/>
                <w:numId w:val="17"/>
              </w:numPr>
              <w:spacing w:before="0"/>
              <w:jc w:val="left"/>
              <w:rPr>
                <w:rFonts w:asciiTheme="minorHAnsi" w:eastAsia="+mn-ea" w:hAnsiTheme="minorHAnsi" w:cstheme="minorHAnsi"/>
                <w:b/>
                <w:color w:val="000000"/>
                <w:szCs w:val="22"/>
                <w:lang w:val="cy-GB"/>
              </w:rPr>
            </w:pPr>
            <w:r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Map</w:t>
            </w:r>
            <w:r w:rsidR="00E363D9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io teithiau defnyddwyr i nodi bylchau a chyfleoedd ar gyfer camau </w:t>
            </w:r>
            <w:r w:rsidR="00831430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rhagweithiol</w:t>
            </w:r>
            <w:r w:rsidR="00E363D9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 i wella mynediad at raglenni sgrinio a </w:t>
            </w:r>
            <w:r w:rsidR="00831430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dileu</w:t>
            </w:r>
            <w:r w:rsidR="00E363D9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 r</w:t>
            </w:r>
            <w:r w:rsidR="00831430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h</w:t>
            </w:r>
            <w:r w:rsidR="00E363D9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wystrau diangen</w:t>
            </w:r>
            <w:r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.</w:t>
            </w:r>
          </w:p>
          <w:p w14:paraId="483F7BF2" w14:textId="763CA1CA" w:rsidR="00224ECF" w:rsidRPr="00BE6204" w:rsidRDefault="00E363D9" w:rsidP="002D6C32">
            <w:pPr>
              <w:pStyle w:val="ListParagraph"/>
              <w:numPr>
                <w:ilvl w:val="0"/>
                <w:numId w:val="17"/>
              </w:numPr>
              <w:spacing w:before="0"/>
              <w:jc w:val="left"/>
              <w:rPr>
                <w:rFonts w:asciiTheme="minorHAnsi" w:eastAsia="+mn-ea" w:hAnsiTheme="minorHAnsi" w:cstheme="minorHAnsi"/>
                <w:b/>
                <w:color w:val="000000"/>
                <w:szCs w:val="22"/>
                <w:lang w:val="cy-GB"/>
              </w:rPr>
            </w:pP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Sicrhau y gwneir addasiadau rhesymol </w:t>
            </w:r>
            <w:r w:rsidR="00831430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d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rwy gamau cadarnhaol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,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 gan gynnwys darparu opsiynau lluosog i bobl ag anableddau gyfathrebu â rhaglenni.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 </w:t>
            </w:r>
          </w:p>
          <w:p w14:paraId="4682CEC7" w14:textId="7D6BF16B" w:rsidR="00224ECF" w:rsidRPr="00BE6204" w:rsidRDefault="00E363D9" w:rsidP="002D6C32">
            <w:pPr>
              <w:pStyle w:val="ListParagraph"/>
              <w:numPr>
                <w:ilvl w:val="0"/>
                <w:numId w:val="17"/>
              </w:numPr>
              <w:spacing w:before="0"/>
              <w:jc w:val="left"/>
              <w:rPr>
                <w:rFonts w:asciiTheme="minorHAnsi" w:eastAsia="+mn-ea" w:hAnsiTheme="minorHAnsi" w:cstheme="minorHAnsi"/>
                <w:b/>
                <w:color w:val="000000"/>
                <w:szCs w:val="22"/>
                <w:lang w:val="cy-GB"/>
              </w:rPr>
            </w:pP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Mabwysiadu dull cyson o gynnal A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ses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iadau Effaith Iechyd Cydraddoldeb sy’n sicrhau bod newidiadau gweithredol yn gwella darpariaeth gwasanaeth i grwpiau heb gynrychiolaeth ddigonol a grwpiau cynhwysiant.</w:t>
            </w:r>
          </w:p>
        </w:tc>
      </w:tr>
      <w:tr w:rsidR="00224ECF" w:rsidRPr="00BE6204" w14:paraId="0ED178D9" w14:textId="77777777" w:rsidTr="00224ECF">
        <w:tc>
          <w:tcPr>
            <w:tcW w:w="9075" w:type="dxa"/>
            <w:shd w:val="clear" w:color="auto" w:fill="ED7D31" w:themeFill="accent2"/>
          </w:tcPr>
          <w:p w14:paraId="6E1DF874" w14:textId="371F49DE" w:rsidR="00224ECF" w:rsidRPr="00BE6204" w:rsidRDefault="00224ECF" w:rsidP="0094547F">
            <w:pPr>
              <w:jc w:val="center"/>
              <w:rPr>
                <w:rFonts w:asciiTheme="minorHAnsi" w:hAnsiTheme="minorHAnsi" w:cstheme="minorHAnsi"/>
                <w:b/>
                <w:sz w:val="28"/>
                <w:szCs w:val="28"/>
                <w:lang w:val="cy-GB"/>
              </w:rPr>
            </w:pPr>
            <w:r w:rsidRPr="00BE6204">
              <w:rPr>
                <w:rFonts w:asciiTheme="minorHAnsi" w:hAnsiTheme="minorHAnsi" w:cstheme="minorHAnsi"/>
                <w:b/>
                <w:sz w:val="28"/>
                <w:szCs w:val="28"/>
                <w:lang w:val="cy-GB"/>
              </w:rPr>
              <w:t>Data a monitr</w:t>
            </w:r>
            <w:r w:rsidR="00A408DA">
              <w:rPr>
                <w:rFonts w:asciiTheme="minorHAnsi" w:hAnsiTheme="minorHAnsi" w:cstheme="minorHAnsi"/>
                <w:b/>
                <w:sz w:val="28"/>
                <w:szCs w:val="28"/>
                <w:lang w:val="cy-GB"/>
              </w:rPr>
              <w:t>o</w:t>
            </w:r>
          </w:p>
        </w:tc>
      </w:tr>
      <w:tr w:rsidR="00224ECF" w:rsidRPr="00BE6204" w14:paraId="49968CB7" w14:textId="77777777" w:rsidTr="00224ECF">
        <w:tc>
          <w:tcPr>
            <w:tcW w:w="9075" w:type="dxa"/>
            <w:shd w:val="clear" w:color="auto" w:fill="F7CAAC" w:themeFill="accent2" w:themeFillTint="66"/>
          </w:tcPr>
          <w:p w14:paraId="1515D64E" w14:textId="692E2BC9" w:rsidR="00224ECF" w:rsidRPr="00BE6204" w:rsidRDefault="00A408DA" w:rsidP="00224ECF">
            <w:pPr>
              <w:spacing w:before="0"/>
              <w:jc w:val="left"/>
              <w:rPr>
                <w:rFonts w:asciiTheme="minorHAnsi" w:eastAsia="+mn-ea" w:hAnsiTheme="minorHAnsi" w:cstheme="minorHAnsi"/>
                <w:b/>
                <w:color w:val="000000"/>
                <w:szCs w:val="22"/>
                <w:lang w:val="cy-GB"/>
              </w:rPr>
            </w:pPr>
            <w:r>
              <w:rPr>
                <w:rFonts w:asciiTheme="minorHAnsi" w:hAnsiTheme="minorHAnsi" w:cstheme="minorHAnsi"/>
                <w:b/>
                <w:szCs w:val="22"/>
                <w:lang w:val="cy-GB"/>
              </w:rPr>
              <w:t>Ein hymrwymiad</w:t>
            </w:r>
            <w:r w:rsidR="00224ECF" w:rsidRPr="00BE6204">
              <w:rPr>
                <w:rFonts w:asciiTheme="minorHAnsi" w:hAnsiTheme="minorHAnsi" w:cstheme="minorHAnsi"/>
                <w:b/>
                <w:szCs w:val="22"/>
                <w:lang w:val="cy-GB"/>
              </w:rPr>
              <w:t>:</w:t>
            </w:r>
            <w:r w:rsidR="00224ECF" w:rsidRPr="00BE6204">
              <w:rPr>
                <w:rFonts w:asciiTheme="minorHAnsi" w:eastAsia="+mn-ea" w:hAnsiTheme="minorHAnsi" w:cstheme="minorHAnsi"/>
                <w:b/>
                <w:color w:val="000000"/>
                <w:szCs w:val="22"/>
                <w:lang w:val="cy-GB"/>
              </w:rPr>
              <w:t xml:space="preserve"> </w:t>
            </w:r>
          </w:p>
          <w:p w14:paraId="01CB2E07" w14:textId="0A338009" w:rsidR="00224ECF" w:rsidRPr="00BE6204" w:rsidRDefault="0047258E" w:rsidP="002D6C32">
            <w:pPr>
              <w:pStyle w:val="ListParagraph"/>
              <w:numPr>
                <w:ilvl w:val="0"/>
                <w:numId w:val="18"/>
              </w:numPr>
              <w:spacing w:before="0"/>
              <w:jc w:val="left"/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</w:pP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Llunio a chyhoeddi adroddiad </w:t>
            </w:r>
            <w:r w:rsidR="0098557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tegwch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 blynyddol i alluogi mynediad at d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data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 annhegwch a</w:t>
            </w:r>
            <w:r w:rsidR="0098557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 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sgrinio ystyrlon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 xml:space="preserve"> 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a all lywio camau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/>
              </w:rPr>
              <w:t>.</w:t>
            </w:r>
          </w:p>
          <w:p w14:paraId="6AB18527" w14:textId="71F3BCF7" w:rsidR="00224ECF" w:rsidRPr="00BE6204" w:rsidRDefault="00224ECF" w:rsidP="002D6C32">
            <w:pPr>
              <w:pStyle w:val="ListParagraph"/>
              <w:numPr>
                <w:ilvl w:val="0"/>
                <w:numId w:val="18"/>
              </w:numPr>
              <w:spacing w:before="0"/>
              <w:jc w:val="left"/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</w:pPr>
            <w:r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D</w:t>
            </w:r>
            <w:r w:rsidR="0047258E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atblygu dull cynaliadwy o f</w:t>
            </w:r>
            <w:r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onit</w:t>
            </w:r>
            <w:r w:rsidR="0047258E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r</w:t>
            </w:r>
            <w:r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o</w:t>
            </w:r>
            <w:r w:rsidR="0047258E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 xml:space="preserve"> cyfraddau </w:t>
            </w:r>
            <w:r w:rsidR="0098557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 xml:space="preserve">sgrinio </w:t>
            </w:r>
            <w:r w:rsidR="0047258E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yn ôl cymunedau lleiafrifoedd</w:t>
            </w:r>
            <w:r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 xml:space="preserve"> ethni</w:t>
            </w:r>
            <w:r w:rsidR="0047258E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g a grwpiau eraill heb gynrychiolaeth ddigonol</w:t>
            </w:r>
            <w:r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,</w:t>
            </w:r>
            <w:r w:rsidR="0047258E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 xml:space="preserve"> gan gefnogi dulliau lleol a chenedlaethol o wella trefniadau casglu</w:t>
            </w:r>
            <w:r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 xml:space="preserve"> data </w:t>
            </w:r>
          </w:p>
          <w:p w14:paraId="374E155E" w14:textId="15BF03BF" w:rsidR="00224ECF" w:rsidRPr="00BE6204" w:rsidRDefault="0047258E" w:rsidP="002D6C32">
            <w:pPr>
              <w:pStyle w:val="ListParagraph"/>
              <w:numPr>
                <w:ilvl w:val="0"/>
                <w:numId w:val="18"/>
              </w:numPr>
              <w:spacing w:before="0"/>
              <w:jc w:val="left"/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</w:pP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 xml:space="preserve">Sicrhau atebolrwydd am gamau i leihau annhegwch sgrinio </w:t>
            </w:r>
            <w:r w:rsidR="0098557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d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 xml:space="preserve">rwy gyflwyno 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mesur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au a dangosyddion canlyniadau annhegwch</w:t>
            </w:r>
            <w:r w:rsidR="00224ECF" w:rsidRPr="00BE6204"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 xml:space="preserve"> </w:t>
            </w:r>
            <w:r>
              <w:rPr>
                <w:rFonts w:asciiTheme="minorHAnsi" w:eastAsia="+mn-ea" w:hAnsiTheme="minorHAnsi" w:cstheme="minorHAnsi"/>
                <w:color w:val="000000"/>
                <w:sz w:val="22"/>
                <w:szCs w:val="22"/>
                <w:lang w:val="cy-GB" w:eastAsia="en-GB"/>
              </w:rPr>
              <w:t>ar gyfer yr holl raglenni sgrinio</w:t>
            </w:r>
          </w:p>
        </w:tc>
      </w:tr>
    </w:tbl>
    <w:p w14:paraId="2FA132F4" w14:textId="066C2DDF" w:rsidR="00BE3C7D" w:rsidRPr="00BE6204" w:rsidRDefault="0047258E" w:rsidP="00BE3C7D">
      <w:pPr>
        <w:pStyle w:val="Heading1"/>
        <w:rPr>
          <w:lang w:val="cy-GB"/>
        </w:rPr>
      </w:pPr>
      <w:r>
        <w:rPr>
          <w:lang w:val="cy-GB"/>
        </w:rPr>
        <w:t>Llywodraeth</w:t>
      </w:r>
      <w:r w:rsidR="00133F8C">
        <w:rPr>
          <w:lang w:val="cy-GB"/>
        </w:rPr>
        <w:t>u</w:t>
      </w:r>
      <w:r>
        <w:rPr>
          <w:lang w:val="cy-GB"/>
        </w:rPr>
        <w:t xml:space="preserve"> ac atebolrwydd</w:t>
      </w:r>
    </w:p>
    <w:p w14:paraId="562C98C0" w14:textId="0906D8BA" w:rsidR="00AA3B12" w:rsidRPr="00BE6204" w:rsidRDefault="0047258E" w:rsidP="0094547F">
      <w:pPr>
        <w:rPr>
          <w:lang w:val="cy-GB"/>
        </w:rPr>
      </w:pPr>
      <w:r>
        <w:rPr>
          <w:lang w:val="cy-GB"/>
        </w:rPr>
        <w:t xml:space="preserve">Mae mynd i’r afael ag annhegwch yn </w:t>
      </w:r>
      <w:r w:rsidR="00104A17" w:rsidRPr="00BE6204">
        <w:rPr>
          <w:lang w:val="cy-GB"/>
        </w:rPr>
        <w:t>them</w:t>
      </w:r>
      <w:r>
        <w:rPr>
          <w:lang w:val="cy-GB"/>
        </w:rPr>
        <w:t xml:space="preserve">a ar draws y rhaglenni yn yr </w:t>
      </w:r>
      <w:r w:rsidR="00A71653">
        <w:rPr>
          <w:lang w:val="cy-GB"/>
        </w:rPr>
        <w:t>A</w:t>
      </w:r>
      <w:r>
        <w:rPr>
          <w:lang w:val="cy-GB"/>
        </w:rPr>
        <w:t>dran</w:t>
      </w:r>
      <w:r w:rsidR="00104A17" w:rsidRPr="00BE6204">
        <w:rPr>
          <w:lang w:val="cy-GB"/>
        </w:rPr>
        <w:t>,</w:t>
      </w:r>
      <w:r>
        <w:rPr>
          <w:lang w:val="cy-GB"/>
        </w:rPr>
        <w:t xml:space="preserve"> wedi’i </w:t>
      </w:r>
      <w:r w:rsidR="007E190A">
        <w:rPr>
          <w:lang w:val="cy-GB"/>
        </w:rPr>
        <w:t>gwneud yn rhan annatod o’n ffyrdd arferol o feddwl</w:t>
      </w:r>
      <w:r w:rsidR="00104A17" w:rsidRPr="00BE6204">
        <w:rPr>
          <w:lang w:val="cy-GB"/>
        </w:rPr>
        <w:t>.</w:t>
      </w:r>
      <w:r w:rsidR="007E190A">
        <w:rPr>
          <w:lang w:val="cy-GB"/>
        </w:rPr>
        <w:t xml:space="preserve"> Adlewyrchir hyn fel</w:t>
      </w:r>
      <w:r w:rsidR="00104A17" w:rsidRPr="00BE6204">
        <w:rPr>
          <w:lang w:val="cy-GB"/>
        </w:rPr>
        <w:t xml:space="preserve"> </w:t>
      </w:r>
      <w:r w:rsidR="00992B00" w:rsidRPr="00BE6204">
        <w:rPr>
          <w:lang w:val="cy-GB"/>
        </w:rPr>
        <w:t>them</w:t>
      </w:r>
      <w:r w:rsidR="007E190A">
        <w:rPr>
          <w:lang w:val="cy-GB"/>
        </w:rPr>
        <w:t>a allweddol</w:t>
      </w:r>
      <w:r w:rsidR="00992B00" w:rsidRPr="00BE6204">
        <w:rPr>
          <w:lang w:val="cy-GB"/>
        </w:rPr>
        <w:t xml:space="preserve"> </w:t>
      </w:r>
      <w:r w:rsidR="007E190A">
        <w:rPr>
          <w:lang w:val="cy-GB"/>
        </w:rPr>
        <w:t xml:space="preserve">yng Nghynllun </w:t>
      </w:r>
      <w:r w:rsidR="00992B00" w:rsidRPr="00BE6204">
        <w:rPr>
          <w:lang w:val="cy-GB"/>
        </w:rPr>
        <w:t>Strateg</w:t>
      </w:r>
      <w:r w:rsidR="007E190A">
        <w:rPr>
          <w:lang w:val="cy-GB"/>
        </w:rPr>
        <w:t>ol</w:t>
      </w:r>
      <w:r w:rsidR="00992B00" w:rsidRPr="00BE6204">
        <w:rPr>
          <w:lang w:val="cy-GB"/>
        </w:rPr>
        <w:t xml:space="preserve"> 2022-2025 </w:t>
      </w:r>
      <w:r w:rsidR="007E190A">
        <w:rPr>
          <w:lang w:val="cy-GB"/>
        </w:rPr>
        <w:t xml:space="preserve">ICC i barhau â’n gwaith i fynd i’r afael ag annhegwch yn y cyfraddau </w:t>
      </w:r>
      <w:r w:rsidR="00A71653">
        <w:rPr>
          <w:lang w:val="cy-GB"/>
        </w:rPr>
        <w:t>sgrinio</w:t>
      </w:r>
      <w:r w:rsidR="005F1AA5" w:rsidRPr="00BE6204">
        <w:rPr>
          <w:lang w:val="cy-GB"/>
        </w:rPr>
        <w:t>.</w:t>
      </w:r>
      <w:r w:rsidR="00992B00" w:rsidRPr="00BE6204">
        <w:rPr>
          <w:lang w:val="cy-GB"/>
        </w:rPr>
        <w:t xml:space="preserve"> </w:t>
      </w:r>
      <w:r w:rsidR="007E190A">
        <w:rPr>
          <w:lang w:val="cy-GB"/>
        </w:rPr>
        <w:t xml:space="preserve">Fel amcanion allweddol yn y Cynllun </w:t>
      </w:r>
      <w:r w:rsidR="005F1AA5" w:rsidRPr="00BE6204">
        <w:rPr>
          <w:lang w:val="cy-GB"/>
        </w:rPr>
        <w:t>Strateg</w:t>
      </w:r>
      <w:r w:rsidR="007E190A">
        <w:rPr>
          <w:lang w:val="cy-GB"/>
        </w:rPr>
        <w:t>ol, caiff hyn ei</w:t>
      </w:r>
      <w:r w:rsidR="005F1AA5" w:rsidRPr="00BE6204">
        <w:rPr>
          <w:lang w:val="cy-GB"/>
        </w:rPr>
        <w:t xml:space="preserve"> </w:t>
      </w:r>
      <w:r w:rsidR="007E190A">
        <w:rPr>
          <w:lang w:val="cy-GB"/>
        </w:rPr>
        <w:t>f</w:t>
      </w:r>
      <w:r w:rsidR="00BE3C7D" w:rsidRPr="00BE6204">
        <w:rPr>
          <w:lang w:val="cy-GB"/>
        </w:rPr>
        <w:t>onitr</w:t>
      </w:r>
      <w:r w:rsidR="007E190A">
        <w:rPr>
          <w:lang w:val="cy-GB"/>
        </w:rPr>
        <w:t xml:space="preserve">o </w:t>
      </w:r>
      <w:r w:rsidR="00A71653">
        <w:rPr>
          <w:lang w:val="cy-GB"/>
        </w:rPr>
        <w:t>d</w:t>
      </w:r>
      <w:r w:rsidR="007E190A">
        <w:rPr>
          <w:lang w:val="cy-GB"/>
        </w:rPr>
        <w:t>rwy gyfarfodydd adran</w:t>
      </w:r>
      <w:r w:rsidR="00A71653">
        <w:rPr>
          <w:lang w:val="cy-GB"/>
        </w:rPr>
        <w:t>nol</w:t>
      </w:r>
      <w:r w:rsidR="007E190A">
        <w:rPr>
          <w:lang w:val="cy-GB"/>
        </w:rPr>
        <w:t xml:space="preserve"> a thîm a chynlluniau</w:t>
      </w:r>
      <w:r w:rsidR="00BE3C7D" w:rsidRPr="00BE6204">
        <w:rPr>
          <w:lang w:val="cy-GB"/>
        </w:rPr>
        <w:t xml:space="preserve"> pro</w:t>
      </w:r>
      <w:r w:rsidR="007E190A">
        <w:rPr>
          <w:lang w:val="cy-GB"/>
        </w:rPr>
        <w:t>si</w:t>
      </w:r>
      <w:r w:rsidR="00BE3C7D" w:rsidRPr="00BE6204">
        <w:rPr>
          <w:lang w:val="cy-GB"/>
        </w:rPr>
        <w:t xml:space="preserve">ect </w:t>
      </w:r>
      <w:r w:rsidR="007E190A">
        <w:rPr>
          <w:lang w:val="cy-GB"/>
        </w:rPr>
        <w:t>gydag atebolrwydd cyffredinol i Dî</w:t>
      </w:r>
      <w:r w:rsidR="00AA3B12" w:rsidRPr="00BE6204">
        <w:rPr>
          <w:lang w:val="cy-GB"/>
        </w:rPr>
        <w:t>m</w:t>
      </w:r>
      <w:r w:rsidR="007E190A">
        <w:rPr>
          <w:lang w:val="cy-GB"/>
        </w:rPr>
        <w:t xml:space="preserve"> Uwch-reolwyr yr </w:t>
      </w:r>
      <w:r w:rsidR="00A71653">
        <w:rPr>
          <w:lang w:val="cy-GB"/>
        </w:rPr>
        <w:t>A</w:t>
      </w:r>
      <w:r w:rsidR="007E190A">
        <w:rPr>
          <w:lang w:val="cy-GB"/>
        </w:rPr>
        <w:t>dran Sgrinio</w:t>
      </w:r>
      <w:r w:rsidR="00AA3B12" w:rsidRPr="00BE6204">
        <w:rPr>
          <w:lang w:val="cy-GB"/>
        </w:rPr>
        <w:t>.</w:t>
      </w:r>
      <w:r w:rsidR="005F1AA5" w:rsidRPr="00BE6204">
        <w:rPr>
          <w:lang w:val="cy-GB"/>
        </w:rPr>
        <w:t xml:space="preserve"> </w:t>
      </w:r>
      <w:r w:rsidR="007E190A">
        <w:rPr>
          <w:lang w:val="cy-GB"/>
        </w:rPr>
        <w:t>I ategu hyn</w:t>
      </w:r>
      <w:r w:rsidR="005F1AA5" w:rsidRPr="00BE6204">
        <w:rPr>
          <w:lang w:val="cy-GB"/>
        </w:rPr>
        <w:t xml:space="preserve">, </w:t>
      </w:r>
      <w:r w:rsidR="007E190A">
        <w:rPr>
          <w:lang w:val="cy-GB"/>
        </w:rPr>
        <w:t xml:space="preserve">fel y nodwyd yn yr ymrwymiadau </w:t>
      </w:r>
      <w:r w:rsidR="005F1AA5" w:rsidRPr="00BE6204">
        <w:rPr>
          <w:lang w:val="cy-GB"/>
        </w:rPr>
        <w:t>data a</w:t>
      </w:r>
      <w:r w:rsidR="007E190A">
        <w:rPr>
          <w:lang w:val="cy-GB"/>
        </w:rPr>
        <w:t xml:space="preserve"> </w:t>
      </w:r>
      <w:r w:rsidR="005F1AA5" w:rsidRPr="00BE6204">
        <w:rPr>
          <w:lang w:val="cy-GB"/>
        </w:rPr>
        <w:t>monitr</w:t>
      </w:r>
      <w:r w:rsidR="007E190A">
        <w:rPr>
          <w:lang w:val="cy-GB"/>
        </w:rPr>
        <w:t>o</w:t>
      </w:r>
      <w:r w:rsidR="005F1AA5" w:rsidRPr="00BE6204">
        <w:rPr>
          <w:lang w:val="cy-GB"/>
        </w:rPr>
        <w:t>,</w:t>
      </w:r>
      <w:r w:rsidR="007E190A">
        <w:rPr>
          <w:lang w:val="cy-GB"/>
        </w:rPr>
        <w:t xml:space="preserve"> y bydd datblygu</w:t>
      </w:r>
      <w:r w:rsidR="005F1AA5" w:rsidRPr="00BE6204">
        <w:rPr>
          <w:lang w:val="cy-GB"/>
        </w:rPr>
        <w:t xml:space="preserve"> mesur</w:t>
      </w:r>
      <w:r w:rsidR="007E190A">
        <w:rPr>
          <w:lang w:val="cy-GB"/>
        </w:rPr>
        <w:t xml:space="preserve">au annhegwch a’u gwneud yn rhan annatod o’r dangosyddion </w:t>
      </w:r>
      <w:r w:rsidR="005F1AA5" w:rsidRPr="00BE6204">
        <w:rPr>
          <w:lang w:val="cy-GB"/>
        </w:rPr>
        <w:t>perf</w:t>
      </w:r>
      <w:r w:rsidR="007E190A">
        <w:rPr>
          <w:lang w:val="cy-GB"/>
        </w:rPr>
        <w:t>f</w:t>
      </w:r>
      <w:r w:rsidR="005F1AA5" w:rsidRPr="00BE6204">
        <w:rPr>
          <w:lang w:val="cy-GB"/>
        </w:rPr>
        <w:t>orm</w:t>
      </w:r>
      <w:r w:rsidR="007E190A">
        <w:rPr>
          <w:lang w:val="cy-GB"/>
        </w:rPr>
        <w:t>iad arferol ar gyfer rhaglenni sgrinio</w:t>
      </w:r>
      <w:r w:rsidR="005F1AA5" w:rsidRPr="00BE6204">
        <w:rPr>
          <w:lang w:val="cy-GB"/>
        </w:rPr>
        <w:t xml:space="preserve">. </w:t>
      </w:r>
    </w:p>
    <w:p w14:paraId="07ECDCFD" w14:textId="3BBFCD62" w:rsidR="00671DFD" w:rsidRPr="00BE6204" w:rsidRDefault="00321127" w:rsidP="0094547F">
      <w:pPr>
        <w:rPr>
          <w:lang w:val="cy-GB"/>
        </w:rPr>
      </w:pPr>
      <w:r>
        <w:rPr>
          <w:lang w:val="cy-GB"/>
        </w:rPr>
        <w:t>Er mwyn sbarduno newid ac atebolrwydd ar draws yr holl raglenni</w:t>
      </w:r>
      <w:r w:rsidR="00104A17" w:rsidRPr="00BE6204">
        <w:rPr>
          <w:lang w:val="cy-GB"/>
        </w:rPr>
        <w:t>,</w:t>
      </w:r>
      <w:r>
        <w:rPr>
          <w:lang w:val="cy-GB"/>
        </w:rPr>
        <w:t xml:space="preserve"> bydd arweinydd a enwir yn cael ei nodi ar gyfer pob rhaglen i fwrw ymlaen â chamau ar annhegwch</w:t>
      </w:r>
      <w:r w:rsidR="00104A17" w:rsidRPr="00BE6204">
        <w:rPr>
          <w:lang w:val="cy-GB"/>
        </w:rPr>
        <w:t>.</w:t>
      </w:r>
      <w:r>
        <w:rPr>
          <w:lang w:val="cy-GB"/>
        </w:rPr>
        <w:t xml:space="preserve"> Mae pob rhaglen yn unigryw gyda phoblogaeth wahanol oherwydd meini prawf rhyw</w:t>
      </w:r>
      <w:r w:rsidR="003B0809">
        <w:rPr>
          <w:lang w:val="cy-GB"/>
        </w:rPr>
        <w:t>edd</w:t>
      </w:r>
      <w:r>
        <w:rPr>
          <w:lang w:val="cy-GB"/>
        </w:rPr>
        <w:t xml:space="preserve"> ac oedran gyda chyfnodau </w:t>
      </w:r>
      <w:proofErr w:type="spellStart"/>
      <w:r>
        <w:rPr>
          <w:lang w:val="cy-GB"/>
        </w:rPr>
        <w:t>ailalw</w:t>
      </w:r>
      <w:proofErr w:type="spellEnd"/>
      <w:r>
        <w:rPr>
          <w:lang w:val="cy-GB"/>
        </w:rPr>
        <w:t xml:space="preserve"> gwahanol i’r cyfranogwyr</w:t>
      </w:r>
      <w:r w:rsidR="007136D9" w:rsidRPr="00BE6204">
        <w:rPr>
          <w:lang w:val="cy-GB"/>
        </w:rPr>
        <w:t xml:space="preserve">. </w:t>
      </w:r>
      <w:r>
        <w:rPr>
          <w:lang w:val="cy-GB"/>
        </w:rPr>
        <w:t>Felly, bydd pob rhaglen yn egluro gweledigaeth a nod y ffrwd waith annhegwch yn y rhaglen dan</w:t>
      </w:r>
      <w:r w:rsidR="00104A17" w:rsidRPr="00BE6204">
        <w:rPr>
          <w:lang w:val="cy-GB"/>
        </w:rPr>
        <w:t xml:space="preserve"> </w:t>
      </w:r>
      <w:r>
        <w:rPr>
          <w:lang w:val="cy-GB"/>
        </w:rPr>
        <w:t>f</w:t>
      </w:r>
      <w:r w:rsidR="00671DFD" w:rsidRPr="00BE6204">
        <w:rPr>
          <w:lang w:val="cy-GB"/>
        </w:rPr>
        <w:t>framw</w:t>
      </w:r>
      <w:r>
        <w:rPr>
          <w:lang w:val="cy-GB"/>
        </w:rPr>
        <w:t>aith cyffredin</w:t>
      </w:r>
      <w:r w:rsidR="00671DFD" w:rsidRPr="00BE6204">
        <w:rPr>
          <w:lang w:val="cy-GB"/>
        </w:rPr>
        <w:t xml:space="preserve">. </w:t>
      </w:r>
    </w:p>
    <w:p w14:paraId="24E68438" w14:textId="45969ED5" w:rsidR="003B7734" w:rsidRPr="00BE6204" w:rsidRDefault="00321127" w:rsidP="001506CD">
      <w:pPr>
        <w:rPr>
          <w:lang w:val="cy-GB"/>
        </w:rPr>
      </w:pPr>
      <w:r>
        <w:rPr>
          <w:lang w:val="cy-GB"/>
        </w:rPr>
        <w:t xml:space="preserve">Mae’r </w:t>
      </w:r>
      <w:r w:rsidR="001274F5">
        <w:rPr>
          <w:lang w:val="cy-GB"/>
        </w:rPr>
        <w:t>A</w:t>
      </w:r>
      <w:r>
        <w:rPr>
          <w:lang w:val="cy-GB"/>
        </w:rPr>
        <w:t>dran Sgrinio’n atebol am ddarparu rhaglenni sgrinio yng Nghymru. Fodd bynnag</w:t>
      </w:r>
      <w:r w:rsidR="00C26503" w:rsidRPr="00BE6204">
        <w:rPr>
          <w:lang w:val="cy-GB"/>
        </w:rPr>
        <w:t>,</w:t>
      </w:r>
      <w:r w:rsidR="00430F53">
        <w:rPr>
          <w:lang w:val="cy-GB"/>
        </w:rPr>
        <w:t xml:space="preserve"> cynhelir profion sgrinio </w:t>
      </w:r>
      <w:r w:rsidR="001274F5">
        <w:rPr>
          <w:lang w:val="cy-GB"/>
        </w:rPr>
        <w:t>d</w:t>
      </w:r>
      <w:r w:rsidR="00430F53">
        <w:rPr>
          <w:lang w:val="cy-GB"/>
        </w:rPr>
        <w:t xml:space="preserve">rwy </w:t>
      </w:r>
      <w:r w:rsidR="001274F5">
        <w:rPr>
          <w:lang w:val="cy-GB"/>
        </w:rPr>
        <w:t xml:space="preserve">amrywiaeth </w:t>
      </w:r>
      <w:r w:rsidR="00430F53">
        <w:rPr>
          <w:lang w:val="cy-GB"/>
        </w:rPr>
        <w:t>o</w:t>
      </w:r>
      <w:r w:rsidR="00C26503" w:rsidRPr="00BE6204">
        <w:rPr>
          <w:lang w:val="cy-GB"/>
        </w:rPr>
        <w:t xml:space="preserve"> </w:t>
      </w:r>
      <w:r w:rsidR="00430F53">
        <w:rPr>
          <w:lang w:val="cy-GB"/>
        </w:rPr>
        <w:t>b</w:t>
      </w:r>
      <w:r w:rsidR="00C26503" w:rsidRPr="00BE6204">
        <w:rPr>
          <w:lang w:val="cy-GB"/>
        </w:rPr>
        <w:t>artner</w:t>
      </w:r>
      <w:r w:rsidR="00430F53">
        <w:rPr>
          <w:lang w:val="cy-GB"/>
        </w:rPr>
        <w:t>iaid</w:t>
      </w:r>
      <w:r w:rsidR="00C26503" w:rsidRPr="00BE6204">
        <w:rPr>
          <w:lang w:val="cy-GB"/>
        </w:rPr>
        <w:t xml:space="preserve"> </w:t>
      </w:r>
      <w:r w:rsidR="00430F53">
        <w:rPr>
          <w:lang w:val="cy-GB"/>
        </w:rPr>
        <w:t xml:space="preserve">gofal iechyd ac ategir hynny </w:t>
      </w:r>
      <w:r w:rsidR="001274F5">
        <w:rPr>
          <w:lang w:val="cy-GB"/>
        </w:rPr>
        <w:t>d</w:t>
      </w:r>
      <w:r w:rsidR="00430F53">
        <w:rPr>
          <w:lang w:val="cy-GB"/>
        </w:rPr>
        <w:t xml:space="preserve">rwy swyddogaethau galluogi </w:t>
      </w:r>
      <w:r w:rsidR="001274F5">
        <w:rPr>
          <w:lang w:val="cy-GB"/>
        </w:rPr>
        <w:t xml:space="preserve">fel </w:t>
      </w:r>
      <w:r w:rsidR="00430F53">
        <w:rPr>
          <w:lang w:val="cy-GB"/>
        </w:rPr>
        <w:t>y Tîm Ymgysylltu â Sgrinio</w:t>
      </w:r>
      <w:r w:rsidR="00C26503" w:rsidRPr="00BE6204">
        <w:rPr>
          <w:lang w:val="cy-GB"/>
        </w:rPr>
        <w:t>.</w:t>
      </w:r>
      <w:r w:rsidR="00430F53">
        <w:rPr>
          <w:lang w:val="cy-GB"/>
        </w:rPr>
        <w:t xml:space="preserve"> Mae byrddau iechyd lleol hefyd yn atebol am lesiant eu poblogaethau a gefnogir </w:t>
      </w:r>
      <w:r w:rsidR="001274F5">
        <w:rPr>
          <w:lang w:val="cy-GB"/>
        </w:rPr>
        <w:t>d</w:t>
      </w:r>
      <w:r w:rsidR="00430F53">
        <w:rPr>
          <w:lang w:val="cy-GB"/>
        </w:rPr>
        <w:t xml:space="preserve">rwy ddulliau ataliol </w:t>
      </w:r>
      <w:r w:rsidR="001274F5">
        <w:rPr>
          <w:lang w:val="cy-GB"/>
        </w:rPr>
        <w:t xml:space="preserve">fel </w:t>
      </w:r>
      <w:r w:rsidR="00430F53">
        <w:rPr>
          <w:lang w:val="cy-GB"/>
        </w:rPr>
        <w:t xml:space="preserve">profion sgrinio </w:t>
      </w:r>
      <w:r w:rsidR="00430F53">
        <w:rPr>
          <w:rFonts w:cs="Verdana"/>
          <w:color w:val="000000"/>
          <w:szCs w:val="24"/>
          <w:lang w:val="cy-GB"/>
        </w:rPr>
        <w:t>seiliedig ar boblogaeth</w:t>
      </w:r>
      <w:r w:rsidR="00C26503" w:rsidRPr="00BE6204">
        <w:rPr>
          <w:lang w:val="cy-GB"/>
        </w:rPr>
        <w:t>.</w:t>
      </w:r>
      <w:r w:rsidR="00430F53">
        <w:rPr>
          <w:lang w:val="cy-GB"/>
        </w:rPr>
        <w:t xml:space="preserve"> Mae timau Byrddau Iechyd Lleol yn</w:t>
      </w:r>
      <w:r w:rsidR="00C26503" w:rsidRPr="00BE6204">
        <w:rPr>
          <w:lang w:val="cy-GB"/>
        </w:rPr>
        <w:t xml:space="preserve"> </w:t>
      </w:r>
      <w:r w:rsidR="00430F53">
        <w:rPr>
          <w:lang w:val="cy-GB"/>
        </w:rPr>
        <w:t>b</w:t>
      </w:r>
      <w:r w:rsidR="00C26503" w:rsidRPr="00BE6204">
        <w:rPr>
          <w:lang w:val="cy-GB"/>
        </w:rPr>
        <w:t>artner</w:t>
      </w:r>
      <w:r w:rsidR="00430F53">
        <w:rPr>
          <w:lang w:val="cy-GB"/>
        </w:rPr>
        <w:t xml:space="preserve">iaid allweddol mewn gwaith ymgysylltu </w:t>
      </w:r>
      <w:r w:rsidR="00105630">
        <w:rPr>
          <w:lang w:val="cy-GB"/>
        </w:rPr>
        <w:t>d</w:t>
      </w:r>
      <w:r w:rsidR="00430F53">
        <w:rPr>
          <w:lang w:val="cy-GB"/>
        </w:rPr>
        <w:t>rwy fentrau ar y cyd sy’n canolbwyntio ar y gymuned</w:t>
      </w:r>
      <w:r w:rsidR="00976D69">
        <w:rPr>
          <w:lang w:val="cy-GB"/>
        </w:rPr>
        <w:t xml:space="preserve">, ond </w:t>
      </w:r>
      <w:proofErr w:type="spellStart"/>
      <w:r w:rsidR="00976D69">
        <w:rPr>
          <w:lang w:val="cy-GB"/>
        </w:rPr>
        <w:t>gallant</w:t>
      </w:r>
      <w:proofErr w:type="spellEnd"/>
      <w:r w:rsidR="00976D69">
        <w:rPr>
          <w:lang w:val="cy-GB"/>
        </w:rPr>
        <w:t xml:space="preserve"> gefnogi darpariaeth sgrinio gynaliadwy </w:t>
      </w:r>
      <w:r w:rsidR="00105630">
        <w:rPr>
          <w:lang w:val="cy-GB"/>
        </w:rPr>
        <w:t>d</w:t>
      </w:r>
      <w:r w:rsidR="00976D69">
        <w:rPr>
          <w:lang w:val="cy-GB"/>
        </w:rPr>
        <w:t>rwy ofal sylfaenol ac ystyried y llwybr cyfan gydag archwiliadau hygyrch ac amserol</w:t>
      </w:r>
      <w:r w:rsidR="00C26503" w:rsidRPr="00BE6204">
        <w:rPr>
          <w:lang w:val="cy-GB"/>
        </w:rPr>
        <w:t xml:space="preserve"> </w:t>
      </w:r>
      <w:r w:rsidR="00976D69">
        <w:rPr>
          <w:lang w:val="cy-GB"/>
        </w:rPr>
        <w:t xml:space="preserve">a </w:t>
      </w:r>
      <w:r w:rsidR="00976D69">
        <w:rPr>
          <w:lang w:val="cy-GB"/>
        </w:rPr>
        <w:lastRenderedPageBreak/>
        <w:t>thriniaethau’n cael eu cynnal mewn canolfannau gofal eilaidd a thrydyddol</w:t>
      </w:r>
      <w:r w:rsidR="007136D9" w:rsidRPr="00BE6204">
        <w:rPr>
          <w:lang w:val="cy-GB"/>
        </w:rPr>
        <w:t>.</w:t>
      </w:r>
      <w:r w:rsidR="00976D69">
        <w:rPr>
          <w:lang w:val="cy-GB"/>
        </w:rPr>
        <w:t xml:space="preserve"> Bydd </w:t>
      </w:r>
      <w:r w:rsidR="00105630">
        <w:rPr>
          <w:lang w:val="cy-GB"/>
        </w:rPr>
        <w:t xml:space="preserve">sefydlu </w:t>
      </w:r>
      <w:r w:rsidR="00976D69">
        <w:rPr>
          <w:lang w:val="cy-GB"/>
        </w:rPr>
        <w:t xml:space="preserve">Grŵp Sgrinio ac Annhegwch ar gyfer yr </w:t>
      </w:r>
      <w:r w:rsidR="00105630">
        <w:rPr>
          <w:lang w:val="cy-GB"/>
        </w:rPr>
        <w:t>A</w:t>
      </w:r>
      <w:r w:rsidR="00976D69">
        <w:rPr>
          <w:lang w:val="cy-GB"/>
        </w:rPr>
        <w:t xml:space="preserve">dran Sgrinio a Thimau Iechyd Cyhoeddus Byrddau Iechyd Lleol yn cael ei ategu gydag </w:t>
      </w:r>
      <w:r w:rsidR="00105630">
        <w:rPr>
          <w:lang w:val="cy-GB"/>
        </w:rPr>
        <w:t>A</w:t>
      </w:r>
      <w:r w:rsidR="00976D69">
        <w:rPr>
          <w:lang w:val="cy-GB"/>
        </w:rPr>
        <w:t>dran Sgrinio ICC yn ymrwymo i ddarparu cymorth ysgrifenyddiaeth parhaus</w:t>
      </w:r>
      <w:r w:rsidR="0056444B" w:rsidRPr="00BE6204">
        <w:rPr>
          <w:lang w:val="cy-GB"/>
        </w:rPr>
        <w:t xml:space="preserve">. </w:t>
      </w:r>
      <w:r w:rsidR="00976D69">
        <w:rPr>
          <w:lang w:val="cy-GB"/>
        </w:rPr>
        <w:t xml:space="preserve">Bydd y </w:t>
      </w:r>
      <w:r w:rsidR="0056444B" w:rsidRPr="00BE6204">
        <w:rPr>
          <w:lang w:val="cy-GB"/>
        </w:rPr>
        <w:t>gr</w:t>
      </w:r>
      <w:r w:rsidR="00976D69">
        <w:rPr>
          <w:lang w:val="cy-GB"/>
        </w:rPr>
        <w:t>ŵ</w:t>
      </w:r>
      <w:r w:rsidR="0056444B" w:rsidRPr="00BE6204">
        <w:rPr>
          <w:lang w:val="cy-GB"/>
        </w:rPr>
        <w:t>p</w:t>
      </w:r>
      <w:r w:rsidR="00976D69">
        <w:rPr>
          <w:lang w:val="cy-GB"/>
        </w:rPr>
        <w:t xml:space="preserve"> hwn hefyd yn hwyluso cyfathrebu dwyffordd a lle ar gyfer dysgu a rennir</w:t>
      </w:r>
      <w:r w:rsidR="0056444B" w:rsidRPr="00BE6204">
        <w:rPr>
          <w:lang w:val="cy-GB"/>
        </w:rPr>
        <w:t xml:space="preserve">.  </w:t>
      </w:r>
    </w:p>
    <w:p w14:paraId="3A6B1590" w14:textId="7793F060" w:rsidR="00002516" w:rsidRPr="00BE6204" w:rsidRDefault="00976D69" w:rsidP="003B7734">
      <w:pPr>
        <w:rPr>
          <w:lang w:val="cy-GB"/>
        </w:rPr>
      </w:pPr>
      <w:r>
        <w:rPr>
          <w:lang w:val="cy-GB"/>
        </w:rPr>
        <w:t xml:space="preserve">Byddwn yn </w:t>
      </w:r>
      <w:r w:rsidR="003B7734" w:rsidRPr="00BE6204">
        <w:rPr>
          <w:lang w:val="cy-GB"/>
        </w:rPr>
        <w:t>monitr</w:t>
      </w:r>
      <w:r>
        <w:rPr>
          <w:lang w:val="cy-GB"/>
        </w:rPr>
        <w:t xml:space="preserve">o ein cynnydd i wireddu ein gweledigaeth, sef mynediad a chyfle cyfartal ar gyfer profion sgrinio </w:t>
      </w:r>
      <w:r w:rsidR="00105630">
        <w:rPr>
          <w:lang w:val="cy-GB"/>
        </w:rPr>
        <w:t>d</w:t>
      </w:r>
      <w:r>
        <w:rPr>
          <w:lang w:val="cy-GB"/>
        </w:rPr>
        <w:t>rwy ddatblygu</w:t>
      </w:r>
      <w:r w:rsidR="003B7734" w:rsidRPr="00BE6204">
        <w:rPr>
          <w:lang w:val="cy-GB"/>
        </w:rPr>
        <w:t xml:space="preserve"> F</w:t>
      </w:r>
      <w:r>
        <w:rPr>
          <w:lang w:val="cy-GB"/>
        </w:rPr>
        <w:t>f</w:t>
      </w:r>
      <w:r w:rsidR="003B7734" w:rsidRPr="00BE6204">
        <w:rPr>
          <w:lang w:val="cy-GB"/>
        </w:rPr>
        <w:t>ramw</w:t>
      </w:r>
      <w:r>
        <w:rPr>
          <w:lang w:val="cy-GB"/>
        </w:rPr>
        <w:t>aith Gweithredu Annhegwch Sgrinio</w:t>
      </w:r>
      <w:r w:rsidR="003B7734" w:rsidRPr="00BE6204">
        <w:rPr>
          <w:lang w:val="cy-GB"/>
        </w:rPr>
        <w:t xml:space="preserve">. </w:t>
      </w:r>
      <w:r w:rsidR="00C3034E">
        <w:rPr>
          <w:lang w:val="cy-GB"/>
        </w:rPr>
        <w:t>Bydd y f</w:t>
      </w:r>
      <w:r w:rsidR="006A4656" w:rsidRPr="00BE6204">
        <w:rPr>
          <w:lang w:val="cy-GB"/>
        </w:rPr>
        <w:t>framw</w:t>
      </w:r>
      <w:r w:rsidR="00C3034E">
        <w:rPr>
          <w:lang w:val="cy-GB"/>
        </w:rPr>
        <w:t xml:space="preserve">aith gweithredu’n defnyddio </w:t>
      </w:r>
      <w:r w:rsidR="00002516" w:rsidRPr="00BE6204">
        <w:rPr>
          <w:lang w:val="cy-GB"/>
        </w:rPr>
        <w:t>f</w:t>
      </w:r>
      <w:r w:rsidR="00C3034E">
        <w:rPr>
          <w:lang w:val="cy-GB"/>
        </w:rPr>
        <w:t>f</w:t>
      </w:r>
      <w:r w:rsidR="00002516" w:rsidRPr="00BE6204">
        <w:rPr>
          <w:lang w:val="cy-GB"/>
        </w:rPr>
        <w:t>ramw</w:t>
      </w:r>
      <w:r w:rsidR="00C3034E">
        <w:rPr>
          <w:lang w:val="cy-GB"/>
        </w:rPr>
        <w:t xml:space="preserve">aith damcaniaethol gwyddor ymddygiadol </w:t>
      </w:r>
      <w:r w:rsidR="00C3034E" w:rsidRPr="00BE6204">
        <w:rPr>
          <w:lang w:val="cy-GB"/>
        </w:rPr>
        <w:t xml:space="preserve">model </w:t>
      </w:r>
      <w:r w:rsidR="00533592" w:rsidRPr="00BE6204">
        <w:rPr>
          <w:lang w:val="cy-GB"/>
        </w:rPr>
        <w:t xml:space="preserve">COM-B </w:t>
      </w:r>
      <w:r w:rsidR="00C3034E">
        <w:rPr>
          <w:lang w:val="cy-GB"/>
        </w:rPr>
        <w:t>ar gyfer newid ymddygiadol</w:t>
      </w:r>
      <w:r w:rsidR="006A4656" w:rsidRPr="00BE6204">
        <w:rPr>
          <w:lang w:val="cy-GB"/>
        </w:rPr>
        <w:t>.</w:t>
      </w:r>
      <w:r w:rsidR="006A4656" w:rsidRPr="00BE6204">
        <w:rPr>
          <w:vertAlign w:val="superscript"/>
          <w:lang w:val="cy-GB"/>
        </w:rPr>
        <w:t>25</w:t>
      </w:r>
      <w:r w:rsidR="006A4656" w:rsidRPr="00BE6204">
        <w:rPr>
          <w:lang w:val="cy-GB"/>
        </w:rPr>
        <w:t xml:space="preserve"> </w:t>
      </w:r>
      <w:r w:rsidR="00C3034E">
        <w:rPr>
          <w:lang w:val="cy-GB"/>
        </w:rPr>
        <w:t xml:space="preserve">Mae’r dull hwn yn ystyried </w:t>
      </w:r>
      <w:proofErr w:type="spellStart"/>
      <w:r w:rsidR="00C3034E">
        <w:rPr>
          <w:lang w:val="cy-GB"/>
        </w:rPr>
        <w:t>galluogrwydd</w:t>
      </w:r>
      <w:proofErr w:type="spellEnd"/>
      <w:r w:rsidR="00C3034E">
        <w:rPr>
          <w:lang w:val="cy-GB"/>
        </w:rPr>
        <w:t>, cyfle ac ysgogiad</w:t>
      </w:r>
      <w:r w:rsidR="00002516" w:rsidRPr="00BE6204">
        <w:rPr>
          <w:lang w:val="cy-GB"/>
        </w:rPr>
        <w:t xml:space="preserve"> person</w:t>
      </w:r>
      <w:r w:rsidR="00C3034E">
        <w:rPr>
          <w:lang w:val="cy-GB"/>
        </w:rPr>
        <w:t xml:space="preserve"> i ymgymryd ag ymddygiad iechyd penodol </w:t>
      </w:r>
      <w:r w:rsidR="00105630">
        <w:rPr>
          <w:lang w:val="cy-GB"/>
        </w:rPr>
        <w:t xml:space="preserve">fel </w:t>
      </w:r>
      <w:r w:rsidR="00C3034E">
        <w:rPr>
          <w:lang w:val="cy-GB"/>
        </w:rPr>
        <w:t>cael prawf sgrinio</w:t>
      </w:r>
      <w:r w:rsidR="00533592" w:rsidRPr="00BE6204">
        <w:rPr>
          <w:lang w:val="cy-GB"/>
        </w:rPr>
        <w:t xml:space="preserve">. </w:t>
      </w:r>
      <w:r w:rsidR="00C3034E">
        <w:rPr>
          <w:lang w:val="cy-GB"/>
        </w:rPr>
        <w:t>Gall f</w:t>
      </w:r>
      <w:r w:rsidR="00EC7E82" w:rsidRPr="00BE6204">
        <w:rPr>
          <w:lang w:val="cy-GB"/>
        </w:rPr>
        <w:t>factor</w:t>
      </w:r>
      <w:r w:rsidR="00C3034E">
        <w:rPr>
          <w:lang w:val="cy-GB"/>
        </w:rPr>
        <w:t>au</w:t>
      </w:r>
      <w:r w:rsidR="00EC7E82" w:rsidRPr="00BE6204">
        <w:rPr>
          <w:lang w:val="cy-GB"/>
        </w:rPr>
        <w:t xml:space="preserve"> </w:t>
      </w:r>
      <w:proofErr w:type="spellStart"/>
      <w:r w:rsidR="00C3034E">
        <w:rPr>
          <w:lang w:val="cy-GB"/>
        </w:rPr>
        <w:t>galluogrwydd</w:t>
      </w:r>
      <w:proofErr w:type="spellEnd"/>
      <w:r w:rsidR="00C3034E">
        <w:rPr>
          <w:lang w:val="cy-GB"/>
        </w:rPr>
        <w:t xml:space="preserve"> ymwneud â diffyg gwybodaeth am g</w:t>
      </w:r>
      <w:r w:rsidR="00002516" w:rsidRPr="00BE6204">
        <w:rPr>
          <w:lang w:val="cy-GB"/>
        </w:rPr>
        <w:t>an</w:t>
      </w:r>
      <w:r w:rsidR="00C3034E">
        <w:rPr>
          <w:lang w:val="cy-GB"/>
        </w:rPr>
        <w:t>s</w:t>
      </w:r>
      <w:r w:rsidR="00002516" w:rsidRPr="00BE6204">
        <w:rPr>
          <w:lang w:val="cy-GB"/>
        </w:rPr>
        <w:t>er a</w:t>
      </w:r>
      <w:r w:rsidR="00C3034E">
        <w:rPr>
          <w:lang w:val="cy-GB"/>
        </w:rPr>
        <w:t xml:space="preserve"> diben profion sgrinio </w:t>
      </w:r>
      <w:r w:rsidR="00002516" w:rsidRPr="00BE6204">
        <w:rPr>
          <w:lang w:val="cy-GB"/>
        </w:rPr>
        <w:t>can</w:t>
      </w:r>
      <w:r w:rsidR="00C3034E">
        <w:rPr>
          <w:lang w:val="cy-GB"/>
        </w:rPr>
        <w:t>s</w:t>
      </w:r>
      <w:r w:rsidR="00002516" w:rsidRPr="00BE6204">
        <w:rPr>
          <w:lang w:val="cy-GB"/>
        </w:rPr>
        <w:t>er</w:t>
      </w:r>
      <w:r w:rsidR="00C3034E">
        <w:rPr>
          <w:lang w:val="cy-GB"/>
        </w:rPr>
        <w:t xml:space="preserve"> a all waethygu oherwydd rhwystrau iaith neu lythrennedd iechyd isel</w:t>
      </w:r>
      <w:r w:rsidR="00002516" w:rsidRPr="00BE6204">
        <w:rPr>
          <w:lang w:val="cy-GB"/>
        </w:rPr>
        <w:t xml:space="preserve">. </w:t>
      </w:r>
      <w:r w:rsidR="00C3034E">
        <w:rPr>
          <w:lang w:val="cy-GB"/>
        </w:rPr>
        <w:t>Gall f</w:t>
      </w:r>
      <w:r w:rsidR="00002516" w:rsidRPr="00BE6204">
        <w:rPr>
          <w:lang w:val="cy-GB"/>
        </w:rPr>
        <w:t>factor</w:t>
      </w:r>
      <w:r w:rsidR="00C3034E">
        <w:rPr>
          <w:lang w:val="cy-GB"/>
        </w:rPr>
        <w:t>au</w:t>
      </w:r>
      <w:r w:rsidR="00002516" w:rsidRPr="00BE6204">
        <w:rPr>
          <w:lang w:val="cy-GB"/>
        </w:rPr>
        <w:t xml:space="preserve"> </w:t>
      </w:r>
      <w:proofErr w:type="spellStart"/>
      <w:r w:rsidR="00C3034E">
        <w:rPr>
          <w:lang w:val="cy-GB"/>
        </w:rPr>
        <w:t>galluogrwydd</w:t>
      </w:r>
      <w:proofErr w:type="spellEnd"/>
      <w:r w:rsidR="00C3034E">
        <w:rPr>
          <w:lang w:val="cy-GB"/>
        </w:rPr>
        <w:t xml:space="preserve"> hefyd ymwneud â diffyg </w:t>
      </w:r>
      <w:r w:rsidR="00DE67BD">
        <w:rPr>
          <w:lang w:val="cy-GB"/>
        </w:rPr>
        <w:t xml:space="preserve">sgiliau i gael y prawf </w:t>
      </w:r>
      <w:r w:rsidR="00105630">
        <w:rPr>
          <w:lang w:val="cy-GB"/>
        </w:rPr>
        <w:t xml:space="preserve">fel </w:t>
      </w:r>
      <w:r w:rsidR="00DE67BD">
        <w:rPr>
          <w:lang w:val="cy-GB"/>
        </w:rPr>
        <w:t>prawf sgrinio yn y cartref</w:t>
      </w:r>
      <w:r w:rsidR="00002516" w:rsidRPr="00BE6204">
        <w:rPr>
          <w:lang w:val="cy-GB"/>
        </w:rPr>
        <w:t xml:space="preserve">. </w:t>
      </w:r>
      <w:r w:rsidR="00DE67BD">
        <w:rPr>
          <w:lang w:val="cy-GB"/>
        </w:rPr>
        <w:t>Gall f</w:t>
      </w:r>
      <w:r w:rsidR="007249D6" w:rsidRPr="00BE6204">
        <w:rPr>
          <w:lang w:val="cy-GB"/>
        </w:rPr>
        <w:t>factor</w:t>
      </w:r>
      <w:r w:rsidR="00DE67BD">
        <w:rPr>
          <w:lang w:val="cy-GB"/>
        </w:rPr>
        <w:t xml:space="preserve">au cyfle ymwneud â’r rhwystrau ffisegol </w:t>
      </w:r>
      <w:r w:rsidR="00105630">
        <w:rPr>
          <w:lang w:val="cy-GB"/>
        </w:rPr>
        <w:t xml:space="preserve">fel </w:t>
      </w:r>
      <w:r w:rsidR="00DE67BD">
        <w:rPr>
          <w:lang w:val="cy-GB"/>
        </w:rPr>
        <w:t xml:space="preserve">pellter a thrafnidiaeth i fynd i leoliad sgrinio neu rwystrau ymarferol </w:t>
      </w:r>
      <w:r w:rsidR="00105630">
        <w:rPr>
          <w:lang w:val="cy-GB"/>
        </w:rPr>
        <w:t>fel</w:t>
      </w:r>
      <w:r w:rsidR="00DE67BD">
        <w:rPr>
          <w:lang w:val="cy-GB"/>
        </w:rPr>
        <w:t xml:space="preserve"> diffyg cofrestriad gyda meddyg teulu neu newidiadau mynych i wybodaeth gyswllt yn golygu nad yw cynnig gwahoddiad yn cyrraedd</w:t>
      </w:r>
      <w:r w:rsidR="007249D6" w:rsidRPr="00BE6204">
        <w:rPr>
          <w:lang w:val="cy-GB"/>
        </w:rPr>
        <w:t>.</w:t>
      </w:r>
      <w:r w:rsidR="00DE67BD">
        <w:rPr>
          <w:lang w:val="cy-GB"/>
        </w:rPr>
        <w:t xml:space="preserve"> Gall</w:t>
      </w:r>
      <w:r w:rsidR="007249D6" w:rsidRPr="00BE6204">
        <w:rPr>
          <w:lang w:val="cy-GB"/>
        </w:rPr>
        <w:t xml:space="preserve"> </w:t>
      </w:r>
      <w:r w:rsidR="00DE67BD">
        <w:rPr>
          <w:lang w:val="cy-GB"/>
        </w:rPr>
        <w:t>f</w:t>
      </w:r>
      <w:r w:rsidR="006A4656" w:rsidRPr="00BE6204">
        <w:rPr>
          <w:lang w:val="cy-GB"/>
        </w:rPr>
        <w:t>factor</w:t>
      </w:r>
      <w:r w:rsidR="00DE67BD">
        <w:rPr>
          <w:lang w:val="cy-GB"/>
        </w:rPr>
        <w:t xml:space="preserve">au </w:t>
      </w:r>
      <w:proofErr w:type="spellStart"/>
      <w:r w:rsidR="00DE67BD">
        <w:rPr>
          <w:lang w:val="cy-GB"/>
        </w:rPr>
        <w:t>ysgogiadol</w:t>
      </w:r>
      <w:proofErr w:type="spellEnd"/>
      <w:r w:rsidR="006A4656" w:rsidRPr="00BE6204">
        <w:rPr>
          <w:lang w:val="cy-GB"/>
        </w:rPr>
        <w:t xml:space="preserve"> </w:t>
      </w:r>
      <w:r w:rsidR="00DE67BD">
        <w:rPr>
          <w:lang w:val="cy-GB"/>
        </w:rPr>
        <w:t xml:space="preserve">ymwneud ag ymatebion </w:t>
      </w:r>
      <w:r w:rsidR="006A4656" w:rsidRPr="00BE6204">
        <w:rPr>
          <w:lang w:val="cy-GB"/>
        </w:rPr>
        <w:t>emo</w:t>
      </w:r>
      <w:r w:rsidR="00DE67BD">
        <w:rPr>
          <w:lang w:val="cy-GB"/>
        </w:rPr>
        <w:t>s</w:t>
      </w:r>
      <w:r w:rsidR="006A4656" w:rsidRPr="00BE6204">
        <w:rPr>
          <w:lang w:val="cy-GB"/>
        </w:rPr>
        <w:t>i</w:t>
      </w:r>
      <w:r w:rsidR="00DE67BD">
        <w:rPr>
          <w:lang w:val="cy-GB"/>
        </w:rPr>
        <w:t>y</w:t>
      </w:r>
      <w:r w:rsidR="006A4656" w:rsidRPr="00BE6204">
        <w:rPr>
          <w:lang w:val="cy-GB"/>
        </w:rPr>
        <w:t>n</w:t>
      </w:r>
      <w:r w:rsidR="00DE67BD">
        <w:rPr>
          <w:lang w:val="cy-GB"/>
        </w:rPr>
        <w:t>o</w:t>
      </w:r>
      <w:r w:rsidR="006A4656" w:rsidRPr="00BE6204">
        <w:rPr>
          <w:lang w:val="cy-GB"/>
        </w:rPr>
        <w:t>l</w:t>
      </w:r>
      <w:r w:rsidR="00DE67BD">
        <w:rPr>
          <w:lang w:val="cy-GB"/>
        </w:rPr>
        <w:t xml:space="preserve"> i sgrinio </w:t>
      </w:r>
      <w:r w:rsidR="00105630">
        <w:rPr>
          <w:lang w:val="cy-GB"/>
        </w:rPr>
        <w:t>fel</w:t>
      </w:r>
      <w:r w:rsidR="00DE67BD">
        <w:rPr>
          <w:lang w:val="cy-GB"/>
        </w:rPr>
        <w:t xml:space="preserve"> ofn neu</w:t>
      </w:r>
      <w:r w:rsidR="006A4656" w:rsidRPr="00BE6204">
        <w:rPr>
          <w:lang w:val="cy-GB"/>
        </w:rPr>
        <w:t xml:space="preserve"> </w:t>
      </w:r>
      <w:r w:rsidR="00105630">
        <w:rPr>
          <w:lang w:val="cy-GB"/>
        </w:rPr>
        <w:t xml:space="preserve">embaras </w:t>
      </w:r>
      <w:r w:rsidR="00DE67BD">
        <w:rPr>
          <w:lang w:val="cy-GB"/>
        </w:rPr>
        <w:t xml:space="preserve">neu gredoau o ganfyddiad </w:t>
      </w:r>
      <w:r w:rsidR="006A4656" w:rsidRPr="00BE6204">
        <w:rPr>
          <w:lang w:val="cy-GB"/>
        </w:rPr>
        <w:t>ris</w:t>
      </w:r>
      <w:r w:rsidR="00DE67BD">
        <w:rPr>
          <w:lang w:val="cy-GB"/>
        </w:rPr>
        <w:t>g i’r cleifion eu hunain neu eraill yn eu cymuned</w:t>
      </w:r>
      <w:r w:rsidR="006A4656" w:rsidRPr="00BE6204">
        <w:rPr>
          <w:lang w:val="cy-GB"/>
        </w:rPr>
        <w:t>.</w:t>
      </w:r>
    </w:p>
    <w:p w14:paraId="3926F826" w14:textId="129E8AC2" w:rsidR="003B7734" w:rsidRPr="00BE6204" w:rsidRDefault="00105630" w:rsidP="001506CD">
      <w:pPr>
        <w:rPr>
          <w:lang w:val="cy-GB"/>
        </w:rPr>
        <w:sectPr w:rsidR="003B7734" w:rsidRPr="00BE6204" w:rsidSect="001506CD">
          <w:headerReference w:type="default" r:id="rId29"/>
          <w:footerReference w:type="default" r:id="rId30"/>
          <w:headerReference w:type="first" r:id="rId31"/>
          <w:footerReference w:type="first" r:id="rId32"/>
          <w:pgSz w:w="11909" w:h="16834" w:code="9"/>
          <w:pgMar w:top="1440" w:right="1412" w:bottom="1440" w:left="1412" w:header="720" w:footer="720" w:gutter="0"/>
          <w:cols w:space="720"/>
          <w:noEndnote/>
          <w:titlePg/>
          <w:docGrid w:linePitch="326"/>
        </w:sectPr>
      </w:pPr>
      <w:r>
        <w:rPr>
          <w:lang w:val="cy-GB"/>
        </w:rPr>
        <w:t xml:space="preserve">Ein </w:t>
      </w:r>
      <w:r w:rsidR="00173E30">
        <w:rPr>
          <w:lang w:val="cy-GB"/>
        </w:rPr>
        <w:t xml:space="preserve">nod </w:t>
      </w:r>
      <w:r>
        <w:rPr>
          <w:lang w:val="cy-GB"/>
        </w:rPr>
        <w:t xml:space="preserve">yw bod </w:t>
      </w:r>
      <w:r w:rsidR="00DE67BD">
        <w:rPr>
          <w:lang w:val="cy-GB"/>
        </w:rPr>
        <w:t>yn fwriadol uchelgeisiol o ran cwmpas a graddfa</w:t>
      </w:r>
      <w:r w:rsidR="00A52830" w:rsidRPr="00BE6204">
        <w:rPr>
          <w:lang w:val="cy-GB"/>
        </w:rPr>
        <w:t>,</w:t>
      </w:r>
      <w:r w:rsidR="00DE67BD">
        <w:rPr>
          <w:lang w:val="cy-GB"/>
        </w:rPr>
        <w:t xml:space="preserve"> </w:t>
      </w:r>
      <w:r>
        <w:rPr>
          <w:lang w:val="cy-GB"/>
        </w:rPr>
        <w:t xml:space="preserve">gan ei gwneud yn ofynnol sicrhau </w:t>
      </w:r>
      <w:r w:rsidR="00DE67BD">
        <w:rPr>
          <w:lang w:val="cy-GB"/>
        </w:rPr>
        <w:t>camau ar draws y</w:t>
      </w:r>
      <w:r w:rsidR="00A52830" w:rsidRPr="00BE6204">
        <w:rPr>
          <w:lang w:val="cy-GB"/>
        </w:rPr>
        <w:t xml:space="preserve"> them</w:t>
      </w:r>
      <w:r w:rsidR="00DE67BD">
        <w:rPr>
          <w:lang w:val="cy-GB"/>
        </w:rPr>
        <w:t xml:space="preserve">âu allweddol gan </w:t>
      </w:r>
      <w:r>
        <w:rPr>
          <w:lang w:val="cy-GB"/>
        </w:rPr>
        <w:t xml:space="preserve">amrywiaeth </w:t>
      </w:r>
      <w:r w:rsidR="00DE67BD">
        <w:rPr>
          <w:lang w:val="cy-GB"/>
        </w:rPr>
        <w:t>eang o</w:t>
      </w:r>
      <w:r w:rsidR="00A52830" w:rsidRPr="00BE6204">
        <w:rPr>
          <w:lang w:val="cy-GB"/>
        </w:rPr>
        <w:t xml:space="preserve"> </w:t>
      </w:r>
      <w:r w:rsidR="00DE67BD">
        <w:rPr>
          <w:lang w:val="cy-GB"/>
        </w:rPr>
        <w:t>b</w:t>
      </w:r>
      <w:r w:rsidR="00A52830" w:rsidRPr="00BE6204">
        <w:rPr>
          <w:lang w:val="cy-GB"/>
        </w:rPr>
        <w:t>artner</w:t>
      </w:r>
      <w:r w:rsidR="00DE67BD">
        <w:rPr>
          <w:lang w:val="cy-GB"/>
        </w:rPr>
        <w:t>iaid</w:t>
      </w:r>
      <w:r w:rsidR="00A52830" w:rsidRPr="00BE6204">
        <w:rPr>
          <w:lang w:val="cy-GB"/>
        </w:rPr>
        <w:t xml:space="preserve">. </w:t>
      </w:r>
      <w:r w:rsidR="00DE67BD">
        <w:rPr>
          <w:lang w:val="cy-GB"/>
        </w:rPr>
        <w:t>Fodd bynnag</w:t>
      </w:r>
      <w:r w:rsidR="00A52830" w:rsidRPr="00BE6204">
        <w:rPr>
          <w:lang w:val="cy-GB"/>
        </w:rPr>
        <w:t>,</w:t>
      </w:r>
      <w:r w:rsidR="00DE67BD">
        <w:rPr>
          <w:lang w:val="cy-GB"/>
        </w:rPr>
        <w:t xml:space="preserve"> mae hyn yn adeiladu ar</w:t>
      </w:r>
      <w:r w:rsidR="00A52830" w:rsidRPr="00BE6204">
        <w:rPr>
          <w:lang w:val="cy-GB"/>
        </w:rPr>
        <w:t xml:space="preserve"> ase</w:t>
      </w:r>
      <w:r w:rsidR="00DE67BD">
        <w:rPr>
          <w:lang w:val="cy-GB"/>
        </w:rPr>
        <w:t xml:space="preserve">dau a chryfderau presennol mewn timau </w:t>
      </w:r>
      <w:r w:rsidR="007F0623">
        <w:rPr>
          <w:lang w:val="cy-GB"/>
        </w:rPr>
        <w:t xml:space="preserve">i fynd </w:t>
      </w:r>
      <w:proofErr w:type="spellStart"/>
      <w:r w:rsidR="007F0623">
        <w:rPr>
          <w:lang w:val="cy-GB"/>
        </w:rPr>
        <w:t>ati’n</w:t>
      </w:r>
      <w:proofErr w:type="spellEnd"/>
      <w:r w:rsidR="007F0623">
        <w:rPr>
          <w:lang w:val="cy-GB"/>
        </w:rPr>
        <w:t xml:space="preserve"> gyflym</w:t>
      </w:r>
      <w:r w:rsidR="000A1EFD">
        <w:rPr>
          <w:lang w:val="cy-GB"/>
        </w:rPr>
        <w:t xml:space="preserve"> nawr</w:t>
      </w:r>
      <w:r w:rsidR="007F0623">
        <w:rPr>
          <w:lang w:val="cy-GB"/>
        </w:rPr>
        <w:t xml:space="preserve"> i</w:t>
      </w:r>
      <w:r w:rsidR="000A1EFD">
        <w:rPr>
          <w:lang w:val="cy-GB"/>
        </w:rPr>
        <w:t xml:space="preserve"> fynd i’r afael â</w:t>
      </w:r>
      <w:r w:rsidR="007F0623">
        <w:rPr>
          <w:lang w:val="cy-GB"/>
        </w:rPr>
        <w:t xml:space="preserve"> her annhegwch y</w:t>
      </w:r>
      <w:r w:rsidR="002860B2">
        <w:rPr>
          <w:lang w:val="cy-GB"/>
        </w:rPr>
        <w:t xml:space="preserve">m maes </w:t>
      </w:r>
      <w:r w:rsidR="007F0623">
        <w:rPr>
          <w:lang w:val="cy-GB"/>
        </w:rPr>
        <w:t>sgrinio</w:t>
      </w:r>
      <w:r w:rsidR="00A52830" w:rsidRPr="00BE6204">
        <w:rPr>
          <w:lang w:val="cy-GB"/>
        </w:rPr>
        <w:t xml:space="preserve">. </w:t>
      </w:r>
      <w:r w:rsidR="007249D6" w:rsidRPr="00BE6204">
        <w:rPr>
          <w:lang w:val="cy-GB"/>
        </w:rPr>
        <w:t xml:space="preserve"> </w:t>
      </w:r>
    </w:p>
    <w:p w14:paraId="270AA48B" w14:textId="4DA782B1" w:rsidR="005E2D59" w:rsidRPr="00BE6204" w:rsidRDefault="007F0623" w:rsidP="002D6C32">
      <w:pPr>
        <w:pStyle w:val="Heading1"/>
        <w:rPr>
          <w:lang w:val="cy-GB"/>
        </w:rPr>
      </w:pPr>
      <w:r>
        <w:rPr>
          <w:lang w:val="cy-GB"/>
        </w:rPr>
        <w:lastRenderedPageBreak/>
        <w:t>Cyfeiriadau</w:t>
      </w:r>
    </w:p>
    <w:p w14:paraId="5E57410F" w14:textId="607E915A" w:rsidR="00C4368B" w:rsidRPr="00BE6204" w:rsidRDefault="004A2EDD" w:rsidP="002D6C32">
      <w:pPr>
        <w:pStyle w:val="ListParagraph"/>
        <w:numPr>
          <w:ilvl w:val="0"/>
          <w:numId w:val="19"/>
        </w:numPr>
        <w:rPr>
          <w:rStyle w:val="Hyperlink"/>
          <w:color w:val="auto"/>
          <w:sz w:val="22"/>
          <w:szCs w:val="22"/>
          <w:u w:val="none"/>
          <w:lang w:val="cy-GB"/>
        </w:rPr>
      </w:pPr>
      <w:r>
        <w:rPr>
          <w:sz w:val="22"/>
          <w:szCs w:val="22"/>
          <w:lang w:val="cy-GB"/>
        </w:rPr>
        <w:t>Pwyllgor Sgrinio Cenedlaethol y DU</w:t>
      </w:r>
      <w:r w:rsidR="00C4368B" w:rsidRPr="00BE6204">
        <w:rPr>
          <w:sz w:val="22"/>
          <w:szCs w:val="22"/>
          <w:lang w:val="cy-GB"/>
        </w:rPr>
        <w:t xml:space="preserve">. 2018. </w:t>
      </w:r>
      <w:proofErr w:type="spellStart"/>
      <w:r w:rsidR="00C4368B" w:rsidRPr="00BE6204">
        <w:rPr>
          <w:sz w:val="22"/>
          <w:szCs w:val="22"/>
          <w:lang w:val="cy-GB"/>
        </w:rPr>
        <w:t>Guidance</w:t>
      </w:r>
      <w:proofErr w:type="spellEnd"/>
      <w:r w:rsidR="00C4368B" w:rsidRPr="00BE6204">
        <w:rPr>
          <w:sz w:val="22"/>
          <w:szCs w:val="22"/>
          <w:lang w:val="cy-GB"/>
        </w:rPr>
        <w:t xml:space="preserve"> </w:t>
      </w:r>
      <w:proofErr w:type="spellStart"/>
      <w:r w:rsidR="00C4368B" w:rsidRPr="00BE6204">
        <w:rPr>
          <w:sz w:val="22"/>
          <w:szCs w:val="22"/>
          <w:lang w:val="cy-GB"/>
        </w:rPr>
        <w:t>for</w:t>
      </w:r>
      <w:proofErr w:type="spellEnd"/>
      <w:r w:rsidR="00C4368B" w:rsidRPr="00BE6204">
        <w:rPr>
          <w:sz w:val="22"/>
          <w:szCs w:val="22"/>
          <w:lang w:val="cy-GB"/>
        </w:rPr>
        <w:t xml:space="preserve"> the </w:t>
      </w:r>
      <w:proofErr w:type="spellStart"/>
      <w:r w:rsidR="00C4368B" w:rsidRPr="00BE6204">
        <w:rPr>
          <w:sz w:val="22"/>
          <w:szCs w:val="22"/>
          <w:lang w:val="cy-GB"/>
        </w:rPr>
        <w:t>development</w:t>
      </w:r>
      <w:proofErr w:type="spellEnd"/>
      <w:r w:rsidR="00C4368B" w:rsidRPr="00BE6204">
        <w:rPr>
          <w:sz w:val="22"/>
          <w:szCs w:val="22"/>
          <w:lang w:val="cy-GB"/>
        </w:rPr>
        <w:t xml:space="preserve">, </w:t>
      </w:r>
      <w:proofErr w:type="spellStart"/>
      <w:r w:rsidR="00C4368B" w:rsidRPr="00BE6204">
        <w:rPr>
          <w:sz w:val="22"/>
          <w:szCs w:val="22"/>
          <w:lang w:val="cy-GB"/>
        </w:rPr>
        <w:t>production</w:t>
      </w:r>
      <w:proofErr w:type="spellEnd"/>
      <w:r w:rsidR="00C4368B" w:rsidRPr="00BE6204">
        <w:rPr>
          <w:sz w:val="22"/>
          <w:szCs w:val="22"/>
          <w:lang w:val="cy-GB"/>
        </w:rPr>
        <w:t xml:space="preserve"> </w:t>
      </w:r>
      <w:proofErr w:type="spellStart"/>
      <w:r w:rsidR="00C4368B" w:rsidRPr="00BE6204">
        <w:rPr>
          <w:sz w:val="22"/>
          <w:szCs w:val="22"/>
          <w:lang w:val="cy-GB"/>
        </w:rPr>
        <w:t>and</w:t>
      </w:r>
      <w:proofErr w:type="spellEnd"/>
      <w:r w:rsidR="00C4368B" w:rsidRPr="00BE6204">
        <w:rPr>
          <w:sz w:val="22"/>
          <w:szCs w:val="22"/>
          <w:lang w:val="cy-GB"/>
        </w:rPr>
        <w:t xml:space="preserve"> </w:t>
      </w:r>
      <w:proofErr w:type="spellStart"/>
      <w:r w:rsidR="00C4368B" w:rsidRPr="00BE6204">
        <w:rPr>
          <w:sz w:val="22"/>
          <w:szCs w:val="22"/>
          <w:lang w:val="cy-GB"/>
        </w:rPr>
        <w:t>review</w:t>
      </w:r>
      <w:proofErr w:type="spellEnd"/>
      <w:r w:rsidR="00C4368B" w:rsidRPr="00BE6204">
        <w:rPr>
          <w:sz w:val="22"/>
          <w:szCs w:val="22"/>
          <w:lang w:val="cy-GB"/>
        </w:rPr>
        <w:t xml:space="preserve"> of </w:t>
      </w:r>
      <w:proofErr w:type="spellStart"/>
      <w:r w:rsidR="00C4368B" w:rsidRPr="00BE6204">
        <w:rPr>
          <w:sz w:val="22"/>
          <w:szCs w:val="22"/>
          <w:lang w:val="cy-GB"/>
        </w:rPr>
        <w:t>information</w:t>
      </w:r>
      <w:proofErr w:type="spellEnd"/>
      <w:r w:rsidR="00C4368B" w:rsidRPr="00BE6204">
        <w:rPr>
          <w:sz w:val="22"/>
          <w:szCs w:val="22"/>
          <w:lang w:val="cy-GB"/>
        </w:rPr>
        <w:t xml:space="preserve"> to </w:t>
      </w:r>
      <w:proofErr w:type="spellStart"/>
      <w:r w:rsidR="00C4368B" w:rsidRPr="00BE6204">
        <w:rPr>
          <w:sz w:val="22"/>
          <w:szCs w:val="22"/>
          <w:lang w:val="cy-GB"/>
        </w:rPr>
        <w:t>support</w:t>
      </w:r>
      <w:proofErr w:type="spellEnd"/>
      <w:r w:rsidR="00C4368B" w:rsidRPr="00BE6204">
        <w:rPr>
          <w:sz w:val="22"/>
          <w:szCs w:val="22"/>
          <w:lang w:val="cy-GB"/>
        </w:rPr>
        <w:t xml:space="preserve"> UK </w:t>
      </w:r>
      <w:proofErr w:type="spellStart"/>
      <w:r w:rsidR="00C4368B" w:rsidRPr="00BE6204">
        <w:rPr>
          <w:sz w:val="22"/>
          <w:szCs w:val="22"/>
          <w:lang w:val="cy-GB"/>
        </w:rPr>
        <w:t>population</w:t>
      </w:r>
      <w:proofErr w:type="spellEnd"/>
      <w:r w:rsidR="00C4368B" w:rsidRPr="00BE6204">
        <w:rPr>
          <w:sz w:val="22"/>
          <w:szCs w:val="22"/>
          <w:lang w:val="cy-GB"/>
        </w:rPr>
        <w:t xml:space="preserve"> </w:t>
      </w:r>
      <w:proofErr w:type="spellStart"/>
      <w:r w:rsidR="00C4368B" w:rsidRPr="00BE6204">
        <w:rPr>
          <w:sz w:val="22"/>
          <w:szCs w:val="22"/>
          <w:lang w:val="cy-GB"/>
        </w:rPr>
        <w:t>screening</w:t>
      </w:r>
      <w:proofErr w:type="spellEnd"/>
      <w:r w:rsidR="00C4368B" w:rsidRPr="00BE6204">
        <w:rPr>
          <w:sz w:val="22"/>
          <w:szCs w:val="22"/>
          <w:lang w:val="cy-GB"/>
        </w:rPr>
        <w:t xml:space="preserve"> </w:t>
      </w:r>
      <w:proofErr w:type="spellStart"/>
      <w:r w:rsidR="00C4368B" w:rsidRPr="00BE6204">
        <w:rPr>
          <w:sz w:val="22"/>
          <w:szCs w:val="22"/>
          <w:lang w:val="cy-GB"/>
        </w:rPr>
        <w:t>programmes</w:t>
      </w:r>
      <w:proofErr w:type="spellEnd"/>
      <w:r w:rsidR="00C4368B" w:rsidRPr="00BE6204">
        <w:rPr>
          <w:sz w:val="22"/>
          <w:szCs w:val="22"/>
          <w:lang w:val="cy-GB"/>
        </w:rPr>
        <w:t>. A</w:t>
      </w:r>
      <w:r>
        <w:rPr>
          <w:sz w:val="22"/>
          <w:szCs w:val="22"/>
          <w:lang w:val="cy-GB"/>
        </w:rPr>
        <w:t>r gael ar-lein ar</w:t>
      </w:r>
      <w:r w:rsidR="00C4368B" w:rsidRPr="00BE6204">
        <w:rPr>
          <w:sz w:val="22"/>
          <w:szCs w:val="22"/>
          <w:lang w:val="cy-GB"/>
        </w:rPr>
        <w:t xml:space="preserve">: </w:t>
      </w:r>
      <w:hyperlink r:id="rId33" w:history="1">
        <w:r w:rsidR="00C4368B" w:rsidRPr="00BE6204">
          <w:rPr>
            <w:rStyle w:val="Hyperlink"/>
            <w:rFonts w:cstheme="minorHAnsi"/>
            <w:sz w:val="22"/>
            <w:szCs w:val="22"/>
            <w:lang w:val="cy-GB"/>
          </w:rPr>
          <w:t>https://www.gov.uk/government/publications/uk-national-screening-committee-information-development-guidance</w:t>
        </w:r>
      </w:hyperlink>
    </w:p>
    <w:p w14:paraId="5467D11D" w14:textId="77777777" w:rsidR="002D6C32" w:rsidRPr="00BE6204" w:rsidRDefault="002D6C32" w:rsidP="002D6C32">
      <w:pPr>
        <w:pStyle w:val="ListParagraph"/>
        <w:numPr>
          <w:ilvl w:val="0"/>
          <w:numId w:val="19"/>
        </w:numPr>
        <w:rPr>
          <w:sz w:val="22"/>
          <w:szCs w:val="22"/>
          <w:lang w:val="cy-GB"/>
        </w:rPr>
      </w:pPr>
      <w:proofErr w:type="spellStart"/>
      <w:r w:rsidRPr="00BE6204">
        <w:rPr>
          <w:sz w:val="22"/>
          <w:szCs w:val="22"/>
          <w:lang w:val="cy-GB"/>
        </w:rPr>
        <w:t>Petro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et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al</w:t>
      </w:r>
      <w:proofErr w:type="spellEnd"/>
      <w:r w:rsidRPr="00BE6204">
        <w:rPr>
          <w:sz w:val="22"/>
          <w:szCs w:val="22"/>
          <w:lang w:val="cy-GB"/>
        </w:rPr>
        <w:t xml:space="preserve">. 2004. The </w:t>
      </w:r>
      <w:proofErr w:type="spellStart"/>
      <w:r w:rsidRPr="00BE6204">
        <w:rPr>
          <w:sz w:val="22"/>
          <w:szCs w:val="22"/>
          <w:lang w:val="cy-GB"/>
        </w:rPr>
        <w:t>cervical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cancer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epidemic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that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screening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has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prevented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in</w:t>
      </w:r>
      <w:proofErr w:type="spellEnd"/>
      <w:r w:rsidRPr="00BE6204">
        <w:rPr>
          <w:sz w:val="22"/>
          <w:szCs w:val="22"/>
          <w:lang w:val="cy-GB"/>
        </w:rPr>
        <w:t xml:space="preserve"> the UK. </w:t>
      </w:r>
      <w:proofErr w:type="spellStart"/>
      <w:r w:rsidRPr="00BE6204">
        <w:rPr>
          <w:sz w:val="22"/>
          <w:szCs w:val="22"/>
          <w:lang w:val="cy-GB"/>
        </w:rPr>
        <w:t>Lancet</w:t>
      </w:r>
      <w:proofErr w:type="spellEnd"/>
      <w:r w:rsidRPr="00BE6204">
        <w:rPr>
          <w:sz w:val="22"/>
          <w:szCs w:val="22"/>
          <w:lang w:val="cy-GB"/>
        </w:rPr>
        <w:t>. 364: 249-256</w:t>
      </w:r>
    </w:p>
    <w:p w14:paraId="2DCE1842" w14:textId="738B7F4C" w:rsidR="002D6C32" w:rsidRPr="00BE6204" w:rsidRDefault="002D6C32" w:rsidP="002D6C32">
      <w:pPr>
        <w:pStyle w:val="ListParagraph"/>
        <w:numPr>
          <w:ilvl w:val="0"/>
          <w:numId w:val="19"/>
        </w:numPr>
        <w:rPr>
          <w:sz w:val="22"/>
          <w:szCs w:val="22"/>
          <w:lang w:val="cy-GB"/>
        </w:rPr>
      </w:pPr>
      <w:r w:rsidRPr="00BE6204">
        <w:rPr>
          <w:sz w:val="22"/>
          <w:szCs w:val="22"/>
          <w:lang w:val="cy-GB"/>
        </w:rPr>
        <w:t xml:space="preserve">Panel </w:t>
      </w:r>
      <w:r w:rsidR="004A2EDD">
        <w:rPr>
          <w:sz w:val="22"/>
          <w:szCs w:val="22"/>
          <w:lang w:val="cy-GB"/>
        </w:rPr>
        <w:t xml:space="preserve">Annibynnol y DU ar Sgrinio </w:t>
      </w:r>
      <w:r w:rsidRPr="00BE6204">
        <w:rPr>
          <w:sz w:val="22"/>
          <w:szCs w:val="22"/>
          <w:lang w:val="cy-GB"/>
        </w:rPr>
        <w:t>Can</w:t>
      </w:r>
      <w:r w:rsidR="004A2EDD">
        <w:rPr>
          <w:sz w:val="22"/>
          <w:szCs w:val="22"/>
          <w:lang w:val="cy-GB"/>
        </w:rPr>
        <w:t>s</w:t>
      </w:r>
      <w:r w:rsidRPr="00BE6204">
        <w:rPr>
          <w:sz w:val="22"/>
          <w:szCs w:val="22"/>
          <w:lang w:val="cy-GB"/>
        </w:rPr>
        <w:t xml:space="preserve">er </w:t>
      </w:r>
      <w:r w:rsidR="004A2EDD">
        <w:rPr>
          <w:sz w:val="22"/>
          <w:szCs w:val="22"/>
          <w:lang w:val="cy-GB"/>
        </w:rPr>
        <w:t>y Fron</w:t>
      </w:r>
      <w:r w:rsidRPr="00BE6204">
        <w:rPr>
          <w:sz w:val="22"/>
          <w:szCs w:val="22"/>
          <w:lang w:val="cy-GB"/>
        </w:rPr>
        <w:t xml:space="preserve">. 2013. The </w:t>
      </w:r>
      <w:proofErr w:type="spellStart"/>
      <w:r w:rsidRPr="00BE6204">
        <w:rPr>
          <w:sz w:val="22"/>
          <w:szCs w:val="22"/>
          <w:lang w:val="cy-GB"/>
        </w:rPr>
        <w:t>benefits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and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harms</w:t>
      </w:r>
      <w:proofErr w:type="spellEnd"/>
      <w:r w:rsidRPr="00BE6204">
        <w:rPr>
          <w:sz w:val="22"/>
          <w:szCs w:val="22"/>
          <w:lang w:val="cy-GB"/>
        </w:rPr>
        <w:t xml:space="preserve"> of </w:t>
      </w:r>
      <w:proofErr w:type="spellStart"/>
      <w:r w:rsidRPr="00BE6204">
        <w:rPr>
          <w:sz w:val="22"/>
          <w:szCs w:val="22"/>
          <w:lang w:val="cy-GB"/>
        </w:rPr>
        <w:t>breast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cancer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screening</w:t>
      </w:r>
      <w:proofErr w:type="spellEnd"/>
      <w:r w:rsidRPr="00BE6204">
        <w:rPr>
          <w:sz w:val="22"/>
          <w:szCs w:val="22"/>
          <w:lang w:val="cy-GB"/>
        </w:rPr>
        <w:t xml:space="preserve">: </w:t>
      </w:r>
      <w:proofErr w:type="spellStart"/>
      <w:r w:rsidRPr="00BE6204">
        <w:rPr>
          <w:sz w:val="22"/>
          <w:szCs w:val="22"/>
          <w:lang w:val="cy-GB"/>
        </w:rPr>
        <w:t>an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independent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review</w:t>
      </w:r>
      <w:proofErr w:type="spellEnd"/>
      <w:r w:rsidRPr="00BE6204">
        <w:rPr>
          <w:sz w:val="22"/>
          <w:szCs w:val="22"/>
          <w:lang w:val="cy-GB"/>
        </w:rPr>
        <w:t xml:space="preserve">. British </w:t>
      </w:r>
      <w:proofErr w:type="spellStart"/>
      <w:r w:rsidRPr="00BE6204">
        <w:rPr>
          <w:sz w:val="22"/>
          <w:szCs w:val="22"/>
          <w:lang w:val="cy-GB"/>
        </w:rPr>
        <w:t>Journal</w:t>
      </w:r>
      <w:proofErr w:type="spellEnd"/>
      <w:r w:rsidRPr="00BE6204">
        <w:rPr>
          <w:sz w:val="22"/>
          <w:szCs w:val="22"/>
          <w:lang w:val="cy-GB"/>
        </w:rPr>
        <w:t xml:space="preserve"> of </w:t>
      </w:r>
      <w:proofErr w:type="spellStart"/>
      <w:r w:rsidRPr="00BE6204">
        <w:rPr>
          <w:sz w:val="22"/>
          <w:szCs w:val="22"/>
          <w:lang w:val="cy-GB"/>
        </w:rPr>
        <w:t>Cancer</w:t>
      </w:r>
      <w:proofErr w:type="spellEnd"/>
      <w:r w:rsidRPr="00BE6204">
        <w:rPr>
          <w:sz w:val="22"/>
          <w:szCs w:val="22"/>
          <w:lang w:val="cy-GB"/>
        </w:rPr>
        <w:t>. 108: 2205-2240</w:t>
      </w:r>
    </w:p>
    <w:p w14:paraId="568563D5" w14:textId="77777777" w:rsidR="002D6C32" w:rsidRPr="00BE6204" w:rsidRDefault="002D6C32" w:rsidP="002D6C32">
      <w:pPr>
        <w:pStyle w:val="ListParagraph"/>
        <w:numPr>
          <w:ilvl w:val="0"/>
          <w:numId w:val="19"/>
        </w:numPr>
        <w:rPr>
          <w:sz w:val="22"/>
          <w:szCs w:val="22"/>
          <w:lang w:val="cy-GB"/>
        </w:rPr>
      </w:pPr>
      <w:r w:rsidRPr="00BE6204">
        <w:rPr>
          <w:noProof/>
          <w:sz w:val="22"/>
          <w:szCs w:val="22"/>
          <w:lang w:val="cy-GB"/>
        </w:rPr>
        <w:t>Jodal et al. 2019. Colorectal cancer screening with faecal testing, sigmoidoscopy or colonoscopy: a systematic review and network meta-analysis. BMJ Open</w:t>
      </w:r>
    </w:p>
    <w:p w14:paraId="5653C3A3" w14:textId="77777777" w:rsidR="002D6C32" w:rsidRPr="00BE6204" w:rsidRDefault="002D6C32" w:rsidP="002D6C32">
      <w:pPr>
        <w:pStyle w:val="ListParagraph"/>
        <w:numPr>
          <w:ilvl w:val="0"/>
          <w:numId w:val="19"/>
        </w:numPr>
        <w:rPr>
          <w:sz w:val="22"/>
          <w:szCs w:val="22"/>
          <w:lang w:val="cy-GB"/>
        </w:rPr>
      </w:pPr>
      <w:r w:rsidRPr="00BE6204">
        <w:rPr>
          <w:noProof/>
          <w:sz w:val="22"/>
          <w:szCs w:val="22"/>
          <w:lang w:val="cy-GB"/>
        </w:rPr>
        <w:t>Mosquera I et al. 2020. Inequalities in participation in colorectal cancer screening programmes: A systematic review. Eur J Public Health. 2020;30(3):416–25.</w:t>
      </w:r>
    </w:p>
    <w:p w14:paraId="66851536" w14:textId="77777777" w:rsidR="002D6C32" w:rsidRPr="00BE6204" w:rsidRDefault="002D6C32" w:rsidP="002D6C32">
      <w:pPr>
        <w:pStyle w:val="ListParagraph"/>
        <w:numPr>
          <w:ilvl w:val="0"/>
          <w:numId w:val="19"/>
        </w:numPr>
        <w:rPr>
          <w:rStyle w:val="Hyperlink"/>
          <w:color w:val="auto"/>
          <w:sz w:val="22"/>
          <w:szCs w:val="22"/>
          <w:u w:val="none"/>
          <w:lang w:val="cy-GB"/>
        </w:rPr>
      </w:pPr>
      <w:r w:rsidRPr="00BE6204">
        <w:rPr>
          <w:sz w:val="22"/>
          <w:szCs w:val="22"/>
          <w:lang w:val="cy-GB"/>
        </w:rPr>
        <w:t xml:space="preserve">The </w:t>
      </w:r>
      <w:proofErr w:type="spellStart"/>
      <w:r w:rsidRPr="00BE6204">
        <w:rPr>
          <w:sz w:val="22"/>
          <w:szCs w:val="22"/>
          <w:lang w:val="cy-GB"/>
        </w:rPr>
        <w:t>Marmot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Review</w:t>
      </w:r>
      <w:proofErr w:type="spellEnd"/>
      <w:r w:rsidRPr="00BE6204">
        <w:rPr>
          <w:sz w:val="22"/>
          <w:szCs w:val="22"/>
          <w:lang w:val="cy-GB"/>
        </w:rPr>
        <w:t xml:space="preserve">. 2010. </w:t>
      </w:r>
      <w:proofErr w:type="spellStart"/>
      <w:r w:rsidRPr="00BE6204">
        <w:rPr>
          <w:sz w:val="22"/>
          <w:szCs w:val="22"/>
          <w:lang w:val="cy-GB"/>
        </w:rPr>
        <w:t>Fair</w:t>
      </w:r>
      <w:proofErr w:type="spellEnd"/>
      <w:r w:rsidRPr="00BE6204">
        <w:rPr>
          <w:sz w:val="22"/>
          <w:szCs w:val="22"/>
          <w:lang w:val="cy-GB"/>
        </w:rPr>
        <w:t xml:space="preserve"> Society: </w:t>
      </w:r>
      <w:proofErr w:type="spellStart"/>
      <w:r w:rsidRPr="00BE6204">
        <w:rPr>
          <w:sz w:val="22"/>
          <w:szCs w:val="22"/>
          <w:lang w:val="cy-GB"/>
        </w:rPr>
        <w:t>Healthy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Lives</w:t>
      </w:r>
      <w:proofErr w:type="spellEnd"/>
      <w:r w:rsidRPr="00BE6204">
        <w:rPr>
          <w:sz w:val="22"/>
          <w:szCs w:val="22"/>
          <w:lang w:val="cy-GB"/>
        </w:rPr>
        <w:t xml:space="preserve">. </w:t>
      </w:r>
      <w:proofErr w:type="spellStart"/>
      <w:r w:rsidRPr="00BE6204">
        <w:rPr>
          <w:sz w:val="22"/>
          <w:szCs w:val="22"/>
          <w:lang w:val="cy-GB"/>
        </w:rPr>
        <w:t>Strategic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Review</w:t>
      </w:r>
      <w:proofErr w:type="spellEnd"/>
      <w:r w:rsidRPr="00BE6204">
        <w:rPr>
          <w:sz w:val="22"/>
          <w:szCs w:val="22"/>
          <w:lang w:val="cy-GB"/>
        </w:rPr>
        <w:t xml:space="preserve"> of Health </w:t>
      </w:r>
      <w:proofErr w:type="spellStart"/>
      <w:r w:rsidRPr="00BE6204">
        <w:rPr>
          <w:sz w:val="22"/>
          <w:szCs w:val="22"/>
          <w:lang w:val="cy-GB"/>
        </w:rPr>
        <w:t>Inequalities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in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England</w:t>
      </w:r>
      <w:proofErr w:type="spellEnd"/>
      <w:r w:rsidRPr="00BE6204">
        <w:rPr>
          <w:sz w:val="22"/>
          <w:szCs w:val="22"/>
          <w:lang w:val="cy-GB"/>
        </w:rPr>
        <w:t xml:space="preserve"> post 2010. </w:t>
      </w:r>
      <w:hyperlink r:id="rId34" w:history="1">
        <w:proofErr w:type="spellStart"/>
        <w:r w:rsidRPr="00BE6204">
          <w:rPr>
            <w:rStyle w:val="Hyperlink"/>
            <w:rFonts w:cstheme="minorHAnsi"/>
            <w:sz w:val="22"/>
            <w:szCs w:val="22"/>
            <w:lang w:val="cy-GB"/>
          </w:rPr>
          <w:t>Fair</w:t>
        </w:r>
        <w:proofErr w:type="spellEnd"/>
        <w:r w:rsidRPr="00BE6204">
          <w:rPr>
            <w:rStyle w:val="Hyperlink"/>
            <w:rFonts w:cstheme="minorHAnsi"/>
            <w:sz w:val="22"/>
            <w:szCs w:val="22"/>
            <w:lang w:val="cy-GB"/>
          </w:rPr>
          <w:t xml:space="preserve"> Society, </w:t>
        </w:r>
        <w:proofErr w:type="spellStart"/>
        <w:r w:rsidRPr="00BE6204">
          <w:rPr>
            <w:rStyle w:val="Hyperlink"/>
            <w:rFonts w:cstheme="minorHAnsi"/>
            <w:sz w:val="22"/>
            <w:szCs w:val="22"/>
            <w:lang w:val="cy-GB"/>
          </w:rPr>
          <w:t>Healthy</w:t>
        </w:r>
        <w:proofErr w:type="spellEnd"/>
        <w:r w:rsidRPr="00BE6204">
          <w:rPr>
            <w:rStyle w:val="Hyperlink"/>
            <w:rFonts w:cstheme="minorHAnsi"/>
            <w:sz w:val="22"/>
            <w:szCs w:val="22"/>
            <w:lang w:val="cy-GB"/>
          </w:rPr>
          <w:t xml:space="preserve"> </w:t>
        </w:r>
        <w:proofErr w:type="spellStart"/>
        <w:r w:rsidRPr="00BE6204">
          <w:rPr>
            <w:rStyle w:val="Hyperlink"/>
            <w:rFonts w:cstheme="minorHAnsi"/>
            <w:sz w:val="22"/>
            <w:szCs w:val="22"/>
            <w:lang w:val="cy-GB"/>
          </w:rPr>
          <w:t>Lives</w:t>
        </w:r>
        <w:proofErr w:type="spellEnd"/>
        <w:r w:rsidRPr="00BE6204">
          <w:rPr>
            <w:rStyle w:val="Hyperlink"/>
            <w:rFonts w:cstheme="minorHAnsi"/>
            <w:sz w:val="22"/>
            <w:szCs w:val="22"/>
            <w:lang w:val="cy-GB"/>
          </w:rPr>
          <w:t xml:space="preserve"> (instituteofhealthequity.org)</w:t>
        </w:r>
      </w:hyperlink>
    </w:p>
    <w:p w14:paraId="1A8BA005" w14:textId="73394D72" w:rsidR="002D6C32" w:rsidRPr="00BE6204" w:rsidRDefault="004A2EDD" w:rsidP="00C4368B">
      <w:pPr>
        <w:pStyle w:val="ListParagraph"/>
        <w:numPr>
          <w:ilvl w:val="0"/>
          <w:numId w:val="19"/>
        </w:numPr>
        <w:rPr>
          <w:rStyle w:val="Hyperlink"/>
          <w:color w:val="auto"/>
          <w:sz w:val="22"/>
          <w:szCs w:val="22"/>
          <w:u w:val="none"/>
          <w:lang w:val="cy-GB"/>
        </w:rPr>
      </w:pPr>
      <w:r>
        <w:rPr>
          <w:sz w:val="22"/>
          <w:szCs w:val="22"/>
          <w:lang w:val="cy-GB"/>
        </w:rPr>
        <w:t>Iechyd Cyhoeddus Lloegr</w:t>
      </w:r>
      <w:r w:rsidR="002D6C32" w:rsidRPr="00BE6204">
        <w:rPr>
          <w:sz w:val="22"/>
          <w:szCs w:val="22"/>
          <w:lang w:val="cy-GB"/>
        </w:rPr>
        <w:t xml:space="preserve">. 2020. PHE Screening </w:t>
      </w:r>
      <w:proofErr w:type="spellStart"/>
      <w:r w:rsidR="002D6C32" w:rsidRPr="00BE6204">
        <w:rPr>
          <w:sz w:val="22"/>
          <w:szCs w:val="22"/>
          <w:lang w:val="cy-GB"/>
        </w:rPr>
        <w:t>inequalities</w:t>
      </w:r>
      <w:proofErr w:type="spellEnd"/>
      <w:r w:rsidR="002D6C32" w:rsidRPr="00BE6204">
        <w:rPr>
          <w:sz w:val="22"/>
          <w:szCs w:val="22"/>
          <w:lang w:val="cy-GB"/>
        </w:rPr>
        <w:t xml:space="preserve"> </w:t>
      </w:r>
      <w:proofErr w:type="spellStart"/>
      <w:r w:rsidR="002D6C32" w:rsidRPr="00BE6204">
        <w:rPr>
          <w:sz w:val="22"/>
          <w:szCs w:val="22"/>
          <w:lang w:val="cy-GB"/>
        </w:rPr>
        <w:t>strategy</w:t>
      </w:r>
      <w:proofErr w:type="spellEnd"/>
      <w:r w:rsidR="002D6C32" w:rsidRPr="00BE6204">
        <w:rPr>
          <w:sz w:val="22"/>
          <w:szCs w:val="22"/>
          <w:lang w:val="cy-GB"/>
        </w:rPr>
        <w:t xml:space="preserve"> </w:t>
      </w:r>
      <w:hyperlink r:id="rId35" w:history="1"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>https://www.gov.uk/government/publications/nhs-population-screening-inequalities-strategy/phe-screening-inequalities-strategy</w:t>
        </w:r>
      </w:hyperlink>
    </w:p>
    <w:p w14:paraId="7986ACC4" w14:textId="50C4A3FE" w:rsidR="002D6C32" w:rsidRPr="00BE6204" w:rsidRDefault="002D6C32" w:rsidP="002D6C32">
      <w:pPr>
        <w:pStyle w:val="ListParagraph"/>
        <w:numPr>
          <w:ilvl w:val="0"/>
          <w:numId w:val="19"/>
        </w:numPr>
        <w:rPr>
          <w:sz w:val="22"/>
          <w:szCs w:val="22"/>
          <w:lang w:val="cy-GB"/>
        </w:rPr>
      </w:pPr>
      <w:r w:rsidRPr="00BE6204">
        <w:rPr>
          <w:sz w:val="22"/>
          <w:szCs w:val="22"/>
          <w:lang w:val="cy-GB"/>
        </w:rPr>
        <w:t xml:space="preserve">NHS Screening. 2022. NHS Screening. </w:t>
      </w:r>
      <w:r w:rsidR="004A2EDD">
        <w:rPr>
          <w:sz w:val="22"/>
          <w:szCs w:val="22"/>
          <w:lang w:val="cy-GB"/>
        </w:rPr>
        <w:t>Ar gael ar</w:t>
      </w:r>
      <w:r w:rsidRPr="00BE6204">
        <w:rPr>
          <w:sz w:val="22"/>
          <w:szCs w:val="22"/>
          <w:lang w:val="cy-GB"/>
        </w:rPr>
        <w:t xml:space="preserve">: </w:t>
      </w:r>
      <w:hyperlink r:id="rId36" w:history="1">
        <w:r w:rsidRPr="00BE6204">
          <w:rPr>
            <w:rStyle w:val="Hyperlink"/>
            <w:rFonts w:cstheme="minorHAnsi"/>
            <w:sz w:val="22"/>
            <w:szCs w:val="22"/>
            <w:lang w:val="cy-GB"/>
          </w:rPr>
          <w:t>NHS screening - NHS (www.nhs.uk)</w:t>
        </w:r>
      </w:hyperlink>
      <w:r w:rsidRPr="00BE6204">
        <w:rPr>
          <w:sz w:val="22"/>
          <w:szCs w:val="22"/>
          <w:lang w:val="cy-GB"/>
        </w:rPr>
        <w:t xml:space="preserve">. </w:t>
      </w:r>
      <w:r w:rsidR="004A2EDD">
        <w:rPr>
          <w:sz w:val="22"/>
          <w:szCs w:val="22"/>
          <w:lang w:val="cy-GB"/>
        </w:rPr>
        <w:t xml:space="preserve">Cyrchwyd ddiwethaf </w:t>
      </w:r>
      <w:r w:rsidRPr="00BE6204">
        <w:rPr>
          <w:sz w:val="22"/>
          <w:szCs w:val="22"/>
          <w:lang w:val="cy-GB"/>
        </w:rPr>
        <w:t>17/01/2022</w:t>
      </w:r>
    </w:p>
    <w:p w14:paraId="3E9EC9F3" w14:textId="2F4AB1E8" w:rsidR="002D6C32" w:rsidRPr="00BE6204" w:rsidRDefault="004A2EDD" w:rsidP="002D6C32">
      <w:pPr>
        <w:pStyle w:val="ListParagraph"/>
        <w:numPr>
          <w:ilvl w:val="0"/>
          <w:numId w:val="19"/>
        </w:numPr>
        <w:rPr>
          <w:sz w:val="22"/>
          <w:szCs w:val="22"/>
          <w:lang w:val="cy-GB"/>
        </w:rPr>
      </w:pPr>
      <w:r>
        <w:rPr>
          <w:sz w:val="22"/>
          <w:szCs w:val="22"/>
          <w:lang w:val="cy-GB"/>
        </w:rPr>
        <w:t>Iechyd Cyhoeddus Cymru</w:t>
      </w:r>
      <w:r w:rsidR="002D6C32" w:rsidRPr="00BE6204">
        <w:rPr>
          <w:sz w:val="22"/>
          <w:szCs w:val="22"/>
          <w:lang w:val="cy-GB"/>
        </w:rPr>
        <w:t>. 2022. S</w:t>
      </w:r>
      <w:r w:rsidR="00815629">
        <w:rPr>
          <w:sz w:val="22"/>
          <w:szCs w:val="22"/>
          <w:lang w:val="cy-GB"/>
        </w:rPr>
        <w:t>grinio</w:t>
      </w:r>
      <w:r w:rsidR="002D6C32" w:rsidRPr="00BE6204">
        <w:rPr>
          <w:sz w:val="22"/>
          <w:szCs w:val="22"/>
          <w:lang w:val="cy-GB"/>
        </w:rPr>
        <w:t xml:space="preserve">. </w:t>
      </w:r>
      <w:r>
        <w:rPr>
          <w:sz w:val="22"/>
          <w:szCs w:val="22"/>
          <w:lang w:val="cy-GB"/>
        </w:rPr>
        <w:t>Ar gael ar-lein ar</w:t>
      </w:r>
      <w:r w:rsidR="002D6C32" w:rsidRPr="00BE6204">
        <w:rPr>
          <w:sz w:val="22"/>
          <w:szCs w:val="22"/>
          <w:lang w:val="cy-GB"/>
        </w:rPr>
        <w:t xml:space="preserve"> </w:t>
      </w:r>
      <w:hyperlink r:id="rId37" w:history="1"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>S</w:t>
        </w:r>
        <w:r w:rsidR="00815629">
          <w:rPr>
            <w:rStyle w:val="Hyperlink"/>
            <w:rFonts w:cstheme="minorHAnsi"/>
            <w:sz w:val="22"/>
            <w:szCs w:val="22"/>
            <w:lang w:val="cy-GB"/>
          </w:rPr>
          <w:t>g</w:t>
        </w:r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>r</w:t>
        </w:r>
        <w:r w:rsidR="00815629">
          <w:rPr>
            <w:rStyle w:val="Hyperlink"/>
            <w:rFonts w:cstheme="minorHAnsi"/>
            <w:sz w:val="22"/>
            <w:szCs w:val="22"/>
            <w:lang w:val="cy-GB"/>
          </w:rPr>
          <w:t>i</w:t>
        </w:r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>ni</w:t>
        </w:r>
        <w:r w:rsidR="00815629">
          <w:rPr>
            <w:rStyle w:val="Hyperlink"/>
            <w:rFonts w:cstheme="minorHAnsi"/>
            <w:sz w:val="22"/>
            <w:szCs w:val="22"/>
            <w:lang w:val="cy-GB"/>
          </w:rPr>
          <w:t xml:space="preserve">o </w:t>
        </w:r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 xml:space="preserve">- </w:t>
        </w:r>
        <w:r w:rsidR="00815629">
          <w:rPr>
            <w:rStyle w:val="Hyperlink"/>
            <w:rFonts w:cstheme="minorHAnsi"/>
            <w:sz w:val="22"/>
            <w:szCs w:val="22"/>
            <w:lang w:val="cy-GB"/>
          </w:rPr>
          <w:t>Iechyd Cyhoeddus Cymru</w:t>
        </w:r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 xml:space="preserve"> (</w:t>
        </w:r>
        <w:proofErr w:type="spellStart"/>
        <w:r>
          <w:rPr>
            <w:rStyle w:val="Hyperlink"/>
            <w:rFonts w:cstheme="minorHAnsi"/>
            <w:sz w:val="22"/>
            <w:szCs w:val="22"/>
            <w:lang w:val="cy-GB"/>
          </w:rPr>
          <w:t>gig</w:t>
        </w:r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>.</w:t>
        </w:r>
        <w:r>
          <w:rPr>
            <w:rStyle w:val="Hyperlink"/>
            <w:rFonts w:cstheme="minorHAnsi"/>
            <w:sz w:val="22"/>
            <w:szCs w:val="22"/>
            <w:lang w:val="cy-GB"/>
          </w:rPr>
          <w:t>cymru</w:t>
        </w:r>
        <w:proofErr w:type="spellEnd"/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>)</w:t>
        </w:r>
      </w:hyperlink>
      <w:r w:rsidR="002D6C32" w:rsidRPr="00BE6204">
        <w:rPr>
          <w:sz w:val="22"/>
          <w:szCs w:val="22"/>
          <w:lang w:val="cy-GB"/>
        </w:rPr>
        <w:t xml:space="preserve">. </w:t>
      </w:r>
      <w:r>
        <w:rPr>
          <w:sz w:val="22"/>
          <w:szCs w:val="22"/>
          <w:lang w:val="cy-GB"/>
        </w:rPr>
        <w:t xml:space="preserve">Cyrchwyd ddiwethaf </w:t>
      </w:r>
      <w:r w:rsidR="002D6C32" w:rsidRPr="00BE6204">
        <w:rPr>
          <w:sz w:val="22"/>
          <w:szCs w:val="22"/>
          <w:lang w:val="cy-GB"/>
        </w:rPr>
        <w:t xml:space="preserve">17/01/22. </w:t>
      </w:r>
    </w:p>
    <w:p w14:paraId="6CB634BC" w14:textId="0FF9E4E4" w:rsidR="002D6C32" w:rsidRPr="00BE6204" w:rsidRDefault="00815629" w:rsidP="002D6C32">
      <w:pPr>
        <w:pStyle w:val="ListParagraph"/>
        <w:numPr>
          <w:ilvl w:val="0"/>
          <w:numId w:val="19"/>
        </w:numPr>
        <w:rPr>
          <w:rStyle w:val="Hyperlink"/>
          <w:color w:val="auto"/>
          <w:sz w:val="22"/>
          <w:szCs w:val="22"/>
          <w:u w:val="none"/>
          <w:lang w:val="cy-GB"/>
        </w:rPr>
      </w:pPr>
      <w:r>
        <w:rPr>
          <w:sz w:val="22"/>
          <w:szCs w:val="22"/>
          <w:lang w:val="cy-GB"/>
        </w:rPr>
        <w:t>Iechyd Cyhoeddus Cymru</w:t>
      </w:r>
      <w:r w:rsidR="002D6C32" w:rsidRPr="00BE6204">
        <w:rPr>
          <w:sz w:val="22"/>
          <w:szCs w:val="22"/>
          <w:lang w:val="cy-GB"/>
        </w:rPr>
        <w:t>. 2018.</w:t>
      </w:r>
      <w:r w:rsidR="00775E8F">
        <w:rPr>
          <w:sz w:val="22"/>
          <w:szCs w:val="22"/>
          <w:lang w:val="cy-GB"/>
        </w:rPr>
        <w:t xml:space="preserve"> Gweithio i wireddu dyfodol iachach i Gymru</w:t>
      </w:r>
      <w:r w:rsidR="002D6C32" w:rsidRPr="00BE6204">
        <w:rPr>
          <w:sz w:val="22"/>
          <w:szCs w:val="22"/>
          <w:lang w:val="cy-GB"/>
        </w:rPr>
        <w:t>: Strateg</w:t>
      </w:r>
      <w:r w:rsidR="00775E8F">
        <w:rPr>
          <w:sz w:val="22"/>
          <w:szCs w:val="22"/>
          <w:lang w:val="cy-GB"/>
        </w:rPr>
        <w:t>aeth Hirdymor</w:t>
      </w:r>
      <w:r w:rsidR="002D6C32" w:rsidRPr="00BE6204">
        <w:rPr>
          <w:sz w:val="22"/>
          <w:szCs w:val="22"/>
          <w:lang w:val="cy-GB"/>
        </w:rPr>
        <w:t xml:space="preserve"> 2018-30. </w:t>
      </w:r>
      <w:r>
        <w:rPr>
          <w:sz w:val="22"/>
          <w:szCs w:val="22"/>
          <w:lang w:val="cy-GB"/>
        </w:rPr>
        <w:t>Ar gael ar-lein ar</w:t>
      </w:r>
      <w:r w:rsidR="002D6C32" w:rsidRPr="00BE6204">
        <w:rPr>
          <w:sz w:val="22"/>
          <w:szCs w:val="22"/>
          <w:lang w:val="cy-GB"/>
        </w:rPr>
        <w:t xml:space="preserve">; </w:t>
      </w:r>
      <w:hyperlink r:id="rId38" w:history="1"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>Strateg</w:t>
        </w:r>
        <w:r w:rsidR="00775E8F">
          <w:rPr>
            <w:rStyle w:val="Hyperlink"/>
            <w:rFonts w:cstheme="minorHAnsi"/>
            <w:sz w:val="22"/>
            <w:szCs w:val="22"/>
            <w:lang w:val="cy-GB"/>
          </w:rPr>
          <w:t xml:space="preserve">aeth Hirdymor </w:t>
        </w:r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>(</w:t>
        </w:r>
        <w:proofErr w:type="spellStart"/>
        <w:r w:rsidR="00775E8F">
          <w:rPr>
            <w:rStyle w:val="Hyperlink"/>
            <w:rFonts w:cstheme="minorHAnsi"/>
            <w:sz w:val="22"/>
            <w:szCs w:val="22"/>
            <w:lang w:val="cy-GB"/>
          </w:rPr>
          <w:t>icc.gig</w:t>
        </w:r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>.</w:t>
        </w:r>
        <w:r w:rsidR="00775E8F">
          <w:rPr>
            <w:rStyle w:val="Hyperlink"/>
            <w:rFonts w:cstheme="minorHAnsi"/>
            <w:sz w:val="22"/>
            <w:szCs w:val="22"/>
            <w:lang w:val="cy-GB"/>
          </w:rPr>
          <w:t>cymru</w:t>
        </w:r>
        <w:proofErr w:type="spellEnd"/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>)</w:t>
        </w:r>
      </w:hyperlink>
    </w:p>
    <w:p w14:paraId="2511F8C0" w14:textId="2E8AF4E0" w:rsidR="002D6C32" w:rsidRPr="00BE6204" w:rsidRDefault="00775E8F" w:rsidP="002D6C32">
      <w:pPr>
        <w:pStyle w:val="ListParagraph"/>
        <w:numPr>
          <w:ilvl w:val="0"/>
          <w:numId w:val="19"/>
        </w:numPr>
        <w:rPr>
          <w:sz w:val="22"/>
          <w:szCs w:val="22"/>
          <w:lang w:val="cy-GB"/>
        </w:rPr>
      </w:pPr>
      <w:r>
        <w:rPr>
          <w:rStyle w:val="Hyperlink"/>
          <w:rFonts w:cstheme="minorHAnsi"/>
          <w:color w:val="auto"/>
          <w:sz w:val="22"/>
          <w:szCs w:val="22"/>
          <w:u w:val="none"/>
          <w:lang w:val="cy-GB"/>
        </w:rPr>
        <w:t>Iechyd Cyhoeddus Cymru</w:t>
      </w:r>
      <w:r w:rsidR="002D6C32" w:rsidRPr="00BE6204">
        <w:rPr>
          <w:rStyle w:val="Hyperlink"/>
          <w:rFonts w:cstheme="minorHAnsi"/>
          <w:color w:val="auto"/>
          <w:sz w:val="22"/>
          <w:szCs w:val="22"/>
          <w:u w:val="none"/>
          <w:lang w:val="cy-GB"/>
        </w:rPr>
        <w:t xml:space="preserve">. 2022. </w:t>
      </w:r>
      <w:r w:rsidR="001C684C">
        <w:rPr>
          <w:rStyle w:val="Hyperlink"/>
          <w:rFonts w:cstheme="minorHAnsi"/>
          <w:color w:val="auto"/>
          <w:sz w:val="22"/>
          <w:szCs w:val="22"/>
          <w:u w:val="none"/>
          <w:lang w:val="cy-GB"/>
        </w:rPr>
        <w:t xml:space="preserve">Ein Cynllun Strategol </w:t>
      </w:r>
      <w:r w:rsidR="002D6C32" w:rsidRPr="00BE6204">
        <w:rPr>
          <w:rStyle w:val="Hyperlink"/>
          <w:rFonts w:cstheme="minorHAnsi"/>
          <w:color w:val="auto"/>
          <w:sz w:val="22"/>
          <w:szCs w:val="22"/>
          <w:u w:val="none"/>
          <w:lang w:val="cy-GB"/>
        </w:rPr>
        <w:t xml:space="preserve">2022-2025. </w:t>
      </w:r>
      <w:r w:rsidR="002D6C32" w:rsidRPr="00BE6204">
        <w:rPr>
          <w:rStyle w:val="Hyperlink"/>
          <w:rFonts w:cstheme="minorHAnsi"/>
          <w:sz w:val="22"/>
          <w:szCs w:val="22"/>
          <w:lang w:val="cy-GB"/>
        </w:rPr>
        <w:t>A</w:t>
      </w:r>
      <w:r w:rsidR="00815629">
        <w:rPr>
          <w:rStyle w:val="Hyperlink"/>
          <w:rFonts w:cstheme="minorHAnsi"/>
          <w:sz w:val="22"/>
          <w:szCs w:val="22"/>
          <w:lang w:val="cy-GB"/>
        </w:rPr>
        <w:t>r gael ar-lein ar</w:t>
      </w:r>
      <w:r w:rsidR="002D6C32" w:rsidRPr="00BE6204">
        <w:rPr>
          <w:rStyle w:val="Hyperlink"/>
          <w:rFonts w:cstheme="minorHAnsi"/>
          <w:sz w:val="22"/>
          <w:szCs w:val="22"/>
          <w:lang w:val="cy-GB"/>
        </w:rPr>
        <w:t xml:space="preserve">: </w:t>
      </w:r>
      <w:hyperlink r:id="rId39" w:history="1"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>IMTP-2022---2025-v1-010422.pdf</w:t>
        </w:r>
      </w:hyperlink>
      <w:r w:rsidR="002D6C32" w:rsidRPr="00BE6204">
        <w:rPr>
          <w:sz w:val="22"/>
          <w:szCs w:val="22"/>
          <w:lang w:val="cy-GB"/>
        </w:rPr>
        <w:t xml:space="preserve"> </w:t>
      </w:r>
    </w:p>
    <w:p w14:paraId="3D809952" w14:textId="6A51EFE2" w:rsidR="002D6C32" w:rsidRPr="00BE6204" w:rsidRDefault="00775E8F" w:rsidP="002D6C32">
      <w:pPr>
        <w:pStyle w:val="ListParagraph"/>
        <w:numPr>
          <w:ilvl w:val="0"/>
          <w:numId w:val="19"/>
        </w:numPr>
        <w:rPr>
          <w:rStyle w:val="Hyperlink"/>
          <w:color w:val="auto"/>
          <w:sz w:val="22"/>
          <w:szCs w:val="22"/>
          <w:u w:val="none"/>
          <w:lang w:val="cy-GB"/>
        </w:rPr>
      </w:pPr>
      <w:r>
        <w:rPr>
          <w:sz w:val="22"/>
          <w:szCs w:val="22"/>
          <w:lang w:val="cy-GB"/>
        </w:rPr>
        <w:t>GIG Cymru</w:t>
      </w:r>
      <w:r w:rsidR="002D6C32" w:rsidRPr="00BE6204">
        <w:rPr>
          <w:sz w:val="22"/>
          <w:szCs w:val="22"/>
          <w:lang w:val="cy-GB"/>
        </w:rPr>
        <w:t xml:space="preserve">. 2016. NHS Wales </w:t>
      </w:r>
      <w:proofErr w:type="spellStart"/>
      <w:r w:rsidR="002D6C32" w:rsidRPr="00BE6204">
        <w:rPr>
          <w:sz w:val="22"/>
          <w:szCs w:val="22"/>
          <w:lang w:val="cy-GB"/>
        </w:rPr>
        <w:t>Core</w:t>
      </w:r>
      <w:proofErr w:type="spellEnd"/>
      <w:r w:rsidR="002D6C32" w:rsidRPr="00BE6204">
        <w:rPr>
          <w:sz w:val="22"/>
          <w:szCs w:val="22"/>
          <w:lang w:val="cy-GB"/>
        </w:rPr>
        <w:t xml:space="preserve"> </w:t>
      </w:r>
      <w:proofErr w:type="spellStart"/>
      <w:r w:rsidR="002D6C32" w:rsidRPr="00BE6204">
        <w:rPr>
          <w:sz w:val="22"/>
          <w:szCs w:val="22"/>
          <w:lang w:val="cy-GB"/>
        </w:rPr>
        <w:t>Principles</w:t>
      </w:r>
      <w:proofErr w:type="spellEnd"/>
      <w:r w:rsidR="002D6C32" w:rsidRPr="00BE6204">
        <w:rPr>
          <w:sz w:val="22"/>
          <w:szCs w:val="22"/>
          <w:lang w:val="cy-GB"/>
        </w:rPr>
        <w:t xml:space="preserve">. </w:t>
      </w:r>
      <w:r w:rsidR="00815629">
        <w:rPr>
          <w:sz w:val="22"/>
          <w:szCs w:val="22"/>
          <w:lang w:val="cy-GB"/>
        </w:rPr>
        <w:t>Ar gael ar-lein ar</w:t>
      </w:r>
      <w:r w:rsidR="002D6C32" w:rsidRPr="00BE6204">
        <w:rPr>
          <w:sz w:val="22"/>
          <w:szCs w:val="22"/>
          <w:lang w:val="cy-GB"/>
        </w:rPr>
        <w:t xml:space="preserve">: </w:t>
      </w:r>
      <w:hyperlink r:id="rId40" w:history="1">
        <w:proofErr w:type="spellStart"/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>NHS_Core</w:t>
        </w:r>
        <w:proofErr w:type="spellEnd"/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 xml:space="preserve"> Principles_leaflet.pdf (wales.nhs.uk)</w:t>
        </w:r>
      </w:hyperlink>
    </w:p>
    <w:p w14:paraId="0986A1C7" w14:textId="7C127967" w:rsidR="002D6C32" w:rsidRPr="00BE6204" w:rsidRDefault="00815629" w:rsidP="002D6C32">
      <w:pPr>
        <w:pStyle w:val="ListParagraph"/>
        <w:numPr>
          <w:ilvl w:val="0"/>
          <w:numId w:val="19"/>
        </w:numPr>
        <w:rPr>
          <w:rStyle w:val="Hyperlink"/>
          <w:color w:val="auto"/>
          <w:sz w:val="22"/>
          <w:szCs w:val="22"/>
          <w:u w:val="none"/>
          <w:lang w:val="cy-GB"/>
        </w:rPr>
      </w:pPr>
      <w:r>
        <w:rPr>
          <w:sz w:val="22"/>
          <w:szCs w:val="22"/>
          <w:lang w:val="cy-GB"/>
        </w:rPr>
        <w:t>Iechyd Cyhoeddus Cymru</w:t>
      </w:r>
      <w:r w:rsidR="002D6C32" w:rsidRPr="00BE6204">
        <w:rPr>
          <w:sz w:val="22"/>
          <w:szCs w:val="22"/>
          <w:lang w:val="cy-GB"/>
        </w:rPr>
        <w:t xml:space="preserve">. 2020. </w:t>
      </w:r>
      <w:r>
        <w:rPr>
          <w:sz w:val="22"/>
          <w:szCs w:val="22"/>
          <w:lang w:val="cy-GB"/>
        </w:rPr>
        <w:t>Gweithio i wireddu dyfodol iachach i Gymru</w:t>
      </w:r>
      <w:r w:rsidR="002D6C32" w:rsidRPr="00BE6204">
        <w:rPr>
          <w:sz w:val="22"/>
          <w:szCs w:val="22"/>
          <w:lang w:val="cy-GB"/>
        </w:rPr>
        <w:t xml:space="preserve">: </w:t>
      </w:r>
      <w:r>
        <w:rPr>
          <w:sz w:val="22"/>
          <w:szCs w:val="22"/>
          <w:lang w:val="cy-GB"/>
        </w:rPr>
        <w:t xml:space="preserve">Ein Cynllun Cydraddoldeb </w:t>
      </w:r>
      <w:r w:rsidR="002D6C32" w:rsidRPr="00BE6204">
        <w:rPr>
          <w:sz w:val="22"/>
          <w:szCs w:val="22"/>
          <w:lang w:val="cy-GB"/>
        </w:rPr>
        <w:t>Strateg</w:t>
      </w:r>
      <w:r>
        <w:rPr>
          <w:sz w:val="22"/>
          <w:szCs w:val="22"/>
          <w:lang w:val="cy-GB"/>
        </w:rPr>
        <w:t>ol</w:t>
      </w:r>
      <w:r w:rsidR="002D6C32" w:rsidRPr="00BE6204">
        <w:rPr>
          <w:sz w:val="22"/>
          <w:szCs w:val="22"/>
          <w:lang w:val="cy-GB"/>
        </w:rPr>
        <w:t xml:space="preserve"> </w:t>
      </w:r>
      <w:r w:rsidR="00775E8F">
        <w:rPr>
          <w:sz w:val="22"/>
          <w:szCs w:val="22"/>
          <w:lang w:val="cy-GB"/>
        </w:rPr>
        <w:t xml:space="preserve">a’n Hamcanion </w:t>
      </w:r>
      <w:r w:rsidR="002D6C32" w:rsidRPr="00BE6204">
        <w:rPr>
          <w:sz w:val="22"/>
          <w:szCs w:val="22"/>
          <w:lang w:val="cy-GB"/>
        </w:rPr>
        <w:t xml:space="preserve">2020-2024. </w:t>
      </w:r>
      <w:r>
        <w:rPr>
          <w:sz w:val="22"/>
          <w:szCs w:val="22"/>
          <w:lang w:val="cy-GB"/>
        </w:rPr>
        <w:t>Ar gael ar-lein ar</w:t>
      </w:r>
      <w:r w:rsidR="002D6C32" w:rsidRPr="00BE6204">
        <w:rPr>
          <w:sz w:val="22"/>
          <w:szCs w:val="22"/>
          <w:lang w:val="cy-GB"/>
        </w:rPr>
        <w:t xml:space="preserve">: </w:t>
      </w:r>
      <w:hyperlink r:id="rId41" w:history="1">
        <w:r>
          <w:rPr>
            <w:rStyle w:val="Hyperlink"/>
            <w:sz w:val="22"/>
            <w:szCs w:val="22"/>
            <w:lang w:val="cy-GB"/>
          </w:rPr>
          <w:t>Cynllun Cydraddoldeb S</w:t>
        </w:r>
        <w:r w:rsidR="002D6C32" w:rsidRPr="00BE6204">
          <w:rPr>
            <w:rStyle w:val="Hyperlink"/>
            <w:sz w:val="22"/>
            <w:szCs w:val="22"/>
            <w:lang w:val="cy-GB"/>
          </w:rPr>
          <w:t>trateg</w:t>
        </w:r>
        <w:r>
          <w:rPr>
            <w:rStyle w:val="Hyperlink"/>
            <w:sz w:val="22"/>
            <w:szCs w:val="22"/>
            <w:lang w:val="cy-GB"/>
          </w:rPr>
          <w:t>ol</w:t>
        </w:r>
        <w:r w:rsidR="002D6C32" w:rsidRPr="00BE6204">
          <w:rPr>
            <w:rStyle w:val="Hyperlink"/>
            <w:sz w:val="22"/>
            <w:szCs w:val="22"/>
            <w:lang w:val="cy-GB"/>
          </w:rPr>
          <w:t xml:space="preserve"> (</w:t>
        </w:r>
        <w:proofErr w:type="spellStart"/>
        <w:r>
          <w:rPr>
            <w:rStyle w:val="Hyperlink"/>
            <w:sz w:val="22"/>
            <w:szCs w:val="22"/>
            <w:lang w:val="cy-GB"/>
          </w:rPr>
          <w:t>publichealthw</w:t>
        </w:r>
        <w:r w:rsidR="002D6C32" w:rsidRPr="00BE6204">
          <w:rPr>
            <w:rStyle w:val="Hyperlink"/>
            <w:sz w:val="22"/>
            <w:szCs w:val="22"/>
            <w:lang w:val="cy-GB"/>
          </w:rPr>
          <w:t>ales.nhs.</w:t>
        </w:r>
        <w:r>
          <w:rPr>
            <w:rStyle w:val="Hyperlink"/>
            <w:sz w:val="22"/>
            <w:szCs w:val="22"/>
            <w:lang w:val="cy-GB"/>
          </w:rPr>
          <w:t>wales</w:t>
        </w:r>
        <w:proofErr w:type="spellEnd"/>
        <w:r w:rsidR="002D6C32" w:rsidRPr="00BE6204">
          <w:rPr>
            <w:rStyle w:val="Hyperlink"/>
            <w:sz w:val="22"/>
            <w:szCs w:val="22"/>
            <w:lang w:val="cy-GB"/>
          </w:rPr>
          <w:t>)</w:t>
        </w:r>
      </w:hyperlink>
    </w:p>
    <w:p w14:paraId="0CF9119C" w14:textId="779A83EE" w:rsidR="002D6C32" w:rsidRPr="00BE6204" w:rsidRDefault="002D6C32" w:rsidP="002D6C32">
      <w:pPr>
        <w:pStyle w:val="ListParagraph"/>
        <w:numPr>
          <w:ilvl w:val="0"/>
          <w:numId w:val="19"/>
        </w:numPr>
        <w:rPr>
          <w:rStyle w:val="Hyperlink"/>
          <w:color w:val="auto"/>
          <w:sz w:val="22"/>
          <w:szCs w:val="22"/>
          <w:u w:val="none"/>
          <w:lang w:val="cy-GB"/>
        </w:rPr>
      </w:pPr>
      <w:r w:rsidRPr="00BE6204">
        <w:rPr>
          <w:sz w:val="22"/>
          <w:szCs w:val="22"/>
          <w:lang w:val="cy-GB"/>
        </w:rPr>
        <w:t>Comisi</w:t>
      </w:r>
      <w:r w:rsidR="0097174D">
        <w:rPr>
          <w:sz w:val="22"/>
          <w:szCs w:val="22"/>
          <w:lang w:val="cy-GB"/>
        </w:rPr>
        <w:t>y</w:t>
      </w:r>
      <w:r w:rsidRPr="00BE6204">
        <w:rPr>
          <w:sz w:val="22"/>
          <w:szCs w:val="22"/>
          <w:lang w:val="cy-GB"/>
        </w:rPr>
        <w:t>n</w:t>
      </w:r>
      <w:r w:rsidR="0097174D">
        <w:rPr>
          <w:sz w:val="22"/>
          <w:szCs w:val="22"/>
          <w:lang w:val="cy-GB"/>
        </w:rPr>
        <w:t>ydd Cenedlaethau’r Dyfodol Cymru</w:t>
      </w:r>
      <w:r w:rsidRPr="00BE6204">
        <w:rPr>
          <w:sz w:val="22"/>
          <w:szCs w:val="22"/>
          <w:lang w:val="cy-GB"/>
        </w:rPr>
        <w:t xml:space="preserve">. </w:t>
      </w:r>
      <w:r w:rsidR="0097174D">
        <w:rPr>
          <w:sz w:val="22"/>
          <w:szCs w:val="22"/>
          <w:lang w:val="cy-GB"/>
        </w:rPr>
        <w:t xml:space="preserve">Deddf Llesiant Cenedlaethau’r Dyfodol </w:t>
      </w:r>
      <w:r w:rsidRPr="00BE6204">
        <w:rPr>
          <w:sz w:val="22"/>
          <w:szCs w:val="22"/>
          <w:lang w:val="cy-GB"/>
        </w:rPr>
        <w:t>(</w:t>
      </w:r>
      <w:r w:rsidR="0097174D">
        <w:rPr>
          <w:sz w:val="22"/>
          <w:szCs w:val="22"/>
          <w:lang w:val="cy-GB"/>
        </w:rPr>
        <w:t>Cymru</w:t>
      </w:r>
      <w:r w:rsidRPr="00BE6204">
        <w:rPr>
          <w:sz w:val="22"/>
          <w:szCs w:val="22"/>
          <w:lang w:val="cy-GB"/>
        </w:rPr>
        <w:t xml:space="preserve">) 2015. </w:t>
      </w:r>
      <w:hyperlink r:id="rId42" w:history="1">
        <w:r w:rsidR="0097174D">
          <w:rPr>
            <w:rStyle w:val="Hyperlink"/>
            <w:rFonts w:cstheme="minorHAnsi"/>
            <w:sz w:val="22"/>
            <w:szCs w:val="22"/>
            <w:lang w:val="cy-GB"/>
          </w:rPr>
          <w:t xml:space="preserve">Deddf Llesiant Cenedlaethau’r Dyfodol </w:t>
        </w:r>
        <w:r w:rsidRPr="00BE6204">
          <w:rPr>
            <w:rStyle w:val="Hyperlink"/>
            <w:rFonts w:cstheme="minorHAnsi"/>
            <w:sz w:val="22"/>
            <w:szCs w:val="22"/>
            <w:lang w:val="cy-GB"/>
          </w:rPr>
          <w:t>(</w:t>
        </w:r>
        <w:r w:rsidR="0097174D">
          <w:rPr>
            <w:rStyle w:val="Hyperlink"/>
            <w:rFonts w:cstheme="minorHAnsi"/>
            <w:sz w:val="22"/>
            <w:szCs w:val="22"/>
            <w:lang w:val="cy-GB"/>
          </w:rPr>
          <w:t>Cymru</w:t>
        </w:r>
        <w:r w:rsidRPr="00BE6204">
          <w:rPr>
            <w:rStyle w:val="Hyperlink"/>
            <w:rFonts w:cstheme="minorHAnsi"/>
            <w:sz w:val="22"/>
            <w:szCs w:val="22"/>
            <w:lang w:val="cy-GB"/>
          </w:rPr>
          <w:t>) 2015 – Comisi</w:t>
        </w:r>
        <w:r w:rsidR="0097174D">
          <w:rPr>
            <w:rStyle w:val="Hyperlink"/>
            <w:rFonts w:cstheme="minorHAnsi"/>
            <w:sz w:val="22"/>
            <w:szCs w:val="22"/>
            <w:lang w:val="cy-GB"/>
          </w:rPr>
          <w:t>y</w:t>
        </w:r>
        <w:r w:rsidRPr="00BE6204">
          <w:rPr>
            <w:rStyle w:val="Hyperlink"/>
            <w:rFonts w:cstheme="minorHAnsi"/>
            <w:sz w:val="22"/>
            <w:szCs w:val="22"/>
            <w:lang w:val="cy-GB"/>
          </w:rPr>
          <w:t>n</w:t>
        </w:r>
        <w:r w:rsidR="0097174D">
          <w:rPr>
            <w:rStyle w:val="Hyperlink"/>
            <w:rFonts w:cstheme="minorHAnsi"/>
            <w:sz w:val="22"/>
            <w:szCs w:val="22"/>
            <w:lang w:val="cy-GB"/>
          </w:rPr>
          <w:t>ydd Cenedlaethau’r Dyfodol Cymru</w:t>
        </w:r>
      </w:hyperlink>
    </w:p>
    <w:p w14:paraId="4A2537A2" w14:textId="42D41239" w:rsidR="002D6C32" w:rsidRPr="00BE6204" w:rsidRDefault="0097174D" w:rsidP="002D6C32">
      <w:pPr>
        <w:pStyle w:val="ListParagraph"/>
        <w:numPr>
          <w:ilvl w:val="0"/>
          <w:numId w:val="19"/>
        </w:numPr>
        <w:rPr>
          <w:sz w:val="22"/>
          <w:szCs w:val="22"/>
          <w:lang w:val="cy-GB"/>
        </w:rPr>
      </w:pPr>
      <w:r>
        <w:rPr>
          <w:sz w:val="22"/>
          <w:szCs w:val="22"/>
          <w:lang w:val="cy-GB"/>
        </w:rPr>
        <w:t>Llywodraeth y DU</w:t>
      </w:r>
      <w:r w:rsidR="002D6C32" w:rsidRPr="00BE6204">
        <w:rPr>
          <w:sz w:val="22"/>
          <w:szCs w:val="22"/>
          <w:lang w:val="cy-GB"/>
        </w:rPr>
        <w:t xml:space="preserve">. 2010. </w:t>
      </w:r>
      <w:r>
        <w:rPr>
          <w:sz w:val="22"/>
          <w:szCs w:val="22"/>
          <w:lang w:val="cy-GB"/>
        </w:rPr>
        <w:t xml:space="preserve">Deddf Cydraddoldeb </w:t>
      </w:r>
      <w:r w:rsidR="002D6C32" w:rsidRPr="00BE6204">
        <w:rPr>
          <w:sz w:val="22"/>
          <w:szCs w:val="22"/>
          <w:lang w:val="cy-GB"/>
        </w:rPr>
        <w:t xml:space="preserve">2010. </w:t>
      </w:r>
      <w:r w:rsidR="00815629">
        <w:rPr>
          <w:sz w:val="22"/>
          <w:szCs w:val="22"/>
          <w:lang w:val="cy-GB"/>
        </w:rPr>
        <w:t>Ar gael ar-lein ar</w:t>
      </w:r>
      <w:r w:rsidR="002D6C32" w:rsidRPr="00BE6204">
        <w:rPr>
          <w:sz w:val="22"/>
          <w:szCs w:val="22"/>
          <w:lang w:val="cy-GB"/>
        </w:rPr>
        <w:t xml:space="preserve">: </w:t>
      </w:r>
      <w:hyperlink r:id="rId43" w:history="1">
        <w:r>
          <w:rPr>
            <w:rStyle w:val="Hyperlink"/>
            <w:rFonts w:cstheme="minorHAnsi"/>
            <w:sz w:val="22"/>
            <w:szCs w:val="22"/>
            <w:lang w:val="cy-GB"/>
          </w:rPr>
          <w:t>https://www.legislation.gov.uk/cy/ukpga/2010/15/contents</w:t>
        </w:r>
      </w:hyperlink>
    </w:p>
    <w:p w14:paraId="10D410E7" w14:textId="7FA0E2C1" w:rsidR="002D6C32" w:rsidRPr="00BE6204" w:rsidRDefault="0097174D" w:rsidP="002D6C32">
      <w:pPr>
        <w:pStyle w:val="ListParagraph"/>
        <w:numPr>
          <w:ilvl w:val="0"/>
          <w:numId w:val="19"/>
        </w:numPr>
        <w:rPr>
          <w:rStyle w:val="Hyperlink"/>
          <w:color w:val="auto"/>
          <w:sz w:val="22"/>
          <w:szCs w:val="22"/>
          <w:u w:val="none"/>
          <w:lang w:val="cy-GB"/>
        </w:rPr>
      </w:pPr>
      <w:r>
        <w:rPr>
          <w:sz w:val="22"/>
          <w:szCs w:val="22"/>
          <w:lang w:val="cy-GB"/>
        </w:rPr>
        <w:t>Arsyllfa Iechyd Cyhoeddus Cymru</w:t>
      </w:r>
      <w:r w:rsidR="002D6C32" w:rsidRPr="00BE6204">
        <w:rPr>
          <w:sz w:val="22"/>
          <w:szCs w:val="22"/>
          <w:lang w:val="cy-GB"/>
        </w:rPr>
        <w:t xml:space="preserve">. 2019. PHOF </w:t>
      </w:r>
      <w:proofErr w:type="spellStart"/>
      <w:r w:rsidR="002D6C32" w:rsidRPr="00BE6204">
        <w:rPr>
          <w:sz w:val="22"/>
          <w:szCs w:val="22"/>
          <w:lang w:val="cy-GB"/>
        </w:rPr>
        <w:t>Life</w:t>
      </w:r>
      <w:proofErr w:type="spellEnd"/>
      <w:r w:rsidR="002D6C32" w:rsidRPr="00BE6204">
        <w:rPr>
          <w:sz w:val="22"/>
          <w:szCs w:val="22"/>
          <w:lang w:val="cy-GB"/>
        </w:rPr>
        <w:t xml:space="preserve"> </w:t>
      </w:r>
      <w:proofErr w:type="spellStart"/>
      <w:r w:rsidR="002D6C32" w:rsidRPr="00BE6204">
        <w:rPr>
          <w:sz w:val="22"/>
          <w:szCs w:val="22"/>
          <w:lang w:val="cy-GB"/>
        </w:rPr>
        <w:t>expectancy</w:t>
      </w:r>
      <w:proofErr w:type="spellEnd"/>
      <w:r w:rsidR="002D6C32" w:rsidRPr="00BE6204">
        <w:rPr>
          <w:sz w:val="22"/>
          <w:szCs w:val="22"/>
          <w:lang w:val="cy-GB"/>
        </w:rPr>
        <w:t xml:space="preserve"> at </w:t>
      </w:r>
      <w:proofErr w:type="spellStart"/>
      <w:r w:rsidR="002D6C32" w:rsidRPr="00BE6204">
        <w:rPr>
          <w:sz w:val="22"/>
          <w:szCs w:val="22"/>
          <w:lang w:val="cy-GB"/>
        </w:rPr>
        <w:t>birth</w:t>
      </w:r>
      <w:proofErr w:type="spellEnd"/>
      <w:r w:rsidR="002D6C32" w:rsidRPr="00BE6204">
        <w:rPr>
          <w:sz w:val="22"/>
          <w:szCs w:val="22"/>
          <w:lang w:val="cy-GB"/>
        </w:rPr>
        <w:t xml:space="preserve">, 2015 to 2017. </w:t>
      </w:r>
      <w:hyperlink r:id="rId44" w:history="1"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 xml:space="preserve">PHOF 2017 </w:t>
        </w:r>
        <w:proofErr w:type="spellStart"/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>Characteristics</w:t>
        </w:r>
        <w:proofErr w:type="spellEnd"/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 xml:space="preserve"> - </w:t>
        </w:r>
        <w:proofErr w:type="spellStart"/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>Area</w:t>
        </w:r>
        <w:proofErr w:type="spellEnd"/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 xml:space="preserve"> | </w:t>
        </w:r>
        <w:proofErr w:type="spellStart"/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>Tableau</w:t>
        </w:r>
        <w:proofErr w:type="spellEnd"/>
        <w:r w:rsidR="002D6C32" w:rsidRPr="00BE6204">
          <w:rPr>
            <w:rStyle w:val="Hyperlink"/>
            <w:rFonts w:cstheme="minorHAnsi"/>
            <w:sz w:val="22"/>
            <w:szCs w:val="22"/>
            <w:lang w:val="cy-GB"/>
          </w:rPr>
          <w:t xml:space="preserve"> Public</w:t>
        </w:r>
      </w:hyperlink>
    </w:p>
    <w:p w14:paraId="32993999" w14:textId="32D73A06" w:rsidR="002D6C32" w:rsidRPr="00BE6204" w:rsidRDefault="00247EF5" w:rsidP="002D6C32">
      <w:pPr>
        <w:pStyle w:val="ListParagraph"/>
        <w:numPr>
          <w:ilvl w:val="0"/>
          <w:numId w:val="19"/>
        </w:numPr>
        <w:rPr>
          <w:sz w:val="22"/>
          <w:szCs w:val="22"/>
          <w:lang w:val="cy-GB"/>
        </w:rPr>
      </w:pPr>
      <w:r>
        <w:rPr>
          <w:noProof/>
          <w:sz w:val="22"/>
          <w:szCs w:val="22"/>
          <w:lang w:val="cy-GB"/>
        </w:rPr>
        <w:t>Iechyd Cyhoeddus Cymru</w:t>
      </w:r>
      <w:r w:rsidR="002D6C32" w:rsidRPr="00BE6204">
        <w:rPr>
          <w:noProof/>
          <w:sz w:val="22"/>
          <w:szCs w:val="22"/>
          <w:lang w:val="cy-GB"/>
        </w:rPr>
        <w:t>. Cancer Incidence in Wales, 2002-2018. Data for FY2018, persons aged 60-74 [</w:t>
      </w:r>
      <w:r>
        <w:rPr>
          <w:noProof/>
          <w:sz w:val="22"/>
          <w:szCs w:val="22"/>
          <w:lang w:val="cy-GB"/>
        </w:rPr>
        <w:t>Rhyngrwyd</w:t>
      </w:r>
      <w:r w:rsidR="002D6C32" w:rsidRPr="00BE6204">
        <w:rPr>
          <w:noProof/>
          <w:sz w:val="22"/>
          <w:szCs w:val="22"/>
          <w:lang w:val="cy-GB"/>
        </w:rPr>
        <w:t xml:space="preserve">]. 2021. </w:t>
      </w:r>
      <w:r w:rsidR="00815629">
        <w:rPr>
          <w:sz w:val="22"/>
          <w:szCs w:val="22"/>
          <w:lang w:val="cy-GB"/>
        </w:rPr>
        <w:t>Ar gael ar</w:t>
      </w:r>
      <w:r w:rsidR="002D6C32" w:rsidRPr="00BE6204">
        <w:rPr>
          <w:noProof/>
          <w:sz w:val="22"/>
          <w:szCs w:val="22"/>
          <w:lang w:val="cy-GB"/>
        </w:rPr>
        <w:t xml:space="preserve">: </w:t>
      </w:r>
      <w:hyperlink r:id="rId45" w:history="1">
        <w:r w:rsidR="002D6C32" w:rsidRPr="00BE6204">
          <w:rPr>
            <w:rStyle w:val="Hyperlink"/>
            <w:rFonts w:cstheme="minorHAnsi"/>
            <w:noProof/>
            <w:sz w:val="22"/>
            <w:szCs w:val="22"/>
            <w:lang w:val="cy-GB"/>
          </w:rPr>
          <w:t>https://phw.nhs.wales/services-and-teams/welsh-cancer-intelligence-and-surveillance-unit-wcisu/cancer-incidence-in-wales-2002-2018</w:t>
        </w:r>
      </w:hyperlink>
    </w:p>
    <w:p w14:paraId="3B436797" w14:textId="77777777" w:rsidR="002D6C32" w:rsidRPr="00BE6204" w:rsidRDefault="002D6C32" w:rsidP="002D6C32">
      <w:pPr>
        <w:pStyle w:val="ListParagraph"/>
        <w:numPr>
          <w:ilvl w:val="0"/>
          <w:numId w:val="19"/>
        </w:numPr>
        <w:rPr>
          <w:sz w:val="22"/>
          <w:szCs w:val="22"/>
          <w:lang w:val="cy-GB"/>
        </w:rPr>
      </w:pPr>
      <w:proofErr w:type="spellStart"/>
      <w:r w:rsidRPr="00BE6204">
        <w:rPr>
          <w:sz w:val="22"/>
          <w:szCs w:val="22"/>
          <w:lang w:val="cy-GB"/>
        </w:rPr>
        <w:lastRenderedPageBreak/>
        <w:t>Goff</w:t>
      </w:r>
      <w:proofErr w:type="spellEnd"/>
      <w:r w:rsidRPr="00BE6204">
        <w:rPr>
          <w:sz w:val="22"/>
          <w:szCs w:val="22"/>
          <w:lang w:val="cy-GB"/>
        </w:rPr>
        <w:t xml:space="preserve"> LM. 2019. </w:t>
      </w:r>
      <w:proofErr w:type="spellStart"/>
      <w:r w:rsidRPr="00BE6204">
        <w:rPr>
          <w:sz w:val="22"/>
          <w:szCs w:val="22"/>
          <w:lang w:val="cy-GB"/>
        </w:rPr>
        <w:t>Ethnicity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and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Type</w:t>
      </w:r>
      <w:proofErr w:type="spellEnd"/>
      <w:r w:rsidRPr="00BE6204">
        <w:rPr>
          <w:sz w:val="22"/>
          <w:szCs w:val="22"/>
          <w:lang w:val="cy-GB"/>
        </w:rPr>
        <w:t xml:space="preserve"> 2 Diabetes </w:t>
      </w:r>
      <w:proofErr w:type="spellStart"/>
      <w:r w:rsidRPr="00BE6204">
        <w:rPr>
          <w:sz w:val="22"/>
          <w:szCs w:val="22"/>
          <w:lang w:val="cy-GB"/>
        </w:rPr>
        <w:t>in</w:t>
      </w:r>
      <w:proofErr w:type="spellEnd"/>
      <w:r w:rsidRPr="00BE6204">
        <w:rPr>
          <w:sz w:val="22"/>
          <w:szCs w:val="22"/>
          <w:lang w:val="cy-GB"/>
        </w:rPr>
        <w:t xml:space="preserve"> the UK. </w:t>
      </w:r>
      <w:proofErr w:type="spellStart"/>
      <w:r w:rsidRPr="00BE6204">
        <w:rPr>
          <w:sz w:val="22"/>
          <w:szCs w:val="22"/>
          <w:lang w:val="cy-GB"/>
        </w:rPr>
        <w:t>Diabetic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Medicine</w:t>
      </w:r>
      <w:proofErr w:type="spellEnd"/>
      <w:r w:rsidRPr="00BE6204">
        <w:rPr>
          <w:sz w:val="22"/>
          <w:szCs w:val="22"/>
          <w:lang w:val="cy-GB"/>
        </w:rPr>
        <w:t>. 36:8 PP927-938</w:t>
      </w:r>
    </w:p>
    <w:p w14:paraId="23E9F0DC" w14:textId="77777777" w:rsidR="002D6C32" w:rsidRPr="00BE6204" w:rsidRDefault="002D6C32" w:rsidP="002D6C32">
      <w:pPr>
        <w:pStyle w:val="ListParagraph"/>
        <w:numPr>
          <w:ilvl w:val="0"/>
          <w:numId w:val="19"/>
        </w:numPr>
        <w:rPr>
          <w:sz w:val="22"/>
          <w:szCs w:val="22"/>
          <w:lang w:val="cy-GB"/>
        </w:rPr>
      </w:pPr>
      <w:r w:rsidRPr="00BE6204">
        <w:rPr>
          <w:noProof/>
          <w:sz w:val="22"/>
          <w:szCs w:val="22"/>
          <w:lang w:val="cy-GB"/>
        </w:rPr>
        <w:t>Bansal N et al. 2012. Major ethnic group differences in breast cancer screening uptake in Scotland are not extinguished by adjustment for indices of geographical residence, area deprivation, long-term illness and education. Br J Cancer. 2012;106(8):1361–6</w:t>
      </w:r>
    </w:p>
    <w:p w14:paraId="60C9FC11" w14:textId="77777777" w:rsidR="002D6C32" w:rsidRPr="00BE6204" w:rsidRDefault="002D6C32" w:rsidP="002D6C32">
      <w:pPr>
        <w:pStyle w:val="ListParagraph"/>
        <w:numPr>
          <w:ilvl w:val="0"/>
          <w:numId w:val="19"/>
        </w:numPr>
        <w:rPr>
          <w:sz w:val="22"/>
          <w:szCs w:val="22"/>
          <w:lang w:val="cy-GB"/>
        </w:rPr>
      </w:pPr>
      <w:r w:rsidRPr="00BE6204">
        <w:rPr>
          <w:noProof/>
          <w:sz w:val="22"/>
          <w:szCs w:val="22"/>
          <w:lang w:val="cy-GB"/>
        </w:rPr>
        <w:t xml:space="preserve">Szczepura et al. 2008. Breast and bowel cancer screening uptake patterns over 15 years for UK south Asian ethnic minority populations, corrected for differences in socio-demographic characteristics. BMC Public Health. </w:t>
      </w:r>
    </w:p>
    <w:p w14:paraId="3FD7F157" w14:textId="77777777" w:rsidR="002D6C32" w:rsidRPr="00BE6204" w:rsidRDefault="002D6C32" w:rsidP="002D6C32">
      <w:pPr>
        <w:pStyle w:val="ListParagraph"/>
        <w:numPr>
          <w:ilvl w:val="0"/>
          <w:numId w:val="19"/>
        </w:numPr>
        <w:rPr>
          <w:sz w:val="22"/>
          <w:szCs w:val="22"/>
          <w:lang w:val="cy-GB"/>
        </w:rPr>
      </w:pPr>
      <w:r w:rsidRPr="00BE6204">
        <w:rPr>
          <w:noProof/>
          <w:sz w:val="22"/>
          <w:szCs w:val="22"/>
          <w:lang w:val="cy-GB"/>
        </w:rPr>
        <w:t>Kerrison RS et al. 2021. Ethnic inequalities in older adults bowel cancer awareness: findings from a community survey conducted in an ethnically diverse region in England. BMC Public Health. 2021</w:t>
      </w:r>
    </w:p>
    <w:p w14:paraId="5A52764A" w14:textId="2EAD9B77" w:rsidR="002D6C32" w:rsidRPr="00BE6204" w:rsidRDefault="002D6C32" w:rsidP="002D6C32">
      <w:pPr>
        <w:pStyle w:val="ListParagraph"/>
        <w:numPr>
          <w:ilvl w:val="0"/>
          <w:numId w:val="19"/>
        </w:numPr>
        <w:rPr>
          <w:sz w:val="22"/>
          <w:szCs w:val="22"/>
          <w:lang w:val="cy-GB"/>
        </w:rPr>
      </w:pPr>
      <w:r w:rsidRPr="00BE6204">
        <w:rPr>
          <w:noProof/>
          <w:sz w:val="22"/>
          <w:szCs w:val="22"/>
          <w:lang w:val="cy-GB"/>
        </w:rPr>
        <w:t xml:space="preserve">Hoeck S, van de Veerdonk W, I De Brabander. 2020. Do socioeconomic factors play a role in nonadherence to follow-up colonoscopy after a positive faecal immunochemical test in the Flemish colorectal cancer screening programme. European Journal of Cancer Prevention. 29 (2), </w:t>
      </w:r>
      <w:r w:rsidR="0020100A">
        <w:rPr>
          <w:noProof/>
          <w:sz w:val="22"/>
          <w:szCs w:val="22"/>
          <w:lang w:val="cy-GB"/>
        </w:rPr>
        <w:t>tudalennau</w:t>
      </w:r>
      <w:r w:rsidRPr="00BE6204">
        <w:rPr>
          <w:noProof/>
          <w:sz w:val="22"/>
          <w:szCs w:val="22"/>
          <w:lang w:val="cy-GB"/>
        </w:rPr>
        <w:t xml:space="preserve"> 119-126</w:t>
      </w:r>
    </w:p>
    <w:p w14:paraId="2890CD00" w14:textId="77777777" w:rsidR="002D6C32" w:rsidRPr="00BE6204" w:rsidRDefault="002D6C32" w:rsidP="002D6C32">
      <w:pPr>
        <w:pStyle w:val="ListParagraph"/>
        <w:numPr>
          <w:ilvl w:val="0"/>
          <w:numId w:val="19"/>
        </w:numPr>
        <w:rPr>
          <w:sz w:val="22"/>
          <w:szCs w:val="22"/>
          <w:lang w:val="cy-GB"/>
        </w:rPr>
      </w:pPr>
      <w:r w:rsidRPr="00BE6204">
        <w:rPr>
          <w:noProof/>
          <w:sz w:val="22"/>
          <w:szCs w:val="22"/>
          <w:lang w:val="cy-GB"/>
        </w:rPr>
        <w:t>Mansouri D, McMillan DC, Grant Y, Crighton EM, Horgan PG. The Impact of Age, Sex and Socioeconomic Deprivation on Outcomes in a Colorectal Cancer Screening Programme. PLoS One. 2013;8(6)</w:t>
      </w:r>
    </w:p>
    <w:p w14:paraId="561543DA" w14:textId="77777777" w:rsidR="002D6C32" w:rsidRPr="00BE6204" w:rsidRDefault="002D6C32" w:rsidP="002D6C32">
      <w:pPr>
        <w:pStyle w:val="ListParagraph"/>
        <w:numPr>
          <w:ilvl w:val="0"/>
          <w:numId w:val="19"/>
        </w:numPr>
        <w:rPr>
          <w:sz w:val="22"/>
          <w:szCs w:val="22"/>
          <w:lang w:val="cy-GB"/>
        </w:rPr>
      </w:pPr>
      <w:proofErr w:type="spellStart"/>
      <w:r w:rsidRPr="00BE6204">
        <w:rPr>
          <w:sz w:val="22"/>
          <w:szCs w:val="22"/>
          <w:lang w:val="cy-GB"/>
        </w:rPr>
        <w:t>Wardle</w:t>
      </w:r>
      <w:proofErr w:type="spellEnd"/>
      <w:r w:rsidRPr="00BE6204">
        <w:rPr>
          <w:sz w:val="22"/>
          <w:szCs w:val="22"/>
          <w:lang w:val="cy-GB"/>
        </w:rPr>
        <w:t xml:space="preserve"> J </w:t>
      </w:r>
      <w:proofErr w:type="spellStart"/>
      <w:r w:rsidRPr="00BE6204">
        <w:rPr>
          <w:sz w:val="22"/>
          <w:szCs w:val="22"/>
          <w:lang w:val="cy-GB"/>
        </w:rPr>
        <w:t>et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al</w:t>
      </w:r>
      <w:proofErr w:type="spellEnd"/>
      <w:r w:rsidRPr="00BE6204">
        <w:rPr>
          <w:sz w:val="22"/>
          <w:szCs w:val="22"/>
          <w:lang w:val="cy-GB"/>
        </w:rPr>
        <w:t xml:space="preserve">. 2016. </w:t>
      </w:r>
      <w:proofErr w:type="spellStart"/>
      <w:r w:rsidRPr="00BE6204">
        <w:rPr>
          <w:sz w:val="22"/>
          <w:szCs w:val="22"/>
          <w:lang w:val="cy-GB"/>
        </w:rPr>
        <w:t>Effects</w:t>
      </w:r>
      <w:proofErr w:type="spellEnd"/>
      <w:r w:rsidRPr="00BE6204">
        <w:rPr>
          <w:sz w:val="22"/>
          <w:szCs w:val="22"/>
          <w:lang w:val="cy-GB"/>
        </w:rPr>
        <w:t xml:space="preserve"> of </w:t>
      </w:r>
      <w:proofErr w:type="spellStart"/>
      <w:r w:rsidRPr="00BE6204">
        <w:rPr>
          <w:sz w:val="22"/>
          <w:szCs w:val="22"/>
          <w:lang w:val="cy-GB"/>
        </w:rPr>
        <w:t>evidence-based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strategies</w:t>
      </w:r>
      <w:proofErr w:type="spellEnd"/>
      <w:r w:rsidRPr="00BE6204">
        <w:rPr>
          <w:sz w:val="22"/>
          <w:szCs w:val="22"/>
          <w:lang w:val="cy-GB"/>
        </w:rPr>
        <w:t xml:space="preserve"> to </w:t>
      </w:r>
      <w:proofErr w:type="spellStart"/>
      <w:r w:rsidRPr="00BE6204">
        <w:rPr>
          <w:sz w:val="22"/>
          <w:szCs w:val="22"/>
          <w:lang w:val="cy-GB"/>
        </w:rPr>
        <w:t>reduce</w:t>
      </w:r>
      <w:proofErr w:type="spellEnd"/>
      <w:r w:rsidRPr="00BE6204">
        <w:rPr>
          <w:sz w:val="22"/>
          <w:szCs w:val="22"/>
          <w:lang w:val="cy-GB"/>
        </w:rPr>
        <w:t xml:space="preserve"> the </w:t>
      </w:r>
      <w:proofErr w:type="spellStart"/>
      <w:r w:rsidRPr="00BE6204">
        <w:rPr>
          <w:sz w:val="22"/>
          <w:szCs w:val="22"/>
          <w:lang w:val="cy-GB"/>
        </w:rPr>
        <w:t>socioeconomic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gradient</w:t>
      </w:r>
      <w:proofErr w:type="spellEnd"/>
      <w:r w:rsidRPr="00BE6204">
        <w:rPr>
          <w:sz w:val="22"/>
          <w:szCs w:val="22"/>
          <w:lang w:val="cy-GB"/>
        </w:rPr>
        <w:t xml:space="preserve"> of </w:t>
      </w:r>
      <w:proofErr w:type="spellStart"/>
      <w:r w:rsidRPr="00BE6204">
        <w:rPr>
          <w:sz w:val="22"/>
          <w:szCs w:val="22"/>
          <w:lang w:val="cy-GB"/>
        </w:rPr>
        <w:t>uptake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in</w:t>
      </w:r>
      <w:proofErr w:type="spellEnd"/>
      <w:r w:rsidRPr="00BE6204">
        <w:rPr>
          <w:sz w:val="22"/>
          <w:szCs w:val="22"/>
          <w:lang w:val="cy-GB"/>
        </w:rPr>
        <w:t xml:space="preserve"> the </w:t>
      </w:r>
      <w:proofErr w:type="spellStart"/>
      <w:r w:rsidRPr="00BE6204">
        <w:rPr>
          <w:sz w:val="22"/>
          <w:szCs w:val="22"/>
          <w:lang w:val="cy-GB"/>
        </w:rPr>
        <w:t>English</w:t>
      </w:r>
      <w:proofErr w:type="spellEnd"/>
      <w:r w:rsidRPr="00BE6204">
        <w:rPr>
          <w:sz w:val="22"/>
          <w:szCs w:val="22"/>
          <w:lang w:val="cy-GB"/>
        </w:rPr>
        <w:t xml:space="preserve"> NHS </w:t>
      </w:r>
      <w:proofErr w:type="spellStart"/>
      <w:r w:rsidRPr="00BE6204">
        <w:rPr>
          <w:sz w:val="22"/>
          <w:szCs w:val="22"/>
          <w:lang w:val="cy-GB"/>
        </w:rPr>
        <w:t>Bowel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Cancer</w:t>
      </w:r>
      <w:proofErr w:type="spellEnd"/>
      <w:r w:rsidRPr="00BE6204">
        <w:rPr>
          <w:sz w:val="22"/>
          <w:szCs w:val="22"/>
          <w:lang w:val="cy-GB"/>
        </w:rPr>
        <w:t xml:space="preserve"> Screening </w:t>
      </w:r>
      <w:proofErr w:type="spellStart"/>
      <w:r w:rsidRPr="00BE6204">
        <w:rPr>
          <w:sz w:val="22"/>
          <w:szCs w:val="22"/>
          <w:lang w:val="cy-GB"/>
        </w:rPr>
        <w:t>Programme</w:t>
      </w:r>
      <w:proofErr w:type="spellEnd"/>
      <w:r w:rsidRPr="00BE6204">
        <w:rPr>
          <w:sz w:val="22"/>
          <w:szCs w:val="22"/>
          <w:lang w:val="cy-GB"/>
        </w:rPr>
        <w:t xml:space="preserve"> (ASCEND): </w:t>
      </w:r>
      <w:proofErr w:type="spellStart"/>
      <w:r w:rsidRPr="00BE6204">
        <w:rPr>
          <w:sz w:val="22"/>
          <w:szCs w:val="22"/>
          <w:lang w:val="cy-GB"/>
        </w:rPr>
        <w:t>four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cluster-randomised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controlled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trials</w:t>
      </w:r>
      <w:proofErr w:type="spellEnd"/>
      <w:r w:rsidRPr="00BE6204">
        <w:rPr>
          <w:sz w:val="22"/>
          <w:szCs w:val="22"/>
          <w:lang w:val="cy-GB"/>
        </w:rPr>
        <w:t>. 387: 10020, pp751-759</w:t>
      </w:r>
    </w:p>
    <w:p w14:paraId="08D8EDA5" w14:textId="77777777" w:rsidR="002D6C32" w:rsidRPr="00BE6204" w:rsidRDefault="002D6C32" w:rsidP="002D6C32">
      <w:pPr>
        <w:pStyle w:val="ListParagraph"/>
        <w:numPr>
          <w:ilvl w:val="0"/>
          <w:numId w:val="19"/>
        </w:numPr>
        <w:rPr>
          <w:sz w:val="22"/>
          <w:szCs w:val="22"/>
          <w:lang w:val="cy-GB"/>
        </w:rPr>
      </w:pPr>
      <w:proofErr w:type="spellStart"/>
      <w:r w:rsidRPr="00BE6204">
        <w:rPr>
          <w:sz w:val="22"/>
          <w:szCs w:val="22"/>
          <w:lang w:val="cy-GB"/>
        </w:rPr>
        <w:t>Michie</w:t>
      </w:r>
      <w:proofErr w:type="spellEnd"/>
      <w:r w:rsidRPr="00BE6204">
        <w:rPr>
          <w:sz w:val="22"/>
          <w:szCs w:val="22"/>
          <w:lang w:val="cy-GB"/>
        </w:rPr>
        <w:t xml:space="preserve"> S, </w:t>
      </w:r>
      <w:proofErr w:type="spellStart"/>
      <w:r w:rsidRPr="00BE6204">
        <w:rPr>
          <w:sz w:val="22"/>
          <w:szCs w:val="22"/>
          <w:lang w:val="cy-GB"/>
        </w:rPr>
        <w:t>van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Stralen</w:t>
      </w:r>
      <w:proofErr w:type="spellEnd"/>
      <w:r w:rsidRPr="00BE6204">
        <w:rPr>
          <w:sz w:val="22"/>
          <w:szCs w:val="22"/>
          <w:lang w:val="cy-GB"/>
        </w:rPr>
        <w:t xml:space="preserve"> M, West R. 2011. The </w:t>
      </w:r>
      <w:proofErr w:type="spellStart"/>
      <w:r w:rsidRPr="00BE6204">
        <w:rPr>
          <w:sz w:val="22"/>
          <w:szCs w:val="22"/>
          <w:lang w:val="cy-GB"/>
        </w:rPr>
        <w:t>behaviour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change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wheel</w:t>
      </w:r>
      <w:proofErr w:type="spellEnd"/>
      <w:r w:rsidRPr="00BE6204">
        <w:rPr>
          <w:sz w:val="22"/>
          <w:szCs w:val="22"/>
          <w:lang w:val="cy-GB"/>
        </w:rPr>
        <w:t xml:space="preserve">: A </w:t>
      </w:r>
      <w:proofErr w:type="spellStart"/>
      <w:r w:rsidRPr="00BE6204">
        <w:rPr>
          <w:sz w:val="22"/>
          <w:szCs w:val="22"/>
          <w:lang w:val="cy-GB"/>
        </w:rPr>
        <w:t>new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method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for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characterising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and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designing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behavioural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change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interventions</w:t>
      </w:r>
      <w:proofErr w:type="spellEnd"/>
      <w:r w:rsidRPr="00BE6204">
        <w:rPr>
          <w:sz w:val="22"/>
          <w:szCs w:val="22"/>
          <w:lang w:val="cy-GB"/>
        </w:rPr>
        <w:t xml:space="preserve">. </w:t>
      </w:r>
      <w:proofErr w:type="spellStart"/>
      <w:r w:rsidRPr="00BE6204">
        <w:rPr>
          <w:sz w:val="22"/>
          <w:szCs w:val="22"/>
          <w:lang w:val="cy-GB"/>
        </w:rPr>
        <w:t>Implementation</w:t>
      </w:r>
      <w:proofErr w:type="spellEnd"/>
      <w:r w:rsidRPr="00BE6204">
        <w:rPr>
          <w:sz w:val="22"/>
          <w:szCs w:val="22"/>
          <w:lang w:val="cy-GB"/>
        </w:rPr>
        <w:t xml:space="preserve"> </w:t>
      </w:r>
      <w:proofErr w:type="spellStart"/>
      <w:r w:rsidRPr="00BE6204">
        <w:rPr>
          <w:sz w:val="22"/>
          <w:szCs w:val="22"/>
          <w:lang w:val="cy-GB"/>
        </w:rPr>
        <w:t>Science</w:t>
      </w:r>
      <w:proofErr w:type="spellEnd"/>
      <w:r w:rsidRPr="00BE6204">
        <w:rPr>
          <w:sz w:val="22"/>
          <w:szCs w:val="22"/>
          <w:lang w:val="cy-GB"/>
        </w:rPr>
        <w:t xml:space="preserve">. 6 (42) </w:t>
      </w:r>
      <w:hyperlink r:id="rId46" w:history="1">
        <w:r w:rsidRPr="00BE6204">
          <w:rPr>
            <w:rStyle w:val="Hyperlink"/>
            <w:sz w:val="22"/>
            <w:szCs w:val="22"/>
            <w:lang w:val="cy-GB"/>
          </w:rPr>
          <w:t xml:space="preserve">The </w:t>
        </w:r>
        <w:proofErr w:type="spellStart"/>
        <w:r w:rsidRPr="00BE6204">
          <w:rPr>
            <w:rStyle w:val="Hyperlink"/>
            <w:sz w:val="22"/>
            <w:szCs w:val="22"/>
            <w:lang w:val="cy-GB"/>
          </w:rPr>
          <w:t>behaviour</w:t>
        </w:r>
        <w:proofErr w:type="spellEnd"/>
        <w:r w:rsidRPr="00BE6204">
          <w:rPr>
            <w:rStyle w:val="Hyperlink"/>
            <w:sz w:val="22"/>
            <w:szCs w:val="22"/>
            <w:lang w:val="cy-GB"/>
          </w:rPr>
          <w:t xml:space="preserve"> </w:t>
        </w:r>
        <w:proofErr w:type="spellStart"/>
        <w:r w:rsidRPr="00BE6204">
          <w:rPr>
            <w:rStyle w:val="Hyperlink"/>
            <w:sz w:val="22"/>
            <w:szCs w:val="22"/>
            <w:lang w:val="cy-GB"/>
          </w:rPr>
          <w:t>change</w:t>
        </w:r>
        <w:proofErr w:type="spellEnd"/>
        <w:r w:rsidRPr="00BE6204">
          <w:rPr>
            <w:rStyle w:val="Hyperlink"/>
            <w:sz w:val="22"/>
            <w:szCs w:val="22"/>
            <w:lang w:val="cy-GB"/>
          </w:rPr>
          <w:t xml:space="preserve"> </w:t>
        </w:r>
        <w:proofErr w:type="spellStart"/>
        <w:r w:rsidRPr="00BE6204">
          <w:rPr>
            <w:rStyle w:val="Hyperlink"/>
            <w:sz w:val="22"/>
            <w:szCs w:val="22"/>
            <w:lang w:val="cy-GB"/>
          </w:rPr>
          <w:t>wheel</w:t>
        </w:r>
        <w:proofErr w:type="spellEnd"/>
        <w:r w:rsidRPr="00BE6204">
          <w:rPr>
            <w:rStyle w:val="Hyperlink"/>
            <w:sz w:val="22"/>
            <w:szCs w:val="22"/>
            <w:lang w:val="cy-GB"/>
          </w:rPr>
          <w:t xml:space="preserve">: A </w:t>
        </w:r>
        <w:proofErr w:type="spellStart"/>
        <w:r w:rsidRPr="00BE6204">
          <w:rPr>
            <w:rStyle w:val="Hyperlink"/>
            <w:sz w:val="22"/>
            <w:szCs w:val="22"/>
            <w:lang w:val="cy-GB"/>
          </w:rPr>
          <w:t>new</w:t>
        </w:r>
        <w:proofErr w:type="spellEnd"/>
        <w:r w:rsidRPr="00BE6204">
          <w:rPr>
            <w:rStyle w:val="Hyperlink"/>
            <w:sz w:val="22"/>
            <w:szCs w:val="22"/>
            <w:lang w:val="cy-GB"/>
          </w:rPr>
          <w:t xml:space="preserve"> </w:t>
        </w:r>
        <w:proofErr w:type="spellStart"/>
        <w:r w:rsidRPr="00BE6204">
          <w:rPr>
            <w:rStyle w:val="Hyperlink"/>
            <w:sz w:val="22"/>
            <w:szCs w:val="22"/>
            <w:lang w:val="cy-GB"/>
          </w:rPr>
          <w:t>method</w:t>
        </w:r>
        <w:proofErr w:type="spellEnd"/>
        <w:r w:rsidRPr="00BE6204">
          <w:rPr>
            <w:rStyle w:val="Hyperlink"/>
            <w:sz w:val="22"/>
            <w:szCs w:val="22"/>
            <w:lang w:val="cy-GB"/>
          </w:rPr>
          <w:t xml:space="preserve"> </w:t>
        </w:r>
        <w:proofErr w:type="spellStart"/>
        <w:r w:rsidRPr="00BE6204">
          <w:rPr>
            <w:rStyle w:val="Hyperlink"/>
            <w:sz w:val="22"/>
            <w:szCs w:val="22"/>
            <w:lang w:val="cy-GB"/>
          </w:rPr>
          <w:t>for</w:t>
        </w:r>
        <w:proofErr w:type="spellEnd"/>
        <w:r w:rsidRPr="00BE6204">
          <w:rPr>
            <w:rStyle w:val="Hyperlink"/>
            <w:sz w:val="22"/>
            <w:szCs w:val="22"/>
            <w:lang w:val="cy-GB"/>
          </w:rPr>
          <w:t xml:space="preserve"> </w:t>
        </w:r>
        <w:proofErr w:type="spellStart"/>
        <w:r w:rsidRPr="00BE6204">
          <w:rPr>
            <w:rStyle w:val="Hyperlink"/>
            <w:sz w:val="22"/>
            <w:szCs w:val="22"/>
            <w:lang w:val="cy-GB"/>
          </w:rPr>
          <w:t>characterising</w:t>
        </w:r>
        <w:proofErr w:type="spellEnd"/>
        <w:r w:rsidRPr="00BE6204">
          <w:rPr>
            <w:rStyle w:val="Hyperlink"/>
            <w:sz w:val="22"/>
            <w:szCs w:val="22"/>
            <w:lang w:val="cy-GB"/>
          </w:rPr>
          <w:t xml:space="preserve"> </w:t>
        </w:r>
        <w:proofErr w:type="spellStart"/>
        <w:r w:rsidRPr="00BE6204">
          <w:rPr>
            <w:rStyle w:val="Hyperlink"/>
            <w:sz w:val="22"/>
            <w:szCs w:val="22"/>
            <w:lang w:val="cy-GB"/>
          </w:rPr>
          <w:t>and</w:t>
        </w:r>
        <w:proofErr w:type="spellEnd"/>
        <w:r w:rsidRPr="00BE6204">
          <w:rPr>
            <w:rStyle w:val="Hyperlink"/>
            <w:sz w:val="22"/>
            <w:szCs w:val="22"/>
            <w:lang w:val="cy-GB"/>
          </w:rPr>
          <w:t xml:space="preserve"> </w:t>
        </w:r>
        <w:proofErr w:type="spellStart"/>
        <w:r w:rsidRPr="00BE6204">
          <w:rPr>
            <w:rStyle w:val="Hyperlink"/>
            <w:sz w:val="22"/>
            <w:szCs w:val="22"/>
            <w:lang w:val="cy-GB"/>
          </w:rPr>
          <w:t>designing</w:t>
        </w:r>
        <w:proofErr w:type="spellEnd"/>
        <w:r w:rsidRPr="00BE6204">
          <w:rPr>
            <w:rStyle w:val="Hyperlink"/>
            <w:sz w:val="22"/>
            <w:szCs w:val="22"/>
            <w:lang w:val="cy-GB"/>
          </w:rPr>
          <w:t xml:space="preserve"> </w:t>
        </w:r>
        <w:proofErr w:type="spellStart"/>
        <w:r w:rsidRPr="00BE6204">
          <w:rPr>
            <w:rStyle w:val="Hyperlink"/>
            <w:sz w:val="22"/>
            <w:szCs w:val="22"/>
            <w:lang w:val="cy-GB"/>
          </w:rPr>
          <w:t>behaviour</w:t>
        </w:r>
        <w:proofErr w:type="spellEnd"/>
        <w:r w:rsidRPr="00BE6204">
          <w:rPr>
            <w:rStyle w:val="Hyperlink"/>
            <w:sz w:val="22"/>
            <w:szCs w:val="22"/>
            <w:lang w:val="cy-GB"/>
          </w:rPr>
          <w:t xml:space="preserve"> </w:t>
        </w:r>
        <w:proofErr w:type="spellStart"/>
        <w:r w:rsidRPr="00BE6204">
          <w:rPr>
            <w:rStyle w:val="Hyperlink"/>
            <w:sz w:val="22"/>
            <w:szCs w:val="22"/>
            <w:lang w:val="cy-GB"/>
          </w:rPr>
          <w:t>change</w:t>
        </w:r>
        <w:proofErr w:type="spellEnd"/>
        <w:r w:rsidRPr="00BE6204">
          <w:rPr>
            <w:rStyle w:val="Hyperlink"/>
            <w:sz w:val="22"/>
            <w:szCs w:val="22"/>
            <w:lang w:val="cy-GB"/>
          </w:rPr>
          <w:t xml:space="preserve"> </w:t>
        </w:r>
        <w:proofErr w:type="spellStart"/>
        <w:r w:rsidRPr="00BE6204">
          <w:rPr>
            <w:rStyle w:val="Hyperlink"/>
            <w:sz w:val="22"/>
            <w:szCs w:val="22"/>
            <w:lang w:val="cy-GB"/>
          </w:rPr>
          <w:t>interventions</w:t>
        </w:r>
        <w:proofErr w:type="spellEnd"/>
        <w:r w:rsidRPr="00BE6204">
          <w:rPr>
            <w:rStyle w:val="Hyperlink"/>
            <w:sz w:val="22"/>
            <w:szCs w:val="22"/>
            <w:lang w:val="cy-GB"/>
          </w:rPr>
          <w:t xml:space="preserve"> | </w:t>
        </w:r>
        <w:proofErr w:type="spellStart"/>
        <w:r w:rsidRPr="00BE6204">
          <w:rPr>
            <w:rStyle w:val="Hyperlink"/>
            <w:sz w:val="22"/>
            <w:szCs w:val="22"/>
            <w:lang w:val="cy-GB"/>
          </w:rPr>
          <w:t>Implementation</w:t>
        </w:r>
        <w:proofErr w:type="spellEnd"/>
        <w:r w:rsidRPr="00BE6204">
          <w:rPr>
            <w:rStyle w:val="Hyperlink"/>
            <w:sz w:val="22"/>
            <w:szCs w:val="22"/>
            <w:lang w:val="cy-GB"/>
          </w:rPr>
          <w:t xml:space="preserve"> </w:t>
        </w:r>
        <w:proofErr w:type="spellStart"/>
        <w:r w:rsidRPr="00BE6204">
          <w:rPr>
            <w:rStyle w:val="Hyperlink"/>
            <w:sz w:val="22"/>
            <w:szCs w:val="22"/>
            <w:lang w:val="cy-GB"/>
          </w:rPr>
          <w:t>Science</w:t>
        </w:r>
        <w:proofErr w:type="spellEnd"/>
        <w:r w:rsidRPr="00BE6204">
          <w:rPr>
            <w:rStyle w:val="Hyperlink"/>
            <w:sz w:val="22"/>
            <w:szCs w:val="22"/>
            <w:lang w:val="cy-GB"/>
          </w:rPr>
          <w:t xml:space="preserve"> | </w:t>
        </w:r>
        <w:proofErr w:type="spellStart"/>
        <w:r w:rsidRPr="00BE6204">
          <w:rPr>
            <w:rStyle w:val="Hyperlink"/>
            <w:sz w:val="22"/>
            <w:szCs w:val="22"/>
            <w:lang w:val="cy-GB"/>
          </w:rPr>
          <w:t>Full</w:t>
        </w:r>
        <w:proofErr w:type="spellEnd"/>
        <w:r w:rsidRPr="00BE6204">
          <w:rPr>
            <w:rStyle w:val="Hyperlink"/>
            <w:sz w:val="22"/>
            <w:szCs w:val="22"/>
            <w:lang w:val="cy-GB"/>
          </w:rPr>
          <w:t xml:space="preserve"> </w:t>
        </w:r>
        <w:proofErr w:type="spellStart"/>
        <w:r w:rsidRPr="00BE6204">
          <w:rPr>
            <w:rStyle w:val="Hyperlink"/>
            <w:sz w:val="22"/>
            <w:szCs w:val="22"/>
            <w:lang w:val="cy-GB"/>
          </w:rPr>
          <w:t>Text</w:t>
        </w:r>
        <w:proofErr w:type="spellEnd"/>
        <w:r w:rsidRPr="00BE6204">
          <w:rPr>
            <w:rStyle w:val="Hyperlink"/>
            <w:sz w:val="22"/>
            <w:szCs w:val="22"/>
            <w:lang w:val="cy-GB"/>
          </w:rPr>
          <w:t xml:space="preserve"> (biomedcentral.com)</w:t>
        </w:r>
      </w:hyperlink>
    </w:p>
    <w:p w14:paraId="0521988E" w14:textId="77777777" w:rsidR="002D6C32" w:rsidRPr="00BE6204" w:rsidRDefault="002D6C32" w:rsidP="002D6C32">
      <w:pPr>
        <w:rPr>
          <w:lang w:val="cy-GB"/>
        </w:rPr>
      </w:pPr>
    </w:p>
    <w:sectPr w:rsidR="002D6C32" w:rsidRPr="00BE6204" w:rsidSect="002D6C32">
      <w:headerReference w:type="default" r:id="rId47"/>
      <w:footerReference w:type="default" r:id="rId48"/>
      <w:pgSz w:w="11906" w:h="16838"/>
      <w:pgMar w:top="1440" w:right="1440" w:bottom="1440" w:left="1440" w:header="708" w:footer="283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6813BA62" w14:textId="77777777" w:rsidR="00674B20" w:rsidRDefault="00674B20">
      <w:r>
        <w:separator/>
      </w:r>
    </w:p>
  </w:endnote>
  <w:endnote w:type="continuationSeparator" w:id="0">
    <w:p w14:paraId="19ADBF6E" w14:textId="77777777" w:rsidR="00674B20" w:rsidRDefault="00674B20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Ubuntu">
    <w:panose1 w:val="00000000000000000000"/>
    <w:charset w:val="00"/>
    <w:family w:val="auto"/>
    <w:notTrueType/>
    <w:pitch w:val="default"/>
    <w:sig w:usb0="00000003" w:usb1="00000000" w:usb2="00000000" w:usb3="00000000" w:csb0="00000001" w:csb1="00000000"/>
  </w:font>
  <w:font w:name="+mn-ea">
    <w:panose1 w:val="00000000000000000000"/>
    <w:charset w:val="00"/>
    <w:family w:val="roman"/>
    <w:notTrueType/>
    <w:pitch w:val="default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0" w:type="auto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Look w:val="01E0" w:firstRow="1" w:lastRow="1" w:firstColumn="1" w:lastColumn="1" w:noHBand="0" w:noVBand="0"/>
    </w:tblPr>
    <w:tblGrid>
      <w:gridCol w:w="2786"/>
      <w:gridCol w:w="2780"/>
      <w:gridCol w:w="3509"/>
    </w:tblGrid>
    <w:tr w:rsidR="00674B20" w:rsidRPr="007D2A2C" w14:paraId="291AA3A9" w14:textId="77777777" w:rsidTr="00B93596">
      <w:tc>
        <w:tcPr>
          <w:tcW w:w="3100" w:type="dxa"/>
        </w:tcPr>
        <w:p w14:paraId="31677905" w14:textId="306BB0A4" w:rsidR="00674B20" w:rsidRPr="007D2A2C" w:rsidRDefault="00674B20" w:rsidP="001B7DE4">
          <w:pPr>
            <w:pStyle w:val="Footer"/>
            <w:tabs>
              <w:tab w:val="right" w:pos="9090"/>
            </w:tabs>
            <w:jc w:val="center"/>
            <w:rPr>
              <w:rFonts w:ascii="Verdana" w:hAnsi="Verdana"/>
              <w:b/>
              <w:lang w:val="cy-GB"/>
            </w:rPr>
          </w:pPr>
          <w:r w:rsidRPr="007D2A2C">
            <w:rPr>
              <w:rFonts w:ascii="Verdana" w:hAnsi="Verdana"/>
              <w:b/>
              <w:lang w:val="cy-GB"/>
            </w:rPr>
            <w:t>Dyddiad: Mehefin 2022</w:t>
          </w:r>
        </w:p>
      </w:tc>
      <w:tc>
        <w:tcPr>
          <w:tcW w:w="3100" w:type="dxa"/>
        </w:tcPr>
        <w:p w14:paraId="699A76C0" w14:textId="029A240E" w:rsidR="00674B20" w:rsidRPr="007D2A2C" w:rsidRDefault="00674B20" w:rsidP="001506CD">
          <w:pPr>
            <w:pStyle w:val="Footer"/>
            <w:tabs>
              <w:tab w:val="right" w:pos="9090"/>
            </w:tabs>
            <w:jc w:val="center"/>
            <w:rPr>
              <w:rFonts w:ascii="Verdana" w:hAnsi="Verdana"/>
              <w:b/>
              <w:lang w:val="cy-GB"/>
            </w:rPr>
          </w:pPr>
          <w:r w:rsidRPr="007D2A2C">
            <w:rPr>
              <w:rFonts w:ascii="Verdana" w:hAnsi="Verdana"/>
              <w:b/>
              <w:lang w:val="cy-GB"/>
            </w:rPr>
            <w:t>Fersiwn: 2 - gwe</w:t>
          </w:r>
        </w:p>
      </w:tc>
      <w:tc>
        <w:tcPr>
          <w:tcW w:w="3973" w:type="dxa"/>
        </w:tcPr>
        <w:p w14:paraId="65CA9DF5" w14:textId="1C04A85C" w:rsidR="00674B20" w:rsidRPr="007D2A2C" w:rsidRDefault="00674B20" w:rsidP="00AA5C4C">
          <w:pPr>
            <w:pStyle w:val="Footer"/>
            <w:tabs>
              <w:tab w:val="center" w:pos="4500"/>
              <w:tab w:val="right" w:pos="9090"/>
            </w:tabs>
            <w:jc w:val="center"/>
            <w:rPr>
              <w:rFonts w:ascii="Verdana" w:hAnsi="Verdana"/>
              <w:b/>
              <w:lang w:val="cy-GB"/>
            </w:rPr>
          </w:pPr>
          <w:r w:rsidRPr="007D2A2C">
            <w:rPr>
              <w:rFonts w:ascii="Verdana" w:hAnsi="Verdana"/>
              <w:b/>
              <w:lang w:val="cy-GB"/>
            </w:rPr>
            <w:t xml:space="preserve">Tudalen: </w:t>
          </w:r>
          <w:r w:rsidRPr="007D2A2C">
            <w:rPr>
              <w:rStyle w:val="PageNumber"/>
              <w:rFonts w:ascii="Verdana" w:hAnsi="Verdana"/>
              <w:lang w:val="cy-GB"/>
            </w:rPr>
            <w:fldChar w:fldCharType="begin"/>
          </w:r>
          <w:r w:rsidRPr="007D2A2C">
            <w:rPr>
              <w:rStyle w:val="PageNumber"/>
              <w:rFonts w:ascii="Verdana" w:hAnsi="Verdana"/>
              <w:lang w:val="cy-GB"/>
            </w:rPr>
            <w:instrText xml:space="preserve"> PAGE </w:instrText>
          </w:r>
          <w:r w:rsidRPr="007D2A2C">
            <w:rPr>
              <w:rStyle w:val="PageNumber"/>
              <w:rFonts w:ascii="Verdana" w:hAnsi="Verdana"/>
              <w:lang w:val="cy-GB"/>
            </w:rPr>
            <w:fldChar w:fldCharType="separate"/>
          </w:r>
          <w:r w:rsidR="00A17F14">
            <w:rPr>
              <w:rStyle w:val="PageNumber"/>
              <w:rFonts w:ascii="Verdana" w:hAnsi="Verdana"/>
              <w:noProof/>
              <w:lang w:val="cy-GB"/>
            </w:rPr>
            <w:t>24</w:t>
          </w:r>
          <w:r w:rsidRPr="007D2A2C">
            <w:rPr>
              <w:rStyle w:val="PageNumber"/>
              <w:rFonts w:ascii="Verdana" w:hAnsi="Verdana"/>
              <w:lang w:val="cy-GB"/>
            </w:rPr>
            <w:fldChar w:fldCharType="end"/>
          </w:r>
          <w:r w:rsidRPr="007D2A2C">
            <w:rPr>
              <w:rStyle w:val="PageNumber"/>
              <w:rFonts w:ascii="Verdana" w:hAnsi="Verdana"/>
              <w:lang w:val="cy-GB"/>
            </w:rPr>
            <w:t xml:space="preserve"> o </w:t>
          </w:r>
          <w:r w:rsidRPr="007D2A2C">
            <w:rPr>
              <w:rStyle w:val="PageNumber"/>
              <w:rFonts w:ascii="Verdana" w:hAnsi="Verdana"/>
              <w:lang w:val="cy-GB"/>
            </w:rPr>
            <w:fldChar w:fldCharType="begin"/>
          </w:r>
          <w:r w:rsidRPr="007D2A2C">
            <w:rPr>
              <w:rStyle w:val="PageNumber"/>
              <w:rFonts w:ascii="Verdana" w:hAnsi="Verdana"/>
              <w:lang w:val="cy-GB"/>
            </w:rPr>
            <w:instrText xml:space="preserve"> NUMPAGES </w:instrText>
          </w:r>
          <w:r w:rsidRPr="007D2A2C">
            <w:rPr>
              <w:rStyle w:val="PageNumber"/>
              <w:rFonts w:ascii="Verdana" w:hAnsi="Verdana"/>
              <w:lang w:val="cy-GB"/>
            </w:rPr>
            <w:fldChar w:fldCharType="separate"/>
          </w:r>
          <w:r w:rsidR="00A17F14">
            <w:rPr>
              <w:rStyle w:val="PageNumber"/>
              <w:rFonts w:ascii="Verdana" w:hAnsi="Verdana"/>
              <w:noProof/>
              <w:lang w:val="cy-GB"/>
            </w:rPr>
            <w:t>26</w:t>
          </w:r>
          <w:r w:rsidRPr="007D2A2C">
            <w:rPr>
              <w:rStyle w:val="PageNumber"/>
              <w:rFonts w:ascii="Verdana" w:hAnsi="Verdana"/>
              <w:lang w:val="cy-GB"/>
            </w:rPr>
            <w:fldChar w:fldCharType="end"/>
          </w:r>
        </w:p>
      </w:tc>
    </w:tr>
  </w:tbl>
  <w:p w14:paraId="7E055432" w14:textId="77777777" w:rsidR="00674B20" w:rsidRPr="007D2A2C" w:rsidRDefault="00674B20">
    <w:pPr>
      <w:pStyle w:val="Footer"/>
      <w:rPr>
        <w:lang w:val="cy-GB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0" w:type="auto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Look w:val="01E0" w:firstRow="1" w:lastRow="1" w:firstColumn="1" w:lastColumn="1" w:noHBand="0" w:noVBand="0"/>
    </w:tblPr>
    <w:tblGrid>
      <w:gridCol w:w="2778"/>
      <w:gridCol w:w="2798"/>
      <w:gridCol w:w="3499"/>
    </w:tblGrid>
    <w:tr w:rsidR="00674B20" w:rsidRPr="00594824" w14:paraId="4DB1F422" w14:textId="77777777" w:rsidTr="00B93596">
      <w:tc>
        <w:tcPr>
          <w:tcW w:w="3100" w:type="dxa"/>
        </w:tcPr>
        <w:p w14:paraId="55355CC8" w14:textId="2D23CADB" w:rsidR="00674B20" w:rsidRPr="00594824" w:rsidRDefault="00674B20" w:rsidP="001B7DE4">
          <w:pPr>
            <w:pStyle w:val="Footer"/>
            <w:tabs>
              <w:tab w:val="right" w:pos="9090"/>
            </w:tabs>
            <w:jc w:val="center"/>
            <w:rPr>
              <w:rFonts w:ascii="Verdana" w:hAnsi="Verdana"/>
              <w:b/>
              <w:lang w:val="cy-GB"/>
            </w:rPr>
          </w:pPr>
          <w:r w:rsidRPr="00594824">
            <w:rPr>
              <w:rFonts w:ascii="Verdana" w:hAnsi="Verdana"/>
              <w:b/>
              <w:lang w:val="cy-GB"/>
            </w:rPr>
            <w:t>Dyddiad: Mehefin 2022</w:t>
          </w:r>
        </w:p>
      </w:tc>
      <w:tc>
        <w:tcPr>
          <w:tcW w:w="3100" w:type="dxa"/>
        </w:tcPr>
        <w:p w14:paraId="7B35556C" w14:textId="2670A8D3" w:rsidR="00674B20" w:rsidRPr="00594824" w:rsidRDefault="00674B20" w:rsidP="001B7DE4">
          <w:pPr>
            <w:pStyle w:val="Footer"/>
            <w:tabs>
              <w:tab w:val="right" w:pos="9090"/>
            </w:tabs>
            <w:jc w:val="center"/>
            <w:rPr>
              <w:rFonts w:ascii="Verdana" w:hAnsi="Verdana"/>
              <w:b/>
              <w:lang w:val="cy-GB"/>
            </w:rPr>
          </w:pPr>
          <w:r w:rsidRPr="00594824">
            <w:rPr>
              <w:rFonts w:ascii="Verdana" w:hAnsi="Verdana"/>
              <w:b/>
              <w:lang w:val="cy-GB"/>
            </w:rPr>
            <w:t>Fersiwn:1</w:t>
          </w:r>
        </w:p>
      </w:tc>
      <w:tc>
        <w:tcPr>
          <w:tcW w:w="3973" w:type="dxa"/>
        </w:tcPr>
        <w:p w14:paraId="481AF83C" w14:textId="4B02C9AD" w:rsidR="00674B20" w:rsidRPr="00594824" w:rsidRDefault="00674B20" w:rsidP="00AA5C4C">
          <w:pPr>
            <w:pStyle w:val="Footer"/>
            <w:tabs>
              <w:tab w:val="center" w:pos="4500"/>
              <w:tab w:val="right" w:pos="9090"/>
            </w:tabs>
            <w:jc w:val="center"/>
            <w:rPr>
              <w:rFonts w:ascii="Verdana" w:hAnsi="Verdana"/>
              <w:b/>
              <w:lang w:val="cy-GB"/>
            </w:rPr>
          </w:pPr>
          <w:r w:rsidRPr="00594824">
            <w:rPr>
              <w:rFonts w:ascii="Verdana" w:hAnsi="Verdana"/>
              <w:b/>
              <w:lang w:val="cy-GB"/>
            </w:rPr>
            <w:t xml:space="preserve">Tudalen: </w:t>
          </w:r>
          <w:r w:rsidRPr="00594824">
            <w:rPr>
              <w:rStyle w:val="PageNumber"/>
              <w:rFonts w:ascii="Verdana" w:hAnsi="Verdana"/>
              <w:lang w:val="cy-GB"/>
            </w:rPr>
            <w:fldChar w:fldCharType="begin"/>
          </w:r>
          <w:r w:rsidRPr="00594824">
            <w:rPr>
              <w:rStyle w:val="PageNumber"/>
              <w:rFonts w:ascii="Verdana" w:hAnsi="Verdana"/>
              <w:lang w:val="cy-GB"/>
            </w:rPr>
            <w:instrText xml:space="preserve"> PAGE </w:instrText>
          </w:r>
          <w:r w:rsidRPr="00594824">
            <w:rPr>
              <w:rStyle w:val="PageNumber"/>
              <w:rFonts w:ascii="Verdana" w:hAnsi="Verdana"/>
              <w:lang w:val="cy-GB"/>
            </w:rPr>
            <w:fldChar w:fldCharType="separate"/>
          </w:r>
          <w:r w:rsidR="00A17F14">
            <w:rPr>
              <w:rStyle w:val="PageNumber"/>
              <w:rFonts w:ascii="Verdana" w:hAnsi="Verdana"/>
              <w:noProof/>
              <w:lang w:val="cy-GB"/>
            </w:rPr>
            <w:t>1</w:t>
          </w:r>
          <w:r w:rsidRPr="00594824">
            <w:rPr>
              <w:rStyle w:val="PageNumber"/>
              <w:rFonts w:ascii="Verdana" w:hAnsi="Verdana"/>
              <w:lang w:val="cy-GB"/>
            </w:rPr>
            <w:fldChar w:fldCharType="end"/>
          </w:r>
          <w:r w:rsidRPr="00594824">
            <w:rPr>
              <w:rStyle w:val="PageNumber"/>
              <w:rFonts w:ascii="Verdana" w:hAnsi="Verdana"/>
              <w:lang w:val="cy-GB"/>
            </w:rPr>
            <w:t xml:space="preserve"> o </w:t>
          </w:r>
          <w:r w:rsidRPr="00594824">
            <w:rPr>
              <w:rStyle w:val="PageNumber"/>
              <w:rFonts w:ascii="Verdana" w:hAnsi="Verdana"/>
              <w:lang w:val="cy-GB"/>
            </w:rPr>
            <w:fldChar w:fldCharType="begin"/>
          </w:r>
          <w:r w:rsidRPr="00594824">
            <w:rPr>
              <w:rStyle w:val="PageNumber"/>
              <w:rFonts w:ascii="Verdana" w:hAnsi="Verdana"/>
              <w:lang w:val="cy-GB"/>
            </w:rPr>
            <w:instrText xml:space="preserve"> NUMPAGES </w:instrText>
          </w:r>
          <w:r w:rsidRPr="00594824">
            <w:rPr>
              <w:rStyle w:val="PageNumber"/>
              <w:rFonts w:ascii="Verdana" w:hAnsi="Verdana"/>
              <w:lang w:val="cy-GB"/>
            </w:rPr>
            <w:fldChar w:fldCharType="separate"/>
          </w:r>
          <w:r w:rsidR="00A17F14">
            <w:rPr>
              <w:rStyle w:val="PageNumber"/>
              <w:rFonts w:ascii="Verdana" w:hAnsi="Verdana"/>
              <w:noProof/>
              <w:lang w:val="cy-GB"/>
            </w:rPr>
            <w:t>26</w:t>
          </w:r>
          <w:r w:rsidRPr="00594824">
            <w:rPr>
              <w:rStyle w:val="PageNumber"/>
              <w:rFonts w:ascii="Verdana" w:hAnsi="Verdana"/>
              <w:lang w:val="cy-GB"/>
            </w:rPr>
            <w:fldChar w:fldCharType="end"/>
          </w:r>
        </w:p>
      </w:tc>
    </w:tr>
  </w:tbl>
  <w:p w14:paraId="3EEF8A21" w14:textId="77777777" w:rsidR="00674B20" w:rsidRPr="00594824" w:rsidRDefault="00674B20" w:rsidP="00AA5C4C">
    <w:pPr>
      <w:pStyle w:val="Footer"/>
      <w:rPr>
        <w:lang w:val="cy-GB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2D4314B" w14:textId="77777777" w:rsidR="00674B20" w:rsidRDefault="00674B20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0EE07F51" w14:textId="77777777" w:rsidR="00674B20" w:rsidRDefault="00674B20">
      <w:r>
        <w:separator/>
      </w:r>
    </w:p>
  </w:footnote>
  <w:footnote w:type="continuationSeparator" w:id="0">
    <w:p w14:paraId="504AA13A" w14:textId="77777777" w:rsidR="00674B20" w:rsidRDefault="00674B20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5207" w:type="pct"/>
      <w:tblInd w:w="-323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Look w:val="04A0" w:firstRow="1" w:lastRow="0" w:firstColumn="1" w:lastColumn="0" w:noHBand="0" w:noVBand="1"/>
    </w:tblPr>
    <w:tblGrid>
      <w:gridCol w:w="7548"/>
      <w:gridCol w:w="1903"/>
    </w:tblGrid>
    <w:tr w:rsidR="00674B20" w14:paraId="3FF946D4" w14:textId="77777777" w:rsidTr="00165697">
      <w:tc>
        <w:tcPr>
          <w:tcW w:w="3993" w:type="pct"/>
          <w:tc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</w:tcBorders>
          <w:hideMark/>
        </w:tcPr>
        <w:p w14:paraId="3CBA865B" w14:textId="5B43FE7C" w:rsidR="00674B20" w:rsidRDefault="00674B20" w:rsidP="001B7DE4">
          <w:pPr>
            <w:tabs>
              <w:tab w:val="center" w:pos="4513"/>
              <w:tab w:val="right" w:pos="9026"/>
            </w:tabs>
            <w:spacing w:before="0" w:line="276" w:lineRule="auto"/>
            <w:rPr>
              <w:rFonts w:ascii="Arial" w:eastAsia="Calibri" w:hAnsi="Arial" w:cs="Arial"/>
              <w:sz w:val="20"/>
            </w:rPr>
          </w:pPr>
          <w:r w:rsidRPr="00BE6204">
            <w:rPr>
              <w:rFonts w:ascii="Arial" w:eastAsia="Calibri" w:hAnsi="Arial" w:cs="Arial"/>
              <w:sz w:val="20"/>
              <w:lang w:val="cy-GB"/>
            </w:rPr>
            <w:t>Strategaeth Tegwch Sgrinio</w:t>
          </w:r>
        </w:p>
      </w:tc>
      <w:tc>
        <w:tcPr>
          <w:tcW w:w="1007" w:type="pct"/>
          <w:tc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</w:tcBorders>
          <w:hideMark/>
        </w:tcPr>
        <w:p w14:paraId="5AC12D72" w14:textId="77777777" w:rsidR="00674B20" w:rsidRPr="00BB6D72" w:rsidRDefault="00674B20" w:rsidP="00AA5C4C">
          <w:pPr>
            <w:spacing w:before="0" w:line="276" w:lineRule="auto"/>
            <w:jc w:val="right"/>
            <w:rPr>
              <w:rFonts w:ascii="Arial" w:hAnsi="Arial" w:cs="Arial"/>
              <w:sz w:val="20"/>
            </w:rPr>
          </w:pPr>
        </w:p>
      </w:tc>
    </w:tr>
  </w:tbl>
  <w:p w14:paraId="591F19BE" w14:textId="77777777" w:rsidR="00674B20" w:rsidRDefault="00674B20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5207" w:type="pct"/>
      <w:tblInd w:w="-323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Look w:val="04A0" w:firstRow="1" w:lastRow="0" w:firstColumn="1" w:lastColumn="0" w:noHBand="0" w:noVBand="1"/>
    </w:tblPr>
    <w:tblGrid>
      <w:gridCol w:w="7689"/>
      <w:gridCol w:w="1762"/>
    </w:tblGrid>
    <w:tr w:rsidR="00674B20" w:rsidRPr="00BE6204" w14:paraId="691B3EB7" w14:textId="77777777" w:rsidTr="00165697">
      <w:tc>
        <w:tcPr>
          <w:tcW w:w="4068" w:type="pct"/>
          <w:tc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</w:tcBorders>
          <w:hideMark/>
        </w:tcPr>
        <w:p w14:paraId="08F80763" w14:textId="0D91FA83" w:rsidR="00674B20" w:rsidRPr="00BE6204" w:rsidRDefault="00674B20" w:rsidP="006E1E44">
          <w:pPr>
            <w:tabs>
              <w:tab w:val="center" w:pos="4513"/>
              <w:tab w:val="right" w:pos="9026"/>
            </w:tabs>
            <w:spacing w:before="0" w:line="276" w:lineRule="auto"/>
            <w:rPr>
              <w:rFonts w:ascii="Arial" w:eastAsia="Calibri" w:hAnsi="Arial" w:cs="Arial"/>
              <w:sz w:val="20"/>
              <w:lang w:val="cy-GB"/>
            </w:rPr>
          </w:pPr>
          <w:r w:rsidRPr="00BE6204">
            <w:rPr>
              <w:rFonts w:ascii="Arial" w:eastAsia="Calibri" w:hAnsi="Arial" w:cs="Arial"/>
              <w:sz w:val="20"/>
              <w:lang w:val="cy-GB"/>
            </w:rPr>
            <w:t>Strategaeth Tegwch Sgrinio</w:t>
          </w:r>
        </w:p>
      </w:tc>
      <w:tc>
        <w:tcPr>
          <w:tcW w:w="932" w:type="pct"/>
          <w:tc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</w:tcBorders>
          <w:hideMark/>
        </w:tcPr>
        <w:p w14:paraId="2E400562" w14:textId="77777777" w:rsidR="00674B20" w:rsidRPr="00BE6204" w:rsidRDefault="00674B20" w:rsidP="00C43253">
          <w:pPr>
            <w:spacing w:before="0" w:line="276" w:lineRule="auto"/>
            <w:jc w:val="right"/>
            <w:rPr>
              <w:rFonts w:ascii="Arial" w:hAnsi="Arial" w:cs="Arial"/>
              <w:sz w:val="20"/>
              <w:lang w:val="cy-GB"/>
            </w:rPr>
          </w:pPr>
        </w:p>
      </w:tc>
    </w:tr>
  </w:tbl>
  <w:p w14:paraId="5541E292" w14:textId="77777777" w:rsidR="00674B20" w:rsidRPr="00BE6204" w:rsidRDefault="00674B20">
    <w:pPr>
      <w:pStyle w:val="Header"/>
      <w:rPr>
        <w:lang w:val="cy-GB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B1A0DF3" w14:textId="77777777" w:rsidR="00674B20" w:rsidRDefault="00674B20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88"/>
    <w:multiLevelType w:val="singleLevel"/>
    <w:tmpl w:val="DC1A949A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1" w15:restartNumberingAfterBreak="0">
    <w:nsid w:val="03A56E55"/>
    <w:multiLevelType w:val="multilevel"/>
    <w:tmpl w:val="0809001D"/>
    <w:styleLink w:val="Listalphabetical"/>
    <w:lvl w:ilvl="0">
      <w:start w:val="1"/>
      <w:numFmt w:val="lowerLetter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2" w15:restartNumberingAfterBreak="0">
    <w:nsid w:val="04EA3B32"/>
    <w:multiLevelType w:val="hybridMultilevel"/>
    <w:tmpl w:val="78A6E09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08EB3DB7"/>
    <w:multiLevelType w:val="singleLevel"/>
    <w:tmpl w:val="7E309B00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4" w15:restartNumberingAfterBreak="0">
    <w:nsid w:val="0D511C39"/>
    <w:multiLevelType w:val="hybridMultilevel"/>
    <w:tmpl w:val="EF1A42E6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1F04234C"/>
    <w:multiLevelType w:val="hybridMultilevel"/>
    <w:tmpl w:val="3A2E46CE"/>
    <w:lvl w:ilvl="0" w:tplc="E8407B8C">
      <w:start w:val="3"/>
      <w:numFmt w:val="bullet"/>
      <w:lvlText w:val="-"/>
      <w:lvlJc w:val="left"/>
      <w:pPr>
        <w:ind w:left="720" w:hanging="360"/>
      </w:pPr>
      <w:rPr>
        <w:rFonts w:ascii="Verdana" w:eastAsia="Times New Roman" w:hAnsi="Verdana" w:cs="Times New Roman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20DF4FB8"/>
    <w:multiLevelType w:val="hybridMultilevel"/>
    <w:tmpl w:val="FDBA7B5C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3BFE4481"/>
    <w:multiLevelType w:val="hybridMultilevel"/>
    <w:tmpl w:val="CB92282E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46713052"/>
    <w:multiLevelType w:val="hybridMultilevel"/>
    <w:tmpl w:val="C7BACD02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473C0DB7"/>
    <w:multiLevelType w:val="hybridMultilevel"/>
    <w:tmpl w:val="3AD2179C"/>
    <w:lvl w:ilvl="0" w:tplc="0809000F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080" w:hanging="360"/>
      </w:pPr>
    </w:lvl>
    <w:lvl w:ilvl="2" w:tplc="0809001B" w:tentative="1">
      <w:start w:val="1"/>
      <w:numFmt w:val="lowerRoman"/>
      <w:lvlText w:val="%3."/>
      <w:lvlJc w:val="right"/>
      <w:pPr>
        <w:ind w:left="1800" w:hanging="180"/>
      </w:pPr>
    </w:lvl>
    <w:lvl w:ilvl="3" w:tplc="0809000F" w:tentative="1">
      <w:start w:val="1"/>
      <w:numFmt w:val="decimal"/>
      <w:lvlText w:val="%4."/>
      <w:lvlJc w:val="left"/>
      <w:pPr>
        <w:ind w:left="2520" w:hanging="360"/>
      </w:pPr>
    </w:lvl>
    <w:lvl w:ilvl="4" w:tplc="08090019" w:tentative="1">
      <w:start w:val="1"/>
      <w:numFmt w:val="lowerLetter"/>
      <w:lvlText w:val="%5."/>
      <w:lvlJc w:val="left"/>
      <w:pPr>
        <w:ind w:left="3240" w:hanging="360"/>
      </w:pPr>
    </w:lvl>
    <w:lvl w:ilvl="5" w:tplc="0809001B" w:tentative="1">
      <w:start w:val="1"/>
      <w:numFmt w:val="lowerRoman"/>
      <w:lvlText w:val="%6."/>
      <w:lvlJc w:val="right"/>
      <w:pPr>
        <w:ind w:left="3960" w:hanging="180"/>
      </w:pPr>
    </w:lvl>
    <w:lvl w:ilvl="6" w:tplc="0809000F" w:tentative="1">
      <w:start w:val="1"/>
      <w:numFmt w:val="decimal"/>
      <w:lvlText w:val="%7."/>
      <w:lvlJc w:val="left"/>
      <w:pPr>
        <w:ind w:left="4680" w:hanging="360"/>
      </w:pPr>
    </w:lvl>
    <w:lvl w:ilvl="7" w:tplc="08090019" w:tentative="1">
      <w:start w:val="1"/>
      <w:numFmt w:val="lowerLetter"/>
      <w:lvlText w:val="%8."/>
      <w:lvlJc w:val="left"/>
      <w:pPr>
        <w:ind w:left="5400" w:hanging="360"/>
      </w:pPr>
    </w:lvl>
    <w:lvl w:ilvl="8" w:tplc="08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0" w15:restartNumberingAfterBreak="0">
    <w:nsid w:val="4E0B5087"/>
    <w:multiLevelType w:val="hybridMultilevel"/>
    <w:tmpl w:val="FD08C4BC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57260DEA"/>
    <w:multiLevelType w:val="hybridMultilevel"/>
    <w:tmpl w:val="FCA010F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64C652FD"/>
    <w:multiLevelType w:val="hybridMultilevel"/>
    <w:tmpl w:val="00C6F0DA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727549FF"/>
    <w:multiLevelType w:val="multilevel"/>
    <w:tmpl w:val="C44ADCCE"/>
    <w:lvl w:ilvl="0">
      <w:start w:val="1"/>
      <w:numFmt w:val="decimal"/>
      <w:pStyle w:val="Heading1"/>
      <w:lvlText w:val="%1"/>
      <w:lvlJc w:val="left"/>
      <w:pPr>
        <w:tabs>
          <w:tab w:val="num" w:pos="1008"/>
        </w:tabs>
        <w:ind w:left="1008" w:hanging="1008"/>
      </w:pPr>
    </w:lvl>
    <w:lvl w:ilvl="1">
      <w:start w:val="1"/>
      <w:numFmt w:val="decimal"/>
      <w:pStyle w:val="Heading2"/>
      <w:lvlText w:val="%1.%2"/>
      <w:lvlJc w:val="left"/>
      <w:pPr>
        <w:tabs>
          <w:tab w:val="num" w:pos="1292"/>
        </w:tabs>
        <w:ind w:left="1292" w:hanging="1008"/>
      </w:pPr>
    </w:lvl>
    <w:lvl w:ilvl="2">
      <w:start w:val="1"/>
      <w:numFmt w:val="decimal"/>
      <w:pStyle w:val="Heading3"/>
      <w:lvlText w:val="%1.%2.%3"/>
      <w:lvlJc w:val="left"/>
      <w:pPr>
        <w:tabs>
          <w:tab w:val="num" w:pos="1575"/>
        </w:tabs>
        <w:ind w:left="1575" w:hanging="1008"/>
      </w:pPr>
    </w:lvl>
    <w:lvl w:ilvl="3">
      <w:start w:val="1"/>
      <w:numFmt w:val="none"/>
      <w:lvlText w:val="%1.%2.%3.%4"/>
      <w:lvlJc w:val="left"/>
      <w:pPr>
        <w:tabs>
          <w:tab w:val="num" w:pos="1080"/>
        </w:tabs>
        <w:ind w:left="0" w:firstLine="0"/>
      </w:pPr>
    </w:lvl>
    <w:lvl w:ilvl="4">
      <w:start w:val="1"/>
      <w:numFmt w:val="none"/>
      <w:pStyle w:val="Heading5"/>
      <w:lvlText w:val=""/>
      <w:lvlJc w:val="left"/>
      <w:pPr>
        <w:tabs>
          <w:tab w:val="num" w:pos="360"/>
        </w:tabs>
        <w:ind w:left="0" w:firstLine="0"/>
      </w:pPr>
    </w:lvl>
    <w:lvl w:ilvl="5">
      <w:start w:val="1"/>
      <w:numFmt w:val="none"/>
      <w:lvlText w:val=""/>
      <w:lvlJc w:val="left"/>
      <w:pPr>
        <w:tabs>
          <w:tab w:val="num" w:pos="360"/>
        </w:tabs>
        <w:ind w:left="0" w:firstLine="0"/>
      </w:pPr>
    </w:lvl>
    <w:lvl w:ilvl="6">
      <w:start w:val="1"/>
      <w:numFmt w:val="none"/>
      <w:pStyle w:val="Heading7"/>
      <w:lvlText w:val=""/>
      <w:lvlJc w:val="left"/>
      <w:pPr>
        <w:tabs>
          <w:tab w:val="num" w:pos="360"/>
        </w:tabs>
        <w:ind w:left="0" w:firstLine="0"/>
      </w:pPr>
    </w:lvl>
    <w:lvl w:ilvl="7">
      <w:start w:val="1"/>
      <w:numFmt w:val="none"/>
      <w:pStyle w:val="Heading8"/>
      <w:lvlText w:val=""/>
      <w:lvlJc w:val="left"/>
      <w:pPr>
        <w:tabs>
          <w:tab w:val="num" w:pos="360"/>
        </w:tabs>
        <w:ind w:left="0" w:firstLine="0"/>
      </w:pPr>
    </w:lvl>
    <w:lvl w:ilvl="8">
      <w:start w:val="1"/>
      <w:numFmt w:val="none"/>
      <w:pStyle w:val="Heading9"/>
      <w:lvlText w:val=""/>
      <w:lvlJc w:val="left"/>
      <w:pPr>
        <w:tabs>
          <w:tab w:val="num" w:pos="360"/>
        </w:tabs>
        <w:ind w:left="0" w:firstLine="0"/>
      </w:pPr>
    </w:lvl>
  </w:abstractNum>
  <w:abstractNum w:abstractNumId="14" w15:restartNumberingAfterBreak="0">
    <w:nsid w:val="79A749E6"/>
    <w:multiLevelType w:val="hybridMultilevel"/>
    <w:tmpl w:val="6C66F462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7A927B9C"/>
    <w:multiLevelType w:val="hybridMultilevel"/>
    <w:tmpl w:val="A9DA7B4C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7D073AD2"/>
    <w:multiLevelType w:val="multilevel"/>
    <w:tmpl w:val="0809001D"/>
    <w:styleLink w:val="Listnumerals"/>
    <w:lvl w:ilvl="0">
      <w:start w:val="1"/>
      <w:numFmt w:val="lowerRoman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7" w15:restartNumberingAfterBreak="0">
    <w:nsid w:val="7D8653B6"/>
    <w:multiLevelType w:val="hybridMultilevel"/>
    <w:tmpl w:val="8B084BB8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7F941F2F"/>
    <w:multiLevelType w:val="hybridMultilevel"/>
    <w:tmpl w:val="E43A19B8"/>
    <w:lvl w:ilvl="0" w:tplc="08090003">
      <w:start w:val="1"/>
      <w:numFmt w:val="bullet"/>
      <w:lvlText w:val="o"/>
      <w:lvlJc w:val="left"/>
      <w:pPr>
        <w:ind w:left="720" w:hanging="360"/>
      </w:pPr>
      <w:rPr>
        <w:rFonts w:ascii="Courier New" w:hAnsi="Courier New" w:cs="Courier New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697191869">
    <w:abstractNumId w:val="3"/>
  </w:num>
  <w:num w:numId="2" w16cid:durableId="800344724">
    <w:abstractNumId w:val="0"/>
  </w:num>
  <w:num w:numId="3" w16cid:durableId="198056289">
    <w:abstractNumId w:val="13"/>
  </w:num>
  <w:num w:numId="4" w16cid:durableId="1126433525">
    <w:abstractNumId w:val="16"/>
  </w:num>
  <w:num w:numId="5" w16cid:durableId="89158921">
    <w:abstractNumId w:val="1"/>
  </w:num>
  <w:num w:numId="6" w16cid:durableId="995764101">
    <w:abstractNumId w:val="17"/>
  </w:num>
  <w:num w:numId="7" w16cid:durableId="1794321289">
    <w:abstractNumId w:val="10"/>
  </w:num>
  <w:num w:numId="8" w16cid:durableId="1655645037">
    <w:abstractNumId w:val="4"/>
  </w:num>
  <w:num w:numId="9" w16cid:durableId="314460378">
    <w:abstractNumId w:val="9"/>
  </w:num>
  <w:num w:numId="10" w16cid:durableId="793862916">
    <w:abstractNumId w:val="5"/>
  </w:num>
  <w:num w:numId="11" w16cid:durableId="1664813036">
    <w:abstractNumId w:val="18"/>
  </w:num>
  <w:num w:numId="12" w16cid:durableId="1432776172">
    <w:abstractNumId w:val="2"/>
  </w:num>
  <w:num w:numId="13" w16cid:durableId="572281592">
    <w:abstractNumId w:val="14"/>
  </w:num>
  <w:num w:numId="14" w16cid:durableId="428893535">
    <w:abstractNumId w:val="8"/>
  </w:num>
  <w:num w:numId="15" w16cid:durableId="1787038678">
    <w:abstractNumId w:val="15"/>
  </w:num>
  <w:num w:numId="16" w16cid:durableId="389496112">
    <w:abstractNumId w:val="12"/>
  </w:num>
  <w:num w:numId="17" w16cid:durableId="843982021">
    <w:abstractNumId w:val="11"/>
  </w:num>
  <w:num w:numId="18" w16cid:durableId="1452020478">
    <w:abstractNumId w:val="6"/>
  </w:num>
  <w:num w:numId="19" w16cid:durableId="1756246601">
    <w:abstractNumId w:val="7"/>
  </w:num>
  <w:numIdMacAtCleanup w:val="19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80"/>
  <w:proofState w:spelling="clean" w:grammar="clean"/>
  <w:stylePaneFormatFilter w:val="2801" w:allStyles="1" w:customStyles="0" w:latentStyles="0" w:stylesInUse="0" w:headingStyles="0" w:numberingStyles="0" w:tableStyles="0" w:directFormattingOnRuns="0" w:directFormattingOnParagraphs="0" w:directFormattingOnNumbering="0" w:directFormattingOnTables="1" w:clearFormatting="0" w:top3HeadingStyles="1" w:visibleStyles="0" w:alternateStyleNames="0"/>
  <w:mailMerge>
    <w:mainDocumentType w:val="formLetters"/>
    <w:dataType w:val="textFile"/>
    <w:activeRecord w:val="-1"/>
    <w:odso/>
  </w:mailMerge>
  <w:defaultTabStop w:val="720"/>
  <w:drawingGridHorizontalSpacing w:val="120"/>
  <w:displayHorizontalDrawingGridEvery w:val="0"/>
  <w:displayVerticalDrawingGridEvery w:val="0"/>
  <w:noPunctuationKerning/>
  <w:characterSpacingControl w:val="doNotCompress"/>
  <w:hdrShapeDefaults>
    <o:shapedefaults v:ext="edit" spidmax="38913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FF3166"/>
    <w:rsid w:val="00002516"/>
    <w:rsid w:val="00002BB8"/>
    <w:rsid w:val="00005282"/>
    <w:rsid w:val="00007D15"/>
    <w:rsid w:val="00010BF5"/>
    <w:rsid w:val="00013471"/>
    <w:rsid w:val="00016136"/>
    <w:rsid w:val="00017011"/>
    <w:rsid w:val="00020346"/>
    <w:rsid w:val="00022F89"/>
    <w:rsid w:val="0003158E"/>
    <w:rsid w:val="0003207B"/>
    <w:rsid w:val="000327BF"/>
    <w:rsid w:val="00033001"/>
    <w:rsid w:val="00033932"/>
    <w:rsid w:val="00035BAB"/>
    <w:rsid w:val="00040896"/>
    <w:rsid w:val="00041A42"/>
    <w:rsid w:val="0004389D"/>
    <w:rsid w:val="0004443F"/>
    <w:rsid w:val="0004516D"/>
    <w:rsid w:val="00045AF9"/>
    <w:rsid w:val="00047214"/>
    <w:rsid w:val="0004763C"/>
    <w:rsid w:val="0005120D"/>
    <w:rsid w:val="000549F3"/>
    <w:rsid w:val="00054D84"/>
    <w:rsid w:val="00055AAF"/>
    <w:rsid w:val="00063062"/>
    <w:rsid w:val="0006360D"/>
    <w:rsid w:val="00063D2F"/>
    <w:rsid w:val="000646E2"/>
    <w:rsid w:val="00070AEA"/>
    <w:rsid w:val="00073536"/>
    <w:rsid w:val="00073F26"/>
    <w:rsid w:val="000765BF"/>
    <w:rsid w:val="00076EFB"/>
    <w:rsid w:val="0008288C"/>
    <w:rsid w:val="00085E44"/>
    <w:rsid w:val="000865CA"/>
    <w:rsid w:val="00087B2A"/>
    <w:rsid w:val="0009011E"/>
    <w:rsid w:val="00094796"/>
    <w:rsid w:val="0009518C"/>
    <w:rsid w:val="000966B5"/>
    <w:rsid w:val="00096A80"/>
    <w:rsid w:val="000A0A9E"/>
    <w:rsid w:val="000A1EFD"/>
    <w:rsid w:val="000A37CF"/>
    <w:rsid w:val="000A38A2"/>
    <w:rsid w:val="000A5735"/>
    <w:rsid w:val="000A6F56"/>
    <w:rsid w:val="000B0BC5"/>
    <w:rsid w:val="000B18F8"/>
    <w:rsid w:val="000B32D9"/>
    <w:rsid w:val="000B3EB2"/>
    <w:rsid w:val="000B5626"/>
    <w:rsid w:val="000B6194"/>
    <w:rsid w:val="000C1F0A"/>
    <w:rsid w:val="000C2307"/>
    <w:rsid w:val="000C2CC2"/>
    <w:rsid w:val="000C53F6"/>
    <w:rsid w:val="000C5422"/>
    <w:rsid w:val="000D061F"/>
    <w:rsid w:val="000D63CB"/>
    <w:rsid w:val="000D6AFB"/>
    <w:rsid w:val="000D6E10"/>
    <w:rsid w:val="000D6FFC"/>
    <w:rsid w:val="000E241A"/>
    <w:rsid w:val="000E2BB4"/>
    <w:rsid w:val="000E6979"/>
    <w:rsid w:val="000E7E62"/>
    <w:rsid w:val="000F0453"/>
    <w:rsid w:val="000F3D19"/>
    <w:rsid w:val="000F5D3B"/>
    <w:rsid w:val="000F7DB5"/>
    <w:rsid w:val="00100EDC"/>
    <w:rsid w:val="00101A24"/>
    <w:rsid w:val="0010257E"/>
    <w:rsid w:val="00103369"/>
    <w:rsid w:val="001047DA"/>
    <w:rsid w:val="00104A17"/>
    <w:rsid w:val="001055D7"/>
    <w:rsid w:val="00105630"/>
    <w:rsid w:val="00105D6B"/>
    <w:rsid w:val="00111539"/>
    <w:rsid w:val="00113987"/>
    <w:rsid w:val="00114A12"/>
    <w:rsid w:val="00115ABF"/>
    <w:rsid w:val="00120B5F"/>
    <w:rsid w:val="00122842"/>
    <w:rsid w:val="001233F9"/>
    <w:rsid w:val="0012696C"/>
    <w:rsid w:val="00126F20"/>
    <w:rsid w:val="001274F5"/>
    <w:rsid w:val="0013012A"/>
    <w:rsid w:val="00130858"/>
    <w:rsid w:val="00130F39"/>
    <w:rsid w:val="00133F8C"/>
    <w:rsid w:val="0013470B"/>
    <w:rsid w:val="00134ABC"/>
    <w:rsid w:val="00135038"/>
    <w:rsid w:val="001362C8"/>
    <w:rsid w:val="00137476"/>
    <w:rsid w:val="001412E2"/>
    <w:rsid w:val="001459F2"/>
    <w:rsid w:val="00146187"/>
    <w:rsid w:val="00146B0B"/>
    <w:rsid w:val="001478DE"/>
    <w:rsid w:val="001506CD"/>
    <w:rsid w:val="00151139"/>
    <w:rsid w:val="00153340"/>
    <w:rsid w:val="00156246"/>
    <w:rsid w:val="00160872"/>
    <w:rsid w:val="00163101"/>
    <w:rsid w:val="00165159"/>
    <w:rsid w:val="00165640"/>
    <w:rsid w:val="00165697"/>
    <w:rsid w:val="00167DE1"/>
    <w:rsid w:val="00172846"/>
    <w:rsid w:val="00173E30"/>
    <w:rsid w:val="00181FA4"/>
    <w:rsid w:val="00182A7C"/>
    <w:rsid w:val="00183ADF"/>
    <w:rsid w:val="00185DCC"/>
    <w:rsid w:val="00190419"/>
    <w:rsid w:val="00191A0C"/>
    <w:rsid w:val="001944FE"/>
    <w:rsid w:val="0019491C"/>
    <w:rsid w:val="001A014F"/>
    <w:rsid w:val="001A2191"/>
    <w:rsid w:val="001A2EB9"/>
    <w:rsid w:val="001A7459"/>
    <w:rsid w:val="001A7C03"/>
    <w:rsid w:val="001B0A0D"/>
    <w:rsid w:val="001B21F4"/>
    <w:rsid w:val="001B4413"/>
    <w:rsid w:val="001B48B7"/>
    <w:rsid w:val="001B69FB"/>
    <w:rsid w:val="001B7DE4"/>
    <w:rsid w:val="001C19AB"/>
    <w:rsid w:val="001C4B34"/>
    <w:rsid w:val="001C5A6F"/>
    <w:rsid w:val="001C5CF9"/>
    <w:rsid w:val="001C684C"/>
    <w:rsid w:val="001C7327"/>
    <w:rsid w:val="001D092E"/>
    <w:rsid w:val="001D17F9"/>
    <w:rsid w:val="001D229B"/>
    <w:rsid w:val="001D3727"/>
    <w:rsid w:val="001D49B8"/>
    <w:rsid w:val="001D5C52"/>
    <w:rsid w:val="001D6996"/>
    <w:rsid w:val="001D70B2"/>
    <w:rsid w:val="001E072C"/>
    <w:rsid w:val="001E1D7D"/>
    <w:rsid w:val="001E45F5"/>
    <w:rsid w:val="001E47B5"/>
    <w:rsid w:val="001F23B0"/>
    <w:rsid w:val="001F3289"/>
    <w:rsid w:val="001F6072"/>
    <w:rsid w:val="001F72BD"/>
    <w:rsid w:val="001F748E"/>
    <w:rsid w:val="00200A74"/>
    <w:rsid w:val="00200CC8"/>
    <w:rsid w:val="0020100A"/>
    <w:rsid w:val="0021053E"/>
    <w:rsid w:val="0021055A"/>
    <w:rsid w:val="0021092F"/>
    <w:rsid w:val="002123CA"/>
    <w:rsid w:val="00213589"/>
    <w:rsid w:val="00213D02"/>
    <w:rsid w:val="0021475A"/>
    <w:rsid w:val="002176B7"/>
    <w:rsid w:val="00223E2D"/>
    <w:rsid w:val="00224ECF"/>
    <w:rsid w:val="00226055"/>
    <w:rsid w:val="00226225"/>
    <w:rsid w:val="0023295B"/>
    <w:rsid w:val="002352E2"/>
    <w:rsid w:val="00236E55"/>
    <w:rsid w:val="002414EB"/>
    <w:rsid w:val="00242A49"/>
    <w:rsid w:val="0024399F"/>
    <w:rsid w:val="00243DA1"/>
    <w:rsid w:val="00246139"/>
    <w:rsid w:val="00247EF5"/>
    <w:rsid w:val="00251B7E"/>
    <w:rsid w:val="00252F82"/>
    <w:rsid w:val="002539A5"/>
    <w:rsid w:val="00254A87"/>
    <w:rsid w:val="002603A5"/>
    <w:rsid w:val="00260D92"/>
    <w:rsid w:val="002621A5"/>
    <w:rsid w:val="00263353"/>
    <w:rsid w:val="0026498C"/>
    <w:rsid w:val="00265BD8"/>
    <w:rsid w:val="0026611F"/>
    <w:rsid w:val="002709C1"/>
    <w:rsid w:val="00271F11"/>
    <w:rsid w:val="0027727F"/>
    <w:rsid w:val="00277CD8"/>
    <w:rsid w:val="0028009F"/>
    <w:rsid w:val="00280175"/>
    <w:rsid w:val="00281C48"/>
    <w:rsid w:val="002822A7"/>
    <w:rsid w:val="00282744"/>
    <w:rsid w:val="00284987"/>
    <w:rsid w:val="0028609D"/>
    <w:rsid w:val="002860B2"/>
    <w:rsid w:val="002870F2"/>
    <w:rsid w:val="002905DF"/>
    <w:rsid w:val="00290849"/>
    <w:rsid w:val="0029089D"/>
    <w:rsid w:val="00291AD7"/>
    <w:rsid w:val="00295BA7"/>
    <w:rsid w:val="002A17C4"/>
    <w:rsid w:val="002A2B78"/>
    <w:rsid w:val="002A768F"/>
    <w:rsid w:val="002B05E8"/>
    <w:rsid w:val="002B08B6"/>
    <w:rsid w:val="002B4FB5"/>
    <w:rsid w:val="002B6E06"/>
    <w:rsid w:val="002B6E85"/>
    <w:rsid w:val="002B7D2A"/>
    <w:rsid w:val="002C2DAF"/>
    <w:rsid w:val="002C4B8A"/>
    <w:rsid w:val="002C4FD9"/>
    <w:rsid w:val="002D10EE"/>
    <w:rsid w:val="002D27F6"/>
    <w:rsid w:val="002D3CD9"/>
    <w:rsid w:val="002D4580"/>
    <w:rsid w:val="002D5B1F"/>
    <w:rsid w:val="002D6C11"/>
    <w:rsid w:val="002D6C32"/>
    <w:rsid w:val="002D7813"/>
    <w:rsid w:val="002E26BA"/>
    <w:rsid w:val="002E4E52"/>
    <w:rsid w:val="002E544A"/>
    <w:rsid w:val="002F1E0B"/>
    <w:rsid w:val="002F3B4A"/>
    <w:rsid w:val="002F4B58"/>
    <w:rsid w:val="002F5FC6"/>
    <w:rsid w:val="002F642E"/>
    <w:rsid w:val="0030123E"/>
    <w:rsid w:val="003018CE"/>
    <w:rsid w:val="0030210B"/>
    <w:rsid w:val="00303B0E"/>
    <w:rsid w:val="00304995"/>
    <w:rsid w:val="00304E0B"/>
    <w:rsid w:val="0030703F"/>
    <w:rsid w:val="003071F7"/>
    <w:rsid w:val="00307398"/>
    <w:rsid w:val="003118A5"/>
    <w:rsid w:val="00313C9D"/>
    <w:rsid w:val="00315178"/>
    <w:rsid w:val="00317E7F"/>
    <w:rsid w:val="00321127"/>
    <w:rsid w:val="00321D45"/>
    <w:rsid w:val="00322990"/>
    <w:rsid w:val="00323264"/>
    <w:rsid w:val="00324262"/>
    <w:rsid w:val="00324911"/>
    <w:rsid w:val="003255BB"/>
    <w:rsid w:val="00326633"/>
    <w:rsid w:val="00330CAE"/>
    <w:rsid w:val="0033157B"/>
    <w:rsid w:val="00334249"/>
    <w:rsid w:val="003353F6"/>
    <w:rsid w:val="00337550"/>
    <w:rsid w:val="003408FE"/>
    <w:rsid w:val="0034499A"/>
    <w:rsid w:val="00351166"/>
    <w:rsid w:val="00351980"/>
    <w:rsid w:val="0035354D"/>
    <w:rsid w:val="00354113"/>
    <w:rsid w:val="00354916"/>
    <w:rsid w:val="0035775E"/>
    <w:rsid w:val="0036014B"/>
    <w:rsid w:val="00361863"/>
    <w:rsid w:val="00364790"/>
    <w:rsid w:val="00365B6B"/>
    <w:rsid w:val="0036630F"/>
    <w:rsid w:val="003707B3"/>
    <w:rsid w:val="00371F37"/>
    <w:rsid w:val="00373FFC"/>
    <w:rsid w:val="00377AD7"/>
    <w:rsid w:val="0038067A"/>
    <w:rsid w:val="003809E7"/>
    <w:rsid w:val="003844C7"/>
    <w:rsid w:val="00384A11"/>
    <w:rsid w:val="00384DE0"/>
    <w:rsid w:val="00385603"/>
    <w:rsid w:val="0039302B"/>
    <w:rsid w:val="00394605"/>
    <w:rsid w:val="00394BEF"/>
    <w:rsid w:val="00397CE9"/>
    <w:rsid w:val="003A201D"/>
    <w:rsid w:val="003A43B6"/>
    <w:rsid w:val="003A59B9"/>
    <w:rsid w:val="003A720A"/>
    <w:rsid w:val="003A7C2F"/>
    <w:rsid w:val="003B0809"/>
    <w:rsid w:val="003B27CF"/>
    <w:rsid w:val="003B46C1"/>
    <w:rsid w:val="003B49FC"/>
    <w:rsid w:val="003B4D79"/>
    <w:rsid w:val="003B632D"/>
    <w:rsid w:val="003B68F9"/>
    <w:rsid w:val="003B7734"/>
    <w:rsid w:val="003C562F"/>
    <w:rsid w:val="003C7210"/>
    <w:rsid w:val="003D04C2"/>
    <w:rsid w:val="003D2AB9"/>
    <w:rsid w:val="003D2ECB"/>
    <w:rsid w:val="003D5332"/>
    <w:rsid w:val="003E1233"/>
    <w:rsid w:val="003E3B23"/>
    <w:rsid w:val="003E3E48"/>
    <w:rsid w:val="003E52A2"/>
    <w:rsid w:val="003F0138"/>
    <w:rsid w:val="003F4EFF"/>
    <w:rsid w:val="003F5BB6"/>
    <w:rsid w:val="004000A2"/>
    <w:rsid w:val="00404B4E"/>
    <w:rsid w:val="00404BFC"/>
    <w:rsid w:val="00405C2D"/>
    <w:rsid w:val="00405FF1"/>
    <w:rsid w:val="00410048"/>
    <w:rsid w:val="0041479E"/>
    <w:rsid w:val="0041603B"/>
    <w:rsid w:val="0042138D"/>
    <w:rsid w:val="004220EE"/>
    <w:rsid w:val="00422AF1"/>
    <w:rsid w:val="004236E2"/>
    <w:rsid w:val="00424C74"/>
    <w:rsid w:val="00425085"/>
    <w:rsid w:val="004252C1"/>
    <w:rsid w:val="00425BD5"/>
    <w:rsid w:val="00427132"/>
    <w:rsid w:val="00430F53"/>
    <w:rsid w:val="00435229"/>
    <w:rsid w:val="004412CC"/>
    <w:rsid w:val="00443B55"/>
    <w:rsid w:val="0044578B"/>
    <w:rsid w:val="00452E69"/>
    <w:rsid w:val="00460D14"/>
    <w:rsid w:val="0046614B"/>
    <w:rsid w:val="00470B7C"/>
    <w:rsid w:val="00471B66"/>
    <w:rsid w:val="0047258E"/>
    <w:rsid w:val="00473555"/>
    <w:rsid w:val="004740CA"/>
    <w:rsid w:val="00475342"/>
    <w:rsid w:val="0047563F"/>
    <w:rsid w:val="00475A35"/>
    <w:rsid w:val="00481EBC"/>
    <w:rsid w:val="00482CBB"/>
    <w:rsid w:val="004848F6"/>
    <w:rsid w:val="00486D08"/>
    <w:rsid w:val="00487F82"/>
    <w:rsid w:val="00490D0B"/>
    <w:rsid w:val="0049128D"/>
    <w:rsid w:val="00492E22"/>
    <w:rsid w:val="004978D0"/>
    <w:rsid w:val="004A2EDD"/>
    <w:rsid w:val="004A47F1"/>
    <w:rsid w:val="004A4C7F"/>
    <w:rsid w:val="004A506C"/>
    <w:rsid w:val="004A65FE"/>
    <w:rsid w:val="004A66A9"/>
    <w:rsid w:val="004A6F46"/>
    <w:rsid w:val="004B138D"/>
    <w:rsid w:val="004B3049"/>
    <w:rsid w:val="004B46D8"/>
    <w:rsid w:val="004B5647"/>
    <w:rsid w:val="004B6E3D"/>
    <w:rsid w:val="004B786E"/>
    <w:rsid w:val="004C2B0E"/>
    <w:rsid w:val="004C46C7"/>
    <w:rsid w:val="004C5BC4"/>
    <w:rsid w:val="004C6ADB"/>
    <w:rsid w:val="004C7665"/>
    <w:rsid w:val="004D167D"/>
    <w:rsid w:val="004D2A3C"/>
    <w:rsid w:val="004D3E61"/>
    <w:rsid w:val="004D50B4"/>
    <w:rsid w:val="004D6677"/>
    <w:rsid w:val="004D67E0"/>
    <w:rsid w:val="004E12E6"/>
    <w:rsid w:val="004E42AF"/>
    <w:rsid w:val="004E42FE"/>
    <w:rsid w:val="004E5D89"/>
    <w:rsid w:val="004E6865"/>
    <w:rsid w:val="004E6A36"/>
    <w:rsid w:val="004F0FB0"/>
    <w:rsid w:val="004F16F4"/>
    <w:rsid w:val="004F22FE"/>
    <w:rsid w:val="004F4C37"/>
    <w:rsid w:val="004F4EBD"/>
    <w:rsid w:val="004F60AC"/>
    <w:rsid w:val="004F7679"/>
    <w:rsid w:val="004F7BA0"/>
    <w:rsid w:val="00500F32"/>
    <w:rsid w:val="00502E04"/>
    <w:rsid w:val="00503429"/>
    <w:rsid w:val="00504D1B"/>
    <w:rsid w:val="005054F4"/>
    <w:rsid w:val="005056E7"/>
    <w:rsid w:val="005071B2"/>
    <w:rsid w:val="00507B37"/>
    <w:rsid w:val="00511EB4"/>
    <w:rsid w:val="00512DD0"/>
    <w:rsid w:val="00514E72"/>
    <w:rsid w:val="005154A3"/>
    <w:rsid w:val="005161CD"/>
    <w:rsid w:val="005165F2"/>
    <w:rsid w:val="00516BC2"/>
    <w:rsid w:val="00516E97"/>
    <w:rsid w:val="00522347"/>
    <w:rsid w:val="0052341D"/>
    <w:rsid w:val="00526DA6"/>
    <w:rsid w:val="00527734"/>
    <w:rsid w:val="00531EC1"/>
    <w:rsid w:val="005328C9"/>
    <w:rsid w:val="00533592"/>
    <w:rsid w:val="00534088"/>
    <w:rsid w:val="00537C87"/>
    <w:rsid w:val="005400B1"/>
    <w:rsid w:val="005448CB"/>
    <w:rsid w:val="00545254"/>
    <w:rsid w:val="00547A8A"/>
    <w:rsid w:val="005502D4"/>
    <w:rsid w:val="005513F5"/>
    <w:rsid w:val="00551571"/>
    <w:rsid w:val="00551C7B"/>
    <w:rsid w:val="00557668"/>
    <w:rsid w:val="0056005D"/>
    <w:rsid w:val="00562F6A"/>
    <w:rsid w:val="0056444B"/>
    <w:rsid w:val="00566ACB"/>
    <w:rsid w:val="00567385"/>
    <w:rsid w:val="00571E57"/>
    <w:rsid w:val="00573319"/>
    <w:rsid w:val="005767E4"/>
    <w:rsid w:val="00577F81"/>
    <w:rsid w:val="00580C46"/>
    <w:rsid w:val="005826A8"/>
    <w:rsid w:val="0058295E"/>
    <w:rsid w:val="005838E3"/>
    <w:rsid w:val="00586245"/>
    <w:rsid w:val="0058702B"/>
    <w:rsid w:val="0058761B"/>
    <w:rsid w:val="005877D7"/>
    <w:rsid w:val="00590014"/>
    <w:rsid w:val="00593404"/>
    <w:rsid w:val="00594824"/>
    <w:rsid w:val="005A3396"/>
    <w:rsid w:val="005A41C9"/>
    <w:rsid w:val="005A55BA"/>
    <w:rsid w:val="005A7304"/>
    <w:rsid w:val="005B0AF0"/>
    <w:rsid w:val="005B134D"/>
    <w:rsid w:val="005B1EC4"/>
    <w:rsid w:val="005B44D9"/>
    <w:rsid w:val="005B457A"/>
    <w:rsid w:val="005B681B"/>
    <w:rsid w:val="005C0B5A"/>
    <w:rsid w:val="005C0D86"/>
    <w:rsid w:val="005C301B"/>
    <w:rsid w:val="005C4B99"/>
    <w:rsid w:val="005C5A30"/>
    <w:rsid w:val="005D25ED"/>
    <w:rsid w:val="005D4445"/>
    <w:rsid w:val="005D4EE2"/>
    <w:rsid w:val="005D57EB"/>
    <w:rsid w:val="005D5F42"/>
    <w:rsid w:val="005D6F23"/>
    <w:rsid w:val="005D71AD"/>
    <w:rsid w:val="005E0337"/>
    <w:rsid w:val="005E062B"/>
    <w:rsid w:val="005E0739"/>
    <w:rsid w:val="005E2D59"/>
    <w:rsid w:val="005E52F6"/>
    <w:rsid w:val="005E5BAD"/>
    <w:rsid w:val="005E61AF"/>
    <w:rsid w:val="005E670A"/>
    <w:rsid w:val="005F1AA5"/>
    <w:rsid w:val="005F2026"/>
    <w:rsid w:val="005F2DCD"/>
    <w:rsid w:val="005F3C55"/>
    <w:rsid w:val="005F4251"/>
    <w:rsid w:val="005F6B40"/>
    <w:rsid w:val="00600742"/>
    <w:rsid w:val="0060103F"/>
    <w:rsid w:val="00604FFD"/>
    <w:rsid w:val="006059F1"/>
    <w:rsid w:val="0060604E"/>
    <w:rsid w:val="00606508"/>
    <w:rsid w:val="006072FB"/>
    <w:rsid w:val="00613220"/>
    <w:rsid w:val="00613233"/>
    <w:rsid w:val="00613B9D"/>
    <w:rsid w:val="006214A1"/>
    <w:rsid w:val="00625366"/>
    <w:rsid w:val="00625AA4"/>
    <w:rsid w:val="00627CAD"/>
    <w:rsid w:val="006309D7"/>
    <w:rsid w:val="006312F6"/>
    <w:rsid w:val="0063399E"/>
    <w:rsid w:val="00633A05"/>
    <w:rsid w:val="00635A85"/>
    <w:rsid w:val="00636310"/>
    <w:rsid w:val="006363F2"/>
    <w:rsid w:val="00637357"/>
    <w:rsid w:val="00641225"/>
    <w:rsid w:val="00641497"/>
    <w:rsid w:val="00641D4F"/>
    <w:rsid w:val="00641EA6"/>
    <w:rsid w:val="00643F25"/>
    <w:rsid w:val="0064464E"/>
    <w:rsid w:val="006446FC"/>
    <w:rsid w:val="00644939"/>
    <w:rsid w:val="006464C3"/>
    <w:rsid w:val="006466F0"/>
    <w:rsid w:val="00650C42"/>
    <w:rsid w:val="0065281E"/>
    <w:rsid w:val="00653624"/>
    <w:rsid w:val="0065470B"/>
    <w:rsid w:val="00654896"/>
    <w:rsid w:val="00656904"/>
    <w:rsid w:val="00656BDF"/>
    <w:rsid w:val="006600C0"/>
    <w:rsid w:val="0066232F"/>
    <w:rsid w:val="006658BA"/>
    <w:rsid w:val="00671177"/>
    <w:rsid w:val="00671AD6"/>
    <w:rsid w:val="00671D6E"/>
    <w:rsid w:val="00671DFD"/>
    <w:rsid w:val="00671E65"/>
    <w:rsid w:val="00674B20"/>
    <w:rsid w:val="00683B5B"/>
    <w:rsid w:val="00685555"/>
    <w:rsid w:val="006857B0"/>
    <w:rsid w:val="00687406"/>
    <w:rsid w:val="00691083"/>
    <w:rsid w:val="006A1386"/>
    <w:rsid w:val="006A2C37"/>
    <w:rsid w:val="006A2DC4"/>
    <w:rsid w:val="006A4656"/>
    <w:rsid w:val="006A484F"/>
    <w:rsid w:val="006A705E"/>
    <w:rsid w:val="006A7B66"/>
    <w:rsid w:val="006B251E"/>
    <w:rsid w:val="006B263B"/>
    <w:rsid w:val="006B2FA2"/>
    <w:rsid w:val="006B310E"/>
    <w:rsid w:val="006B33DE"/>
    <w:rsid w:val="006B3856"/>
    <w:rsid w:val="006B395F"/>
    <w:rsid w:val="006B4D9C"/>
    <w:rsid w:val="006B7AF9"/>
    <w:rsid w:val="006C0ACD"/>
    <w:rsid w:val="006C14E1"/>
    <w:rsid w:val="006C3E76"/>
    <w:rsid w:val="006C4042"/>
    <w:rsid w:val="006C407D"/>
    <w:rsid w:val="006C4C3C"/>
    <w:rsid w:val="006D06DC"/>
    <w:rsid w:val="006D1EBF"/>
    <w:rsid w:val="006D3EA2"/>
    <w:rsid w:val="006E0BAE"/>
    <w:rsid w:val="006E1E44"/>
    <w:rsid w:val="006E39AA"/>
    <w:rsid w:val="006E520A"/>
    <w:rsid w:val="006E6A05"/>
    <w:rsid w:val="006F0A07"/>
    <w:rsid w:val="006F198D"/>
    <w:rsid w:val="006F2448"/>
    <w:rsid w:val="006F64A4"/>
    <w:rsid w:val="006F78D5"/>
    <w:rsid w:val="006F79AA"/>
    <w:rsid w:val="00705116"/>
    <w:rsid w:val="00710ABB"/>
    <w:rsid w:val="007136D9"/>
    <w:rsid w:val="00723536"/>
    <w:rsid w:val="00723A25"/>
    <w:rsid w:val="007249D6"/>
    <w:rsid w:val="007255DD"/>
    <w:rsid w:val="00735B33"/>
    <w:rsid w:val="0073638D"/>
    <w:rsid w:val="007363D1"/>
    <w:rsid w:val="00736DCF"/>
    <w:rsid w:val="00736E7D"/>
    <w:rsid w:val="00737136"/>
    <w:rsid w:val="00744F29"/>
    <w:rsid w:val="0075075F"/>
    <w:rsid w:val="0075391D"/>
    <w:rsid w:val="00753E27"/>
    <w:rsid w:val="00764772"/>
    <w:rsid w:val="00767A68"/>
    <w:rsid w:val="00771083"/>
    <w:rsid w:val="00772DB9"/>
    <w:rsid w:val="00773AFA"/>
    <w:rsid w:val="00774A56"/>
    <w:rsid w:val="00775E8F"/>
    <w:rsid w:val="00776A36"/>
    <w:rsid w:val="0077765A"/>
    <w:rsid w:val="0078237C"/>
    <w:rsid w:val="00787DA2"/>
    <w:rsid w:val="00794138"/>
    <w:rsid w:val="007950F2"/>
    <w:rsid w:val="00795C76"/>
    <w:rsid w:val="007A6763"/>
    <w:rsid w:val="007B0210"/>
    <w:rsid w:val="007B05F5"/>
    <w:rsid w:val="007B27A0"/>
    <w:rsid w:val="007B3183"/>
    <w:rsid w:val="007B395F"/>
    <w:rsid w:val="007B3A31"/>
    <w:rsid w:val="007B437F"/>
    <w:rsid w:val="007B45B6"/>
    <w:rsid w:val="007B4601"/>
    <w:rsid w:val="007B55C2"/>
    <w:rsid w:val="007B7130"/>
    <w:rsid w:val="007B7A7F"/>
    <w:rsid w:val="007B7B8C"/>
    <w:rsid w:val="007C4238"/>
    <w:rsid w:val="007C6926"/>
    <w:rsid w:val="007D227E"/>
    <w:rsid w:val="007D2A2C"/>
    <w:rsid w:val="007D3C74"/>
    <w:rsid w:val="007D4341"/>
    <w:rsid w:val="007D60E8"/>
    <w:rsid w:val="007D6FB0"/>
    <w:rsid w:val="007E0399"/>
    <w:rsid w:val="007E06B0"/>
    <w:rsid w:val="007E190A"/>
    <w:rsid w:val="007F0623"/>
    <w:rsid w:val="007F0CA5"/>
    <w:rsid w:val="007F0E24"/>
    <w:rsid w:val="007F5E72"/>
    <w:rsid w:val="00800900"/>
    <w:rsid w:val="00801C53"/>
    <w:rsid w:val="00802EFA"/>
    <w:rsid w:val="00804FF0"/>
    <w:rsid w:val="008058A9"/>
    <w:rsid w:val="0080610B"/>
    <w:rsid w:val="008077CE"/>
    <w:rsid w:val="00807F5B"/>
    <w:rsid w:val="008128CE"/>
    <w:rsid w:val="00814849"/>
    <w:rsid w:val="00815629"/>
    <w:rsid w:val="00816D24"/>
    <w:rsid w:val="00820A4F"/>
    <w:rsid w:val="00821752"/>
    <w:rsid w:val="00822C3A"/>
    <w:rsid w:val="008231FD"/>
    <w:rsid w:val="0082503E"/>
    <w:rsid w:val="00825435"/>
    <w:rsid w:val="008268C9"/>
    <w:rsid w:val="008272E1"/>
    <w:rsid w:val="00831430"/>
    <w:rsid w:val="00833985"/>
    <w:rsid w:val="0083527D"/>
    <w:rsid w:val="00835D03"/>
    <w:rsid w:val="0084242A"/>
    <w:rsid w:val="00844351"/>
    <w:rsid w:val="00844557"/>
    <w:rsid w:val="008445D6"/>
    <w:rsid w:val="00844978"/>
    <w:rsid w:val="00847AB3"/>
    <w:rsid w:val="00854486"/>
    <w:rsid w:val="008547FE"/>
    <w:rsid w:val="00857820"/>
    <w:rsid w:val="00860D04"/>
    <w:rsid w:val="00861BB1"/>
    <w:rsid w:val="00867B23"/>
    <w:rsid w:val="008746F5"/>
    <w:rsid w:val="008760FE"/>
    <w:rsid w:val="0087735E"/>
    <w:rsid w:val="0087746B"/>
    <w:rsid w:val="008804CD"/>
    <w:rsid w:val="00881699"/>
    <w:rsid w:val="00891265"/>
    <w:rsid w:val="00892111"/>
    <w:rsid w:val="008927C2"/>
    <w:rsid w:val="008929A6"/>
    <w:rsid w:val="0089510E"/>
    <w:rsid w:val="00895FB9"/>
    <w:rsid w:val="008975CD"/>
    <w:rsid w:val="008A4489"/>
    <w:rsid w:val="008A466E"/>
    <w:rsid w:val="008A4913"/>
    <w:rsid w:val="008A658E"/>
    <w:rsid w:val="008A76BA"/>
    <w:rsid w:val="008B24C9"/>
    <w:rsid w:val="008B265E"/>
    <w:rsid w:val="008B4F2F"/>
    <w:rsid w:val="008B53D9"/>
    <w:rsid w:val="008B582D"/>
    <w:rsid w:val="008B6E51"/>
    <w:rsid w:val="008B7FF5"/>
    <w:rsid w:val="008C0B62"/>
    <w:rsid w:val="008C14B7"/>
    <w:rsid w:val="008C5E62"/>
    <w:rsid w:val="008C7D8A"/>
    <w:rsid w:val="008D1B74"/>
    <w:rsid w:val="008D3130"/>
    <w:rsid w:val="008D447D"/>
    <w:rsid w:val="008D6526"/>
    <w:rsid w:val="008D6F06"/>
    <w:rsid w:val="008D70D2"/>
    <w:rsid w:val="008D7201"/>
    <w:rsid w:val="008D790D"/>
    <w:rsid w:val="008E1223"/>
    <w:rsid w:val="008E2276"/>
    <w:rsid w:val="008E2C9D"/>
    <w:rsid w:val="008E5CD2"/>
    <w:rsid w:val="008E70F2"/>
    <w:rsid w:val="008E7643"/>
    <w:rsid w:val="008F4237"/>
    <w:rsid w:val="008F4B7C"/>
    <w:rsid w:val="008F4CFD"/>
    <w:rsid w:val="008F53D4"/>
    <w:rsid w:val="008F71C0"/>
    <w:rsid w:val="0090098B"/>
    <w:rsid w:val="00901195"/>
    <w:rsid w:val="0090199A"/>
    <w:rsid w:val="00901B03"/>
    <w:rsid w:val="0090205B"/>
    <w:rsid w:val="00903510"/>
    <w:rsid w:val="0090595C"/>
    <w:rsid w:val="0090653E"/>
    <w:rsid w:val="00906AA6"/>
    <w:rsid w:val="00907B95"/>
    <w:rsid w:val="00912497"/>
    <w:rsid w:val="0091594B"/>
    <w:rsid w:val="00915A90"/>
    <w:rsid w:val="00922CE2"/>
    <w:rsid w:val="00922E30"/>
    <w:rsid w:val="009237A6"/>
    <w:rsid w:val="0092443C"/>
    <w:rsid w:val="00926BF2"/>
    <w:rsid w:val="00926FD0"/>
    <w:rsid w:val="00927DAE"/>
    <w:rsid w:val="00931F70"/>
    <w:rsid w:val="009336BE"/>
    <w:rsid w:val="00934802"/>
    <w:rsid w:val="00935951"/>
    <w:rsid w:val="00936553"/>
    <w:rsid w:val="009367A9"/>
    <w:rsid w:val="00937742"/>
    <w:rsid w:val="0094003E"/>
    <w:rsid w:val="00941B9A"/>
    <w:rsid w:val="0094547F"/>
    <w:rsid w:val="00947717"/>
    <w:rsid w:val="00951DDF"/>
    <w:rsid w:val="00957B44"/>
    <w:rsid w:val="0096009C"/>
    <w:rsid w:val="00965A70"/>
    <w:rsid w:val="0097149C"/>
    <w:rsid w:val="0097174D"/>
    <w:rsid w:val="0097453B"/>
    <w:rsid w:val="00974B28"/>
    <w:rsid w:val="00976D69"/>
    <w:rsid w:val="00977561"/>
    <w:rsid w:val="00977A0C"/>
    <w:rsid w:val="00982EA0"/>
    <w:rsid w:val="00985574"/>
    <w:rsid w:val="00992B00"/>
    <w:rsid w:val="0099408C"/>
    <w:rsid w:val="009A0595"/>
    <w:rsid w:val="009A0729"/>
    <w:rsid w:val="009A2715"/>
    <w:rsid w:val="009A70C4"/>
    <w:rsid w:val="009A78BA"/>
    <w:rsid w:val="009B06CF"/>
    <w:rsid w:val="009B15D3"/>
    <w:rsid w:val="009B2D78"/>
    <w:rsid w:val="009B3853"/>
    <w:rsid w:val="009B5C0B"/>
    <w:rsid w:val="009B6276"/>
    <w:rsid w:val="009C2F10"/>
    <w:rsid w:val="009C32FA"/>
    <w:rsid w:val="009C42EC"/>
    <w:rsid w:val="009C59C9"/>
    <w:rsid w:val="009C5A09"/>
    <w:rsid w:val="009C7717"/>
    <w:rsid w:val="009C7E4A"/>
    <w:rsid w:val="009D143D"/>
    <w:rsid w:val="009D16AD"/>
    <w:rsid w:val="009D32AB"/>
    <w:rsid w:val="009D701C"/>
    <w:rsid w:val="009D750D"/>
    <w:rsid w:val="009E09C1"/>
    <w:rsid w:val="009E2FF9"/>
    <w:rsid w:val="009E306F"/>
    <w:rsid w:val="009E49F9"/>
    <w:rsid w:val="009E526D"/>
    <w:rsid w:val="009E57A1"/>
    <w:rsid w:val="009F06E6"/>
    <w:rsid w:val="009F3EEE"/>
    <w:rsid w:val="009F5383"/>
    <w:rsid w:val="009F6D5B"/>
    <w:rsid w:val="009F73B8"/>
    <w:rsid w:val="00A01723"/>
    <w:rsid w:val="00A02560"/>
    <w:rsid w:val="00A03E09"/>
    <w:rsid w:val="00A04E60"/>
    <w:rsid w:val="00A0706C"/>
    <w:rsid w:val="00A14297"/>
    <w:rsid w:val="00A14B67"/>
    <w:rsid w:val="00A17250"/>
    <w:rsid w:val="00A17F14"/>
    <w:rsid w:val="00A216BB"/>
    <w:rsid w:val="00A21A6A"/>
    <w:rsid w:val="00A21CA9"/>
    <w:rsid w:val="00A24058"/>
    <w:rsid w:val="00A24865"/>
    <w:rsid w:val="00A2502A"/>
    <w:rsid w:val="00A27CAC"/>
    <w:rsid w:val="00A33EC5"/>
    <w:rsid w:val="00A34078"/>
    <w:rsid w:val="00A34F11"/>
    <w:rsid w:val="00A3544B"/>
    <w:rsid w:val="00A36120"/>
    <w:rsid w:val="00A3685E"/>
    <w:rsid w:val="00A40820"/>
    <w:rsid w:val="00A408DA"/>
    <w:rsid w:val="00A45FD5"/>
    <w:rsid w:val="00A52830"/>
    <w:rsid w:val="00A54EB2"/>
    <w:rsid w:val="00A55D9F"/>
    <w:rsid w:val="00A600B4"/>
    <w:rsid w:val="00A61F9C"/>
    <w:rsid w:val="00A64E08"/>
    <w:rsid w:val="00A651CE"/>
    <w:rsid w:val="00A71653"/>
    <w:rsid w:val="00A7238C"/>
    <w:rsid w:val="00A72731"/>
    <w:rsid w:val="00A75E86"/>
    <w:rsid w:val="00A75EFE"/>
    <w:rsid w:val="00A83FFD"/>
    <w:rsid w:val="00A846EE"/>
    <w:rsid w:val="00A84801"/>
    <w:rsid w:val="00A909DD"/>
    <w:rsid w:val="00A91A37"/>
    <w:rsid w:val="00A91A4E"/>
    <w:rsid w:val="00A92705"/>
    <w:rsid w:val="00AA3B12"/>
    <w:rsid w:val="00AA4389"/>
    <w:rsid w:val="00AA5C4C"/>
    <w:rsid w:val="00AB0C10"/>
    <w:rsid w:val="00AB3556"/>
    <w:rsid w:val="00AB4DBC"/>
    <w:rsid w:val="00AB604C"/>
    <w:rsid w:val="00AB76D3"/>
    <w:rsid w:val="00AC0000"/>
    <w:rsid w:val="00AC2173"/>
    <w:rsid w:val="00AC4D93"/>
    <w:rsid w:val="00AC576D"/>
    <w:rsid w:val="00AC7314"/>
    <w:rsid w:val="00AD0261"/>
    <w:rsid w:val="00AD5A57"/>
    <w:rsid w:val="00AE38B9"/>
    <w:rsid w:val="00AF01A8"/>
    <w:rsid w:val="00AF2EFC"/>
    <w:rsid w:val="00AF3B18"/>
    <w:rsid w:val="00AF5C52"/>
    <w:rsid w:val="00AF5DB5"/>
    <w:rsid w:val="00B06161"/>
    <w:rsid w:val="00B07594"/>
    <w:rsid w:val="00B10B33"/>
    <w:rsid w:val="00B117D6"/>
    <w:rsid w:val="00B1397C"/>
    <w:rsid w:val="00B15858"/>
    <w:rsid w:val="00B158E9"/>
    <w:rsid w:val="00B201B2"/>
    <w:rsid w:val="00B20655"/>
    <w:rsid w:val="00B22116"/>
    <w:rsid w:val="00B25C64"/>
    <w:rsid w:val="00B262E0"/>
    <w:rsid w:val="00B26E7D"/>
    <w:rsid w:val="00B31B0C"/>
    <w:rsid w:val="00B321BD"/>
    <w:rsid w:val="00B33FBB"/>
    <w:rsid w:val="00B36F80"/>
    <w:rsid w:val="00B40C74"/>
    <w:rsid w:val="00B44464"/>
    <w:rsid w:val="00B4685A"/>
    <w:rsid w:val="00B50638"/>
    <w:rsid w:val="00B51A91"/>
    <w:rsid w:val="00B53E16"/>
    <w:rsid w:val="00B54481"/>
    <w:rsid w:val="00B60939"/>
    <w:rsid w:val="00B61EC1"/>
    <w:rsid w:val="00B629B3"/>
    <w:rsid w:val="00B64137"/>
    <w:rsid w:val="00B65E81"/>
    <w:rsid w:val="00B72EBD"/>
    <w:rsid w:val="00B740BB"/>
    <w:rsid w:val="00B755A7"/>
    <w:rsid w:val="00B767DB"/>
    <w:rsid w:val="00B831EF"/>
    <w:rsid w:val="00B84A4F"/>
    <w:rsid w:val="00B93596"/>
    <w:rsid w:val="00B93732"/>
    <w:rsid w:val="00B9711C"/>
    <w:rsid w:val="00BA1279"/>
    <w:rsid w:val="00BA1428"/>
    <w:rsid w:val="00BA22D5"/>
    <w:rsid w:val="00BA2F8A"/>
    <w:rsid w:val="00BA3266"/>
    <w:rsid w:val="00BA48F6"/>
    <w:rsid w:val="00BA4FE5"/>
    <w:rsid w:val="00BA60C8"/>
    <w:rsid w:val="00BB00FF"/>
    <w:rsid w:val="00BB1023"/>
    <w:rsid w:val="00BB1DDB"/>
    <w:rsid w:val="00BB34DB"/>
    <w:rsid w:val="00BB3DA1"/>
    <w:rsid w:val="00BB6A1B"/>
    <w:rsid w:val="00BB6D72"/>
    <w:rsid w:val="00BB7F9D"/>
    <w:rsid w:val="00BC1DB5"/>
    <w:rsid w:val="00BC3379"/>
    <w:rsid w:val="00BC3A99"/>
    <w:rsid w:val="00BD0017"/>
    <w:rsid w:val="00BD06E2"/>
    <w:rsid w:val="00BD4090"/>
    <w:rsid w:val="00BD55C9"/>
    <w:rsid w:val="00BD63E1"/>
    <w:rsid w:val="00BE1740"/>
    <w:rsid w:val="00BE3C7D"/>
    <w:rsid w:val="00BE42DF"/>
    <w:rsid w:val="00BE58E6"/>
    <w:rsid w:val="00BE5E45"/>
    <w:rsid w:val="00BE6204"/>
    <w:rsid w:val="00BE6D7F"/>
    <w:rsid w:val="00BE7EA4"/>
    <w:rsid w:val="00BF0973"/>
    <w:rsid w:val="00BF0CB6"/>
    <w:rsid w:val="00BF6CAD"/>
    <w:rsid w:val="00C10C23"/>
    <w:rsid w:val="00C1134D"/>
    <w:rsid w:val="00C13930"/>
    <w:rsid w:val="00C25C67"/>
    <w:rsid w:val="00C261C3"/>
    <w:rsid w:val="00C26503"/>
    <w:rsid w:val="00C3034E"/>
    <w:rsid w:val="00C3274A"/>
    <w:rsid w:val="00C32C9E"/>
    <w:rsid w:val="00C33122"/>
    <w:rsid w:val="00C41FFF"/>
    <w:rsid w:val="00C421DD"/>
    <w:rsid w:val="00C43253"/>
    <w:rsid w:val="00C4368B"/>
    <w:rsid w:val="00C44102"/>
    <w:rsid w:val="00C46976"/>
    <w:rsid w:val="00C46A91"/>
    <w:rsid w:val="00C472DC"/>
    <w:rsid w:val="00C47371"/>
    <w:rsid w:val="00C518DE"/>
    <w:rsid w:val="00C62731"/>
    <w:rsid w:val="00C6335F"/>
    <w:rsid w:val="00C67E14"/>
    <w:rsid w:val="00C73749"/>
    <w:rsid w:val="00C73D2E"/>
    <w:rsid w:val="00C8092D"/>
    <w:rsid w:val="00C81394"/>
    <w:rsid w:val="00C8286B"/>
    <w:rsid w:val="00C83512"/>
    <w:rsid w:val="00C83EC4"/>
    <w:rsid w:val="00C83FB1"/>
    <w:rsid w:val="00C87663"/>
    <w:rsid w:val="00C93D39"/>
    <w:rsid w:val="00C9683F"/>
    <w:rsid w:val="00C97286"/>
    <w:rsid w:val="00C97FB1"/>
    <w:rsid w:val="00CA0ADE"/>
    <w:rsid w:val="00CA27B5"/>
    <w:rsid w:val="00CA5EE6"/>
    <w:rsid w:val="00CA6C1D"/>
    <w:rsid w:val="00CA7903"/>
    <w:rsid w:val="00CB12C3"/>
    <w:rsid w:val="00CB421E"/>
    <w:rsid w:val="00CB6A9E"/>
    <w:rsid w:val="00CC2104"/>
    <w:rsid w:val="00CC42E0"/>
    <w:rsid w:val="00CC54C6"/>
    <w:rsid w:val="00CC6216"/>
    <w:rsid w:val="00CD10C0"/>
    <w:rsid w:val="00CD175E"/>
    <w:rsid w:val="00CD2C38"/>
    <w:rsid w:val="00CD32C1"/>
    <w:rsid w:val="00CD7624"/>
    <w:rsid w:val="00CE1541"/>
    <w:rsid w:val="00CE3554"/>
    <w:rsid w:val="00CE42A4"/>
    <w:rsid w:val="00CE6A04"/>
    <w:rsid w:val="00CE6BCA"/>
    <w:rsid w:val="00CE6E3A"/>
    <w:rsid w:val="00CF14FE"/>
    <w:rsid w:val="00CF377B"/>
    <w:rsid w:val="00CF52B4"/>
    <w:rsid w:val="00CF78E4"/>
    <w:rsid w:val="00CF7AA7"/>
    <w:rsid w:val="00D007D8"/>
    <w:rsid w:val="00D02E35"/>
    <w:rsid w:val="00D02F32"/>
    <w:rsid w:val="00D05F43"/>
    <w:rsid w:val="00D06979"/>
    <w:rsid w:val="00D06D43"/>
    <w:rsid w:val="00D11C78"/>
    <w:rsid w:val="00D15351"/>
    <w:rsid w:val="00D16BAC"/>
    <w:rsid w:val="00D16DA8"/>
    <w:rsid w:val="00D16F45"/>
    <w:rsid w:val="00D23169"/>
    <w:rsid w:val="00D27E6A"/>
    <w:rsid w:val="00D3756A"/>
    <w:rsid w:val="00D41E34"/>
    <w:rsid w:val="00D4455A"/>
    <w:rsid w:val="00D4466E"/>
    <w:rsid w:val="00D44967"/>
    <w:rsid w:val="00D50769"/>
    <w:rsid w:val="00D546AF"/>
    <w:rsid w:val="00D6488F"/>
    <w:rsid w:val="00D66657"/>
    <w:rsid w:val="00D71450"/>
    <w:rsid w:val="00D733B5"/>
    <w:rsid w:val="00D7523C"/>
    <w:rsid w:val="00D754AC"/>
    <w:rsid w:val="00D75591"/>
    <w:rsid w:val="00D76321"/>
    <w:rsid w:val="00D83604"/>
    <w:rsid w:val="00D842F6"/>
    <w:rsid w:val="00D858D9"/>
    <w:rsid w:val="00D903F0"/>
    <w:rsid w:val="00D910CC"/>
    <w:rsid w:val="00D916C2"/>
    <w:rsid w:val="00D92C74"/>
    <w:rsid w:val="00D9471F"/>
    <w:rsid w:val="00D94FCA"/>
    <w:rsid w:val="00DA0E35"/>
    <w:rsid w:val="00DA1276"/>
    <w:rsid w:val="00DA1352"/>
    <w:rsid w:val="00DA5821"/>
    <w:rsid w:val="00DB15FE"/>
    <w:rsid w:val="00DB64B8"/>
    <w:rsid w:val="00DB65E6"/>
    <w:rsid w:val="00DC0888"/>
    <w:rsid w:val="00DC1DEA"/>
    <w:rsid w:val="00DC23E9"/>
    <w:rsid w:val="00DC242D"/>
    <w:rsid w:val="00DC40D0"/>
    <w:rsid w:val="00DC47A3"/>
    <w:rsid w:val="00DD5D5A"/>
    <w:rsid w:val="00DD72B5"/>
    <w:rsid w:val="00DE0358"/>
    <w:rsid w:val="00DE0588"/>
    <w:rsid w:val="00DE4443"/>
    <w:rsid w:val="00DE56BB"/>
    <w:rsid w:val="00DE67BD"/>
    <w:rsid w:val="00DE7C24"/>
    <w:rsid w:val="00DF02DB"/>
    <w:rsid w:val="00DF1EB7"/>
    <w:rsid w:val="00DF3DA4"/>
    <w:rsid w:val="00DF3F1B"/>
    <w:rsid w:val="00E00E12"/>
    <w:rsid w:val="00E01B2E"/>
    <w:rsid w:val="00E05397"/>
    <w:rsid w:val="00E06517"/>
    <w:rsid w:val="00E12ACA"/>
    <w:rsid w:val="00E160E8"/>
    <w:rsid w:val="00E16F74"/>
    <w:rsid w:val="00E20526"/>
    <w:rsid w:val="00E21B7A"/>
    <w:rsid w:val="00E22559"/>
    <w:rsid w:val="00E23605"/>
    <w:rsid w:val="00E24A32"/>
    <w:rsid w:val="00E30C98"/>
    <w:rsid w:val="00E31959"/>
    <w:rsid w:val="00E326C0"/>
    <w:rsid w:val="00E332FC"/>
    <w:rsid w:val="00E363D9"/>
    <w:rsid w:val="00E40154"/>
    <w:rsid w:val="00E422B4"/>
    <w:rsid w:val="00E423B1"/>
    <w:rsid w:val="00E440DF"/>
    <w:rsid w:val="00E476C8"/>
    <w:rsid w:val="00E51C2F"/>
    <w:rsid w:val="00E51F1D"/>
    <w:rsid w:val="00E553BB"/>
    <w:rsid w:val="00E577A6"/>
    <w:rsid w:val="00E61846"/>
    <w:rsid w:val="00E64AF9"/>
    <w:rsid w:val="00E660B0"/>
    <w:rsid w:val="00E70C0C"/>
    <w:rsid w:val="00E71519"/>
    <w:rsid w:val="00E72ECF"/>
    <w:rsid w:val="00E73A5F"/>
    <w:rsid w:val="00E73D89"/>
    <w:rsid w:val="00E747A0"/>
    <w:rsid w:val="00E76A48"/>
    <w:rsid w:val="00E76D46"/>
    <w:rsid w:val="00E8065D"/>
    <w:rsid w:val="00E86F9D"/>
    <w:rsid w:val="00E8744E"/>
    <w:rsid w:val="00E87A33"/>
    <w:rsid w:val="00E87E91"/>
    <w:rsid w:val="00E90CC7"/>
    <w:rsid w:val="00E94F55"/>
    <w:rsid w:val="00E96194"/>
    <w:rsid w:val="00EA076A"/>
    <w:rsid w:val="00EA1C6D"/>
    <w:rsid w:val="00EA1EF2"/>
    <w:rsid w:val="00EA41D3"/>
    <w:rsid w:val="00EA47E0"/>
    <w:rsid w:val="00EA4DAA"/>
    <w:rsid w:val="00EA4FAF"/>
    <w:rsid w:val="00EB53B7"/>
    <w:rsid w:val="00EB7658"/>
    <w:rsid w:val="00EB7BA2"/>
    <w:rsid w:val="00EC0F45"/>
    <w:rsid w:val="00EC2888"/>
    <w:rsid w:val="00EC33F9"/>
    <w:rsid w:val="00EC4807"/>
    <w:rsid w:val="00EC5FAE"/>
    <w:rsid w:val="00EC743C"/>
    <w:rsid w:val="00EC766B"/>
    <w:rsid w:val="00EC7BB5"/>
    <w:rsid w:val="00EC7E82"/>
    <w:rsid w:val="00ED1413"/>
    <w:rsid w:val="00ED1878"/>
    <w:rsid w:val="00ED3061"/>
    <w:rsid w:val="00ED7733"/>
    <w:rsid w:val="00EE0D18"/>
    <w:rsid w:val="00EE14CD"/>
    <w:rsid w:val="00EE3899"/>
    <w:rsid w:val="00EE3D7F"/>
    <w:rsid w:val="00EE5F81"/>
    <w:rsid w:val="00EE6B91"/>
    <w:rsid w:val="00EF1EC0"/>
    <w:rsid w:val="00EF2C82"/>
    <w:rsid w:val="00EF306D"/>
    <w:rsid w:val="00EF3922"/>
    <w:rsid w:val="00EF5024"/>
    <w:rsid w:val="00EF5682"/>
    <w:rsid w:val="00EF6110"/>
    <w:rsid w:val="00EF69E5"/>
    <w:rsid w:val="00EF72D4"/>
    <w:rsid w:val="00F00170"/>
    <w:rsid w:val="00F02709"/>
    <w:rsid w:val="00F02830"/>
    <w:rsid w:val="00F06843"/>
    <w:rsid w:val="00F07E9F"/>
    <w:rsid w:val="00F10164"/>
    <w:rsid w:val="00F1280F"/>
    <w:rsid w:val="00F12899"/>
    <w:rsid w:val="00F12F3B"/>
    <w:rsid w:val="00F13DDF"/>
    <w:rsid w:val="00F14893"/>
    <w:rsid w:val="00F14B32"/>
    <w:rsid w:val="00F16AFD"/>
    <w:rsid w:val="00F173ED"/>
    <w:rsid w:val="00F179E1"/>
    <w:rsid w:val="00F20FF5"/>
    <w:rsid w:val="00F21ADA"/>
    <w:rsid w:val="00F23DF6"/>
    <w:rsid w:val="00F252A2"/>
    <w:rsid w:val="00F260C4"/>
    <w:rsid w:val="00F267C4"/>
    <w:rsid w:val="00F30AB0"/>
    <w:rsid w:val="00F32265"/>
    <w:rsid w:val="00F32B22"/>
    <w:rsid w:val="00F344BA"/>
    <w:rsid w:val="00F360AD"/>
    <w:rsid w:val="00F3719A"/>
    <w:rsid w:val="00F40282"/>
    <w:rsid w:val="00F41128"/>
    <w:rsid w:val="00F414CE"/>
    <w:rsid w:val="00F454FA"/>
    <w:rsid w:val="00F45905"/>
    <w:rsid w:val="00F45C80"/>
    <w:rsid w:val="00F45F40"/>
    <w:rsid w:val="00F51C33"/>
    <w:rsid w:val="00F55717"/>
    <w:rsid w:val="00F57F42"/>
    <w:rsid w:val="00F60079"/>
    <w:rsid w:val="00F6074D"/>
    <w:rsid w:val="00F6291D"/>
    <w:rsid w:val="00F65759"/>
    <w:rsid w:val="00F65F1A"/>
    <w:rsid w:val="00F75205"/>
    <w:rsid w:val="00F75E56"/>
    <w:rsid w:val="00F76E4A"/>
    <w:rsid w:val="00F7735C"/>
    <w:rsid w:val="00F77B88"/>
    <w:rsid w:val="00F77B99"/>
    <w:rsid w:val="00F80C47"/>
    <w:rsid w:val="00F82EEA"/>
    <w:rsid w:val="00F840A4"/>
    <w:rsid w:val="00F90BB5"/>
    <w:rsid w:val="00F91043"/>
    <w:rsid w:val="00F9168A"/>
    <w:rsid w:val="00F93088"/>
    <w:rsid w:val="00F9338A"/>
    <w:rsid w:val="00F93804"/>
    <w:rsid w:val="00F957D3"/>
    <w:rsid w:val="00F95A79"/>
    <w:rsid w:val="00FA2329"/>
    <w:rsid w:val="00FA24F4"/>
    <w:rsid w:val="00FA4D27"/>
    <w:rsid w:val="00FB5C3E"/>
    <w:rsid w:val="00FB5E8F"/>
    <w:rsid w:val="00FB7976"/>
    <w:rsid w:val="00FB7CA6"/>
    <w:rsid w:val="00FC029D"/>
    <w:rsid w:val="00FC1DE8"/>
    <w:rsid w:val="00FC3041"/>
    <w:rsid w:val="00FC47B7"/>
    <w:rsid w:val="00FC4C52"/>
    <w:rsid w:val="00FD0850"/>
    <w:rsid w:val="00FD08C3"/>
    <w:rsid w:val="00FD10F2"/>
    <w:rsid w:val="00FD2F3C"/>
    <w:rsid w:val="00FD52C1"/>
    <w:rsid w:val="00FD6095"/>
    <w:rsid w:val="00FE2270"/>
    <w:rsid w:val="00FF170E"/>
    <w:rsid w:val="00FF3166"/>
    <w:rsid w:val="00FF382D"/>
    <w:rsid w:val="00FF5BDE"/>
    <w:rsid w:val="12EA9149"/>
    <w:rsid w:val="14DC2DA7"/>
    <w:rsid w:val="1FACDD0F"/>
    <w:rsid w:val="225BE87F"/>
    <w:rsid w:val="4817F2A0"/>
    <w:rsid w:val="519F5395"/>
    <w:rsid w:val="65DC2F44"/>
    <w:rsid w:val="6D8C170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38913"/>
    <o:shapelayout v:ext="edit">
      <o:idmap v:ext="edit" data="1"/>
    </o:shapelayout>
  </w:shapeDefaults>
  <w:decimalSymbol w:val="."/>
  <w:listSeparator w:val=","/>
  <w14:docId w14:val="3929F525"/>
  <w15:chartTrackingRefBased/>
  <w15:docId w15:val="{6BE1CE40-09BC-4420-9666-C76775260A8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Times New Roman" w:eastAsia="Times New Roman" w:hAnsi="Times New Roman" w:cs="Times New Roman"/>
        <w:lang w:val="en-GB" w:eastAsia="en-GB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4" w:qFormat="1"/>
    <w:lsdException w:name="heading 5" w:qFormat="1"/>
    <w:lsdException w:name="heading 6" w:qFormat="1"/>
    <w:lsdException w:name="heading 7" w:qFormat="1"/>
    <w:lsdException w:name="heading 8" w:qFormat="1"/>
    <w:lsdException w:name="heading 9" w:qFormat="1"/>
    <w:lsdException w:name="header" w:uiPriority="99"/>
    <w:lsdException w:name="footer" w:uiPriority="99"/>
    <w:lsdException w:name="caption" w:qFormat="1"/>
    <w:lsdException w:name="page number" w:uiPriority="99"/>
    <w:lsdException w:name="Title" w:qFormat="1"/>
    <w:lsdException w:name="Subtitle" w:qFormat="1"/>
    <w:lsdException w:name="Strong" w:uiPriority="22" w:qFormat="1"/>
    <w:lsdException w:name="Emphasis" w:uiPriority="20" w:qFormat="1"/>
    <w:lsdException w:name="Plain Text" w:uiPriority="99"/>
    <w:lsdException w:name="Normal (Web)" w:uiPriority="99"/>
    <w:lsdException w:name="HTML Keyboard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rsid w:val="00C44102"/>
    <w:pPr>
      <w:spacing w:before="240"/>
      <w:jc w:val="both"/>
    </w:pPr>
    <w:rPr>
      <w:rFonts w:ascii="Verdana" w:hAnsi="Verdana"/>
      <w:sz w:val="24"/>
      <w:lang w:eastAsia="en-US"/>
    </w:rPr>
  </w:style>
  <w:style w:type="paragraph" w:styleId="Heading1">
    <w:name w:val="heading 1"/>
    <w:basedOn w:val="Normal"/>
    <w:next w:val="Normal"/>
    <w:qFormat/>
    <w:rsid w:val="00C44102"/>
    <w:pPr>
      <w:keepNext/>
      <w:numPr>
        <w:numId w:val="3"/>
      </w:numPr>
      <w:spacing w:before="360"/>
      <w:jc w:val="left"/>
      <w:outlineLvl w:val="0"/>
    </w:pPr>
    <w:rPr>
      <w:b/>
      <w:kern w:val="28"/>
      <w:sz w:val="32"/>
    </w:rPr>
  </w:style>
  <w:style w:type="paragraph" w:styleId="Heading2">
    <w:name w:val="heading 2"/>
    <w:basedOn w:val="Normal"/>
    <w:next w:val="Normal"/>
    <w:qFormat/>
    <w:rsid w:val="00C44102"/>
    <w:pPr>
      <w:keepNext/>
      <w:numPr>
        <w:ilvl w:val="1"/>
        <w:numId w:val="3"/>
      </w:numPr>
      <w:spacing w:before="360"/>
      <w:jc w:val="left"/>
      <w:outlineLvl w:val="1"/>
    </w:pPr>
    <w:rPr>
      <w:b/>
      <w:sz w:val="28"/>
    </w:rPr>
  </w:style>
  <w:style w:type="paragraph" w:styleId="Heading3">
    <w:name w:val="heading 3"/>
    <w:basedOn w:val="Normal"/>
    <w:next w:val="Normal"/>
    <w:qFormat/>
    <w:rsid w:val="00C44102"/>
    <w:pPr>
      <w:keepNext/>
      <w:numPr>
        <w:ilvl w:val="2"/>
        <w:numId w:val="3"/>
      </w:numPr>
      <w:tabs>
        <w:tab w:val="clear" w:pos="1575"/>
        <w:tab w:val="num" w:pos="1008"/>
      </w:tabs>
      <w:spacing w:before="360"/>
      <w:ind w:left="1008"/>
      <w:outlineLvl w:val="2"/>
    </w:pPr>
  </w:style>
  <w:style w:type="paragraph" w:styleId="Heading4">
    <w:name w:val="heading 4"/>
    <w:basedOn w:val="Normal"/>
    <w:next w:val="Normal"/>
    <w:qFormat/>
    <w:rsid w:val="00901B03"/>
    <w:pPr>
      <w:keepNext/>
      <w:tabs>
        <w:tab w:val="left" w:pos="1008"/>
      </w:tabs>
      <w:spacing w:before="360"/>
      <w:outlineLvl w:val="3"/>
    </w:pPr>
    <w:rPr>
      <w:rFonts w:ascii="Arial" w:hAnsi="Arial"/>
      <w:b/>
    </w:rPr>
  </w:style>
  <w:style w:type="paragraph" w:styleId="Heading5">
    <w:name w:val="heading 5"/>
    <w:basedOn w:val="Normal"/>
    <w:next w:val="Normal"/>
    <w:qFormat/>
    <w:rsid w:val="00901B03"/>
    <w:pPr>
      <w:keepNext/>
      <w:numPr>
        <w:ilvl w:val="4"/>
        <w:numId w:val="3"/>
      </w:numPr>
      <w:outlineLvl w:val="4"/>
    </w:pPr>
    <w:rPr>
      <w:b/>
    </w:rPr>
  </w:style>
  <w:style w:type="paragraph" w:styleId="Heading6">
    <w:name w:val="heading 6"/>
    <w:basedOn w:val="Normal"/>
    <w:next w:val="Normal"/>
    <w:qFormat/>
    <w:rsid w:val="00901B03"/>
    <w:pPr>
      <w:keepNext/>
      <w:jc w:val="center"/>
      <w:outlineLvl w:val="5"/>
    </w:pPr>
    <w:rPr>
      <w:b/>
    </w:rPr>
  </w:style>
  <w:style w:type="paragraph" w:styleId="Heading7">
    <w:name w:val="heading 7"/>
    <w:basedOn w:val="Normal"/>
    <w:next w:val="Normal"/>
    <w:qFormat/>
    <w:rsid w:val="00901B03"/>
    <w:pPr>
      <w:keepNext/>
      <w:numPr>
        <w:ilvl w:val="6"/>
        <w:numId w:val="3"/>
      </w:numPr>
      <w:outlineLvl w:val="6"/>
    </w:pPr>
    <w:rPr>
      <w:b/>
    </w:rPr>
  </w:style>
  <w:style w:type="paragraph" w:styleId="Heading8">
    <w:name w:val="heading 8"/>
    <w:basedOn w:val="Normal"/>
    <w:next w:val="Normal"/>
    <w:qFormat/>
    <w:rsid w:val="00901B03"/>
    <w:pPr>
      <w:keepNext/>
      <w:numPr>
        <w:ilvl w:val="7"/>
        <w:numId w:val="3"/>
      </w:numPr>
      <w:spacing w:before="120"/>
      <w:outlineLvl w:val="7"/>
    </w:pPr>
    <w:rPr>
      <w:b/>
    </w:rPr>
  </w:style>
  <w:style w:type="paragraph" w:styleId="Heading9">
    <w:name w:val="heading 9"/>
    <w:basedOn w:val="Normal"/>
    <w:next w:val="Normal"/>
    <w:qFormat/>
    <w:rsid w:val="00901B03"/>
    <w:pPr>
      <w:keepNext/>
      <w:numPr>
        <w:ilvl w:val="8"/>
        <w:numId w:val="3"/>
      </w:numPr>
      <w:outlineLvl w:val="8"/>
    </w:pPr>
    <w:rPr>
      <w:b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semiHidden/>
    <w:rsid w:val="000C53F6"/>
    <w:pPr>
      <w:spacing w:before="240"/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itle">
    <w:name w:val="Title"/>
    <w:basedOn w:val="Normal"/>
    <w:qFormat/>
    <w:rsid w:val="00FA2329"/>
    <w:pPr>
      <w:keepNext/>
      <w:spacing w:before="60" w:after="60"/>
      <w:contextualSpacing/>
      <w:jc w:val="center"/>
      <w:outlineLvl w:val="0"/>
    </w:pPr>
    <w:rPr>
      <w:rFonts w:ascii="Arial" w:hAnsi="Arial"/>
      <w:b/>
      <w:kern w:val="28"/>
      <w:sz w:val="72"/>
      <w:szCs w:val="72"/>
    </w:rPr>
  </w:style>
  <w:style w:type="paragraph" w:styleId="Caption">
    <w:name w:val="caption"/>
    <w:basedOn w:val="Normal"/>
    <w:next w:val="Normal"/>
    <w:qFormat/>
    <w:rsid w:val="00901B03"/>
    <w:pPr>
      <w:keepNext/>
      <w:spacing w:before="120" w:after="120"/>
      <w:jc w:val="center"/>
    </w:pPr>
    <w:rPr>
      <w:b/>
    </w:rPr>
  </w:style>
  <w:style w:type="paragraph" w:styleId="Footer">
    <w:name w:val="footer"/>
    <w:basedOn w:val="Normal"/>
    <w:link w:val="FooterChar"/>
    <w:uiPriority w:val="99"/>
    <w:rsid w:val="004A506C"/>
    <w:pPr>
      <w:tabs>
        <w:tab w:val="center" w:pos="4320"/>
        <w:tab w:val="right" w:pos="8640"/>
      </w:tabs>
      <w:spacing w:before="0"/>
      <w:jc w:val="left"/>
    </w:pPr>
    <w:rPr>
      <w:rFonts w:ascii="Arial" w:hAnsi="Arial"/>
      <w:sz w:val="20"/>
    </w:rPr>
  </w:style>
  <w:style w:type="paragraph" w:styleId="Header">
    <w:name w:val="header"/>
    <w:basedOn w:val="Normal"/>
    <w:link w:val="HeaderChar"/>
    <w:uiPriority w:val="99"/>
    <w:rsid w:val="004A506C"/>
    <w:pPr>
      <w:tabs>
        <w:tab w:val="center" w:pos="4320"/>
        <w:tab w:val="right" w:pos="8640"/>
      </w:tabs>
      <w:spacing w:before="0"/>
      <w:jc w:val="left"/>
    </w:pPr>
    <w:rPr>
      <w:rFonts w:ascii="Arial" w:hAnsi="Arial"/>
      <w:sz w:val="20"/>
    </w:rPr>
  </w:style>
  <w:style w:type="paragraph" w:styleId="ListBullet">
    <w:name w:val="List Bullet"/>
    <w:basedOn w:val="Normal"/>
    <w:autoRedefine/>
    <w:rsid w:val="00C44102"/>
    <w:pPr>
      <w:numPr>
        <w:numId w:val="1"/>
      </w:numPr>
      <w:tabs>
        <w:tab w:val="clear" w:pos="360"/>
        <w:tab w:val="num" w:pos="851"/>
      </w:tabs>
      <w:spacing w:before="120"/>
      <w:ind w:left="850" w:hanging="425"/>
    </w:pPr>
  </w:style>
  <w:style w:type="paragraph" w:styleId="ListNumber">
    <w:name w:val="List Number"/>
    <w:basedOn w:val="Normal"/>
    <w:rsid w:val="00C44102"/>
    <w:pPr>
      <w:numPr>
        <w:numId w:val="2"/>
      </w:numPr>
      <w:tabs>
        <w:tab w:val="clear" w:pos="360"/>
        <w:tab w:val="num" w:pos="851"/>
      </w:tabs>
      <w:spacing w:before="120"/>
      <w:ind w:left="850" w:hanging="425"/>
    </w:pPr>
  </w:style>
  <w:style w:type="paragraph" w:styleId="TOC1">
    <w:name w:val="toc 1"/>
    <w:basedOn w:val="Normal"/>
    <w:next w:val="Normal"/>
    <w:autoRedefine/>
    <w:semiHidden/>
    <w:rsid w:val="00901B03"/>
    <w:pPr>
      <w:tabs>
        <w:tab w:val="left" w:pos="540"/>
        <w:tab w:val="right" w:leader="dot" w:pos="9016"/>
      </w:tabs>
      <w:ind w:left="547" w:hanging="547"/>
      <w:jc w:val="left"/>
    </w:pPr>
    <w:rPr>
      <w:b/>
      <w:caps/>
      <w:noProof/>
    </w:rPr>
  </w:style>
  <w:style w:type="paragraph" w:styleId="TOC2">
    <w:name w:val="toc 2"/>
    <w:basedOn w:val="Normal"/>
    <w:next w:val="Normal"/>
    <w:autoRedefine/>
    <w:semiHidden/>
    <w:rsid w:val="00901B03"/>
    <w:pPr>
      <w:tabs>
        <w:tab w:val="left" w:pos="960"/>
        <w:tab w:val="right" w:leader="dot" w:pos="9016"/>
      </w:tabs>
      <w:spacing w:before="0"/>
      <w:ind w:left="990" w:hanging="750"/>
      <w:jc w:val="left"/>
    </w:pPr>
    <w:rPr>
      <w:noProof/>
    </w:rPr>
  </w:style>
  <w:style w:type="paragraph" w:styleId="BalloonText">
    <w:name w:val="Balloon Text"/>
    <w:basedOn w:val="Normal"/>
    <w:semiHidden/>
    <w:rsid w:val="00901B03"/>
    <w:rPr>
      <w:rFonts w:ascii="Tahoma" w:hAnsi="Tahoma" w:cs="Tahoma"/>
      <w:sz w:val="16"/>
      <w:szCs w:val="16"/>
    </w:rPr>
  </w:style>
  <w:style w:type="paragraph" w:styleId="EndnoteText">
    <w:name w:val="endnote text"/>
    <w:basedOn w:val="Normal"/>
    <w:link w:val="EndnoteTextChar"/>
    <w:semiHidden/>
    <w:rsid w:val="00901B03"/>
  </w:style>
  <w:style w:type="paragraph" w:customStyle="1" w:styleId="CoverSheet">
    <w:name w:val="Cover Sheet"/>
    <w:basedOn w:val="Normal"/>
    <w:rsid w:val="00146B0B"/>
    <w:pPr>
      <w:spacing w:before="120"/>
      <w:jc w:val="left"/>
    </w:pPr>
    <w:rPr>
      <w:rFonts w:ascii="Arial" w:hAnsi="Arial" w:cs="Arial"/>
    </w:rPr>
  </w:style>
  <w:style w:type="character" w:styleId="Hyperlink">
    <w:name w:val="Hyperlink"/>
    <w:semiHidden/>
    <w:rsid w:val="00901B03"/>
    <w:rPr>
      <w:color w:val="0000FF"/>
      <w:u w:val="single"/>
    </w:rPr>
  </w:style>
  <w:style w:type="paragraph" w:customStyle="1" w:styleId="Normalwithnoparaspacing">
    <w:name w:val="Normal with no para spacing"/>
    <w:basedOn w:val="Normal"/>
    <w:semiHidden/>
    <w:rsid w:val="00D3756A"/>
    <w:pPr>
      <w:spacing w:before="0"/>
    </w:pPr>
  </w:style>
  <w:style w:type="character" w:styleId="FollowedHyperlink">
    <w:name w:val="FollowedHyperlink"/>
    <w:semiHidden/>
    <w:rsid w:val="00901B03"/>
    <w:rPr>
      <w:color w:val="800080"/>
      <w:u w:val="single"/>
    </w:rPr>
  </w:style>
  <w:style w:type="paragraph" w:customStyle="1" w:styleId="Heading1-nonumbers">
    <w:name w:val="Heading 1 - no numbers"/>
    <w:basedOn w:val="Heading1"/>
    <w:next w:val="Normal"/>
    <w:semiHidden/>
    <w:rsid w:val="00D3756A"/>
    <w:pPr>
      <w:numPr>
        <w:numId w:val="0"/>
      </w:numPr>
    </w:pPr>
    <w:rPr>
      <w:bCs/>
    </w:rPr>
  </w:style>
  <w:style w:type="paragraph" w:customStyle="1" w:styleId="Heading2nonumbering">
    <w:name w:val="Heading 2 no numbering"/>
    <w:basedOn w:val="Heading2"/>
    <w:next w:val="Normal"/>
    <w:semiHidden/>
    <w:rsid w:val="00D3756A"/>
    <w:pPr>
      <w:numPr>
        <w:ilvl w:val="0"/>
        <w:numId w:val="0"/>
      </w:numPr>
    </w:pPr>
    <w:rPr>
      <w:bCs/>
    </w:rPr>
  </w:style>
  <w:style w:type="paragraph" w:customStyle="1" w:styleId="Heading3nonumbers">
    <w:name w:val="Heading 3 no numbers"/>
    <w:basedOn w:val="Heading3"/>
    <w:next w:val="Normal"/>
    <w:semiHidden/>
    <w:rsid w:val="00D3756A"/>
    <w:pPr>
      <w:numPr>
        <w:ilvl w:val="0"/>
        <w:numId w:val="0"/>
      </w:numPr>
    </w:pPr>
  </w:style>
  <w:style w:type="character" w:styleId="PageNumber">
    <w:name w:val="page number"/>
    <w:basedOn w:val="DefaultParagraphFont"/>
    <w:uiPriority w:val="99"/>
    <w:rsid w:val="00304E0B"/>
  </w:style>
  <w:style w:type="paragraph" w:styleId="TOC3">
    <w:name w:val="toc 3"/>
    <w:basedOn w:val="Normal"/>
    <w:next w:val="Normal"/>
    <w:autoRedefine/>
    <w:semiHidden/>
    <w:rsid w:val="008B582D"/>
    <w:pPr>
      <w:ind w:left="480"/>
    </w:pPr>
  </w:style>
  <w:style w:type="numbering" w:customStyle="1" w:styleId="Listnumerals">
    <w:name w:val="List numerals"/>
    <w:basedOn w:val="NoList"/>
    <w:rsid w:val="0021053E"/>
    <w:pPr>
      <w:numPr>
        <w:numId w:val="4"/>
      </w:numPr>
    </w:pPr>
  </w:style>
  <w:style w:type="numbering" w:customStyle="1" w:styleId="Listalphabetical">
    <w:name w:val="List alphabetical"/>
    <w:basedOn w:val="NoList"/>
    <w:rsid w:val="0021053E"/>
    <w:pPr>
      <w:numPr>
        <w:numId w:val="5"/>
      </w:numPr>
    </w:pPr>
  </w:style>
  <w:style w:type="paragraph" w:customStyle="1" w:styleId="Contentspageheading">
    <w:name w:val="Contents page heading"/>
    <w:basedOn w:val="Normal"/>
    <w:semiHidden/>
    <w:rsid w:val="008B582D"/>
    <w:rPr>
      <w:b/>
      <w:sz w:val="36"/>
    </w:rPr>
  </w:style>
  <w:style w:type="paragraph" w:customStyle="1" w:styleId="Contentsheading">
    <w:name w:val="Contents heading"/>
    <w:basedOn w:val="Contentspageheading"/>
    <w:rsid w:val="008B582D"/>
    <w:rPr>
      <w:sz w:val="32"/>
    </w:rPr>
  </w:style>
  <w:style w:type="paragraph" w:styleId="ListParagraph">
    <w:name w:val="List Paragraph"/>
    <w:basedOn w:val="Normal"/>
    <w:uiPriority w:val="34"/>
    <w:qFormat/>
    <w:rsid w:val="00BA48F6"/>
    <w:pPr>
      <w:ind w:left="720"/>
      <w:contextualSpacing/>
    </w:pPr>
  </w:style>
  <w:style w:type="character" w:styleId="CommentReference">
    <w:name w:val="annotation reference"/>
    <w:rsid w:val="002D3CD9"/>
    <w:rPr>
      <w:sz w:val="16"/>
      <w:szCs w:val="16"/>
    </w:rPr>
  </w:style>
  <w:style w:type="paragraph" w:styleId="CommentText">
    <w:name w:val="annotation text"/>
    <w:basedOn w:val="Normal"/>
    <w:link w:val="CommentTextChar"/>
    <w:rsid w:val="002D3CD9"/>
    <w:rPr>
      <w:sz w:val="20"/>
      <w:lang w:val="x-none"/>
    </w:rPr>
  </w:style>
  <w:style w:type="character" w:customStyle="1" w:styleId="CommentTextChar">
    <w:name w:val="Comment Text Char"/>
    <w:link w:val="CommentText"/>
    <w:rsid w:val="002D3CD9"/>
    <w:rPr>
      <w:rFonts w:ascii="Verdana" w:hAnsi="Verdana"/>
      <w:lang w:eastAsia="en-US"/>
    </w:rPr>
  </w:style>
  <w:style w:type="paragraph" w:styleId="CommentSubject">
    <w:name w:val="annotation subject"/>
    <w:basedOn w:val="CommentText"/>
    <w:next w:val="CommentText"/>
    <w:link w:val="CommentSubjectChar"/>
    <w:rsid w:val="002D3CD9"/>
    <w:rPr>
      <w:b/>
      <w:bCs/>
    </w:rPr>
  </w:style>
  <w:style w:type="character" w:customStyle="1" w:styleId="CommentSubjectChar">
    <w:name w:val="Comment Subject Char"/>
    <w:link w:val="CommentSubject"/>
    <w:rsid w:val="002D3CD9"/>
    <w:rPr>
      <w:rFonts w:ascii="Verdana" w:hAnsi="Verdana"/>
      <w:b/>
      <w:bCs/>
      <w:lang w:eastAsia="en-US"/>
    </w:rPr>
  </w:style>
  <w:style w:type="paragraph" w:styleId="NoSpacing">
    <w:name w:val="No Spacing"/>
    <w:link w:val="NoSpacingChar"/>
    <w:uiPriority w:val="1"/>
    <w:qFormat/>
    <w:rsid w:val="00A600B4"/>
    <w:rPr>
      <w:rFonts w:ascii="Calibri" w:hAnsi="Calibri"/>
      <w:sz w:val="22"/>
      <w:szCs w:val="22"/>
      <w:lang w:val="en-US" w:eastAsia="en-US"/>
    </w:rPr>
  </w:style>
  <w:style w:type="character" w:customStyle="1" w:styleId="NoSpacingChar">
    <w:name w:val="No Spacing Char"/>
    <w:link w:val="NoSpacing"/>
    <w:uiPriority w:val="1"/>
    <w:rsid w:val="00A600B4"/>
    <w:rPr>
      <w:rFonts w:ascii="Calibri" w:hAnsi="Calibri"/>
      <w:sz w:val="22"/>
      <w:szCs w:val="22"/>
      <w:lang w:val="en-US" w:eastAsia="en-US" w:bidi="ar-SA"/>
    </w:rPr>
  </w:style>
  <w:style w:type="character" w:customStyle="1" w:styleId="HeaderChar">
    <w:name w:val="Header Char"/>
    <w:link w:val="Header"/>
    <w:uiPriority w:val="99"/>
    <w:rsid w:val="00A600B4"/>
    <w:rPr>
      <w:rFonts w:ascii="Arial" w:hAnsi="Arial"/>
      <w:lang w:eastAsia="en-US"/>
    </w:rPr>
  </w:style>
  <w:style w:type="character" w:customStyle="1" w:styleId="FooterChar">
    <w:name w:val="Footer Char"/>
    <w:link w:val="Footer"/>
    <w:uiPriority w:val="99"/>
    <w:rsid w:val="00A600B4"/>
    <w:rPr>
      <w:rFonts w:ascii="Arial" w:hAnsi="Arial"/>
      <w:lang w:eastAsia="en-US"/>
    </w:rPr>
  </w:style>
  <w:style w:type="paragraph" w:styleId="PlainText">
    <w:name w:val="Plain Text"/>
    <w:basedOn w:val="Normal"/>
    <w:link w:val="PlainTextChar"/>
    <w:uiPriority w:val="99"/>
    <w:unhideWhenUsed/>
    <w:rsid w:val="00271F11"/>
    <w:pPr>
      <w:spacing w:before="0"/>
      <w:jc w:val="left"/>
    </w:pPr>
    <w:rPr>
      <w:rFonts w:ascii="Calibri" w:eastAsia="Calibri" w:hAnsi="Calibri"/>
      <w:sz w:val="22"/>
      <w:szCs w:val="21"/>
    </w:rPr>
  </w:style>
  <w:style w:type="character" w:customStyle="1" w:styleId="PlainTextChar">
    <w:name w:val="Plain Text Char"/>
    <w:link w:val="PlainText"/>
    <w:uiPriority w:val="99"/>
    <w:rsid w:val="00271F11"/>
    <w:rPr>
      <w:rFonts w:ascii="Calibri" w:eastAsia="Calibri" w:hAnsi="Calibri"/>
      <w:sz w:val="22"/>
      <w:szCs w:val="21"/>
      <w:lang w:eastAsia="en-US"/>
    </w:rPr>
  </w:style>
  <w:style w:type="character" w:customStyle="1" w:styleId="element-citation">
    <w:name w:val="element-citation"/>
    <w:basedOn w:val="DefaultParagraphFont"/>
    <w:rsid w:val="0090199A"/>
  </w:style>
  <w:style w:type="character" w:customStyle="1" w:styleId="ref-journal1">
    <w:name w:val="ref-journal1"/>
    <w:basedOn w:val="DefaultParagraphFont"/>
    <w:rsid w:val="0090199A"/>
    <w:rPr>
      <w:i/>
      <w:iCs/>
    </w:rPr>
  </w:style>
  <w:style w:type="character" w:customStyle="1" w:styleId="ref-vol">
    <w:name w:val="ref-vol"/>
    <w:basedOn w:val="DefaultParagraphFont"/>
    <w:rsid w:val="0090199A"/>
  </w:style>
  <w:style w:type="character" w:customStyle="1" w:styleId="nowrap1">
    <w:name w:val="nowrap1"/>
    <w:basedOn w:val="DefaultParagraphFont"/>
    <w:rsid w:val="0090199A"/>
  </w:style>
  <w:style w:type="character" w:styleId="Emphasis">
    <w:name w:val="Emphasis"/>
    <w:basedOn w:val="DefaultParagraphFont"/>
    <w:uiPriority w:val="20"/>
    <w:qFormat/>
    <w:rsid w:val="0090199A"/>
    <w:rPr>
      <w:i/>
      <w:iCs/>
    </w:rPr>
  </w:style>
  <w:style w:type="paragraph" w:customStyle="1" w:styleId="Default">
    <w:name w:val="Default"/>
    <w:rsid w:val="0090199A"/>
    <w:pPr>
      <w:autoSpaceDE w:val="0"/>
      <w:autoSpaceDN w:val="0"/>
      <w:adjustRightInd w:val="0"/>
    </w:pPr>
    <w:rPr>
      <w:rFonts w:ascii="Calibri" w:eastAsiaTheme="minorHAnsi" w:hAnsi="Calibri" w:cs="Calibri"/>
      <w:color w:val="000000"/>
      <w:sz w:val="24"/>
      <w:szCs w:val="24"/>
      <w:lang w:eastAsia="en-US"/>
    </w:rPr>
  </w:style>
  <w:style w:type="paragraph" w:styleId="NormalWeb">
    <w:name w:val="Normal (Web)"/>
    <w:basedOn w:val="Normal"/>
    <w:uiPriority w:val="99"/>
    <w:unhideWhenUsed/>
    <w:rsid w:val="00486D08"/>
    <w:pPr>
      <w:spacing w:before="100" w:beforeAutospacing="1" w:after="100" w:afterAutospacing="1"/>
      <w:jc w:val="left"/>
    </w:pPr>
    <w:rPr>
      <w:rFonts w:ascii="Times New Roman" w:hAnsi="Times New Roman"/>
      <w:szCs w:val="24"/>
      <w:lang w:eastAsia="en-GB"/>
    </w:rPr>
  </w:style>
  <w:style w:type="character" w:customStyle="1" w:styleId="fm-vol-iss-date">
    <w:name w:val="fm-vol-iss-date"/>
    <w:basedOn w:val="DefaultParagraphFont"/>
    <w:rsid w:val="005A3396"/>
  </w:style>
  <w:style w:type="character" w:customStyle="1" w:styleId="doi">
    <w:name w:val="doi"/>
    <w:basedOn w:val="DefaultParagraphFont"/>
    <w:rsid w:val="005A3396"/>
  </w:style>
  <w:style w:type="character" w:customStyle="1" w:styleId="fm-citation-ids-label">
    <w:name w:val="fm-citation-ids-label"/>
    <w:basedOn w:val="DefaultParagraphFont"/>
    <w:rsid w:val="005A3396"/>
  </w:style>
  <w:style w:type="character" w:styleId="EndnoteReference">
    <w:name w:val="endnote reference"/>
    <w:basedOn w:val="DefaultParagraphFont"/>
    <w:rsid w:val="008E2276"/>
    <w:rPr>
      <w:vertAlign w:val="superscript"/>
    </w:rPr>
  </w:style>
  <w:style w:type="table" w:styleId="GridTable2-Accent5">
    <w:name w:val="Grid Table 2 Accent 5"/>
    <w:basedOn w:val="TableNormal"/>
    <w:uiPriority w:val="47"/>
    <w:rsid w:val="001055D7"/>
    <w:tblPr>
      <w:tblStyleRowBandSize w:val="1"/>
      <w:tblStyleColBandSize w:val="1"/>
      <w:tblBorders>
        <w:top w:val="single" w:sz="2" w:space="0" w:color="8EAADB" w:themeColor="accent5" w:themeTint="99"/>
        <w:bottom w:val="single" w:sz="2" w:space="0" w:color="8EAADB" w:themeColor="accent5" w:themeTint="99"/>
        <w:insideH w:val="single" w:sz="2" w:space="0" w:color="8EAADB" w:themeColor="accent5" w:themeTint="99"/>
        <w:insideV w:val="single" w:sz="2" w:space="0" w:color="8EAADB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EAADB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EAADB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9E2F3" w:themeFill="accent5" w:themeFillTint="33"/>
      </w:tcPr>
    </w:tblStylePr>
    <w:tblStylePr w:type="band1Horz">
      <w:tblPr/>
      <w:tcPr>
        <w:shd w:val="clear" w:color="auto" w:fill="D9E2F3" w:themeFill="accent5" w:themeFillTint="33"/>
      </w:tcPr>
    </w:tblStylePr>
  </w:style>
  <w:style w:type="table" w:styleId="GridTable5Dark-Accent5">
    <w:name w:val="Grid Table 5 Dark Accent 5"/>
    <w:basedOn w:val="TableNormal"/>
    <w:uiPriority w:val="50"/>
    <w:rsid w:val="003B7734"/>
    <w:rPr>
      <w:rFonts w:asciiTheme="minorHAnsi" w:eastAsiaTheme="minorHAnsi" w:hAnsiTheme="minorHAnsi" w:cstheme="minorBidi"/>
      <w:sz w:val="22"/>
      <w:szCs w:val="22"/>
      <w:lang w:eastAsia="en-US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9E2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472C4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472C4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472C4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472C4" w:themeFill="accent5"/>
      </w:tcPr>
    </w:tblStylePr>
    <w:tblStylePr w:type="band1Vert">
      <w:tblPr/>
      <w:tcPr>
        <w:shd w:val="clear" w:color="auto" w:fill="B4C6E7" w:themeFill="accent5" w:themeFillTint="66"/>
      </w:tcPr>
    </w:tblStylePr>
    <w:tblStylePr w:type="band1Horz">
      <w:tblPr/>
      <w:tcPr>
        <w:shd w:val="clear" w:color="auto" w:fill="B4C6E7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3B7734"/>
    <w:rPr>
      <w:rFonts w:asciiTheme="minorHAnsi" w:eastAsiaTheme="minorHAnsi" w:hAnsiTheme="minorHAnsi" w:cstheme="minorBidi"/>
      <w:sz w:val="22"/>
      <w:szCs w:val="22"/>
      <w:lang w:eastAsia="en-US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2EF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0AD47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0AD47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0AD47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0AD47" w:themeFill="accent6"/>
      </w:tcPr>
    </w:tblStylePr>
    <w:tblStylePr w:type="band1Vert">
      <w:tblPr/>
      <w:tcPr>
        <w:shd w:val="clear" w:color="auto" w:fill="C5E0B3" w:themeFill="accent6" w:themeFillTint="66"/>
      </w:tcPr>
    </w:tblStylePr>
    <w:tblStylePr w:type="band1Horz">
      <w:tblPr/>
      <w:tcPr>
        <w:shd w:val="clear" w:color="auto" w:fill="C5E0B3" w:themeFill="accent6" w:themeFillTint="66"/>
      </w:tcPr>
    </w:tblStylePr>
  </w:style>
  <w:style w:type="table" w:styleId="GridTable5Dark-Accent4">
    <w:name w:val="Grid Table 5 Dark Accent 4"/>
    <w:basedOn w:val="TableNormal"/>
    <w:uiPriority w:val="50"/>
    <w:rsid w:val="003B7734"/>
    <w:rPr>
      <w:rFonts w:asciiTheme="minorHAnsi" w:eastAsiaTheme="minorHAnsi" w:hAnsiTheme="minorHAnsi" w:cstheme="minorBidi"/>
      <w:sz w:val="22"/>
      <w:szCs w:val="22"/>
      <w:lang w:eastAsia="en-US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F2C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C000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C000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FC000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FC000" w:themeFill="accent4"/>
      </w:tcPr>
    </w:tblStylePr>
    <w:tblStylePr w:type="band1Vert">
      <w:tblPr/>
      <w:tcPr>
        <w:shd w:val="clear" w:color="auto" w:fill="FFE599" w:themeFill="accent4" w:themeFillTint="66"/>
      </w:tcPr>
    </w:tblStylePr>
    <w:tblStylePr w:type="band1Horz">
      <w:tblPr/>
      <w:tcPr>
        <w:shd w:val="clear" w:color="auto" w:fill="FFE599" w:themeFill="accent4" w:themeFillTint="66"/>
      </w:tcPr>
    </w:tblStylePr>
  </w:style>
  <w:style w:type="table" w:styleId="GridTable5Dark-Accent3">
    <w:name w:val="Grid Table 5 Dark Accent 3"/>
    <w:basedOn w:val="TableNormal"/>
    <w:uiPriority w:val="50"/>
    <w:rsid w:val="003B7734"/>
    <w:rPr>
      <w:rFonts w:asciiTheme="minorHAnsi" w:eastAsiaTheme="minorHAnsi" w:hAnsiTheme="minorHAnsi" w:cstheme="minorBidi"/>
      <w:sz w:val="22"/>
      <w:szCs w:val="22"/>
      <w:lang w:eastAsia="en-US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ED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5A5A5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5A5A5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5A5A5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5A5A5" w:themeFill="accent3"/>
      </w:tcPr>
    </w:tblStylePr>
    <w:tblStylePr w:type="band1Vert">
      <w:tblPr/>
      <w:tcPr>
        <w:shd w:val="clear" w:color="auto" w:fill="DBDBDB" w:themeFill="accent3" w:themeFillTint="66"/>
      </w:tcPr>
    </w:tblStylePr>
    <w:tblStylePr w:type="band1Horz">
      <w:tblPr/>
      <w:tcPr>
        <w:shd w:val="clear" w:color="auto" w:fill="DBDBDB" w:themeFill="accent3" w:themeFillTint="66"/>
      </w:tcPr>
    </w:tblStylePr>
  </w:style>
  <w:style w:type="table" w:styleId="GridTable5Dark-Accent2">
    <w:name w:val="Grid Table 5 Dark Accent 2"/>
    <w:basedOn w:val="TableNormal"/>
    <w:uiPriority w:val="50"/>
    <w:rsid w:val="003B7734"/>
    <w:rPr>
      <w:rFonts w:asciiTheme="minorHAnsi" w:eastAsiaTheme="minorHAnsi" w:hAnsiTheme="minorHAnsi" w:cstheme="minorBidi"/>
      <w:sz w:val="22"/>
      <w:szCs w:val="22"/>
      <w:lang w:eastAsia="en-US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E4D5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D7D31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D7D31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D7D31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D7D31" w:themeFill="accent2"/>
      </w:tcPr>
    </w:tblStylePr>
    <w:tblStylePr w:type="band1Vert">
      <w:tblPr/>
      <w:tcPr>
        <w:shd w:val="clear" w:color="auto" w:fill="F7CAAC" w:themeFill="accent2" w:themeFillTint="66"/>
      </w:tcPr>
    </w:tblStylePr>
    <w:tblStylePr w:type="band1Horz">
      <w:tblPr/>
      <w:tcPr>
        <w:shd w:val="clear" w:color="auto" w:fill="F7CAAC" w:themeFill="accent2" w:themeFillTint="66"/>
      </w:tcPr>
    </w:tblStylePr>
  </w:style>
  <w:style w:type="table" w:styleId="ListTable3-Accent5">
    <w:name w:val="List Table 3 Accent 5"/>
    <w:basedOn w:val="TableNormal"/>
    <w:uiPriority w:val="48"/>
    <w:rsid w:val="00100EDC"/>
    <w:tblPr>
      <w:tblStyleRowBandSize w:val="1"/>
      <w:tblStyleColBandSize w:val="1"/>
      <w:tblBorders>
        <w:top w:val="single" w:sz="4" w:space="0" w:color="4472C4" w:themeColor="accent5"/>
        <w:left w:val="single" w:sz="4" w:space="0" w:color="4472C4" w:themeColor="accent5"/>
        <w:bottom w:val="single" w:sz="4" w:space="0" w:color="4472C4" w:themeColor="accent5"/>
        <w:right w:val="single" w:sz="4" w:space="0" w:color="4472C4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472C4" w:themeFill="accent5"/>
      </w:tcPr>
    </w:tblStylePr>
    <w:tblStylePr w:type="lastRow">
      <w:rPr>
        <w:b/>
        <w:bCs/>
      </w:rPr>
      <w:tblPr/>
      <w:tcPr>
        <w:tcBorders>
          <w:top w:val="double" w:sz="4" w:space="0" w:color="4472C4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472C4" w:themeColor="accent5"/>
          <w:right w:val="single" w:sz="4" w:space="0" w:color="4472C4" w:themeColor="accent5"/>
        </w:tcBorders>
      </w:tcPr>
    </w:tblStylePr>
    <w:tblStylePr w:type="band1Horz">
      <w:tblPr/>
      <w:tcPr>
        <w:tcBorders>
          <w:top w:val="single" w:sz="4" w:space="0" w:color="4472C4" w:themeColor="accent5"/>
          <w:bottom w:val="single" w:sz="4" w:space="0" w:color="4472C4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472C4" w:themeColor="accent5"/>
          <w:left w:val="nil"/>
        </w:tcBorders>
      </w:tcPr>
    </w:tblStylePr>
    <w:tblStylePr w:type="swCell">
      <w:tblPr/>
      <w:tcPr>
        <w:tcBorders>
          <w:top w:val="double" w:sz="4" w:space="0" w:color="4472C4" w:themeColor="accent5"/>
          <w:right w:val="nil"/>
        </w:tcBorders>
      </w:tcPr>
    </w:tblStylePr>
  </w:style>
  <w:style w:type="character" w:customStyle="1" w:styleId="EndnoteTextChar">
    <w:name w:val="Endnote Text Char"/>
    <w:basedOn w:val="DefaultParagraphFont"/>
    <w:link w:val="EndnoteText"/>
    <w:semiHidden/>
    <w:rsid w:val="002D6C32"/>
    <w:rPr>
      <w:rFonts w:ascii="Verdana" w:hAnsi="Verdana"/>
      <w:sz w:val="24"/>
      <w:lang w:eastAsia="en-US"/>
    </w:rPr>
  </w:style>
  <w:style w:type="character" w:styleId="Strong">
    <w:name w:val="Strong"/>
    <w:basedOn w:val="DefaultParagraphFont"/>
    <w:uiPriority w:val="22"/>
    <w:qFormat/>
    <w:rsid w:val="00BA60C8"/>
    <w:rPr>
      <w:b/>
      <w:bCs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757842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9123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23056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81727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3102639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78953810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82675457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113167477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8563937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5723534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00944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77126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2900488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6348463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589192930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73762753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  <w:div w:id="573513635">
          <w:marLeft w:val="0"/>
          <w:marRight w:val="0"/>
          <w:marTop w:val="166"/>
          <w:marBottom w:val="166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94013928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66888694">
          <w:marLeft w:val="24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9269608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44461818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9600667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65955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84576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02596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06596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16267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2847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51771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media/image2.jpeg"/><Relationship Id="rId18" Type="http://schemas.openxmlformats.org/officeDocument/2006/relationships/hyperlink" Target="https://phwsharepoint.cymru.nhs.uk/site/screening/publicinformation/public/EHIA%20Template%20V2%20May%202021.xlsx?Web=1" TargetMode="External"/><Relationship Id="rId26" Type="http://schemas.openxmlformats.org/officeDocument/2006/relationships/diagramQuickStyle" Target="diagrams/quickStyle2.xml"/><Relationship Id="rId39" Type="http://schemas.openxmlformats.org/officeDocument/2006/relationships/hyperlink" Target="https://nhswales365.sharepoint.com/:b:/r/sites/PHW/SiteAssets/SitePages/Message-from-Huw-1-/IMTP-2022---2025-v1-010422.pdf?csf=1&amp;web=1&amp;e=FZQSgy" TargetMode="External"/><Relationship Id="rId21" Type="http://schemas.openxmlformats.org/officeDocument/2006/relationships/diagramQuickStyle" Target="diagrams/quickStyle1.xml"/><Relationship Id="rId34" Type="http://schemas.openxmlformats.org/officeDocument/2006/relationships/hyperlink" Target="https://www.instituteofhealthequity.org/resources-reports/fair-society-healthy-lives-the-marmot-review/fair-society-healthy-lives-exec-summary-pdf.pdf" TargetMode="External"/><Relationship Id="rId42" Type="http://schemas.openxmlformats.org/officeDocument/2006/relationships/hyperlink" Target="https://www.futuregenerations.wales/cy/about-us/future-generations-act/" TargetMode="External"/><Relationship Id="rId47" Type="http://schemas.openxmlformats.org/officeDocument/2006/relationships/header" Target="header3.xml"/><Relationship Id="rId50" Type="http://schemas.openxmlformats.org/officeDocument/2006/relationships/theme" Target="theme/theme1.xml"/><Relationship Id="rId7" Type="http://schemas.openxmlformats.org/officeDocument/2006/relationships/styles" Target="styles.xml"/><Relationship Id="rId2" Type="http://schemas.openxmlformats.org/officeDocument/2006/relationships/customXml" Target="../customXml/item2.xml"/><Relationship Id="rId16" Type="http://schemas.openxmlformats.org/officeDocument/2006/relationships/chart" Target="charts/chart1.xml"/><Relationship Id="rId29" Type="http://schemas.openxmlformats.org/officeDocument/2006/relationships/header" Target="header1.xml"/><Relationship Id="rId11" Type="http://schemas.openxmlformats.org/officeDocument/2006/relationships/endnotes" Target="endnotes.xml"/><Relationship Id="rId24" Type="http://schemas.openxmlformats.org/officeDocument/2006/relationships/diagramData" Target="diagrams/data2.xml"/><Relationship Id="rId32" Type="http://schemas.openxmlformats.org/officeDocument/2006/relationships/footer" Target="footer2.xml"/><Relationship Id="rId37" Type="http://schemas.openxmlformats.org/officeDocument/2006/relationships/hyperlink" Target="https://icc.gig.cymru/gwasanaethau-a-thimau/sgrinio/" TargetMode="External"/><Relationship Id="rId40" Type="http://schemas.openxmlformats.org/officeDocument/2006/relationships/hyperlink" Target="http://www.wales.nhs.uk/documents/NHS_Core%20Principles_leaflet.pdf" TargetMode="External"/><Relationship Id="rId45" Type="http://schemas.openxmlformats.org/officeDocument/2006/relationships/hyperlink" Target="https://phw.nhs.wales/services-and-teams/welsh-cancer-intelligence-and-surveillance-unit-wcisu/cancer-incidence-in-wales-2002-2018" TargetMode="External"/><Relationship Id="rId5" Type="http://schemas.openxmlformats.org/officeDocument/2006/relationships/customXml" Target="../customXml/item5.xml"/><Relationship Id="rId15" Type="http://schemas.openxmlformats.org/officeDocument/2006/relationships/image" Target="media/image3.png"/><Relationship Id="rId23" Type="http://schemas.microsoft.com/office/2007/relationships/diagramDrawing" Target="diagrams/drawing1.xml"/><Relationship Id="rId28" Type="http://schemas.microsoft.com/office/2007/relationships/diagramDrawing" Target="diagrams/drawing2.xml"/><Relationship Id="rId36" Type="http://schemas.openxmlformats.org/officeDocument/2006/relationships/hyperlink" Target="https://www.nhs.uk/conditions/nhs-screening/" TargetMode="External"/><Relationship Id="rId49" Type="http://schemas.openxmlformats.org/officeDocument/2006/relationships/fontTable" Target="fontTable.xml"/><Relationship Id="rId10" Type="http://schemas.openxmlformats.org/officeDocument/2006/relationships/footnotes" Target="footnotes.xml"/><Relationship Id="rId19" Type="http://schemas.openxmlformats.org/officeDocument/2006/relationships/diagramData" Target="diagrams/data1.xml"/><Relationship Id="rId31" Type="http://schemas.openxmlformats.org/officeDocument/2006/relationships/header" Target="header2.xml"/><Relationship Id="rId44" Type="http://schemas.openxmlformats.org/officeDocument/2006/relationships/hyperlink" Target="https://public.tableau.com/app/profile/publichealthwalesobservatory/viz/PHOF2017Characteristics-Area/Area" TargetMode="Externa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yperlink" Target="https://myuni.swansea.ac.uk/media/cultural-awareness.jpg" TargetMode="External"/><Relationship Id="rId22" Type="http://schemas.openxmlformats.org/officeDocument/2006/relationships/diagramColors" Target="diagrams/colors1.xml"/><Relationship Id="rId27" Type="http://schemas.openxmlformats.org/officeDocument/2006/relationships/diagramColors" Target="diagrams/colors2.xml"/><Relationship Id="rId30" Type="http://schemas.openxmlformats.org/officeDocument/2006/relationships/footer" Target="footer1.xml"/><Relationship Id="rId35" Type="http://schemas.openxmlformats.org/officeDocument/2006/relationships/hyperlink" Target="https://www.gov.uk/government/publications/nhs-population-screening-inequalities-strategy/phe-screening-inequalities-strategy" TargetMode="External"/><Relationship Id="rId43" Type="http://schemas.openxmlformats.org/officeDocument/2006/relationships/hyperlink" Target="https://www.legislation.gov.uk/cy/ukpga/2010/15/contents" TargetMode="External"/><Relationship Id="rId48" Type="http://schemas.openxmlformats.org/officeDocument/2006/relationships/footer" Target="footer3.xml"/><Relationship Id="rId8" Type="http://schemas.openxmlformats.org/officeDocument/2006/relationships/settings" Target="settings.xml"/><Relationship Id="rId3" Type="http://schemas.openxmlformats.org/officeDocument/2006/relationships/customXml" Target="../customXml/item3.xml"/><Relationship Id="rId12" Type="http://schemas.openxmlformats.org/officeDocument/2006/relationships/image" Target="media/image1.jpeg"/><Relationship Id="rId17" Type="http://schemas.openxmlformats.org/officeDocument/2006/relationships/chart" Target="charts/chart2.xml"/><Relationship Id="rId25" Type="http://schemas.openxmlformats.org/officeDocument/2006/relationships/diagramLayout" Target="diagrams/layout2.xml"/><Relationship Id="rId33" Type="http://schemas.openxmlformats.org/officeDocument/2006/relationships/hyperlink" Target="https://www.gov.uk/government/publications/uk-national-screening-committee-information-development-guidance" TargetMode="External"/><Relationship Id="rId38" Type="http://schemas.openxmlformats.org/officeDocument/2006/relationships/hyperlink" Target="https://icc.gig.cymru/amdanom-ni/ein-blaenoriaethau/strategaeth-hirdymor/gweithio-i-wireddu-dyfodol-iachach-i-gymru/" TargetMode="External"/><Relationship Id="rId46" Type="http://schemas.openxmlformats.org/officeDocument/2006/relationships/hyperlink" Target="https://implementationscience.biomedcentral.com/articles/10.1186/1748-5908-6-42" TargetMode="External"/><Relationship Id="rId20" Type="http://schemas.openxmlformats.org/officeDocument/2006/relationships/diagramLayout" Target="diagrams/layout1.xml"/><Relationship Id="rId41" Type="http://schemas.openxmlformats.org/officeDocument/2006/relationships/hyperlink" Target="https://publichealthwales.nhs.wales/publications/publications1/cynllun-cydraddoldeb-strategol-an-hamcanion-2020-2024/" TargetMode="Externa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/Relationships>
</file>

<file path=word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nhswales365-my.sharepoint.com/personal/bethan_bowden_wales_nhs_uk/Documents/Screening%20inequity/Inequities%20Data%20Report/Csw_coverage_by_deprivation_age_%202020-21_BB%20tables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word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nhswales365-my.sharepoint.com/personal/bethan_bowden_wales_nhs_uk/Documents/Screening%20inequity/Inequities%20Data%20Report/btw_coverage_uptake_by_deprivation_age_invitestatus_2020-21_BBtables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word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age!$AH$11</c:f>
              <c:strCache>
                <c:ptCount val="1"/>
                <c:pt idx="0">
                  <c:v>Wales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age!$AI$3:$AQ$3</c:f>
              <c:strCache>
                <c:ptCount val="9"/>
                <c:pt idx="0">
                  <c:v>25-29</c:v>
                </c:pt>
                <c:pt idx="1">
                  <c:v>30-34</c:v>
                </c:pt>
                <c:pt idx="2">
                  <c:v>35-39</c:v>
                </c:pt>
                <c:pt idx="3">
                  <c:v>40-44</c:v>
                </c:pt>
                <c:pt idx="4">
                  <c:v>45-49</c:v>
                </c:pt>
                <c:pt idx="5">
                  <c:v>50-54</c:v>
                </c:pt>
                <c:pt idx="6">
                  <c:v>55-59</c:v>
                </c:pt>
                <c:pt idx="7">
                  <c:v>60-64</c:v>
                </c:pt>
                <c:pt idx="8">
                  <c:v>Total</c:v>
                </c:pt>
              </c:strCache>
            </c:strRef>
          </c:cat>
          <c:val>
            <c:numRef>
              <c:f>age!$AI$11:$AQ$11</c:f>
              <c:numCache>
                <c:formatCode>General</c:formatCode>
                <c:ptCount val="9"/>
                <c:pt idx="0">
                  <c:v>63.4</c:v>
                </c:pt>
                <c:pt idx="1">
                  <c:v>69.599999999999994</c:v>
                </c:pt>
                <c:pt idx="2">
                  <c:v>69.8</c:v>
                </c:pt>
                <c:pt idx="3">
                  <c:v>69.8</c:v>
                </c:pt>
                <c:pt idx="4">
                  <c:v>68.5</c:v>
                </c:pt>
                <c:pt idx="5">
                  <c:v>77.2</c:v>
                </c:pt>
                <c:pt idx="6">
                  <c:v>69.7</c:v>
                </c:pt>
                <c:pt idx="7">
                  <c:v>65.5</c:v>
                </c:pt>
                <c:pt idx="8">
                  <c:v>69.5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28E-4F20-8DD3-322AD4F2AB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644467000"/>
        <c:axId val="644469624"/>
      </c:barChart>
      <c:catAx>
        <c:axId val="6444670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44469624"/>
        <c:crosses val="autoZero"/>
        <c:auto val="1"/>
        <c:lblAlgn val="ctr"/>
        <c:lblOffset val="100"/>
        <c:noMultiLvlLbl val="0"/>
      </c:catAx>
      <c:valAx>
        <c:axId val="644469624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4446700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word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UptakeAge!$K$134</c:f>
              <c:strCache>
                <c:ptCount val="1"/>
                <c:pt idx="0">
                  <c:v>Uptake %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UptakeAge!$H$135:$H$139</c:f>
              <c:strCache>
                <c:ptCount val="5"/>
                <c:pt idx="0">
                  <c:v>50-54</c:v>
                </c:pt>
                <c:pt idx="1">
                  <c:v>55-59</c:v>
                </c:pt>
                <c:pt idx="2">
                  <c:v>60-64</c:v>
                </c:pt>
                <c:pt idx="3">
                  <c:v>65-70</c:v>
                </c:pt>
                <c:pt idx="4">
                  <c:v>Total</c:v>
                </c:pt>
              </c:strCache>
            </c:strRef>
          </c:cat>
          <c:val>
            <c:numRef>
              <c:f>UptakeAge!$K$135:$K$139</c:f>
              <c:numCache>
                <c:formatCode>General</c:formatCode>
                <c:ptCount val="5"/>
                <c:pt idx="0" formatCode="0.0">
                  <c:v>62.499428832533695</c:v>
                </c:pt>
                <c:pt idx="1">
                  <c:v>69.599999999999994</c:v>
                </c:pt>
                <c:pt idx="2">
                  <c:v>69.7</c:v>
                </c:pt>
                <c:pt idx="3" formatCode="0.0">
                  <c:v>69.016045131511461</c:v>
                </c:pt>
                <c:pt idx="4">
                  <c:v>67.099999999999994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5F4-4004-8770-453EA1C5F8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99038304"/>
        <c:axId val="499038960"/>
      </c:barChart>
      <c:catAx>
        <c:axId val="4990383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9038960"/>
        <c:crosses val="autoZero"/>
        <c:auto val="1"/>
        <c:lblAlgn val="ctr"/>
        <c:lblOffset val="100"/>
        <c:noMultiLvlLbl val="0"/>
      </c:catAx>
      <c:valAx>
        <c:axId val="499038960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903830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word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data1.xml><?xml version="1.0" encoding="utf-8"?>
<dgm:dataModel xmlns:dgm="http://schemas.openxmlformats.org/drawingml/2006/diagram" xmlns:a="http://schemas.openxmlformats.org/drawingml/2006/main">
  <dgm:ptLst>
    <dgm:pt modelId="{F42780D8-57D0-4A2F-8F7B-6BCB559B2310}" type="doc">
      <dgm:prSet loTypeId="urn:microsoft.com/office/officeart/2005/8/layout/cycle6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D4E00A2-1449-47A5-BED8-F4BFAB1154DB}">
      <dgm:prSet phldrT="[Text]"/>
      <dgm:spPr/>
      <dgm:t>
        <a:bodyPr/>
        <a:lstStyle/>
        <a:p>
          <a:r>
            <a:rPr lang="en-US" b="1"/>
            <a:t>Data a monitro</a:t>
          </a:r>
        </a:p>
      </dgm:t>
    </dgm:pt>
    <dgm:pt modelId="{D9765302-9DBA-4AB3-87CC-18C35B796518}" type="parTrans" cxnId="{EED9FB8A-5667-40A1-AF6A-400389D7A0CB}">
      <dgm:prSet/>
      <dgm:spPr/>
      <dgm:t>
        <a:bodyPr/>
        <a:lstStyle/>
        <a:p>
          <a:endParaRPr lang="en-US"/>
        </a:p>
      </dgm:t>
    </dgm:pt>
    <dgm:pt modelId="{6663CDCD-7D1A-4B68-BFF0-9D035109792B}" type="sibTrans" cxnId="{EED9FB8A-5667-40A1-AF6A-400389D7A0CB}">
      <dgm:prSet/>
      <dgm:spPr/>
      <dgm:t>
        <a:bodyPr/>
        <a:lstStyle/>
        <a:p>
          <a:endParaRPr lang="en-US"/>
        </a:p>
      </dgm:t>
    </dgm:pt>
    <dgm:pt modelId="{DB09EEE4-90F1-404A-816C-A7E52A161530}">
      <dgm:prSet phldrT="[Text]"/>
      <dgm:spPr/>
      <dgm:t>
        <a:bodyPr/>
        <a:lstStyle/>
        <a:p>
          <a:r>
            <a:rPr lang="en-US" b="1"/>
            <a:t>Darparu gwasanaethau</a:t>
          </a:r>
        </a:p>
      </dgm:t>
    </dgm:pt>
    <dgm:pt modelId="{132DD321-24DD-4AE2-80BB-3F4DEB2BDD38}" type="parTrans" cxnId="{73057ED1-88F4-4990-B666-4000A4124BF4}">
      <dgm:prSet/>
      <dgm:spPr/>
      <dgm:t>
        <a:bodyPr/>
        <a:lstStyle/>
        <a:p>
          <a:endParaRPr lang="en-US"/>
        </a:p>
      </dgm:t>
    </dgm:pt>
    <dgm:pt modelId="{A4082242-444E-411C-938E-82D9EA224A1A}" type="sibTrans" cxnId="{73057ED1-88F4-4990-B666-4000A4124BF4}">
      <dgm:prSet/>
      <dgm:spPr/>
      <dgm:t>
        <a:bodyPr/>
        <a:lstStyle/>
        <a:p>
          <a:endParaRPr lang="en-US"/>
        </a:p>
      </dgm:t>
    </dgm:pt>
    <dgm:pt modelId="{7F25CDC7-9A50-48A6-93A7-7C65F1FD69C6}">
      <dgm:prSet phldrT="[Text]"/>
      <dgm:spPr/>
      <dgm:t>
        <a:bodyPr/>
        <a:lstStyle/>
        <a:p>
          <a:r>
            <a:rPr lang="en-US" b="1"/>
            <a:t>Cymuned ac ymgysylltu</a:t>
          </a:r>
        </a:p>
      </dgm:t>
    </dgm:pt>
    <dgm:pt modelId="{86040771-2F3B-4754-B418-917FB6A02F23}" type="parTrans" cxnId="{A6BFBB12-D003-4AE4-993C-D8479C33B669}">
      <dgm:prSet/>
      <dgm:spPr/>
      <dgm:t>
        <a:bodyPr/>
        <a:lstStyle/>
        <a:p>
          <a:endParaRPr lang="en-US"/>
        </a:p>
      </dgm:t>
    </dgm:pt>
    <dgm:pt modelId="{D92E80A6-B4CC-4CE4-85E3-EACA6503C88C}" type="sibTrans" cxnId="{A6BFBB12-D003-4AE4-993C-D8479C33B669}">
      <dgm:prSet/>
      <dgm:spPr/>
      <dgm:t>
        <a:bodyPr/>
        <a:lstStyle/>
        <a:p>
          <a:endParaRPr lang="en-US"/>
        </a:p>
      </dgm:t>
    </dgm:pt>
    <dgm:pt modelId="{22C6E854-1D45-4435-B551-8D91A979F5D5}">
      <dgm:prSet phldrT="[Text]"/>
      <dgm:spPr/>
      <dgm:t>
        <a:bodyPr/>
        <a:lstStyle/>
        <a:p>
          <a:r>
            <a:rPr lang="en-US" b="1"/>
            <a:t>Cydweithio</a:t>
          </a:r>
        </a:p>
      </dgm:t>
    </dgm:pt>
    <dgm:pt modelId="{7AE2BAAE-A8AB-49F9-AFC6-FF20AF72B570}" type="parTrans" cxnId="{4B7FE1BB-6ACE-4D30-8C00-A2A69CBF9096}">
      <dgm:prSet/>
      <dgm:spPr/>
      <dgm:t>
        <a:bodyPr/>
        <a:lstStyle/>
        <a:p>
          <a:endParaRPr lang="en-US"/>
        </a:p>
      </dgm:t>
    </dgm:pt>
    <dgm:pt modelId="{5A7107C9-5C8A-40B2-A3B0-F5E9138CA968}" type="sibTrans" cxnId="{4B7FE1BB-6ACE-4D30-8C00-A2A69CBF9096}">
      <dgm:prSet/>
      <dgm:spPr/>
      <dgm:t>
        <a:bodyPr/>
        <a:lstStyle/>
        <a:p>
          <a:endParaRPr lang="en-US"/>
        </a:p>
      </dgm:t>
    </dgm:pt>
    <dgm:pt modelId="{C0D8CA53-4407-466F-8D3F-7058C2C4DF39}">
      <dgm:prSet phldrT="[Text]"/>
      <dgm:spPr/>
      <dgm:t>
        <a:bodyPr/>
        <a:lstStyle/>
        <a:p>
          <a:r>
            <a:rPr lang="en-US" b="1"/>
            <a:t>Cyfathrebu</a:t>
          </a:r>
        </a:p>
      </dgm:t>
    </dgm:pt>
    <dgm:pt modelId="{774AAD3A-CD04-4FE6-BC25-84248FA90FEF}" type="parTrans" cxnId="{703A28C3-AA33-4663-B804-F89BE46BE73E}">
      <dgm:prSet/>
      <dgm:spPr/>
      <dgm:t>
        <a:bodyPr/>
        <a:lstStyle/>
        <a:p>
          <a:endParaRPr lang="en-US"/>
        </a:p>
      </dgm:t>
    </dgm:pt>
    <dgm:pt modelId="{F83C7940-91C6-44BD-9B7F-402CB93B3C14}" type="sibTrans" cxnId="{703A28C3-AA33-4663-B804-F89BE46BE73E}">
      <dgm:prSet/>
      <dgm:spPr/>
      <dgm:t>
        <a:bodyPr/>
        <a:lstStyle/>
        <a:p>
          <a:endParaRPr lang="en-US"/>
        </a:p>
      </dgm:t>
    </dgm:pt>
    <dgm:pt modelId="{31953C29-102B-4B2B-AAA7-DCD241E1EA91}" type="pres">
      <dgm:prSet presAssocID="{F42780D8-57D0-4A2F-8F7B-6BCB559B2310}" presName="cycle" presStyleCnt="0">
        <dgm:presLayoutVars>
          <dgm:dir/>
          <dgm:resizeHandles val="exact"/>
        </dgm:presLayoutVars>
      </dgm:prSet>
      <dgm:spPr/>
    </dgm:pt>
    <dgm:pt modelId="{E9F675EF-3A77-4C66-B143-7EA27C634098}" type="pres">
      <dgm:prSet presAssocID="{5D4E00A2-1449-47A5-BED8-F4BFAB1154DB}" presName="node" presStyleLbl="node1" presStyleIdx="0" presStyleCnt="5" custScaleX="145683" custScaleY="121800">
        <dgm:presLayoutVars>
          <dgm:bulletEnabled val="1"/>
        </dgm:presLayoutVars>
      </dgm:prSet>
      <dgm:spPr/>
    </dgm:pt>
    <dgm:pt modelId="{34FA4C9C-C65B-4FD8-B6CD-7A4ACEEC4357}" type="pres">
      <dgm:prSet presAssocID="{5D4E00A2-1449-47A5-BED8-F4BFAB1154DB}" presName="spNode" presStyleCnt="0"/>
      <dgm:spPr/>
    </dgm:pt>
    <dgm:pt modelId="{116CCF10-1CF0-40C3-836B-EE22D616C73E}" type="pres">
      <dgm:prSet presAssocID="{6663CDCD-7D1A-4B68-BFF0-9D035109792B}" presName="sibTrans" presStyleLbl="sibTrans1D1" presStyleIdx="0" presStyleCnt="5"/>
      <dgm:spPr/>
    </dgm:pt>
    <dgm:pt modelId="{D0DB7FA1-A54E-40A2-9F60-7F5B4CD217C0}" type="pres">
      <dgm:prSet presAssocID="{DB09EEE4-90F1-404A-816C-A7E52A161530}" presName="node" presStyleLbl="node1" presStyleIdx="1" presStyleCnt="5" custScaleX="141627" custScaleY="123515">
        <dgm:presLayoutVars>
          <dgm:bulletEnabled val="1"/>
        </dgm:presLayoutVars>
      </dgm:prSet>
      <dgm:spPr/>
    </dgm:pt>
    <dgm:pt modelId="{22FCBE5D-EAA6-4ED9-BE90-22685CBF9BC6}" type="pres">
      <dgm:prSet presAssocID="{DB09EEE4-90F1-404A-816C-A7E52A161530}" presName="spNode" presStyleCnt="0"/>
      <dgm:spPr/>
    </dgm:pt>
    <dgm:pt modelId="{699D5878-B03D-4EFB-98AA-87D5F687010F}" type="pres">
      <dgm:prSet presAssocID="{A4082242-444E-411C-938E-82D9EA224A1A}" presName="sibTrans" presStyleLbl="sibTrans1D1" presStyleIdx="1" presStyleCnt="5"/>
      <dgm:spPr/>
    </dgm:pt>
    <dgm:pt modelId="{BE5A1AA4-FA11-4477-B739-7C5ECB042507}" type="pres">
      <dgm:prSet presAssocID="{7F25CDC7-9A50-48A6-93A7-7C65F1FD69C6}" presName="node" presStyleLbl="node1" presStyleIdx="2" presStyleCnt="5" custScaleX="137096" custScaleY="116349" custRadScaleRad="98449" custRadScaleInc="-69432">
        <dgm:presLayoutVars>
          <dgm:bulletEnabled val="1"/>
        </dgm:presLayoutVars>
      </dgm:prSet>
      <dgm:spPr/>
    </dgm:pt>
    <dgm:pt modelId="{A2B75FFF-0C97-46DE-87D8-F42AB86DEBCD}" type="pres">
      <dgm:prSet presAssocID="{7F25CDC7-9A50-48A6-93A7-7C65F1FD69C6}" presName="spNode" presStyleCnt="0"/>
      <dgm:spPr/>
    </dgm:pt>
    <dgm:pt modelId="{E73AFDB0-B413-47CC-B24C-5A982B76FE03}" type="pres">
      <dgm:prSet presAssocID="{D92E80A6-B4CC-4CE4-85E3-EACA6503C88C}" presName="sibTrans" presStyleLbl="sibTrans1D1" presStyleIdx="2" presStyleCnt="5"/>
      <dgm:spPr/>
    </dgm:pt>
    <dgm:pt modelId="{EE771827-04D7-468C-8047-D5F9A4C74AE7}" type="pres">
      <dgm:prSet presAssocID="{22C6E854-1D45-4435-B551-8D91A979F5D5}" presName="node" presStyleLbl="node1" presStyleIdx="3" presStyleCnt="5" custScaleX="136771" custScaleY="119371" custRadScaleRad="101085" custRadScaleInc="67881">
        <dgm:presLayoutVars>
          <dgm:bulletEnabled val="1"/>
        </dgm:presLayoutVars>
      </dgm:prSet>
      <dgm:spPr/>
    </dgm:pt>
    <dgm:pt modelId="{B138C1D3-3868-429D-9BD1-681C1E0C1EE1}" type="pres">
      <dgm:prSet presAssocID="{22C6E854-1D45-4435-B551-8D91A979F5D5}" presName="spNode" presStyleCnt="0"/>
      <dgm:spPr/>
    </dgm:pt>
    <dgm:pt modelId="{8931D182-9C3F-4A2D-8BD4-50846C009098}" type="pres">
      <dgm:prSet presAssocID="{5A7107C9-5C8A-40B2-A3B0-F5E9138CA968}" presName="sibTrans" presStyleLbl="sibTrans1D1" presStyleIdx="3" presStyleCnt="5"/>
      <dgm:spPr/>
    </dgm:pt>
    <dgm:pt modelId="{BEF13B1D-1A5B-411B-A245-615F091DD84A}" type="pres">
      <dgm:prSet presAssocID="{C0D8CA53-4407-466F-8D3F-7058C2C4DF39}" presName="node" presStyleLbl="node1" presStyleIdx="4" presStyleCnt="5" custScaleX="139298" custScaleY="123459">
        <dgm:presLayoutVars>
          <dgm:bulletEnabled val="1"/>
        </dgm:presLayoutVars>
      </dgm:prSet>
      <dgm:spPr/>
    </dgm:pt>
    <dgm:pt modelId="{3C0795F3-8DC9-421A-9B3B-EB16BE085E3F}" type="pres">
      <dgm:prSet presAssocID="{C0D8CA53-4407-466F-8D3F-7058C2C4DF39}" presName="spNode" presStyleCnt="0"/>
      <dgm:spPr/>
    </dgm:pt>
    <dgm:pt modelId="{1C873CD1-BE8F-4853-9F7D-3DE7D5D9BBC9}" type="pres">
      <dgm:prSet presAssocID="{F83C7940-91C6-44BD-9B7F-402CB93B3C14}" presName="sibTrans" presStyleLbl="sibTrans1D1" presStyleIdx="4" presStyleCnt="5"/>
      <dgm:spPr/>
    </dgm:pt>
  </dgm:ptLst>
  <dgm:cxnLst>
    <dgm:cxn modelId="{96838F04-63A7-4B6B-8581-DC2224786497}" type="presOf" srcId="{5A7107C9-5C8A-40B2-A3B0-F5E9138CA968}" destId="{8931D182-9C3F-4A2D-8BD4-50846C009098}" srcOrd="0" destOrd="0" presId="urn:microsoft.com/office/officeart/2005/8/layout/cycle6"/>
    <dgm:cxn modelId="{A6BFBB12-D003-4AE4-993C-D8479C33B669}" srcId="{F42780D8-57D0-4A2F-8F7B-6BCB559B2310}" destId="{7F25CDC7-9A50-48A6-93A7-7C65F1FD69C6}" srcOrd="2" destOrd="0" parTransId="{86040771-2F3B-4754-B418-917FB6A02F23}" sibTransId="{D92E80A6-B4CC-4CE4-85E3-EACA6503C88C}"/>
    <dgm:cxn modelId="{803FFB38-4159-4AA6-AD37-13DEE776E6D7}" type="presOf" srcId="{F83C7940-91C6-44BD-9B7F-402CB93B3C14}" destId="{1C873CD1-BE8F-4853-9F7D-3DE7D5D9BBC9}" srcOrd="0" destOrd="0" presId="urn:microsoft.com/office/officeart/2005/8/layout/cycle6"/>
    <dgm:cxn modelId="{6F860966-7000-489E-8000-FC02A959C37A}" type="presOf" srcId="{6663CDCD-7D1A-4B68-BFF0-9D035109792B}" destId="{116CCF10-1CF0-40C3-836B-EE22D616C73E}" srcOrd="0" destOrd="0" presId="urn:microsoft.com/office/officeart/2005/8/layout/cycle6"/>
    <dgm:cxn modelId="{E02C7676-B109-4E57-87E4-83EAD63E974B}" type="presOf" srcId="{F42780D8-57D0-4A2F-8F7B-6BCB559B2310}" destId="{31953C29-102B-4B2B-AAA7-DCD241E1EA91}" srcOrd="0" destOrd="0" presId="urn:microsoft.com/office/officeart/2005/8/layout/cycle6"/>
    <dgm:cxn modelId="{DD167F76-7AD0-4737-B907-671923ACDF8F}" type="presOf" srcId="{D92E80A6-B4CC-4CE4-85E3-EACA6503C88C}" destId="{E73AFDB0-B413-47CC-B24C-5A982B76FE03}" srcOrd="0" destOrd="0" presId="urn:microsoft.com/office/officeart/2005/8/layout/cycle6"/>
    <dgm:cxn modelId="{AC34C982-ACD3-4CEF-970A-48F96373AF04}" type="presOf" srcId="{C0D8CA53-4407-466F-8D3F-7058C2C4DF39}" destId="{BEF13B1D-1A5B-411B-A245-615F091DD84A}" srcOrd="0" destOrd="0" presId="urn:microsoft.com/office/officeart/2005/8/layout/cycle6"/>
    <dgm:cxn modelId="{EED9FB8A-5667-40A1-AF6A-400389D7A0CB}" srcId="{F42780D8-57D0-4A2F-8F7B-6BCB559B2310}" destId="{5D4E00A2-1449-47A5-BED8-F4BFAB1154DB}" srcOrd="0" destOrd="0" parTransId="{D9765302-9DBA-4AB3-87CC-18C35B796518}" sibTransId="{6663CDCD-7D1A-4B68-BFF0-9D035109792B}"/>
    <dgm:cxn modelId="{7D6D44AB-8DAF-4684-BC0F-1FE41680B614}" type="presOf" srcId="{5D4E00A2-1449-47A5-BED8-F4BFAB1154DB}" destId="{E9F675EF-3A77-4C66-B143-7EA27C634098}" srcOrd="0" destOrd="0" presId="urn:microsoft.com/office/officeart/2005/8/layout/cycle6"/>
    <dgm:cxn modelId="{4B7FE1BB-6ACE-4D30-8C00-A2A69CBF9096}" srcId="{F42780D8-57D0-4A2F-8F7B-6BCB559B2310}" destId="{22C6E854-1D45-4435-B551-8D91A979F5D5}" srcOrd="3" destOrd="0" parTransId="{7AE2BAAE-A8AB-49F9-AFC6-FF20AF72B570}" sibTransId="{5A7107C9-5C8A-40B2-A3B0-F5E9138CA968}"/>
    <dgm:cxn modelId="{703A28C3-AA33-4663-B804-F89BE46BE73E}" srcId="{F42780D8-57D0-4A2F-8F7B-6BCB559B2310}" destId="{C0D8CA53-4407-466F-8D3F-7058C2C4DF39}" srcOrd="4" destOrd="0" parTransId="{774AAD3A-CD04-4FE6-BC25-84248FA90FEF}" sibTransId="{F83C7940-91C6-44BD-9B7F-402CB93B3C14}"/>
    <dgm:cxn modelId="{73057ED1-88F4-4990-B666-4000A4124BF4}" srcId="{F42780D8-57D0-4A2F-8F7B-6BCB559B2310}" destId="{DB09EEE4-90F1-404A-816C-A7E52A161530}" srcOrd="1" destOrd="0" parTransId="{132DD321-24DD-4AE2-80BB-3F4DEB2BDD38}" sibTransId="{A4082242-444E-411C-938E-82D9EA224A1A}"/>
    <dgm:cxn modelId="{569F9BD6-41CF-4EC1-8428-71CCE8DAE14A}" type="presOf" srcId="{7F25CDC7-9A50-48A6-93A7-7C65F1FD69C6}" destId="{BE5A1AA4-FA11-4477-B739-7C5ECB042507}" srcOrd="0" destOrd="0" presId="urn:microsoft.com/office/officeart/2005/8/layout/cycle6"/>
    <dgm:cxn modelId="{012AE2E2-86F0-41B6-8B6E-E878A01B4492}" type="presOf" srcId="{DB09EEE4-90F1-404A-816C-A7E52A161530}" destId="{D0DB7FA1-A54E-40A2-9F60-7F5B4CD217C0}" srcOrd="0" destOrd="0" presId="urn:microsoft.com/office/officeart/2005/8/layout/cycle6"/>
    <dgm:cxn modelId="{71B118E4-7CE1-45C6-B00C-B376E23CBC32}" type="presOf" srcId="{22C6E854-1D45-4435-B551-8D91A979F5D5}" destId="{EE771827-04D7-468C-8047-D5F9A4C74AE7}" srcOrd="0" destOrd="0" presId="urn:microsoft.com/office/officeart/2005/8/layout/cycle6"/>
    <dgm:cxn modelId="{DFBB26F7-08C5-4F8E-80D1-36C7A2481A87}" type="presOf" srcId="{A4082242-444E-411C-938E-82D9EA224A1A}" destId="{699D5878-B03D-4EFB-98AA-87D5F687010F}" srcOrd="0" destOrd="0" presId="urn:microsoft.com/office/officeart/2005/8/layout/cycle6"/>
    <dgm:cxn modelId="{3127360C-BFE5-4533-95F6-2E93F908CF3B}" type="presParOf" srcId="{31953C29-102B-4B2B-AAA7-DCD241E1EA91}" destId="{E9F675EF-3A77-4C66-B143-7EA27C634098}" srcOrd="0" destOrd="0" presId="urn:microsoft.com/office/officeart/2005/8/layout/cycle6"/>
    <dgm:cxn modelId="{416DE09D-04F2-4989-947C-A0A4A10BBE02}" type="presParOf" srcId="{31953C29-102B-4B2B-AAA7-DCD241E1EA91}" destId="{34FA4C9C-C65B-4FD8-B6CD-7A4ACEEC4357}" srcOrd="1" destOrd="0" presId="urn:microsoft.com/office/officeart/2005/8/layout/cycle6"/>
    <dgm:cxn modelId="{FD9300E6-D5F5-446F-A5A5-AAC4C72E5D3F}" type="presParOf" srcId="{31953C29-102B-4B2B-AAA7-DCD241E1EA91}" destId="{116CCF10-1CF0-40C3-836B-EE22D616C73E}" srcOrd="2" destOrd="0" presId="urn:microsoft.com/office/officeart/2005/8/layout/cycle6"/>
    <dgm:cxn modelId="{3FD9DE58-1AA6-429D-B1AD-A4B7C7BD6358}" type="presParOf" srcId="{31953C29-102B-4B2B-AAA7-DCD241E1EA91}" destId="{D0DB7FA1-A54E-40A2-9F60-7F5B4CD217C0}" srcOrd="3" destOrd="0" presId="urn:microsoft.com/office/officeart/2005/8/layout/cycle6"/>
    <dgm:cxn modelId="{0885C5B9-82D6-48D4-B60B-86B60EC58524}" type="presParOf" srcId="{31953C29-102B-4B2B-AAA7-DCD241E1EA91}" destId="{22FCBE5D-EAA6-4ED9-BE90-22685CBF9BC6}" srcOrd="4" destOrd="0" presId="urn:microsoft.com/office/officeart/2005/8/layout/cycle6"/>
    <dgm:cxn modelId="{F52199A3-A601-4E41-AEDE-C3AD992CF8FF}" type="presParOf" srcId="{31953C29-102B-4B2B-AAA7-DCD241E1EA91}" destId="{699D5878-B03D-4EFB-98AA-87D5F687010F}" srcOrd="5" destOrd="0" presId="urn:microsoft.com/office/officeart/2005/8/layout/cycle6"/>
    <dgm:cxn modelId="{01A22935-0953-4250-9A4E-C97D6A0CF254}" type="presParOf" srcId="{31953C29-102B-4B2B-AAA7-DCD241E1EA91}" destId="{BE5A1AA4-FA11-4477-B739-7C5ECB042507}" srcOrd="6" destOrd="0" presId="urn:microsoft.com/office/officeart/2005/8/layout/cycle6"/>
    <dgm:cxn modelId="{D21A0EA6-F4A2-4821-92F9-C88051A6D71F}" type="presParOf" srcId="{31953C29-102B-4B2B-AAA7-DCD241E1EA91}" destId="{A2B75FFF-0C97-46DE-87D8-F42AB86DEBCD}" srcOrd="7" destOrd="0" presId="urn:microsoft.com/office/officeart/2005/8/layout/cycle6"/>
    <dgm:cxn modelId="{ED0A0F8F-A096-40B8-8C18-78C2BEC8FA07}" type="presParOf" srcId="{31953C29-102B-4B2B-AAA7-DCD241E1EA91}" destId="{E73AFDB0-B413-47CC-B24C-5A982B76FE03}" srcOrd="8" destOrd="0" presId="urn:microsoft.com/office/officeart/2005/8/layout/cycle6"/>
    <dgm:cxn modelId="{0D57CB1A-DE5F-4907-9255-2E4A0EC08AB5}" type="presParOf" srcId="{31953C29-102B-4B2B-AAA7-DCD241E1EA91}" destId="{EE771827-04D7-468C-8047-D5F9A4C74AE7}" srcOrd="9" destOrd="0" presId="urn:microsoft.com/office/officeart/2005/8/layout/cycle6"/>
    <dgm:cxn modelId="{886AF6BD-7F8A-469C-B5AF-BD9BEB36E8C5}" type="presParOf" srcId="{31953C29-102B-4B2B-AAA7-DCD241E1EA91}" destId="{B138C1D3-3868-429D-9BD1-681C1E0C1EE1}" srcOrd="10" destOrd="0" presId="urn:microsoft.com/office/officeart/2005/8/layout/cycle6"/>
    <dgm:cxn modelId="{B7C430DC-F63A-4993-ACE7-FFF470E51D31}" type="presParOf" srcId="{31953C29-102B-4B2B-AAA7-DCD241E1EA91}" destId="{8931D182-9C3F-4A2D-8BD4-50846C009098}" srcOrd="11" destOrd="0" presId="urn:microsoft.com/office/officeart/2005/8/layout/cycle6"/>
    <dgm:cxn modelId="{EC2FAB55-6E03-4CD2-A077-8F7B4D796F76}" type="presParOf" srcId="{31953C29-102B-4B2B-AAA7-DCD241E1EA91}" destId="{BEF13B1D-1A5B-411B-A245-615F091DD84A}" srcOrd="12" destOrd="0" presId="urn:microsoft.com/office/officeart/2005/8/layout/cycle6"/>
    <dgm:cxn modelId="{77883CA9-D230-42B0-BE66-5BDD03264CCA}" type="presParOf" srcId="{31953C29-102B-4B2B-AAA7-DCD241E1EA91}" destId="{3C0795F3-8DC9-421A-9B3B-EB16BE085E3F}" srcOrd="13" destOrd="0" presId="urn:microsoft.com/office/officeart/2005/8/layout/cycle6"/>
    <dgm:cxn modelId="{3164EB02-3F45-4A9A-B1CF-0CE951E718AD}" type="presParOf" srcId="{31953C29-102B-4B2B-AAA7-DCD241E1EA91}" destId="{1C873CD1-BE8F-4853-9F7D-3DE7D5D9BBC9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23" minVer="http://schemas.openxmlformats.org/drawingml/2006/diagram"/>
    </a:ext>
  </dgm:extLst>
</dgm:dataModel>
</file>

<file path=word/diagrams/data2.xml><?xml version="1.0" encoding="utf-8"?>
<dgm:dataModel xmlns:dgm="http://schemas.openxmlformats.org/drawingml/2006/diagram" xmlns:a="http://schemas.openxmlformats.org/drawingml/2006/main">
  <dgm:ptLst>
    <dgm:pt modelId="{93E3CA6A-A9B8-4381-A241-7BF438CA5940}" type="doc">
      <dgm:prSet loTypeId="urn:microsoft.com/office/officeart/2005/8/layout/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4A5E8E9-E051-4321-8E33-B83B008920CF}">
      <dgm:prSet phldrT="[Text]"/>
      <dgm:spPr/>
      <dgm:t>
        <a:bodyPr/>
        <a:lstStyle/>
        <a:p>
          <a:r>
            <a:rPr lang="cy-GB"/>
            <a:t>Nodi a Gwahodd</a:t>
          </a:r>
          <a:endParaRPr lang="en-US"/>
        </a:p>
      </dgm:t>
    </dgm:pt>
    <dgm:pt modelId="{DF707EA4-600F-445B-A07B-442E75C3DFBF}" type="parTrans" cxnId="{65E11568-2CB4-4181-9E5E-BA1D9BD98E68}">
      <dgm:prSet/>
      <dgm:spPr/>
      <dgm:t>
        <a:bodyPr/>
        <a:lstStyle/>
        <a:p>
          <a:endParaRPr lang="en-US"/>
        </a:p>
      </dgm:t>
    </dgm:pt>
    <dgm:pt modelId="{C35A1ADB-42C0-412D-938C-9B0793D14D7E}" type="sibTrans" cxnId="{65E11568-2CB4-4181-9E5E-BA1D9BD98E68}">
      <dgm:prSet/>
      <dgm:spPr/>
      <dgm:t>
        <a:bodyPr/>
        <a:lstStyle/>
        <a:p>
          <a:endParaRPr lang="en-US"/>
        </a:p>
      </dgm:t>
    </dgm:pt>
    <dgm:pt modelId="{7EC3BE3E-F9CC-43AD-B641-21AD4077794D}">
      <dgm:prSet phldrT="[Text]"/>
      <dgm:spPr/>
      <dgm:t>
        <a:bodyPr/>
        <a:lstStyle/>
        <a:p>
          <a:r>
            <a:rPr lang="cy-GB"/>
            <a:t>Cofrestru gyda MT</a:t>
          </a:r>
          <a:endParaRPr lang="en-US"/>
        </a:p>
      </dgm:t>
    </dgm:pt>
    <dgm:pt modelId="{ED0EA175-CCB6-46F4-B556-FF0FAD160A9E}" type="parTrans" cxnId="{E3F95CC1-0DA4-43EE-B2A0-52D3E1E99316}">
      <dgm:prSet/>
      <dgm:spPr/>
      <dgm:t>
        <a:bodyPr/>
        <a:lstStyle/>
        <a:p>
          <a:endParaRPr lang="en-US"/>
        </a:p>
      </dgm:t>
    </dgm:pt>
    <dgm:pt modelId="{0CB87AE3-D98C-4E1F-806A-FF540063CE70}" type="sibTrans" cxnId="{E3F95CC1-0DA4-43EE-B2A0-52D3E1E99316}">
      <dgm:prSet/>
      <dgm:spPr/>
      <dgm:t>
        <a:bodyPr/>
        <a:lstStyle/>
        <a:p>
          <a:endParaRPr lang="en-US"/>
        </a:p>
      </dgm:t>
    </dgm:pt>
    <dgm:pt modelId="{9D18A212-74F7-45CE-974C-FDF6998B9F8C}">
      <dgm:prSet phldrT="[Text]"/>
      <dgm:spPr/>
      <dgm:t>
        <a:bodyPr/>
        <a:lstStyle/>
        <a:p>
          <a:r>
            <a:rPr lang="cy-GB"/>
            <a:t>Darparu gwybodaeth</a:t>
          </a:r>
          <a:endParaRPr lang="en-US"/>
        </a:p>
      </dgm:t>
    </dgm:pt>
    <dgm:pt modelId="{E0AF1EE8-7008-42AA-980C-DB55FA4E4180}" type="parTrans" cxnId="{69EAED52-E368-4D40-938C-61AE01ABA196}">
      <dgm:prSet/>
      <dgm:spPr/>
      <dgm:t>
        <a:bodyPr/>
        <a:lstStyle/>
        <a:p>
          <a:endParaRPr lang="en-US"/>
        </a:p>
      </dgm:t>
    </dgm:pt>
    <dgm:pt modelId="{920F7B7C-2134-4BF8-9B88-418AE4026D83}" type="sibTrans" cxnId="{69EAED52-E368-4D40-938C-61AE01ABA196}">
      <dgm:prSet/>
      <dgm:spPr/>
      <dgm:t>
        <a:bodyPr/>
        <a:lstStyle/>
        <a:p>
          <a:endParaRPr lang="en-US"/>
        </a:p>
      </dgm:t>
    </dgm:pt>
    <dgm:pt modelId="{59699594-4C51-43A9-AD0A-CAF447B25841}">
      <dgm:prSet phldrT="[Text]"/>
      <dgm:spPr/>
      <dgm:t>
        <a:bodyPr/>
        <a:lstStyle/>
        <a:p>
          <a:r>
            <a:rPr lang="cy-GB"/>
            <a:t>Tlodi digidol</a:t>
          </a:r>
          <a:endParaRPr lang="en-US"/>
        </a:p>
      </dgm:t>
    </dgm:pt>
    <dgm:pt modelId="{279E107D-F288-4A23-997F-D355ED768849}" type="parTrans" cxnId="{B4178A92-3DAF-41CE-B2A2-F85E30D1218C}">
      <dgm:prSet/>
      <dgm:spPr/>
      <dgm:t>
        <a:bodyPr/>
        <a:lstStyle/>
        <a:p>
          <a:endParaRPr lang="en-US"/>
        </a:p>
      </dgm:t>
    </dgm:pt>
    <dgm:pt modelId="{8FB5BF30-1F4F-4EA5-B651-1F6ADB32F756}" type="sibTrans" cxnId="{B4178A92-3DAF-41CE-B2A2-F85E30D1218C}">
      <dgm:prSet/>
      <dgm:spPr/>
      <dgm:t>
        <a:bodyPr/>
        <a:lstStyle/>
        <a:p>
          <a:endParaRPr lang="en-US"/>
        </a:p>
      </dgm:t>
    </dgm:pt>
    <dgm:pt modelId="{F86ABAE5-E265-4809-97E6-BED1DC2D7D4C}">
      <dgm:prSet phldrT="[Text]"/>
      <dgm:spPr/>
      <dgm:t>
        <a:bodyPr/>
        <a:lstStyle/>
        <a:p>
          <a:r>
            <a:rPr lang="cy-GB"/>
            <a:t>Mynediad at wasanaethau</a:t>
          </a:r>
          <a:endParaRPr lang="en-US"/>
        </a:p>
      </dgm:t>
    </dgm:pt>
    <dgm:pt modelId="{06DC02F2-BF95-45F7-BCA4-8DB47937EB3D}" type="parTrans" cxnId="{FB1FF7B4-EB12-4716-9AD7-E0E2F25772EF}">
      <dgm:prSet/>
      <dgm:spPr/>
      <dgm:t>
        <a:bodyPr/>
        <a:lstStyle/>
        <a:p>
          <a:endParaRPr lang="en-US"/>
        </a:p>
      </dgm:t>
    </dgm:pt>
    <dgm:pt modelId="{F6F51703-FF45-42E8-8433-7D17B141EFDA}" type="sibTrans" cxnId="{FB1FF7B4-EB12-4716-9AD7-E0E2F25772EF}">
      <dgm:prSet/>
      <dgm:spPr/>
      <dgm:t>
        <a:bodyPr/>
        <a:lstStyle/>
        <a:p>
          <a:endParaRPr lang="en-US"/>
        </a:p>
      </dgm:t>
    </dgm:pt>
    <dgm:pt modelId="{F1959AB0-A708-4AF8-8A32-6F3F4827F07D}">
      <dgm:prSet phldrT="[Text]"/>
      <dgm:spPr/>
      <dgm:t>
        <a:bodyPr/>
        <a:lstStyle/>
        <a:p>
          <a:r>
            <a:rPr lang="cy-GB"/>
            <a:t>Lleoliad daearyddol</a:t>
          </a:r>
          <a:endParaRPr lang="en-US"/>
        </a:p>
      </dgm:t>
    </dgm:pt>
    <dgm:pt modelId="{A74EAD7A-B350-48DE-B256-40289A178751}" type="parTrans" cxnId="{EF1DD978-1ABB-41BB-B13E-FB092F7780DC}">
      <dgm:prSet/>
      <dgm:spPr/>
      <dgm:t>
        <a:bodyPr/>
        <a:lstStyle/>
        <a:p>
          <a:endParaRPr lang="en-US"/>
        </a:p>
      </dgm:t>
    </dgm:pt>
    <dgm:pt modelId="{85A3CA4A-2B56-4A79-99EE-DC920A6B5627}" type="sibTrans" cxnId="{EF1DD978-1ABB-41BB-B13E-FB092F7780DC}">
      <dgm:prSet/>
      <dgm:spPr/>
      <dgm:t>
        <a:bodyPr/>
        <a:lstStyle/>
        <a:p>
          <a:endParaRPr lang="en-US"/>
        </a:p>
      </dgm:t>
    </dgm:pt>
    <dgm:pt modelId="{0D198BD1-74BD-4D9B-A320-E22E4E720970}">
      <dgm:prSet phldrT="[Text]"/>
      <dgm:spPr/>
      <dgm:t>
        <a:bodyPr/>
        <a:lstStyle/>
        <a:p>
          <a:r>
            <a:rPr lang="cy-GB"/>
            <a:t>Manylion cyswllt</a:t>
          </a:r>
          <a:endParaRPr lang="en-US"/>
        </a:p>
      </dgm:t>
    </dgm:pt>
    <dgm:pt modelId="{2AA3532C-A3E0-46D0-B5E1-35B854D75B86}" type="parTrans" cxnId="{782DC08C-0CA5-47AE-9833-D07335AB4335}">
      <dgm:prSet/>
      <dgm:spPr/>
      <dgm:t>
        <a:bodyPr/>
        <a:lstStyle/>
        <a:p>
          <a:endParaRPr lang="en-US"/>
        </a:p>
      </dgm:t>
    </dgm:pt>
    <dgm:pt modelId="{3875DE09-6ACF-4644-99D3-96BA4BDF238F}" type="sibTrans" cxnId="{782DC08C-0CA5-47AE-9833-D07335AB4335}">
      <dgm:prSet/>
      <dgm:spPr/>
      <dgm:t>
        <a:bodyPr/>
        <a:lstStyle/>
        <a:p>
          <a:endParaRPr lang="en-US"/>
        </a:p>
      </dgm:t>
    </dgm:pt>
    <dgm:pt modelId="{0EF6F72D-BC87-4A64-96C7-2F1356A0B505}">
      <dgm:prSet phldrT="[Text]"/>
      <dgm:spPr/>
      <dgm:t>
        <a:bodyPr/>
        <a:lstStyle/>
        <a:p>
          <a:r>
            <a:rPr lang="cy-GB"/>
            <a:t>Hunaniaeth rhywedd</a:t>
          </a:r>
          <a:endParaRPr lang="en-US"/>
        </a:p>
      </dgm:t>
    </dgm:pt>
    <dgm:pt modelId="{C39C7F12-E9B9-4B8B-991C-3230F039634A}" type="parTrans" cxnId="{6D7502C8-E784-4741-838E-933724CB82CE}">
      <dgm:prSet/>
      <dgm:spPr/>
      <dgm:t>
        <a:bodyPr/>
        <a:lstStyle/>
        <a:p>
          <a:endParaRPr lang="en-US"/>
        </a:p>
      </dgm:t>
    </dgm:pt>
    <dgm:pt modelId="{711FDF31-A95D-4926-A53B-1A6B8C3405FE}" type="sibTrans" cxnId="{6D7502C8-E784-4741-838E-933724CB82CE}">
      <dgm:prSet/>
      <dgm:spPr/>
      <dgm:t>
        <a:bodyPr/>
        <a:lstStyle/>
        <a:p>
          <a:endParaRPr lang="en-US"/>
        </a:p>
      </dgm:t>
    </dgm:pt>
    <dgm:pt modelId="{A714F369-6891-406E-964F-E9E77788B932}">
      <dgm:prSet phldrT="[Text]"/>
      <dgm:spPr/>
      <dgm:t>
        <a:bodyPr/>
        <a:lstStyle/>
        <a:p>
          <a:r>
            <a:rPr lang="cy-GB"/>
            <a:t>Dull cyfathrebu</a:t>
          </a:r>
          <a:endParaRPr lang="en-US"/>
        </a:p>
      </dgm:t>
    </dgm:pt>
    <dgm:pt modelId="{D5367A87-430A-4960-B0AF-4520F1DAA839}" type="parTrans" cxnId="{982D8720-A5D2-4D17-901B-C0A6EFA812FF}">
      <dgm:prSet/>
      <dgm:spPr/>
      <dgm:t>
        <a:bodyPr/>
        <a:lstStyle/>
        <a:p>
          <a:endParaRPr lang="en-US"/>
        </a:p>
      </dgm:t>
    </dgm:pt>
    <dgm:pt modelId="{6D88321A-15E9-4398-A311-1502E27B9B2E}" type="sibTrans" cxnId="{982D8720-A5D2-4D17-901B-C0A6EFA812FF}">
      <dgm:prSet/>
      <dgm:spPr/>
      <dgm:t>
        <a:bodyPr/>
        <a:lstStyle/>
        <a:p>
          <a:endParaRPr lang="en-US"/>
        </a:p>
      </dgm:t>
    </dgm:pt>
    <dgm:pt modelId="{F2374A7F-8211-4824-AF60-43D4EE81A8A2}">
      <dgm:prSet phldrT="[Text]"/>
      <dgm:spPr/>
      <dgm:t>
        <a:bodyPr/>
        <a:lstStyle/>
        <a:p>
          <a:r>
            <a:rPr lang="cy-GB"/>
            <a:t>Gwybodaeth mewn fformat hygyrch</a:t>
          </a:r>
          <a:endParaRPr lang="en-US"/>
        </a:p>
      </dgm:t>
    </dgm:pt>
    <dgm:pt modelId="{83FD8405-DA2F-4DBA-AE8D-F3CE8D2998CE}" type="parTrans" cxnId="{B16910E3-8243-452A-AC2C-09DD28986621}">
      <dgm:prSet/>
      <dgm:spPr/>
      <dgm:t>
        <a:bodyPr/>
        <a:lstStyle/>
        <a:p>
          <a:endParaRPr lang="en-US"/>
        </a:p>
      </dgm:t>
    </dgm:pt>
    <dgm:pt modelId="{A87BF9E3-C355-4A04-B44A-76D05F54B185}" type="sibTrans" cxnId="{B16910E3-8243-452A-AC2C-09DD28986621}">
      <dgm:prSet/>
      <dgm:spPr/>
      <dgm:t>
        <a:bodyPr/>
        <a:lstStyle/>
        <a:p>
          <a:endParaRPr lang="en-US"/>
        </a:p>
      </dgm:t>
    </dgm:pt>
    <dgm:pt modelId="{B2D4E3BD-8DED-4694-ADEE-175EC5F52FE6}">
      <dgm:prSet phldrT="[Text]"/>
      <dgm:spPr/>
      <dgm:t>
        <a:bodyPr/>
        <a:lstStyle/>
        <a:p>
          <a:r>
            <a:rPr lang="cy-GB"/>
            <a:t>Gwybodaeth mewn iaith briodol</a:t>
          </a:r>
          <a:endParaRPr lang="en-US"/>
        </a:p>
      </dgm:t>
    </dgm:pt>
    <dgm:pt modelId="{36F372EA-E6B0-446C-B5C3-D26259EBD604}" type="parTrans" cxnId="{303A435F-9A3D-4643-967A-493F12B84E6A}">
      <dgm:prSet/>
      <dgm:spPr/>
      <dgm:t>
        <a:bodyPr/>
        <a:lstStyle/>
        <a:p>
          <a:endParaRPr lang="en-US"/>
        </a:p>
      </dgm:t>
    </dgm:pt>
    <dgm:pt modelId="{62A2493B-638F-456E-965E-048886058B04}" type="sibTrans" cxnId="{303A435F-9A3D-4643-967A-493F12B84E6A}">
      <dgm:prSet/>
      <dgm:spPr/>
      <dgm:t>
        <a:bodyPr/>
        <a:lstStyle/>
        <a:p>
          <a:endParaRPr lang="en-US"/>
        </a:p>
      </dgm:t>
    </dgm:pt>
    <dgm:pt modelId="{EE045710-3886-4CC2-ACAA-D2CE632ACE61}">
      <dgm:prSet phldrT="[Text]"/>
      <dgm:spPr/>
      <dgm:t>
        <a:bodyPr/>
        <a:lstStyle/>
        <a:p>
          <a:r>
            <a:rPr lang="cy-GB"/>
            <a:t>Mynediad ffisegol</a:t>
          </a:r>
          <a:endParaRPr lang="en-US"/>
        </a:p>
      </dgm:t>
    </dgm:pt>
    <dgm:pt modelId="{A767C2F2-E37A-465D-84B3-08BDEDCB023C}" type="parTrans" cxnId="{FE2BD03E-1A7C-4E92-AC5A-7A69F3B752FA}">
      <dgm:prSet/>
      <dgm:spPr/>
      <dgm:t>
        <a:bodyPr/>
        <a:lstStyle/>
        <a:p>
          <a:endParaRPr lang="en-US"/>
        </a:p>
      </dgm:t>
    </dgm:pt>
    <dgm:pt modelId="{DB5D53D3-FD30-43C6-A60D-5186F3D61005}" type="sibTrans" cxnId="{FE2BD03E-1A7C-4E92-AC5A-7A69F3B752FA}">
      <dgm:prSet/>
      <dgm:spPr/>
      <dgm:t>
        <a:bodyPr/>
        <a:lstStyle/>
        <a:p>
          <a:endParaRPr lang="en-US"/>
        </a:p>
      </dgm:t>
    </dgm:pt>
    <dgm:pt modelId="{EA016942-EC96-4AC7-94AF-4CB80B9C2AC3}">
      <dgm:prSet phldrT="[Text]"/>
      <dgm:spPr/>
      <dgm:t>
        <a:bodyPr/>
        <a:lstStyle/>
        <a:p>
          <a:r>
            <a:rPr lang="cy-GB"/>
            <a:t>Trafnidiaeth</a:t>
          </a:r>
          <a:endParaRPr lang="en-US"/>
        </a:p>
      </dgm:t>
    </dgm:pt>
    <dgm:pt modelId="{DD4B8087-FD6E-46DF-9CE7-50FDEB6102A9}" type="parTrans" cxnId="{3302E9A3-A8C4-4193-AC88-27570BF4EA94}">
      <dgm:prSet/>
      <dgm:spPr/>
      <dgm:t>
        <a:bodyPr/>
        <a:lstStyle/>
        <a:p>
          <a:endParaRPr lang="en-US"/>
        </a:p>
      </dgm:t>
    </dgm:pt>
    <dgm:pt modelId="{3114C50A-D49A-43E4-A568-F7ED78329119}" type="sibTrans" cxnId="{3302E9A3-A8C4-4193-AC88-27570BF4EA94}">
      <dgm:prSet/>
      <dgm:spPr/>
      <dgm:t>
        <a:bodyPr/>
        <a:lstStyle/>
        <a:p>
          <a:endParaRPr lang="en-US"/>
        </a:p>
      </dgm:t>
    </dgm:pt>
    <dgm:pt modelId="{828466DD-2930-486F-BAD1-A43BA3E76588}">
      <dgm:prSet phldrT="[Text]"/>
      <dgm:spPr/>
      <dgm:t>
        <a:bodyPr/>
        <a:lstStyle/>
        <a:p>
          <a:r>
            <a:rPr lang="cy-GB"/>
            <a:t>Oriau gweithredu</a:t>
          </a:r>
          <a:endParaRPr lang="en-US"/>
        </a:p>
      </dgm:t>
    </dgm:pt>
    <dgm:pt modelId="{272964CD-CE9F-4508-AFA4-6673FBA2B3B2}" type="parTrans" cxnId="{C5E086A5-AE86-4F65-9A27-80AFFCB06FD1}">
      <dgm:prSet/>
      <dgm:spPr/>
      <dgm:t>
        <a:bodyPr/>
        <a:lstStyle/>
        <a:p>
          <a:endParaRPr lang="en-US"/>
        </a:p>
      </dgm:t>
    </dgm:pt>
    <dgm:pt modelId="{BA2292D6-2C62-450E-BF7D-D2F4BC44D4EC}" type="sibTrans" cxnId="{C5E086A5-AE86-4F65-9A27-80AFFCB06FD1}">
      <dgm:prSet/>
      <dgm:spPr/>
      <dgm:t>
        <a:bodyPr/>
        <a:lstStyle/>
        <a:p>
          <a:endParaRPr lang="en-US"/>
        </a:p>
      </dgm:t>
    </dgm:pt>
    <dgm:pt modelId="{A5DDBD35-3C54-4213-A578-926AC417ECE4}" type="pres">
      <dgm:prSet presAssocID="{93E3CA6A-A9B8-4381-A241-7BF438CA5940}" presName="linearFlow" presStyleCnt="0">
        <dgm:presLayoutVars>
          <dgm:dir/>
          <dgm:animLvl val="lvl"/>
          <dgm:resizeHandles val="exact"/>
        </dgm:presLayoutVars>
      </dgm:prSet>
      <dgm:spPr/>
    </dgm:pt>
    <dgm:pt modelId="{464BA08B-54E9-487E-AFED-9EBF25EEC9D6}" type="pres">
      <dgm:prSet presAssocID="{44A5E8E9-E051-4321-8E33-B83B008920CF}" presName="composite" presStyleCnt="0"/>
      <dgm:spPr/>
    </dgm:pt>
    <dgm:pt modelId="{D0418FBA-8959-4E72-87A4-B1FCF23CAF32}" type="pres">
      <dgm:prSet presAssocID="{44A5E8E9-E051-4321-8E33-B83B008920CF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95F3E9CC-8C7A-44F8-9361-D1F139BFEFB4}" type="pres">
      <dgm:prSet presAssocID="{44A5E8E9-E051-4321-8E33-B83B008920CF}" presName="parSh" presStyleLbl="node1" presStyleIdx="0" presStyleCnt="3"/>
      <dgm:spPr/>
    </dgm:pt>
    <dgm:pt modelId="{79190FFB-D25E-4267-A229-19EFCFF316C0}" type="pres">
      <dgm:prSet presAssocID="{44A5E8E9-E051-4321-8E33-B83B008920CF}" presName="desTx" presStyleLbl="fgAcc1" presStyleIdx="0" presStyleCnt="3">
        <dgm:presLayoutVars>
          <dgm:bulletEnabled val="1"/>
        </dgm:presLayoutVars>
      </dgm:prSet>
      <dgm:spPr/>
    </dgm:pt>
    <dgm:pt modelId="{4FD7DE64-96F6-4545-A3F0-4CBD0C097BBA}" type="pres">
      <dgm:prSet presAssocID="{C35A1ADB-42C0-412D-938C-9B0793D14D7E}" presName="sibTrans" presStyleLbl="sibTrans2D1" presStyleIdx="0" presStyleCnt="2"/>
      <dgm:spPr/>
    </dgm:pt>
    <dgm:pt modelId="{C8571E1F-1946-413B-9374-C47BF899957A}" type="pres">
      <dgm:prSet presAssocID="{C35A1ADB-42C0-412D-938C-9B0793D14D7E}" presName="connTx" presStyleLbl="sibTrans2D1" presStyleIdx="0" presStyleCnt="2"/>
      <dgm:spPr/>
    </dgm:pt>
    <dgm:pt modelId="{489A9BDD-56E9-4C5A-95B7-26FF5A4599A8}" type="pres">
      <dgm:prSet presAssocID="{9D18A212-74F7-45CE-974C-FDF6998B9F8C}" presName="composite" presStyleCnt="0"/>
      <dgm:spPr/>
    </dgm:pt>
    <dgm:pt modelId="{B75C89B3-0FA5-4FFD-B2E4-16089040D6F2}" type="pres">
      <dgm:prSet presAssocID="{9D18A212-74F7-45CE-974C-FDF6998B9F8C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A53E7F0F-CA60-4D9E-A3CC-540DB16B9039}" type="pres">
      <dgm:prSet presAssocID="{9D18A212-74F7-45CE-974C-FDF6998B9F8C}" presName="parSh" presStyleLbl="node1" presStyleIdx="1" presStyleCnt="3"/>
      <dgm:spPr/>
    </dgm:pt>
    <dgm:pt modelId="{2F71D47F-DF26-4659-85CC-12F5B3BB3EDA}" type="pres">
      <dgm:prSet presAssocID="{9D18A212-74F7-45CE-974C-FDF6998B9F8C}" presName="desTx" presStyleLbl="fgAcc1" presStyleIdx="1" presStyleCnt="3">
        <dgm:presLayoutVars>
          <dgm:bulletEnabled val="1"/>
        </dgm:presLayoutVars>
      </dgm:prSet>
      <dgm:spPr/>
    </dgm:pt>
    <dgm:pt modelId="{C99C1638-4A6E-4AFD-8A33-89290C99C5D4}" type="pres">
      <dgm:prSet presAssocID="{920F7B7C-2134-4BF8-9B88-418AE4026D83}" presName="sibTrans" presStyleLbl="sibTrans2D1" presStyleIdx="1" presStyleCnt="2"/>
      <dgm:spPr/>
    </dgm:pt>
    <dgm:pt modelId="{76336FBA-E00E-452A-A5D2-99B7D6AFECCE}" type="pres">
      <dgm:prSet presAssocID="{920F7B7C-2134-4BF8-9B88-418AE4026D83}" presName="connTx" presStyleLbl="sibTrans2D1" presStyleIdx="1" presStyleCnt="2"/>
      <dgm:spPr/>
    </dgm:pt>
    <dgm:pt modelId="{7C97AE12-30F7-47DB-8263-4B17A38A92CF}" type="pres">
      <dgm:prSet presAssocID="{F86ABAE5-E265-4809-97E6-BED1DC2D7D4C}" presName="composite" presStyleCnt="0"/>
      <dgm:spPr/>
    </dgm:pt>
    <dgm:pt modelId="{A187BD5C-AEAA-40AF-BA92-1A726F9224A3}" type="pres">
      <dgm:prSet presAssocID="{F86ABAE5-E265-4809-97E6-BED1DC2D7D4C}" presName="par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EE436BAE-1992-4337-9740-7929DFFC1A45}" type="pres">
      <dgm:prSet presAssocID="{F86ABAE5-E265-4809-97E6-BED1DC2D7D4C}" presName="parSh" presStyleLbl="node1" presStyleIdx="2" presStyleCnt="3"/>
      <dgm:spPr/>
    </dgm:pt>
    <dgm:pt modelId="{51592874-D9AE-4937-AA94-0A713151A0B1}" type="pres">
      <dgm:prSet presAssocID="{F86ABAE5-E265-4809-97E6-BED1DC2D7D4C}" presName="desTx" presStyleLbl="fgAcc1" presStyleIdx="2" presStyleCnt="3">
        <dgm:presLayoutVars>
          <dgm:bulletEnabled val="1"/>
        </dgm:presLayoutVars>
      </dgm:prSet>
      <dgm:spPr/>
    </dgm:pt>
  </dgm:ptLst>
  <dgm:cxnLst>
    <dgm:cxn modelId="{3C54810E-C723-45C5-8E39-4B8DC65E99D8}" type="presOf" srcId="{59699594-4C51-43A9-AD0A-CAF447B25841}" destId="{2F71D47F-DF26-4659-85CC-12F5B3BB3EDA}" srcOrd="0" destOrd="0" presId="urn:microsoft.com/office/officeart/2005/8/layout/process3"/>
    <dgm:cxn modelId="{02D57A12-3B65-4EEB-9B02-2AE00E0E6E04}" type="presOf" srcId="{C35A1ADB-42C0-412D-938C-9B0793D14D7E}" destId="{C8571E1F-1946-413B-9374-C47BF899957A}" srcOrd="1" destOrd="0" presId="urn:microsoft.com/office/officeart/2005/8/layout/process3"/>
    <dgm:cxn modelId="{0A3B2D17-BE50-46AC-B5BE-B4BA8A815909}" type="presOf" srcId="{920F7B7C-2134-4BF8-9B88-418AE4026D83}" destId="{76336FBA-E00E-452A-A5D2-99B7D6AFECCE}" srcOrd="1" destOrd="0" presId="urn:microsoft.com/office/officeart/2005/8/layout/process3"/>
    <dgm:cxn modelId="{2A3BE41A-1B37-46C6-9F14-BEB892E16F34}" type="presOf" srcId="{93E3CA6A-A9B8-4381-A241-7BF438CA5940}" destId="{A5DDBD35-3C54-4213-A578-926AC417ECE4}" srcOrd="0" destOrd="0" presId="urn:microsoft.com/office/officeart/2005/8/layout/process3"/>
    <dgm:cxn modelId="{8F11E81A-6BF5-4C2F-BC86-AA583D7207BC}" type="presOf" srcId="{7EC3BE3E-F9CC-43AD-B641-21AD4077794D}" destId="{79190FFB-D25E-4267-A229-19EFCFF316C0}" srcOrd="0" destOrd="0" presId="urn:microsoft.com/office/officeart/2005/8/layout/process3"/>
    <dgm:cxn modelId="{982D8720-A5D2-4D17-901B-C0A6EFA812FF}" srcId="{44A5E8E9-E051-4321-8E33-B83B008920CF}" destId="{A714F369-6891-406E-964F-E9E77788B932}" srcOrd="3" destOrd="0" parTransId="{D5367A87-430A-4960-B0AF-4520F1DAA839}" sibTransId="{6D88321A-15E9-4398-A311-1502E27B9B2E}"/>
    <dgm:cxn modelId="{F40F2F21-3CDF-4941-A82D-CB34BE7EDF8C}" type="presOf" srcId="{44A5E8E9-E051-4321-8E33-B83B008920CF}" destId="{D0418FBA-8959-4E72-87A4-B1FCF23CAF32}" srcOrd="0" destOrd="0" presId="urn:microsoft.com/office/officeart/2005/8/layout/process3"/>
    <dgm:cxn modelId="{87952322-5F98-4113-8D1A-D1F8B4710AC5}" type="presOf" srcId="{9D18A212-74F7-45CE-974C-FDF6998B9F8C}" destId="{A53E7F0F-CA60-4D9E-A3CC-540DB16B9039}" srcOrd="1" destOrd="0" presId="urn:microsoft.com/office/officeart/2005/8/layout/process3"/>
    <dgm:cxn modelId="{96234122-C5F8-48DC-8302-9C3F64F35C11}" type="presOf" srcId="{C35A1ADB-42C0-412D-938C-9B0793D14D7E}" destId="{4FD7DE64-96F6-4545-A3F0-4CBD0C097BBA}" srcOrd="0" destOrd="0" presId="urn:microsoft.com/office/officeart/2005/8/layout/process3"/>
    <dgm:cxn modelId="{AA3DC327-A4BA-4AA0-B2BE-C797E6E37FDC}" type="presOf" srcId="{828466DD-2930-486F-BAD1-A43BA3E76588}" destId="{51592874-D9AE-4937-AA94-0A713151A0B1}" srcOrd="0" destOrd="3" presId="urn:microsoft.com/office/officeart/2005/8/layout/process3"/>
    <dgm:cxn modelId="{FE2BD03E-1A7C-4E92-AC5A-7A69F3B752FA}" srcId="{F86ABAE5-E265-4809-97E6-BED1DC2D7D4C}" destId="{EE045710-3886-4CC2-ACAA-D2CE632ACE61}" srcOrd="1" destOrd="0" parTransId="{A767C2F2-E37A-465D-84B3-08BDEDCB023C}" sibTransId="{DB5D53D3-FD30-43C6-A60D-5186F3D61005}"/>
    <dgm:cxn modelId="{46037F5E-D7EB-4916-A3FE-A9185A40EC6B}" type="presOf" srcId="{920F7B7C-2134-4BF8-9B88-418AE4026D83}" destId="{C99C1638-4A6E-4AFD-8A33-89290C99C5D4}" srcOrd="0" destOrd="0" presId="urn:microsoft.com/office/officeart/2005/8/layout/process3"/>
    <dgm:cxn modelId="{303A435F-9A3D-4643-967A-493F12B84E6A}" srcId="{9D18A212-74F7-45CE-974C-FDF6998B9F8C}" destId="{B2D4E3BD-8DED-4694-ADEE-175EC5F52FE6}" srcOrd="2" destOrd="0" parTransId="{36F372EA-E6B0-446C-B5C3-D26259EBD604}" sibTransId="{62A2493B-638F-456E-965E-048886058B04}"/>
    <dgm:cxn modelId="{16291743-8975-4F65-8609-69B865357C55}" type="presOf" srcId="{F2374A7F-8211-4824-AF60-43D4EE81A8A2}" destId="{2F71D47F-DF26-4659-85CC-12F5B3BB3EDA}" srcOrd="0" destOrd="1" presId="urn:microsoft.com/office/officeart/2005/8/layout/process3"/>
    <dgm:cxn modelId="{65E11568-2CB4-4181-9E5E-BA1D9BD98E68}" srcId="{93E3CA6A-A9B8-4381-A241-7BF438CA5940}" destId="{44A5E8E9-E051-4321-8E33-B83B008920CF}" srcOrd="0" destOrd="0" parTransId="{DF707EA4-600F-445B-A07B-442E75C3DFBF}" sibTransId="{C35A1ADB-42C0-412D-938C-9B0793D14D7E}"/>
    <dgm:cxn modelId="{69EAED52-E368-4D40-938C-61AE01ABA196}" srcId="{93E3CA6A-A9B8-4381-A241-7BF438CA5940}" destId="{9D18A212-74F7-45CE-974C-FDF6998B9F8C}" srcOrd="1" destOrd="0" parTransId="{E0AF1EE8-7008-42AA-980C-DB55FA4E4180}" sibTransId="{920F7B7C-2134-4BF8-9B88-418AE4026D83}"/>
    <dgm:cxn modelId="{EF1DD978-1ABB-41BB-B13E-FB092F7780DC}" srcId="{F86ABAE5-E265-4809-97E6-BED1DC2D7D4C}" destId="{F1959AB0-A708-4AF8-8A32-6F3F4827F07D}" srcOrd="0" destOrd="0" parTransId="{A74EAD7A-B350-48DE-B256-40289A178751}" sibTransId="{85A3CA4A-2B56-4A79-99EE-DC920A6B5627}"/>
    <dgm:cxn modelId="{9891AA59-9F10-4E32-A2F6-63F24A6D9F35}" type="presOf" srcId="{0D198BD1-74BD-4D9B-A320-E22E4E720970}" destId="{79190FFB-D25E-4267-A229-19EFCFF316C0}" srcOrd="0" destOrd="1" presId="urn:microsoft.com/office/officeart/2005/8/layout/process3"/>
    <dgm:cxn modelId="{6B4EEF59-8ED4-47D6-90CB-CF546774F1F9}" type="presOf" srcId="{B2D4E3BD-8DED-4694-ADEE-175EC5F52FE6}" destId="{2F71D47F-DF26-4659-85CC-12F5B3BB3EDA}" srcOrd="0" destOrd="2" presId="urn:microsoft.com/office/officeart/2005/8/layout/process3"/>
    <dgm:cxn modelId="{23E85F5A-D794-4140-B489-5491A09530D7}" type="presOf" srcId="{F86ABAE5-E265-4809-97E6-BED1DC2D7D4C}" destId="{A187BD5C-AEAA-40AF-BA92-1A726F9224A3}" srcOrd="0" destOrd="0" presId="urn:microsoft.com/office/officeart/2005/8/layout/process3"/>
    <dgm:cxn modelId="{12110F87-EA9E-48FD-8E02-B8527F441A8C}" type="presOf" srcId="{9D18A212-74F7-45CE-974C-FDF6998B9F8C}" destId="{B75C89B3-0FA5-4FFD-B2E4-16089040D6F2}" srcOrd="0" destOrd="0" presId="urn:microsoft.com/office/officeart/2005/8/layout/process3"/>
    <dgm:cxn modelId="{782DC08C-0CA5-47AE-9833-D07335AB4335}" srcId="{44A5E8E9-E051-4321-8E33-B83B008920CF}" destId="{0D198BD1-74BD-4D9B-A320-E22E4E720970}" srcOrd="1" destOrd="0" parTransId="{2AA3532C-A3E0-46D0-B5E1-35B854D75B86}" sibTransId="{3875DE09-6ACF-4644-99D3-96BA4BDF238F}"/>
    <dgm:cxn modelId="{0210EC91-AE84-4A49-A330-A531B957C2FC}" type="presOf" srcId="{F86ABAE5-E265-4809-97E6-BED1DC2D7D4C}" destId="{EE436BAE-1992-4337-9740-7929DFFC1A45}" srcOrd="1" destOrd="0" presId="urn:microsoft.com/office/officeart/2005/8/layout/process3"/>
    <dgm:cxn modelId="{B4178A92-3DAF-41CE-B2A2-F85E30D1218C}" srcId="{9D18A212-74F7-45CE-974C-FDF6998B9F8C}" destId="{59699594-4C51-43A9-AD0A-CAF447B25841}" srcOrd="0" destOrd="0" parTransId="{279E107D-F288-4A23-997F-D355ED768849}" sibTransId="{8FB5BF30-1F4F-4EA5-B651-1F6ADB32F756}"/>
    <dgm:cxn modelId="{7C503995-C0B8-4527-A7CA-EC8FBA0878AD}" type="presOf" srcId="{EE045710-3886-4CC2-ACAA-D2CE632ACE61}" destId="{51592874-D9AE-4937-AA94-0A713151A0B1}" srcOrd="0" destOrd="1" presId="urn:microsoft.com/office/officeart/2005/8/layout/process3"/>
    <dgm:cxn modelId="{C20AE89A-E9FB-46B3-A12A-E3EACAA8756B}" type="presOf" srcId="{F1959AB0-A708-4AF8-8A32-6F3F4827F07D}" destId="{51592874-D9AE-4937-AA94-0A713151A0B1}" srcOrd="0" destOrd="0" presId="urn:microsoft.com/office/officeart/2005/8/layout/process3"/>
    <dgm:cxn modelId="{3302E9A3-A8C4-4193-AC88-27570BF4EA94}" srcId="{F86ABAE5-E265-4809-97E6-BED1DC2D7D4C}" destId="{EA016942-EC96-4AC7-94AF-4CB80B9C2AC3}" srcOrd="2" destOrd="0" parTransId="{DD4B8087-FD6E-46DF-9CE7-50FDEB6102A9}" sibTransId="{3114C50A-D49A-43E4-A568-F7ED78329119}"/>
    <dgm:cxn modelId="{C5E086A5-AE86-4F65-9A27-80AFFCB06FD1}" srcId="{F86ABAE5-E265-4809-97E6-BED1DC2D7D4C}" destId="{828466DD-2930-486F-BAD1-A43BA3E76588}" srcOrd="3" destOrd="0" parTransId="{272964CD-CE9F-4508-AFA4-6673FBA2B3B2}" sibTransId="{BA2292D6-2C62-450E-BF7D-D2F4BC44D4EC}"/>
    <dgm:cxn modelId="{3137EBAB-B005-4FC1-8D79-D44FB47C0F69}" type="presOf" srcId="{44A5E8E9-E051-4321-8E33-B83B008920CF}" destId="{95F3E9CC-8C7A-44F8-9361-D1F139BFEFB4}" srcOrd="1" destOrd="0" presId="urn:microsoft.com/office/officeart/2005/8/layout/process3"/>
    <dgm:cxn modelId="{AA2250AD-43AB-4586-8BB6-C2FD1E5D3C65}" type="presOf" srcId="{EA016942-EC96-4AC7-94AF-4CB80B9C2AC3}" destId="{51592874-D9AE-4937-AA94-0A713151A0B1}" srcOrd="0" destOrd="2" presId="urn:microsoft.com/office/officeart/2005/8/layout/process3"/>
    <dgm:cxn modelId="{FB1FF7B4-EB12-4716-9AD7-E0E2F25772EF}" srcId="{93E3CA6A-A9B8-4381-A241-7BF438CA5940}" destId="{F86ABAE5-E265-4809-97E6-BED1DC2D7D4C}" srcOrd="2" destOrd="0" parTransId="{06DC02F2-BF95-45F7-BCA4-8DB47937EB3D}" sibTransId="{F6F51703-FF45-42E8-8433-7D17B141EFDA}"/>
    <dgm:cxn modelId="{E3F95CC1-0DA4-43EE-B2A0-52D3E1E99316}" srcId="{44A5E8E9-E051-4321-8E33-B83B008920CF}" destId="{7EC3BE3E-F9CC-43AD-B641-21AD4077794D}" srcOrd="0" destOrd="0" parTransId="{ED0EA175-CCB6-46F4-B556-FF0FAD160A9E}" sibTransId="{0CB87AE3-D98C-4E1F-806A-FF540063CE70}"/>
    <dgm:cxn modelId="{6D7502C8-E784-4741-838E-933724CB82CE}" srcId="{44A5E8E9-E051-4321-8E33-B83B008920CF}" destId="{0EF6F72D-BC87-4A64-96C7-2F1356A0B505}" srcOrd="2" destOrd="0" parTransId="{C39C7F12-E9B9-4B8B-991C-3230F039634A}" sibTransId="{711FDF31-A95D-4926-A53B-1A6B8C3405FE}"/>
    <dgm:cxn modelId="{DCB1FBE0-7033-49DA-8D73-2D182EA3CFA6}" type="presOf" srcId="{0EF6F72D-BC87-4A64-96C7-2F1356A0B505}" destId="{79190FFB-D25E-4267-A229-19EFCFF316C0}" srcOrd="0" destOrd="2" presId="urn:microsoft.com/office/officeart/2005/8/layout/process3"/>
    <dgm:cxn modelId="{B16910E3-8243-452A-AC2C-09DD28986621}" srcId="{9D18A212-74F7-45CE-974C-FDF6998B9F8C}" destId="{F2374A7F-8211-4824-AF60-43D4EE81A8A2}" srcOrd="1" destOrd="0" parTransId="{83FD8405-DA2F-4DBA-AE8D-F3CE8D2998CE}" sibTransId="{A87BF9E3-C355-4A04-B44A-76D05F54B185}"/>
    <dgm:cxn modelId="{786F0CEF-77F9-4DC6-BF0E-6DE9D43DD5A8}" type="presOf" srcId="{A714F369-6891-406E-964F-E9E77788B932}" destId="{79190FFB-D25E-4267-A229-19EFCFF316C0}" srcOrd="0" destOrd="3" presId="urn:microsoft.com/office/officeart/2005/8/layout/process3"/>
    <dgm:cxn modelId="{1932F2A8-D87D-416D-BCF6-931A9703770A}" type="presParOf" srcId="{A5DDBD35-3C54-4213-A578-926AC417ECE4}" destId="{464BA08B-54E9-487E-AFED-9EBF25EEC9D6}" srcOrd="0" destOrd="0" presId="urn:microsoft.com/office/officeart/2005/8/layout/process3"/>
    <dgm:cxn modelId="{20DEE3B9-82E3-4214-B5C1-3BEAC30C2761}" type="presParOf" srcId="{464BA08B-54E9-487E-AFED-9EBF25EEC9D6}" destId="{D0418FBA-8959-4E72-87A4-B1FCF23CAF32}" srcOrd="0" destOrd="0" presId="urn:microsoft.com/office/officeart/2005/8/layout/process3"/>
    <dgm:cxn modelId="{017D4E41-A3AC-4EDA-A53E-29C0F574FF09}" type="presParOf" srcId="{464BA08B-54E9-487E-AFED-9EBF25EEC9D6}" destId="{95F3E9CC-8C7A-44F8-9361-D1F139BFEFB4}" srcOrd="1" destOrd="0" presId="urn:microsoft.com/office/officeart/2005/8/layout/process3"/>
    <dgm:cxn modelId="{F512E6EC-90BE-41C6-BC58-CFB3D8E745E7}" type="presParOf" srcId="{464BA08B-54E9-487E-AFED-9EBF25EEC9D6}" destId="{79190FFB-D25E-4267-A229-19EFCFF316C0}" srcOrd="2" destOrd="0" presId="urn:microsoft.com/office/officeart/2005/8/layout/process3"/>
    <dgm:cxn modelId="{722B40D5-7ED9-4A62-B6E9-7842460D1F84}" type="presParOf" srcId="{A5DDBD35-3C54-4213-A578-926AC417ECE4}" destId="{4FD7DE64-96F6-4545-A3F0-4CBD0C097BBA}" srcOrd="1" destOrd="0" presId="urn:microsoft.com/office/officeart/2005/8/layout/process3"/>
    <dgm:cxn modelId="{B6E6DD12-DD2B-4B20-9DDD-DB47A551C352}" type="presParOf" srcId="{4FD7DE64-96F6-4545-A3F0-4CBD0C097BBA}" destId="{C8571E1F-1946-413B-9374-C47BF899957A}" srcOrd="0" destOrd="0" presId="urn:microsoft.com/office/officeart/2005/8/layout/process3"/>
    <dgm:cxn modelId="{0E143765-F145-4968-B7E5-133208E3466A}" type="presParOf" srcId="{A5DDBD35-3C54-4213-A578-926AC417ECE4}" destId="{489A9BDD-56E9-4C5A-95B7-26FF5A4599A8}" srcOrd="2" destOrd="0" presId="urn:microsoft.com/office/officeart/2005/8/layout/process3"/>
    <dgm:cxn modelId="{21A046AA-1145-43AA-AEAF-AFEBD45E2960}" type="presParOf" srcId="{489A9BDD-56E9-4C5A-95B7-26FF5A4599A8}" destId="{B75C89B3-0FA5-4FFD-B2E4-16089040D6F2}" srcOrd="0" destOrd="0" presId="urn:microsoft.com/office/officeart/2005/8/layout/process3"/>
    <dgm:cxn modelId="{DB670B0B-87F7-4AE9-AEEB-92729A4E38D0}" type="presParOf" srcId="{489A9BDD-56E9-4C5A-95B7-26FF5A4599A8}" destId="{A53E7F0F-CA60-4D9E-A3CC-540DB16B9039}" srcOrd="1" destOrd="0" presId="urn:microsoft.com/office/officeart/2005/8/layout/process3"/>
    <dgm:cxn modelId="{9985A189-B521-4A28-8055-F12ED16EC642}" type="presParOf" srcId="{489A9BDD-56E9-4C5A-95B7-26FF5A4599A8}" destId="{2F71D47F-DF26-4659-85CC-12F5B3BB3EDA}" srcOrd="2" destOrd="0" presId="urn:microsoft.com/office/officeart/2005/8/layout/process3"/>
    <dgm:cxn modelId="{FC95B5E0-75C5-4109-991F-0AAD9FD26020}" type="presParOf" srcId="{A5DDBD35-3C54-4213-A578-926AC417ECE4}" destId="{C99C1638-4A6E-4AFD-8A33-89290C99C5D4}" srcOrd="3" destOrd="0" presId="urn:microsoft.com/office/officeart/2005/8/layout/process3"/>
    <dgm:cxn modelId="{27A25430-8C75-4A9C-A7F5-B43FE5CBBB33}" type="presParOf" srcId="{C99C1638-4A6E-4AFD-8A33-89290C99C5D4}" destId="{76336FBA-E00E-452A-A5D2-99B7D6AFECCE}" srcOrd="0" destOrd="0" presId="urn:microsoft.com/office/officeart/2005/8/layout/process3"/>
    <dgm:cxn modelId="{C799CF80-B6DF-4A3D-B2A8-1A4486F06778}" type="presParOf" srcId="{A5DDBD35-3C54-4213-A578-926AC417ECE4}" destId="{7C97AE12-30F7-47DB-8263-4B17A38A92CF}" srcOrd="4" destOrd="0" presId="urn:microsoft.com/office/officeart/2005/8/layout/process3"/>
    <dgm:cxn modelId="{911C5DD8-4CB8-489A-BF91-3695B14D3BF7}" type="presParOf" srcId="{7C97AE12-30F7-47DB-8263-4B17A38A92CF}" destId="{A187BD5C-AEAA-40AF-BA92-1A726F9224A3}" srcOrd="0" destOrd="0" presId="urn:microsoft.com/office/officeart/2005/8/layout/process3"/>
    <dgm:cxn modelId="{09649208-E3B4-4BF1-B5B5-0E5933A1623D}" type="presParOf" srcId="{7C97AE12-30F7-47DB-8263-4B17A38A92CF}" destId="{EE436BAE-1992-4337-9740-7929DFFC1A45}" srcOrd="1" destOrd="0" presId="urn:microsoft.com/office/officeart/2005/8/layout/process3"/>
    <dgm:cxn modelId="{5A8EFBFD-648A-4337-9C9C-F0202DFC082E}" type="presParOf" srcId="{7C97AE12-30F7-47DB-8263-4B17A38A92CF}" destId="{51592874-D9AE-4937-AA94-0A713151A0B1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28" minVer="http://schemas.openxmlformats.org/drawingml/2006/diagram"/>
    </a:ext>
  </dgm:extLst>
</dgm:dataModel>
</file>

<file path=word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F675EF-3A77-4C66-B143-7EA27C634098}">
      <dsp:nvSpPr>
        <dsp:cNvPr id="0" name=""/>
        <dsp:cNvSpPr/>
      </dsp:nvSpPr>
      <dsp:spPr>
        <a:xfrm>
          <a:off x="1829179" y="-35850"/>
          <a:ext cx="1174597" cy="63832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Data a monitro</a:t>
          </a:r>
        </a:p>
      </dsp:txBody>
      <dsp:txXfrm>
        <a:off x="1860339" y="-4690"/>
        <a:ext cx="1112277" cy="576003"/>
      </dsp:txXfrm>
    </dsp:sp>
    <dsp:sp modelId="{116CCF10-1CF0-40C3-836B-EE22D616C73E}">
      <dsp:nvSpPr>
        <dsp:cNvPr id="0" name=""/>
        <dsp:cNvSpPr/>
      </dsp:nvSpPr>
      <dsp:spPr>
        <a:xfrm>
          <a:off x="1368010" y="283311"/>
          <a:ext cx="2096934" cy="2096934"/>
        </a:xfrm>
        <a:custGeom>
          <a:avLst/>
          <a:gdLst/>
          <a:ahLst/>
          <a:cxnLst/>
          <a:rect l="0" t="0" r="0" b="0"/>
          <a:pathLst>
            <a:path>
              <a:moveTo>
                <a:pt x="1638448" y="181745"/>
              </a:moveTo>
              <a:arcTo wR="1048467" hR="1048467" stAng="18254597" swAng="1045824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DB7FA1-A54E-40A2-9F60-7F5B4CD217C0}">
      <dsp:nvSpPr>
        <dsp:cNvPr id="0" name=""/>
        <dsp:cNvSpPr/>
      </dsp:nvSpPr>
      <dsp:spPr>
        <a:xfrm>
          <a:off x="2842682" y="684128"/>
          <a:ext cx="1141895" cy="64731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Darparu gwasanaethau</a:t>
          </a:r>
        </a:p>
      </dsp:txBody>
      <dsp:txXfrm>
        <a:off x="2874281" y="715727"/>
        <a:ext cx="1078697" cy="584113"/>
      </dsp:txXfrm>
    </dsp:sp>
    <dsp:sp modelId="{699D5878-B03D-4EFB-98AA-87D5F687010F}">
      <dsp:nvSpPr>
        <dsp:cNvPr id="0" name=""/>
        <dsp:cNvSpPr/>
      </dsp:nvSpPr>
      <dsp:spPr>
        <a:xfrm>
          <a:off x="1369301" y="230958"/>
          <a:ext cx="2096934" cy="2096934"/>
        </a:xfrm>
        <a:custGeom>
          <a:avLst/>
          <a:gdLst/>
          <a:ahLst/>
          <a:cxnLst/>
          <a:rect l="0" t="0" r="0" b="0"/>
          <a:pathLst>
            <a:path>
              <a:moveTo>
                <a:pt x="2095475" y="1103761"/>
              </a:moveTo>
              <a:arcTo wR="1048467" hR="1048467" stAng="181385" swAng="1059988"/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5A1AA4-FA11-4477-B739-7C5ECB042507}">
      <dsp:nvSpPr>
        <dsp:cNvPr id="0" name=""/>
        <dsp:cNvSpPr/>
      </dsp:nvSpPr>
      <dsp:spPr>
        <a:xfrm>
          <a:off x="2684492" y="1652925"/>
          <a:ext cx="1105363" cy="60975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Cymuned ac ymgysylltu</a:t>
          </a:r>
        </a:p>
      </dsp:txBody>
      <dsp:txXfrm>
        <a:off x="2714258" y="1682691"/>
        <a:ext cx="1045831" cy="550224"/>
      </dsp:txXfrm>
    </dsp:sp>
    <dsp:sp modelId="{E73AFDB0-B413-47CC-B24C-5A982B76FE03}">
      <dsp:nvSpPr>
        <dsp:cNvPr id="0" name=""/>
        <dsp:cNvSpPr/>
      </dsp:nvSpPr>
      <dsp:spPr>
        <a:xfrm>
          <a:off x="1335559" y="281251"/>
          <a:ext cx="2096934" cy="2096934"/>
        </a:xfrm>
        <a:custGeom>
          <a:avLst/>
          <a:gdLst/>
          <a:ahLst/>
          <a:cxnLst/>
          <a:rect l="0" t="0" r="0" b="0"/>
          <a:pathLst>
            <a:path>
              <a:moveTo>
                <a:pt x="1518898" y="1985472"/>
              </a:moveTo>
              <a:arcTo wR="1048467" hR="1048467" stAng="3800441" swAng="2967078"/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771827-04D7-468C-8047-D5F9A4C74AE7}">
      <dsp:nvSpPr>
        <dsp:cNvPr id="0" name=""/>
        <dsp:cNvSpPr/>
      </dsp:nvSpPr>
      <dsp:spPr>
        <a:xfrm>
          <a:off x="1026630" y="1667229"/>
          <a:ext cx="1102742" cy="62559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Cydweithio</a:t>
          </a:r>
        </a:p>
      </dsp:txBody>
      <dsp:txXfrm>
        <a:off x="1057169" y="1697768"/>
        <a:ext cx="1041664" cy="564515"/>
      </dsp:txXfrm>
    </dsp:sp>
    <dsp:sp modelId="{8931D182-9C3F-4A2D-8BD4-50846C009098}">
      <dsp:nvSpPr>
        <dsp:cNvPr id="0" name=""/>
        <dsp:cNvSpPr/>
      </dsp:nvSpPr>
      <dsp:spPr>
        <a:xfrm>
          <a:off x="1367383" y="319088"/>
          <a:ext cx="2096934" cy="2096934"/>
        </a:xfrm>
        <a:custGeom>
          <a:avLst/>
          <a:gdLst/>
          <a:ahLst/>
          <a:cxnLst/>
          <a:rect l="0" t="0" r="0" b="0"/>
          <a:pathLst>
            <a:path>
              <a:moveTo>
                <a:pt x="42776" y="1344893"/>
              </a:moveTo>
              <a:arcTo wR="1048467" hR="1048467" stAng="9814630" swAng="1093188"/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F13B1D-1A5B-411B-A245-615F091DD84A}">
      <dsp:nvSpPr>
        <dsp:cNvPr id="0" name=""/>
        <dsp:cNvSpPr/>
      </dsp:nvSpPr>
      <dsp:spPr>
        <a:xfrm>
          <a:off x="857767" y="684275"/>
          <a:ext cx="1123117" cy="64701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Cyfathrebu</a:t>
          </a:r>
        </a:p>
      </dsp:txBody>
      <dsp:txXfrm>
        <a:off x="889352" y="715860"/>
        <a:ext cx="1059947" cy="583847"/>
      </dsp:txXfrm>
    </dsp:sp>
    <dsp:sp modelId="{1C873CD1-BE8F-4853-9F7D-3DE7D5D9BBC9}">
      <dsp:nvSpPr>
        <dsp:cNvPr id="0" name=""/>
        <dsp:cNvSpPr/>
      </dsp:nvSpPr>
      <dsp:spPr>
        <a:xfrm>
          <a:off x="1368010" y="283311"/>
          <a:ext cx="2096934" cy="2096934"/>
        </a:xfrm>
        <a:custGeom>
          <a:avLst/>
          <a:gdLst/>
          <a:ahLst/>
          <a:cxnLst/>
          <a:rect l="0" t="0" r="0" b="0"/>
          <a:pathLst>
            <a:path>
              <a:moveTo>
                <a:pt x="225838" y="398416"/>
              </a:moveTo>
              <a:arcTo wR="1048467" hR="1048467" stAng="13098973" swAng="1046424"/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word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F3E9CC-8C7A-44F8-9361-D1F139BFEFB4}">
      <dsp:nvSpPr>
        <dsp:cNvPr id="0" name=""/>
        <dsp:cNvSpPr/>
      </dsp:nvSpPr>
      <dsp:spPr>
        <a:xfrm>
          <a:off x="2728" y="136434"/>
          <a:ext cx="1240708" cy="7020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/>
            <a:t>Nodi a Gwahodd</a:t>
          </a:r>
          <a:endParaRPr lang="en-US" sz="1200" kern="1200"/>
        </a:p>
      </dsp:txBody>
      <dsp:txXfrm>
        <a:off x="2728" y="136434"/>
        <a:ext cx="1240708" cy="468030"/>
      </dsp:txXfrm>
    </dsp:sp>
    <dsp:sp modelId="{79190FFB-D25E-4267-A229-19EFCFF316C0}">
      <dsp:nvSpPr>
        <dsp:cNvPr id="0" name=""/>
        <dsp:cNvSpPr/>
      </dsp:nvSpPr>
      <dsp:spPr>
        <a:xfrm>
          <a:off x="256849" y="604465"/>
          <a:ext cx="1240708" cy="1684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200" kern="1200"/>
            <a:t>Cofrestru gyda MT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200" kern="1200"/>
            <a:t>Manylion cyswllt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200" kern="1200"/>
            <a:t>Hunaniaeth rhywedd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200" kern="1200"/>
            <a:t>Dull cyfathrebu</a:t>
          </a:r>
          <a:endParaRPr lang="en-US" sz="1200" kern="1200"/>
        </a:p>
      </dsp:txBody>
      <dsp:txXfrm>
        <a:off x="293188" y="640804"/>
        <a:ext cx="1168030" cy="1612122"/>
      </dsp:txXfrm>
    </dsp:sp>
    <dsp:sp modelId="{4FD7DE64-96F6-4545-A3F0-4CBD0C097BBA}">
      <dsp:nvSpPr>
        <dsp:cNvPr id="0" name=""/>
        <dsp:cNvSpPr/>
      </dsp:nvSpPr>
      <dsp:spPr>
        <a:xfrm>
          <a:off x="1431524" y="215999"/>
          <a:ext cx="398744" cy="3089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1431524" y="277779"/>
        <a:ext cx="306074" cy="185340"/>
      </dsp:txXfrm>
    </dsp:sp>
    <dsp:sp modelId="{A53E7F0F-CA60-4D9E-A3CC-540DB16B9039}">
      <dsp:nvSpPr>
        <dsp:cNvPr id="0" name=""/>
        <dsp:cNvSpPr/>
      </dsp:nvSpPr>
      <dsp:spPr>
        <a:xfrm>
          <a:off x="1995785" y="136434"/>
          <a:ext cx="1240708" cy="7020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/>
            <a:t>Darparu gwybodaeth</a:t>
          </a:r>
          <a:endParaRPr lang="en-US" sz="1200" kern="1200"/>
        </a:p>
      </dsp:txBody>
      <dsp:txXfrm>
        <a:off x="1995785" y="136434"/>
        <a:ext cx="1240708" cy="468030"/>
      </dsp:txXfrm>
    </dsp:sp>
    <dsp:sp modelId="{2F71D47F-DF26-4659-85CC-12F5B3BB3EDA}">
      <dsp:nvSpPr>
        <dsp:cNvPr id="0" name=""/>
        <dsp:cNvSpPr/>
      </dsp:nvSpPr>
      <dsp:spPr>
        <a:xfrm>
          <a:off x="2249906" y="604465"/>
          <a:ext cx="1240708" cy="1684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200" kern="1200"/>
            <a:t>Tlodi digidol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200" kern="1200"/>
            <a:t>Gwybodaeth mewn fformat hygyrch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200" kern="1200"/>
            <a:t>Gwybodaeth mewn iaith briodol</a:t>
          </a:r>
          <a:endParaRPr lang="en-US" sz="1200" kern="1200"/>
        </a:p>
      </dsp:txBody>
      <dsp:txXfrm>
        <a:off x="2286245" y="640804"/>
        <a:ext cx="1168030" cy="1612122"/>
      </dsp:txXfrm>
    </dsp:sp>
    <dsp:sp modelId="{C99C1638-4A6E-4AFD-8A33-89290C99C5D4}">
      <dsp:nvSpPr>
        <dsp:cNvPr id="0" name=""/>
        <dsp:cNvSpPr/>
      </dsp:nvSpPr>
      <dsp:spPr>
        <a:xfrm>
          <a:off x="3424580" y="215999"/>
          <a:ext cx="398744" cy="3089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3424580" y="277779"/>
        <a:ext cx="306074" cy="185340"/>
      </dsp:txXfrm>
    </dsp:sp>
    <dsp:sp modelId="{EE436BAE-1992-4337-9740-7929DFFC1A45}">
      <dsp:nvSpPr>
        <dsp:cNvPr id="0" name=""/>
        <dsp:cNvSpPr/>
      </dsp:nvSpPr>
      <dsp:spPr>
        <a:xfrm>
          <a:off x="3988841" y="136434"/>
          <a:ext cx="1240708" cy="7020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/>
            <a:t>Mynediad at wasanaethau</a:t>
          </a:r>
          <a:endParaRPr lang="en-US" sz="1200" kern="1200"/>
        </a:p>
      </dsp:txBody>
      <dsp:txXfrm>
        <a:off x="3988841" y="136434"/>
        <a:ext cx="1240708" cy="468030"/>
      </dsp:txXfrm>
    </dsp:sp>
    <dsp:sp modelId="{51592874-D9AE-4937-AA94-0A713151A0B1}">
      <dsp:nvSpPr>
        <dsp:cNvPr id="0" name=""/>
        <dsp:cNvSpPr/>
      </dsp:nvSpPr>
      <dsp:spPr>
        <a:xfrm>
          <a:off x="4242962" y="604465"/>
          <a:ext cx="1240708" cy="1684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200" kern="1200"/>
            <a:t>Lleoliad daearyddol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200" kern="1200"/>
            <a:t>Mynediad ffisegol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200" kern="1200"/>
            <a:t>Trafnidiaeth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200" kern="1200"/>
            <a:t>Oriau gweithredu</a:t>
          </a:r>
          <a:endParaRPr lang="en-US" sz="1200" kern="1200"/>
        </a:p>
      </dsp:txBody>
      <dsp:txXfrm>
        <a:off x="4279301" y="640804"/>
        <a:ext cx="1168030" cy="1612122"/>
      </dsp:txXfrm>
    </dsp:sp>
  </dsp:spTree>
</dsp:drawing>
</file>

<file path=word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word/diagrams/layout2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word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.xml><?xml version="1.0" encoding="utf-8"?>
<LongProperties xmlns="http://schemas.microsoft.com/office/2006/metadata/longProperties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321B69F90A9C94F91547AB79B57F45D" ma:contentTypeVersion="4" ma:contentTypeDescription="Create a new document." ma:contentTypeScope="" ma:versionID="4b3c594882a64464db29b73414620b6e">
  <xsd:schema xmlns:xsd="http://www.w3.org/2001/XMLSchema" xmlns:xs="http://www.w3.org/2001/XMLSchema" xmlns:p="http://schemas.microsoft.com/office/2006/metadata/properties" xmlns:ns2="10aac4dd-1ae5-4dcb-9666-1ac097a1d255" targetNamespace="http://schemas.microsoft.com/office/2006/metadata/properties" ma:root="true" ma:fieldsID="32bcba3be118bc9dc41060b14f9306c9" ns2:_="">
    <xsd:import namespace="10aac4dd-1ae5-4dcb-9666-1ac097a1d25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aac4dd-1ae5-4dcb-9666-1ac097a1d25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254383-08C8-494B-9E16-82D772A6478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FF4A96-A865-447B-BA52-93C21E8862F2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C5EB9089-008E-4616-931A-543B74A37344}">
  <ds:schemaRefs>
    <ds:schemaRef ds:uri="http://schemas.microsoft.com/office/2006/metadata/longProperties"/>
  </ds:schemaRefs>
</ds:datastoreItem>
</file>

<file path=customXml/itemProps4.xml><?xml version="1.0" encoding="utf-8"?>
<ds:datastoreItem xmlns:ds="http://schemas.openxmlformats.org/officeDocument/2006/customXml" ds:itemID="{60FD3917-E4A0-4583-8A01-F5DCC2D4BA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0aac4dd-1ae5-4dcb-9666-1ac097a1d25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589DD9E0-BCF5-4F90-94C3-5092A12FC18E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10aac4dd-1ae5-4dcb-9666-1ac097a1d255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</TotalTime>
  <Pages>26</Pages>
  <Words>9069</Words>
  <Characters>51294</Characters>
  <Application>Microsoft Office Word</Application>
  <DocSecurity>4</DocSecurity>
  <Lines>427</Lines>
  <Paragraphs>120</Paragraphs>
  <ScaleCrop>false</ScaleCrop>
  <HeadingPairs>
    <vt:vector size="4" baseType="variant">
      <vt:variant>
        <vt:lpstr>Title</vt:lpstr>
      </vt:variant>
      <vt:variant>
        <vt:i4>1</vt:i4>
      </vt:variant>
      <vt:variant>
        <vt:lpstr>Teitl</vt:lpstr>
      </vt:variant>
      <vt:variant>
        <vt:i4>1</vt:i4>
      </vt:variant>
    </vt:vector>
  </HeadingPairs>
  <TitlesOfParts>
    <vt:vector size="2" baseType="lpstr">
      <vt:lpstr/>
      <vt:lpstr/>
    </vt:vector>
  </TitlesOfParts>
  <Company>National Public Health Service for Wales</Company>
  <LinksUpToDate>false</LinksUpToDate>
  <CharactersWithSpaces>60243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anna.humphries</dc:creator>
  <cp:keywords/>
  <dc:description/>
  <cp:lastModifiedBy>Chloe Buckley (Public Health Wales - No. 2 Capital Quarter)</cp:lastModifiedBy>
  <cp:revision>2</cp:revision>
  <cp:lastPrinted>2019-09-09T08:04:00Z</cp:lastPrinted>
  <dcterms:created xsi:type="dcterms:W3CDTF">2024-05-29T14:37:00Z</dcterms:created>
  <dcterms:modified xsi:type="dcterms:W3CDTF">2024-05-29T14:37:00Z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0x0101004321B69F90A9C94F91547AB79B57F45D</vt:lpwstr>
  </property>
  <property fmtid="{D5CDD505-2E9C-101B-9397-08002B2CF9AE}" pid="3" name="ContentType">
    <vt:lpwstr>Standard Document</vt:lpwstr>
  </property>
  <property fmtid="{D5CDD505-2E9C-101B-9397-08002B2CF9AE}" pid="4" name="MediaServiceImageTags">
    <vt:lpwstr/>
  </property>
</Properties>
</file>